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4"/>
  </p:notesMasterIdLst>
  <p:handoutMasterIdLst>
    <p:handoutMasterId r:id="rId15"/>
  </p:handoutMasterIdLst>
  <p:sldIdLst>
    <p:sldId id="256" r:id="rId3"/>
    <p:sldId id="263" r:id="rId4"/>
    <p:sldId id="311" r:id="rId5"/>
    <p:sldId id="314" r:id="rId6"/>
    <p:sldId id="315" r:id="rId7"/>
    <p:sldId id="312" r:id="rId8"/>
    <p:sldId id="274" r:id="rId9"/>
    <p:sldId id="317" r:id="rId10"/>
    <p:sldId id="300" r:id="rId11"/>
    <p:sldId id="276" r:id="rId12"/>
    <p:sldId id="272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62" y="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1. Administration</a:t>
          </a:r>
          <a:endParaRPr lang="en-US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1. Signage and Notices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28326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3422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0BC911-DCA9-4407-B161-213B74E1B638}" type="presOf" srcId="{5E60677B-3B77-4BC2-A9F0-8E5072DA91A4}" destId="{99CC8980-6858-4861-A559-F3B7E3604852}" srcOrd="0" destOrd="0" presId="urn:microsoft.com/office/officeart/2005/8/layout/lProcess3"/>
    <dgm:cxn modelId="{645F3CF5-FE42-4F45-A72F-E6D132423472}" type="presOf" srcId="{A384D922-AE2C-4B8E-8046-E157AA4BC298}" destId="{B9B38585-DE91-474D-953F-80449B129CB5}" srcOrd="0" destOrd="0" presId="urn:microsoft.com/office/officeart/2005/8/layout/lProcess3"/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52E2EA09-6A11-4511-BC69-D5C1AF31D9D4}" type="presOf" srcId="{60D356CE-05B4-42ED-B723-5884B7CEEE61}" destId="{794F8FE4-3A42-49C2-ACCA-4D9EA6C965F5}" srcOrd="0" destOrd="0" presId="urn:microsoft.com/office/officeart/2005/8/layout/lProcess3"/>
    <dgm:cxn modelId="{5B07243D-D1E8-478D-B3D7-002C74748F4F}" type="presParOf" srcId="{99CC8980-6858-4861-A559-F3B7E3604852}" destId="{2124D0F4-DA39-44CD-8B4E-B0D0FBC3F6F4}" srcOrd="0" destOrd="0" presId="urn:microsoft.com/office/officeart/2005/8/layout/lProcess3"/>
    <dgm:cxn modelId="{EFA8A8EE-4583-4EE8-B0D8-707AF1E8F5C2}" type="presParOf" srcId="{2124D0F4-DA39-44CD-8B4E-B0D0FBC3F6F4}" destId="{794F8FE4-3A42-49C2-ACCA-4D9EA6C965F5}" srcOrd="0" destOrd="0" presId="urn:microsoft.com/office/officeart/2005/8/layout/lProcess3"/>
    <dgm:cxn modelId="{498FA0EA-A592-4280-97BD-48473F35C554}" type="presParOf" srcId="{2124D0F4-DA39-44CD-8B4E-B0D0FBC3F6F4}" destId="{CCF53727-C6FD-4269-902A-A0DC0209F80D}" srcOrd="1" destOrd="0" presId="urn:microsoft.com/office/officeart/2005/8/layout/lProcess3"/>
    <dgm:cxn modelId="{2F3E9886-3B73-4FC6-9079-674CD9A6B995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1. Administration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2. Staff identity and dress code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17168" custScaleY="113208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492091" custScaleY="856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5D0C9C5C-0F37-489D-8F21-5949842C402A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DFE0F028-80AD-4D10-A4C4-11F7BB9B54F8}" type="presOf" srcId="{5E60677B-3B77-4BC2-A9F0-8E5072DA91A4}" destId="{99CC8980-6858-4861-A559-F3B7E3604852}" srcOrd="0" destOrd="0" presId="urn:microsoft.com/office/officeart/2005/8/layout/lProcess3"/>
    <dgm:cxn modelId="{1C79DEC8-4CB8-4853-862D-7AAAD3CD5F99}" type="presOf" srcId="{A384D922-AE2C-4B8E-8046-E157AA4BC298}" destId="{B9B38585-DE91-474D-953F-80449B129CB5}" srcOrd="0" destOrd="0" presId="urn:microsoft.com/office/officeart/2005/8/layout/lProcess3"/>
    <dgm:cxn modelId="{400C8B51-AEAD-4F8E-AD6B-C92DB702F7D9}" type="presParOf" srcId="{99CC8980-6858-4861-A559-F3B7E3604852}" destId="{2124D0F4-DA39-44CD-8B4E-B0D0FBC3F6F4}" srcOrd="0" destOrd="0" presId="urn:microsoft.com/office/officeart/2005/8/layout/lProcess3"/>
    <dgm:cxn modelId="{717C82F4-9FA2-45F7-9777-4B07F44FF124}" type="presParOf" srcId="{2124D0F4-DA39-44CD-8B4E-B0D0FBC3F6F4}" destId="{794F8FE4-3A42-49C2-ACCA-4D9EA6C965F5}" srcOrd="0" destOrd="0" presId="urn:microsoft.com/office/officeart/2005/8/layout/lProcess3"/>
    <dgm:cxn modelId="{38CCB54A-A5EE-4738-A0CC-DF0E28331DA3}" type="presParOf" srcId="{2124D0F4-DA39-44CD-8B4E-B0D0FBC3F6F4}" destId="{CCF53727-C6FD-4269-902A-A0DC0209F80D}" srcOrd="1" destOrd="0" presId="urn:microsoft.com/office/officeart/2005/8/layout/lProcess3"/>
    <dgm:cxn modelId="{A63A5250-6BB8-41A8-82BB-C8BBF2110A8E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1. Administration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3. Client service organization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63578" custScaleY="159575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7EBE04D-8F05-4F38-AFD5-4CC899A0D214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58B35ECE-8B57-4CA4-93B2-3404FC4EF264}" type="presOf" srcId="{A384D922-AE2C-4B8E-8046-E157AA4BC298}" destId="{B9B38585-DE91-474D-953F-80449B129CB5}" srcOrd="0" destOrd="0" presId="urn:microsoft.com/office/officeart/2005/8/layout/lProcess3"/>
    <dgm:cxn modelId="{0AB6BC1F-AEDB-418E-B864-0E730ADCF8EB}" type="presOf" srcId="{5E60677B-3B77-4BC2-A9F0-8E5072DA91A4}" destId="{99CC8980-6858-4861-A559-F3B7E3604852}" srcOrd="0" destOrd="0" presId="urn:microsoft.com/office/officeart/2005/8/layout/lProcess3"/>
    <dgm:cxn modelId="{D887DEE5-8C86-4845-8270-BF3E68B62D01}" type="presParOf" srcId="{99CC8980-6858-4861-A559-F3B7E3604852}" destId="{2124D0F4-DA39-44CD-8B4E-B0D0FBC3F6F4}" srcOrd="0" destOrd="0" presId="urn:microsoft.com/office/officeart/2005/8/layout/lProcess3"/>
    <dgm:cxn modelId="{0499B566-B4E9-41B9-8A8A-8BC1677E242C}" type="presParOf" srcId="{2124D0F4-DA39-44CD-8B4E-B0D0FBC3F6F4}" destId="{794F8FE4-3A42-49C2-ACCA-4D9EA6C965F5}" srcOrd="0" destOrd="0" presId="urn:microsoft.com/office/officeart/2005/8/layout/lProcess3"/>
    <dgm:cxn modelId="{2B38DA0C-F1DE-4200-9A31-FA975442EF9F}" type="presParOf" srcId="{2124D0F4-DA39-44CD-8B4E-B0D0FBC3F6F4}" destId="{CCF53727-C6FD-4269-902A-A0DC0209F80D}" srcOrd="1" destOrd="0" presId="urn:microsoft.com/office/officeart/2005/8/layout/lProcess3"/>
    <dgm:cxn modelId="{37ECF53E-ECF6-42E6-B94F-E71F7FA80A22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1. Administration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4. Management of client record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17168" custScaleY="113208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306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B26F87DA-4489-4E2C-85C2-CC73A4DA5F8E}" type="presOf" srcId="{A384D922-AE2C-4B8E-8046-E157AA4BC298}" destId="{B9B38585-DE91-474D-953F-80449B129CB5}" srcOrd="0" destOrd="0" presId="urn:microsoft.com/office/officeart/2005/8/layout/lProcess3"/>
    <dgm:cxn modelId="{3CF03EA2-DCA6-40E7-B0FD-8C9EBC7F210A}" type="presOf" srcId="{60D356CE-05B4-42ED-B723-5884B7CEEE61}" destId="{794F8FE4-3A42-49C2-ACCA-4D9EA6C965F5}" srcOrd="0" destOrd="0" presId="urn:microsoft.com/office/officeart/2005/8/layout/lProcess3"/>
    <dgm:cxn modelId="{568E4308-7AF7-4211-8C5A-37DE2A12192B}" type="presOf" srcId="{5E60677B-3B77-4BC2-A9F0-8E5072DA91A4}" destId="{99CC8980-6858-4861-A559-F3B7E3604852}" srcOrd="0" destOrd="0" presId="urn:microsoft.com/office/officeart/2005/8/layout/lProcess3"/>
    <dgm:cxn modelId="{1A34CF22-5302-4D1A-B914-ABCCA1157469}" type="presParOf" srcId="{99CC8980-6858-4861-A559-F3B7E3604852}" destId="{2124D0F4-DA39-44CD-8B4E-B0D0FBC3F6F4}" srcOrd="0" destOrd="0" presId="urn:microsoft.com/office/officeart/2005/8/layout/lProcess3"/>
    <dgm:cxn modelId="{4DA6CFB8-A1C2-45E8-B3BD-81E44C46D161}" type="presParOf" srcId="{2124D0F4-DA39-44CD-8B4E-B0D0FBC3F6F4}" destId="{794F8FE4-3A42-49C2-ACCA-4D9EA6C965F5}" srcOrd="0" destOrd="0" presId="urn:microsoft.com/office/officeart/2005/8/layout/lProcess3"/>
    <dgm:cxn modelId="{AD1EC88C-259F-49F0-B8BB-46457262FACE}" type="presParOf" srcId="{2124D0F4-DA39-44CD-8B4E-B0D0FBC3F6F4}" destId="{CCF53727-C6FD-4269-902A-A0DC0209F80D}" srcOrd="1" destOrd="0" presId="urn:microsoft.com/office/officeart/2005/8/layout/lProcess3"/>
    <dgm:cxn modelId="{0AD23CEE-A12C-47BD-BECB-05A307298CEF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9/15/2015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9/15/2015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5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lclinic.org.za/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dealclinic@health.gov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Ideal clinic Dashboard Version 15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Presenter: Annie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Jautse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Date: 15 September 2015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8864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99592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Contents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78488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Composition of dashboard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Components and sub components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Method of measurement 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Scoring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Responsibility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weights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Ideal Clinic categories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Status determination roles</a:t>
            </a:r>
          </a:p>
          <a:p>
            <a:pPr marL="514350" indent="-514350">
              <a:buFont typeface="+mj-lt"/>
              <a:buAutoNum type="arabicPeriod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212 Elements</a:t>
            </a: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71546"/>
            <a:ext cx="830890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Components and sub components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95536" y="1344136"/>
          <a:ext cx="8280920" cy="4389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44074"/>
                <a:gridCol w="7136846"/>
              </a:tblGrid>
              <a:tr h="3600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Key 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Method of Measurement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Arial"/>
                        </a:rPr>
                        <a:t> 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Check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applicable documents e.g. policies, guidelines, standard operating procedures, data, etc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?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Ask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staff members and or clients for their views or level of understanding 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3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Observations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and or conclusion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3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Test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the functionality of equipment</a:t>
                      </a: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/ systems</a:t>
                      </a:r>
                      <a:endParaRPr lang="en-US" sz="3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Method of measurement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Responsibility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9552" y="1916832"/>
          <a:ext cx="7920880" cy="2743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12168"/>
                <a:gridCol w="6408712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Key</a:t>
                      </a:r>
                      <a:endParaRPr lang="en-US" sz="3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 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NDoH</a:t>
                      </a:r>
                      <a:endParaRPr lang="en-US" sz="3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National Department of Health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Province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District</a:t>
                      </a:r>
                      <a:endParaRPr lang="en-US" sz="3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3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Health Facility</a:t>
                      </a:r>
                      <a:endParaRPr lang="en-US" sz="3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1124744"/>
            <a:ext cx="864096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Vital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Extremely important (vital) elements that require immediate and full correction. These are elements that affect direct service delivery and clinical care to patients and they may have immediate and long-term adverse effects on the health of the population.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Essential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Very necessary (essential) elements that require resolution within a given time period. These are process and structural elements that indirectly affect the quality of clinical care given to patients.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 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Important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Significant  (important) elements that require resolution within a given time period. These are process and structural elements that affect the quality of the environment in which health care is given to patients. </a:t>
            </a:r>
          </a:p>
          <a:p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Definition of Weights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79512" y="1191006"/>
          <a:ext cx="8568952" cy="555036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8032"/>
                <a:gridCol w="7056784"/>
                <a:gridCol w="288032"/>
                <a:gridCol w="432048"/>
                <a:gridCol w="504056"/>
              </a:tblGrid>
              <a:tr h="28355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Road signs informing of the location of the facility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visibly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posted from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nearest arterial road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up to the facility entrance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Display board </a:t>
                      </a:r>
                      <a:r>
                        <a:rPr lang="en-US" sz="17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reflecting the facility name, service hours (e.g. 24 hour, 8 hour, public holidays and weekends), physical address, contact details  (physical address, postal, telephone, facsimile or electronic mail) and  service package details </a:t>
                      </a:r>
                      <a:r>
                        <a:rPr lang="en-US" sz="17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at the entrance of the facility</a:t>
                      </a:r>
                      <a:endParaRPr lang="en-US" sz="17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GUN FREE, NO SMOKING, NO ANIMALS (except for service animals) and NO HAWKERS sign is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clearly sign posted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at the entrance of the gate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Display board indicating a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disclaimer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on searches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Photos of political leadership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health are visually displayed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Mission, Vision, Belief, Goals of the health facility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displayed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for patients to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clearly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see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382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organogram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contact details of the managers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displayed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service areas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including reception and toilets within the facility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clearly signposted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Diagram 3"/>
          <p:cNvGraphicFramePr/>
          <p:nvPr/>
        </p:nvGraphicFramePr>
        <p:xfrm>
          <a:off x="72008" y="144016"/>
          <a:ext cx="7236296" cy="83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2420888"/>
          <a:ext cx="8712969" cy="15883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6064"/>
                <a:gridCol w="6264696"/>
                <a:gridCol w="360040"/>
                <a:gridCol w="792088"/>
                <a:gridCol w="720081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prescribed  dress code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for all service providers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staff members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comply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with prescribed dress code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0"/>
          <a:ext cx="7308304" cy="90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2049106"/>
          <a:ext cx="8568952" cy="333166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6064"/>
                <a:gridCol w="6336704"/>
                <a:gridCol w="360040"/>
                <a:gridCol w="648072"/>
                <a:gridCol w="648072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appropriate access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for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people with disabilities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 are scheduled such that helpdesk services are available at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times 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process that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prioritizes the frail, elderly and high - risk clients 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wheelchair and stretcher are always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611560" y="404664"/>
          <a:ext cx="6696744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160580"/>
          <a:ext cx="9144001" cy="56527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7542"/>
                <a:gridCol w="6372709"/>
                <a:gridCol w="648073"/>
                <a:gridCol w="756084"/>
                <a:gridCol w="899593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single client record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irrespective of health conditions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Client record content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adheres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to ICSM prescripts 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</a:t>
                      </a:r>
                      <a:endParaRPr lang="en-US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There is a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single location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for storage of all client records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Client records are filed in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close proximity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to client registration desk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19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There is a </a:t>
                      </a:r>
                      <a:r>
                        <a:rPr lang="en-US" sz="1600" b="1" u="sng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standardised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client record filing system in place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 retrieval of a client’s file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takes less than five minutes</a:t>
                      </a:r>
                      <a:endParaRPr lang="en-US" sz="1600" b="1" u="sng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21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There is an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SOP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for archiving and disposal of clients’ records available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NDoH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22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 SOP for archiving and disposal of clients' records is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adhered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to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23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Priority stationery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(clinical and administrative) is available at the facility in the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right quantities</a:t>
                      </a:r>
                      <a:endParaRPr lang="en-US" sz="1600" b="1" u="sng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98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24</a:t>
                      </a:r>
                      <a:endParaRPr lang="en-US" sz="16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The facility has been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re-organized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with </a:t>
                      </a:r>
                      <a:r>
                        <a:rPr lang="en-US" sz="1600" b="1" u="sng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designated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consulting areas and staffing for acute, all chronic health conditions and preventative health services. 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0" y="72008"/>
          <a:ext cx="7308304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76872"/>
            <a:ext cx="1657350" cy="24016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2132856"/>
            <a:ext cx="552636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Thank you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660</Words>
  <Application>Microsoft Office PowerPoint</Application>
  <PresentationFormat>On-screen Show (4:3)</PresentationFormat>
  <Paragraphs>194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Mahlak</cp:lastModifiedBy>
  <cp:revision>106</cp:revision>
  <dcterms:created xsi:type="dcterms:W3CDTF">2013-10-17T06:13:57Z</dcterms:created>
  <dcterms:modified xsi:type="dcterms:W3CDTF">2015-09-15T11:14:37Z</dcterms:modified>
</cp:coreProperties>
</file>