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7" r:id="rId2"/>
    <p:sldId id="257" r:id="rId3"/>
    <p:sldId id="258" r:id="rId4"/>
    <p:sldId id="259" r:id="rId5"/>
    <p:sldId id="260" r:id="rId6"/>
    <p:sldId id="261" r:id="rId7"/>
    <p:sldId id="274" r:id="rId8"/>
    <p:sldId id="263" r:id="rId9"/>
    <p:sldId id="270" r:id="rId10"/>
    <p:sldId id="271" r:id="rId11"/>
    <p:sldId id="267" r:id="rId12"/>
    <p:sldId id="268" r:id="rId13"/>
    <p:sldId id="273" r:id="rId14"/>
    <p:sldId id="276" r:id="rId15"/>
  </p:sldIdLst>
  <p:sldSz cx="9144000" cy="6858000" type="screen4x3"/>
  <p:notesSz cx="6858000" cy="9180513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C0D8"/>
    <a:srgbClr val="CFCCC9"/>
    <a:srgbClr val="55514B"/>
    <a:srgbClr val="A1BA8A"/>
    <a:srgbClr val="88C282"/>
    <a:srgbClr val="87A6BD"/>
    <a:srgbClr val="B164E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60" autoAdjust="0"/>
  </p:normalViewPr>
  <p:slideViewPr>
    <p:cSldViewPr>
      <p:cViewPr varScale="1">
        <p:scale>
          <a:sx n="116" d="100"/>
          <a:sy n="116" d="100"/>
        </p:scale>
        <p:origin x="215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6A97DA2-723E-4A57-BC4E-7527578479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40837C0F-C727-4891-81F4-3955BC6B0A1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01EB8232-712E-480F-91AF-7801E585A1F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B7895BD-2CE4-4E9F-9C66-DEA338F2845D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650CFA-FDA9-4FCD-A1A6-7DFB9690F46F}" type="slidenum">
              <a:rPr lang="pt-BR" altLang="en-US"/>
              <a:pPr/>
              <a:t>‹#›</a:t>
            </a:fld>
            <a:endParaRPr lang="pt-B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3C885051-9BFB-4F9A-B049-204AD83A1DC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AD9FBB41-385A-4844-98A0-9F5E5EFB87E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A85D4F23-5EB4-4D94-BC20-8A983804B191}"/>
              </a:ext>
            </a:extLst>
          </p:cNvPr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5" name="Rectangle 5">
            <a:extLst>
              <a:ext uri="{FF2B5EF4-FFF2-40B4-BE49-F238E27FC236}">
                <a16:creationId xmlns:a16="http://schemas.microsoft.com/office/drawing/2014/main" id="{14C33EBD-C45F-46EB-BCFA-109D1B33AD3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5338FBF7-8AAF-49F3-BD04-1DD6CA99F44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7" name="Rectangle 7">
            <a:extLst>
              <a:ext uri="{FF2B5EF4-FFF2-40B4-BE49-F238E27FC236}">
                <a16:creationId xmlns:a16="http://schemas.microsoft.com/office/drawing/2014/main" id="{57E5FFF4-9228-4FBF-AAFA-1FA4FE053D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8F4EC7A-D962-49EB-995E-467B1C48922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E7DFE40E-E424-412F-BEE2-3FFF01D68A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F7F36AD-28CE-4E6D-A282-8B002CDB0D7E}" type="slidenum">
              <a:rPr lang="en-US" altLang="en-US" sz="1200"/>
              <a:pPr/>
              <a:t>2</a:t>
            </a:fld>
            <a:endParaRPr lang="en-US" altLang="en-US" sz="1200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0D689216-60FE-4926-AC7F-F14FDF30CDE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6FA5BC5B-DF22-4812-A58F-B91AA6BB51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The eagle has the longest life-span of its’ species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D70F2749-0F6E-4E76-B879-834C4B1FFF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1AA353B-0369-4C41-883F-D826A862418E}" type="slidenum">
              <a:rPr lang="en-US" altLang="en-US" sz="1200"/>
              <a:pPr/>
              <a:t>3</a:t>
            </a:fld>
            <a:endParaRPr lang="en-US" altLang="en-US" sz="1200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E6C855C8-E0E1-4450-BEE0-7A089E02350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EF1B0B5F-470F-4B25-B960-2945BF8403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okay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D1E92C02-C9ED-4B23-8B49-299B967534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0FEF9F4-E722-431B-B34E-2E99E8AC1733}" type="slidenum">
              <a:rPr lang="en-US" altLang="en-US" sz="1200"/>
              <a:pPr/>
              <a:t>4</a:t>
            </a:fld>
            <a:endParaRPr lang="en-US" altLang="en-US" sz="120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018AC56B-6E22-4577-8D39-BA26932620D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79F9AB1E-6FCA-4942-9087-A24716EB5C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In its’ 40’s</a:t>
            </a:r>
          </a:p>
          <a:p>
            <a:r>
              <a:rPr lang="en-US" altLang="en-US"/>
              <a:t>Its’ long and flexible talons can no longer grab prey which serve as food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7F1EC1E8-02E4-4A23-8C24-4F4096D148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5DFF7CD-4773-4F7E-B843-2D0CD29C61B2}" type="slidenum">
              <a:rPr lang="en-US" altLang="en-US" sz="1200"/>
              <a:pPr/>
              <a:t>5</a:t>
            </a:fld>
            <a:endParaRPr lang="en-US" altLang="en-US" sz="1200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9BDD3C1F-1AA7-4046-99F6-CD222BDB9EC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5540C7D8-D55E-4748-B85C-1704F4C02D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Its’ long and sharp beak becomes bent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F75A21B7-21C4-49B6-81F4-B913BFAD8F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D7E5AF5-676A-45B5-9AE4-2BF6E48F5D0C}" type="slidenum">
              <a:rPr lang="en-US" altLang="en-US" sz="1200"/>
              <a:pPr/>
              <a:t>6</a:t>
            </a:fld>
            <a:endParaRPr lang="en-US" altLang="en-US" sz="1200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05AC64F1-A873-4AC5-8996-DD04A5136E3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8F811C89-7EE7-4487-B072-25113AF375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Its’ old-aged and heavy wings, due to their thick feathers, become stuck to its’ chest and make it difficult to fly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054D34FE-4533-4A87-AE14-C99E9CB90E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6120557-5A4F-4278-A00F-A89C84481577}" type="slidenum">
              <a:rPr lang="en-US" altLang="en-US" sz="1200"/>
              <a:pPr/>
              <a:t>7</a:t>
            </a:fld>
            <a:endParaRPr lang="en-US" altLang="en-US" sz="1200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5596C79C-D85E-449E-B26A-24A4CD4D4BB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16CB5411-9FCF-4D5C-9AE7-B5564C4C1B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okay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3AA9EB78-932B-49E6-8136-A804026C52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61F76AB-60DD-439C-8499-0AE1311E47EE}" type="slidenum">
              <a:rPr lang="en-US" altLang="en-US" sz="1200"/>
              <a:pPr/>
              <a:t>8</a:t>
            </a:fld>
            <a:endParaRPr lang="en-US" altLang="en-US" sz="1200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70F1F96-A2E6-472B-9A03-8011DE7DF1D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A9CFF279-EFDB-4777-B15C-672DCB642E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The process requires that the eagle fly to a mountain top and sit on its’ nest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E1F34633-0DE9-4810-BB20-0A1C3F20698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EE47200-E07D-4FFB-83C9-835D3B193651}" type="slidenum">
              <a:rPr lang="en-US" altLang="en-US" sz="1200"/>
              <a:pPr/>
              <a:t>9</a:t>
            </a:fld>
            <a:endParaRPr lang="en-US" altLang="en-US" sz="1200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8A7355D6-BF3D-4BF5-B895-541E67735FB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5743256A-D3DB-4EF3-9393-83C0AFF3F3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There the eagle knocks its’ beak against a rock until it plucks it out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5DAB0010-4E66-44A9-B208-B13223B41D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3D5858C4-5C7D-4E6C-BBB6-263EF32D382F}" type="slidenum">
              <a:rPr lang="en-US" altLang="en-US" sz="1200"/>
              <a:pPr/>
              <a:t>10</a:t>
            </a:fld>
            <a:endParaRPr lang="en-US" altLang="en-US" sz="1200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69744461-715D-425C-BD1D-CF484057897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EC6A9244-3B14-46AB-85CA-2D48DE0D7E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After plucking it out, the eagle will wait for a new beak to grow back and then it will pluck out its’ talons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FE33A3EF-176A-4FCF-B5B0-8746341360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BC171342-9D1A-4780-88D5-99E52CED0908}" type="slidenum">
              <a:rPr lang="en-US" altLang="en-US" sz="1200"/>
              <a:pPr/>
              <a:t>11</a:t>
            </a:fld>
            <a:endParaRPr lang="en-US" altLang="en-US" sz="1200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C9718381-BDC2-4633-9B0D-682DBAF0057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2C7253C7-559C-433F-A22C-8C92319C58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When its’ new talons grow back, the eagle starts plucking its’ old-aged feathers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9B84CAD5-60C3-4A49-839E-29B511C003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C628252-7B46-40F7-B4E8-445B1CF9D3E5}" type="slidenum">
              <a:rPr lang="en-US" altLang="en-US" sz="1200"/>
              <a:pPr/>
              <a:t>12</a:t>
            </a:fld>
            <a:endParaRPr lang="en-US" altLang="en-US" sz="1200"/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B933F2F6-4587-4951-91F1-5F767021BD5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id="{0B967F6F-567B-4061-9A0E-782092F35A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And after five months, the eagle takes its’ famous renewal flight and lives for ….</a:t>
            </a:r>
          </a:p>
          <a:p>
            <a:r>
              <a:rPr lang="en-US" altLang="en-US"/>
              <a:t>30 more years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42D0445E-B5DE-4907-A843-286644F4B6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93E67E1-FE4D-43F9-8CB7-EB299B698608}" type="slidenum">
              <a:rPr lang="en-US" altLang="en-US" sz="1200"/>
              <a:pPr/>
              <a:t>13</a:t>
            </a:fld>
            <a:endParaRPr lang="en-US" altLang="en-US" sz="1200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FCAA60FB-1DE7-4007-B30D-AA1B035F06D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6A45AB0E-7958-457E-8BE1-7D980F7106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Why is renewal needed?</a:t>
            </a:r>
          </a:p>
          <a:p>
            <a:r>
              <a:rPr lang="en-US" altLang="en-US"/>
              <a:t>Many times, we have to retreat for awhile and start a renewal process</a:t>
            </a:r>
          </a:p>
          <a:p>
            <a:r>
              <a:rPr lang="en-US" altLang="en-US"/>
              <a:t>To continue taking successful flights, we sometimes need to get rid of memories, habits and other past traditions</a:t>
            </a:r>
          </a:p>
          <a:p>
            <a:r>
              <a:rPr lang="en-US" altLang="en-US"/>
              <a:t>Only freed from past burdens, can we take advantage of the valuable outcomes from a …</a:t>
            </a:r>
          </a:p>
          <a:p>
            <a:r>
              <a:rPr lang="en-US" altLang="en-US"/>
              <a:t>RENEWAL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234427B2-B646-4CCF-9E9D-F15F3E44B9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27354FC-58A4-496D-A397-5A72BFE17123}" type="slidenum">
              <a:rPr lang="en-US" altLang="en-US" sz="1200"/>
              <a:pPr/>
              <a:t>14</a:t>
            </a:fld>
            <a:endParaRPr lang="en-US" altLang="en-US" sz="1200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2190CEB8-AF08-4813-ACD4-2DBCD2FCCFF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F09199E0-A537-46F0-A9DD-E3630CF6B3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AF3CE94-4E90-4395-9A7F-32F02D9D8C1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73DF77D-246E-4087-B13A-F33C1374AF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64C46D-AF0E-4CB7-81B2-7FDC87CC99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385F23-1938-43CF-8889-CED12C05537B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1291753543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90427D4-1560-426F-A17C-83CF6955AF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42BDDCD-6452-4C5E-A508-A9B2346E61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F9A1D03-BD75-4A1D-ADE6-56E4863731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92FA05-8CFC-4E01-A8D0-AEE1AE5F7A5D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2391034152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7A9826B-F486-4A3E-B5B0-7A02927043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021F6DB-9221-45A6-8117-AB33AE1994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ECF867-0021-4B0A-BB79-F2C1E24974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D13726-2236-4058-86FE-A52F068A710F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807785183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2FEE98-4C60-44AD-930F-CDF6927DFA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86D232-48F7-45BA-A198-32ECAD04F6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77AF23-2EF4-47B8-9461-BF650019FD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D606EF-EF1C-4539-8EDA-D5F4A4E2534C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1498398064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FFD374A-FFF7-40E1-A22F-3BED0A750B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A05EB05-D483-4E11-949F-28F182A00E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EF1999C-A8C4-4104-9038-E69C46D631F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3189C7-8112-4247-8FB2-3DA37174D5C5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1704249821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CE2C147-F0F3-4140-B7B9-E7DFAD2FF9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AB960D1-E6E1-4127-8D73-48119C25A2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064394E-FF53-4237-AD32-F3754435AC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2C2902-7949-4C89-AB25-F0D846B540D1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3675524181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E56D79F-8F0A-4A26-8444-1422ABCEC2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301461F-7550-4684-B1F3-7D26D4E6A3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0042317-F1AF-41D9-837F-0AD73D1C2B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A5CCC5-673A-4AB2-BC3F-D7C9041D9FB6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4017890981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AD970E-AD20-4176-A45C-9A03287319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0BB033-447A-404C-AFA5-E9DCB7EC7D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EF6B74-F144-40BC-AEC6-205CAD38CE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F94C7C-BDA2-417B-BCF3-84914FD07600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219614761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01C1E6-A94D-495E-85F2-837A4B50B6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C7D7A7-CC1E-434E-B835-F7833CFD85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647175-6D2C-477F-ACCD-77410500509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31F465-96F0-4130-921C-89D66B1B2161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3234077903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831FBD2-DB19-48D0-8331-105578F7CB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322CD2B-7B68-4F12-95B2-B157595856A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5980095-F4FE-4024-8BD4-CDFF28FAF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05377B-2FB6-4F85-A6E6-CD3769F5EF66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3028856291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2A98172-E618-4D55-80CE-B97CD5D0D5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5B38C3-6EF7-40A9-B04D-44778DBA7A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C2C16DD-2DCC-4F4B-A505-6B287CCD69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E17D36-A09E-4E44-9777-7E0626A1A5C9}" type="slidenum">
              <a:rPr lang="pt-BR" altLang="en-US"/>
              <a:pPr/>
              <a:t>‹#›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539905851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BB5574C-F486-4C14-99C4-263890E0F4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n-US"/>
              <a:t>Clique para editar o estilo do título mestre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C36A91F-ED35-4B09-B19A-946959593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n-US"/>
              <a:t>Clique para editar os estilos do texto mestre</a:t>
            </a:r>
          </a:p>
          <a:p>
            <a:pPr lvl="1"/>
            <a:r>
              <a:rPr lang="pt-BR" altLang="en-US"/>
              <a:t>Segundo nível</a:t>
            </a:r>
          </a:p>
          <a:p>
            <a:pPr lvl="2"/>
            <a:r>
              <a:rPr lang="pt-BR" altLang="en-US"/>
              <a:t>Terceiro nível</a:t>
            </a:r>
          </a:p>
          <a:p>
            <a:pPr lvl="3"/>
            <a:r>
              <a:rPr lang="pt-BR" altLang="en-US"/>
              <a:t>Quarto nível</a:t>
            </a:r>
          </a:p>
          <a:p>
            <a:pPr lvl="4"/>
            <a:r>
              <a:rPr lang="pt-BR" altLang="en-US"/>
              <a:t>Quinto nível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9F2D7C8-3750-45A7-8B88-0BE8AE867AC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18AA692-D380-4355-AEBD-67051F2413A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C818FC9-FB25-4508-B8A0-CBADAE75EE0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971E8D-4104-4464-83D2-D9470ED17928}" type="slidenum">
              <a:rPr lang="pt-BR" altLang="en-US"/>
              <a:pPr/>
              <a:t>‹#›</a:t>
            </a:fld>
            <a:endParaRPr lang="pt-B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BC680EA9-5E86-4EA5-AE67-AB11C8D717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88F6274D-5F5B-4CA1-8FD6-112E117756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052" name="Picture 4" descr="MPj04070910000[1]">
            <a:extLst>
              <a:ext uri="{FF2B5EF4-FFF2-40B4-BE49-F238E27FC236}">
                <a16:creationId xmlns:a16="http://schemas.microsoft.com/office/drawing/2014/main" id="{2D58098A-C73B-4B66-AA33-2E4B14459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695325"/>
            <a:ext cx="12192000" cy="824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>
            <a:extLst>
              <a:ext uri="{FF2B5EF4-FFF2-40B4-BE49-F238E27FC236}">
                <a16:creationId xmlns:a16="http://schemas.microsoft.com/office/drawing/2014/main" id="{9AEB1639-5E4E-4136-8FE3-1494E798CC4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-1357313" y="285750"/>
            <a:ext cx="7200901" cy="176371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scene3d>
              <a:camera prst="legacyObliqueTopRight"/>
              <a:lightRig rig="legacyFlat3" dir="b"/>
            </a:scene3d>
            <a:sp3d extrusionH="430200" prstMaterial="legacyPlastic">
              <a:extrusionClr>
                <a:srgbClr val="520402"/>
              </a:extrusionClr>
              <a:contourClr>
                <a:srgbClr val="520402"/>
              </a:contour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The Story of The Eagle…</a:t>
            </a:r>
            <a:endParaRPr lang="en-ZA" sz="36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054" name="WordArt 6">
            <a:extLst>
              <a:ext uri="{FF2B5EF4-FFF2-40B4-BE49-F238E27FC236}">
                <a16:creationId xmlns:a16="http://schemas.microsoft.com/office/drawing/2014/main" id="{9C4FCF88-6B4C-4349-93E1-D75355AD0F2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0" y="5876925"/>
            <a:ext cx="3238500" cy="942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9200" prstMaterial="legacyPlastic">
              <a:extrusionClr>
                <a:srgbClr val="55514B"/>
              </a:extrusionClr>
              <a:contourClr>
                <a:srgbClr val="FFFF00"/>
              </a:contourClr>
            </a:sp3d>
          </a:bodyPr>
          <a:lstStyle/>
          <a:p>
            <a:pPr algn="ctr"/>
            <a:r>
              <a:rPr lang="en-US" sz="1800" kern="10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Comic Sans MS" panose="030F0702030302020204" pitchFamily="66" charset="0"/>
              </a:rPr>
              <a:t>This show was edited by Mike:</a:t>
            </a:r>
          </a:p>
          <a:p>
            <a:pPr algn="ctr"/>
            <a:r>
              <a:rPr lang="en-US" sz="1800" kern="10">
                <a:ln w="9525">
                  <a:round/>
                  <a:headEnd/>
                  <a:tailEnd/>
                </a:ln>
                <a:solidFill>
                  <a:srgbClr val="FFFF00"/>
                </a:solidFill>
                <a:latin typeface="Comic Sans MS" panose="030F0702030302020204" pitchFamily="66" charset="0"/>
              </a:rPr>
              <a:t>ruppi_scifi@yahoo.de</a:t>
            </a:r>
            <a:endParaRPr lang="en-ZA" sz="1800" kern="10">
              <a:ln w="9525">
                <a:round/>
                <a:headEnd/>
                <a:tailEnd/>
              </a:ln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5" name="Picture 11" descr="sound on">
            <a:extLst>
              <a:ext uri="{FF2B5EF4-FFF2-40B4-BE49-F238E27FC236}">
                <a16:creationId xmlns:a16="http://schemas.microsoft.com/office/drawing/2014/main" id="{06DC58B8-478D-4DAA-AA19-B31516FE47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805488"/>
            <a:ext cx="9779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2" descr="red arrow">
            <a:extLst>
              <a:ext uri="{FF2B5EF4-FFF2-40B4-BE49-F238E27FC236}">
                <a16:creationId xmlns:a16="http://schemas.microsoft.com/office/drawing/2014/main" id="{A98C45FB-687B-4F64-B4BA-C516B6A452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  <p:sndAc>
      <p:stSnd loop="1">
        <p:snd r:embed="rId2" name="03 Dreamer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guia18">
            <a:extLst>
              <a:ext uri="{FF2B5EF4-FFF2-40B4-BE49-F238E27FC236}">
                <a16:creationId xmlns:a16="http://schemas.microsoft.com/office/drawing/2014/main" id="{7EF4480E-CBD4-4BDB-BC39-BD63A87BC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3">
            <a:extLst>
              <a:ext uri="{FF2B5EF4-FFF2-40B4-BE49-F238E27FC236}">
                <a16:creationId xmlns:a16="http://schemas.microsoft.com/office/drawing/2014/main" id="{233632FB-F091-4EA1-9D60-6A6786D655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5846763"/>
            <a:ext cx="8893175" cy="82232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The eagle has the longest life-span </a:t>
            </a:r>
          </a:p>
          <a:p>
            <a:pPr algn="ctr"/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of its’ species</a:t>
            </a:r>
          </a:p>
        </p:txBody>
      </p:sp>
      <p:pic>
        <p:nvPicPr>
          <p:cNvPr id="3076" name="Picture 9" descr="MCAN03373_0000[1]">
            <a:extLst>
              <a:ext uri="{FF2B5EF4-FFF2-40B4-BE49-F238E27FC236}">
                <a16:creationId xmlns:a16="http://schemas.microsoft.com/office/drawing/2014/main" id="{9A444B1D-40B7-47DA-95D0-70E36F459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4953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red arrow">
            <a:extLst>
              <a:ext uri="{FF2B5EF4-FFF2-40B4-BE49-F238E27FC236}">
                <a16:creationId xmlns:a16="http://schemas.microsoft.com/office/drawing/2014/main" id="{2DA614A7-95DD-48C5-B931-F1B5A34B78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33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águia cabeçabranca">
            <a:extLst>
              <a:ext uri="{FF2B5EF4-FFF2-40B4-BE49-F238E27FC236}">
                <a16:creationId xmlns:a16="http://schemas.microsoft.com/office/drawing/2014/main" id="{BFCD72E3-09A9-4222-A728-79048A021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>
            <a:extLst>
              <a:ext uri="{FF2B5EF4-FFF2-40B4-BE49-F238E27FC236}">
                <a16:creationId xmlns:a16="http://schemas.microsoft.com/office/drawing/2014/main" id="{88085EF1-1F05-46D2-892D-34E439479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65175"/>
            <a:ext cx="9144000" cy="82232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But to reach this age, </a:t>
            </a:r>
          </a:p>
          <a:p>
            <a:pPr algn="ctr"/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the  eagle must make a hard decision.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E0556AD2-5C48-46F4-AF9E-CF1278BF9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152400"/>
            <a:ext cx="6673850" cy="457200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It can live up to </a:t>
            </a:r>
            <a:r>
              <a:rPr lang="en-US" altLang="en-US">
                <a:solidFill>
                  <a:srgbClr val="FFFF00"/>
                </a:solidFill>
                <a:latin typeface="Comic Sans MS" panose="030F0702030302020204" pitchFamily="66" charset="0"/>
              </a:rPr>
              <a:t>70 years</a:t>
            </a:r>
          </a:p>
        </p:txBody>
      </p:sp>
      <p:pic>
        <p:nvPicPr>
          <p:cNvPr id="4101" name="Picture 12" descr="MCAN01548_0000[1]">
            <a:extLst>
              <a:ext uri="{FF2B5EF4-FFF2-40B4-BE49-F238E27FC236}">
                <a16:creationId xmlns:a16="http://schemas.microsoft.com/office/drawing/2014/main" id="{AB30FA91-7F63-4DDB-A8DF-23EB092CE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0"/>
            <a:ext cx="1592263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red arrow">
            <a:extLst>
              <a:ext uri="{FF2B5EF4-FFF2-40B4-BE49-F238E27FC236}">
                <a16:creationId xmlns:a16="http://schemas.microsoft.com/office/drawing/2014/main" id="{B47C773A-DB3E-4B5E-89CC-D068A44C5C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75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 autoUpdateAnimBg="0"/>
      <p:bldP spid="410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aguia unhas">
            <a:extLst>
              <a:ext uri="{FF2B5EF4-FFF2-40B4-BE49-F238E27FC236}">
                <a16:creationId xmlns:a16="http://schemas.microsoft.com/office/drawing/2014/main" id="{7BC64E49-1D87-429C-B352-6C9D9C048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>
            <a:extLst>
              <a:ext uri="{FF2B5EF4-FFF2-40B4-BE49-F238E27FC236}">
                <a16:creationId xmlns:a16="http://schemas.microsoft.com/office/drawing/2014/main" id="{AC8CBA4D-AD14-47B3-84C7-52843DC26D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" y="5992813"/>
            <a:ext cx="8709025" cy="749300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Its’ long and flexible talons can no longer </a:t>
            </a:r>
          </a:p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grab prey which serves as food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A227970-D329-4EE0-826B-43CBFCA48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307975"/>
            <a:ext cx="2082800" cy="519113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800" b="1">
                <a:solidFill>
                  <a:srgbClr val="CC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In </a:t>
            </a:r>
            <a:r>
              <a:rPr lang="en-US" sz="2800" b="1">
                <a:solidFill>
                  <a:srgbClr val="CC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its’</a:t>
            </a:r>
            <a:r>
              <a:rPr lang="pt-BR" sz="2800" b="1">
                <a:solidFill>
                  <a:srgbClr val="CC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40’s</a:t>
            </a:r>
          </a:p>
        </p:txBody>
      </p:sp>
      <p:pic>
        <p:nvPicPr>
          <p:cNvPr id="5129" name="Picture 9" descr="red arrow">
            <a:extLst>
              <a:ext uri="{FF2B5EF4-FFF2-40B4-BE49-F238E27FC236}">
                <a16:creationId xmlns:a16="http://schemas.microsoft.com/office/drawing/2014/main" id="{C547EAFC-9C75-4921-90E5-320D699ED4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75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825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 autoUpdateAnimBg="0"/>
      <p:bldP spid="5124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aguia dourada">
            <a:extLst>
              <a:ext uri="{FF2B5EF4-FFF2-40B4-BE49-F238E27FC236}">
                <a16:creationId xmlns:a16="http://schemas.microsoft.com/office/drawing/2014/main" id="{94C7D03A-5512-48BA-9AF2-B44EF981E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>
            <a:extLst>
              <a:ext uri="{FF2B5EF4-FFF2-40B4-BE49-F238E27FC236}">
                <a16:creationId xmlns:a16="http://schemas.microsoft.com/office/drawing/2014/main" id="{BB45A908-A6F2-4609-8DF9-58505A372B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52400"/>
            <a:ext cx="8839200" cy="457200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Its’ long and sharp beak becomes bent</a:t>
            </a:r>
          </a:p>
        </p:txBody>
      </p:sp>
      <p:pic>
        <p:nvPicPr>
          <p:cNvPr id="6148" name="Picture 9" descr="MCAN01548_0000[1]">
            <a:extLst>
              <a:ext uri="{FF2B5EF4-FFF2-40B4-BE49-F238E27FC236}">
                <a16:creationId xmlns:a16="http://schemas.microsoft.com/office/drawing/2014/main" id="{7F764D6E-967C-4E47-9E17-766899F219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260350"/>
            <a:ext cx="1592263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 descr="red arrow">
            <a:extLst>
              <a:ext uri="{FF2B5EF4-FFF2-40B4-BE49-F238E27FC236}">
                <a16:creationId xmlns:a16="http://schemas.microsoft.com/office/drawing/2014/main" id="{6C71895F-DF18-48AB-B531-F557148647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325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aguia na pedra1">
            <a:extLst>
              <a:ext uri="{FF2B5EF4-FFF2-40B4-BE49-F238E27FC236}">
                <a16:creationId xmlns:a16="http://schemas.microsoft.com/office/drawing/2014/main" id="{E92BCB19-85D5-414C-9D98-F5830AEEE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0F12163F-BE91-465D-91BB-C5089C02B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" y="149225"/>
            <a:ext cx="8763000" cy="140652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Its’ old-aged and heavy wings, </a:t>
            </a:r>
          </a:p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due to their thick feathers, </a:t>
            </a:r>
          </a:p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become stuck to its’ chest and </a:t>
            </a:r>
          </a:p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make it difficult to fly.</a:t>
            </a:r>
          </a:p>
        </p:txBody>
      </p:sp>
      <p:pic>
        <p:nvPicPr>
          <p:cNvPr id="7178" name="Picture 10" descr="red arrow">
            <a:extLst>
              <a:ext uri="{FF2B5EF4-FFF2-40B4-BE49-F238E27FC236}">
                <a16:creationId xmlns:a16="http://schemas.microsoft.com/office/drawing/2014/main" id="{355EAA12-117A-4F9B-9C0F-C2182F305C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75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75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75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75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2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 autoUpdateAnimBg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guia neve">
            <a:extLst>
              <a:ext uri="{FF2B5EF4-FFF2-40B4-BE49-F238E27FC236}">
                <a16:creationId xmlns:a16="http://schemas.microsoft.com/office/drawing/2014/main" id="{8CA1AFD0-ADF0-43AA-8A4E-5413D73D6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038" y="-85725"/>
            <a:ext cx="9744076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 Box 4">
            <a:extLst>
              <a:ext uri="{FF2B5EF4-FFF2-40B4-BE49-F238E27FC236}">
                <a16:creationId xmlns:a16="http://schemas.microsoft.com/office/drawing/2014/main" id="{5CE5D13E-3DED-4065-993E-8681F97F6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513" y="5848350"/>
            <a:ext cx="9258301" cy="749300"/>
          </a:xfrm>
          <a:prstGeom prst="rect">
            <a:avLst/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Then, the eagle is left with only two options: </a:t>
            </a:r>
            <a:r>
              <a:rPr lang="en-US" altLang="en-US">
                <a:solidFill>
                  <a:srgbClr val="FFFF00"/>
                </a:solidFill>
                <a:latin typeface="Comic Sans MS" panose="030F0702030302020204" pitchFamily="66" charset="0"/>
              </a:rPr>
              <a:t>die</a:t>
            </a: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 or go through a painful process of change which lasts </a:t>
            </a:r>
            <a:r>
              <a:rPr lang="en-US" altLang="en-US">
                <a:solidFill>
                  <a:srgbClr val="FFFF00"/>
                </a:solidFill>
                <a:latin typeface="Comic Sans MS" panose="030F0702030302020204" pitchFamily="66" charset="0"/>
              </a:rPr>
              <a:t>150 days.</a:t>
            </a:r>
          </a:p>
        </p:txBody>
      </p:sp>
      <p:pic>
        <p:nvPicPr>
          <p:cNvPr id="23557" name="Picture 5" descr="red arrow">
            <a:extLst>
              <a:ext uri="{FF2B5EF4-FFF2-40B4-BE49-F238E27FC236}">
                <a16:creationId xmlns:a16="http://schemas.microsoft.com/office/drawing/2014/main" id="{C0C629B5-EEAF-4D13-9B25-EC7767D20D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235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75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975"/>
                            </p:stCondLst>
                            <p:childTnLst>
                              <p:par>
                                <p:cTn id="12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uild="p" animBg="1" autoUpdateAnimBg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aguia montanha">
            <a:extLst>
              <a:ext uri="{FF2B5EF4-FFF2-40B4-BE49-F238E27FC236}">
                <a16:creationId xmlns:a16="http://schemas.microsoft.com/office/drawing/2014/main" id="{26EDE531-6DC5-4B99-AAEC-676565663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E65E0E43-EDA9-4ED8-B281-3244FE699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100" y="5716588"/>
            <a:ext cx="8807450" cy="714375"/>
          </a:xfrm>
          <a:prstGeom prst="rect">
            <a:avLst/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The process requires that the eagle fly </a:t>
            </a:r>
          </a:p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to a mountain top and sit on its’ nest.</a:t>
            </a:r>
          </a:p>
        </p:txBody>
      </p:sp>
      <p:pic>
        <p:nvPicPr>
          <p:cNvPr id="9220" name="Picture 6" descr="MCAN03373_0000[1]">
            <a:extLst>
              <a:ext uri="{FF2B5EF4-FFF2-40B4-BE49-F238E27FC236}">
                <a16:creationId xmlns:a16="http://schemas.microsoft.com/office/drawing/2014/main" id="{DD4608AD-705E-47FD-A70C-A819CA8D9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805488"/>
            <a:ext cx="4953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 descr="red arrow">
            <a:extLst>
              <a:ext uri="{FF2B5EF4-FFF2-40B4-BE49-F238E27FC236}">
                <a16:creationId xmlns:a16="http://schemas.microsoft.com/office/drawing/2014/main" id="{4B9E6A26-1F90-4D83-B952-22E66A15A4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guia na pedra">
            <a:extLst>
              <a:ext uri="{FF2B5EF4-FFF2-40B4-BE49-F238E27FC236}">
                <a16:creationId xmlns:a16="http://schemas.microsoft.com/office/drawing/2014/main" id="{6922FEBE-D014-48E6-B340-7D2AB7817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>
            <a:extLst>
              <a:ext uri="{FF2B5EF4-FFF2-40B4-BE49-F238E27FC236}">
                <a16:creationId xmlns:a16="http://schemas.microsoft.com/office/drawing/2014/main" id="{4D12A176-CB4F-49B3-8A21-4D8D9EFC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5788025"/>
            <a:ext cx="8839200" cy="714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There the eagle knocks its’ beak against </a:t>
            </a:r>
          </a:p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a rock until it plucks it out.</a:t>
            </a:r>
          </a:p>
        </p:txBody>
      </p:sp>
      <p:pic>
        <p:nvPicPr>
          <p:cNvPr id="10244" name="Picture 4" descr="MCAN03373_0000[1]">
            <a:extLst>
              <a:ext uri="{FF2B5EF4-FFF2-40B4-BE49-F238E27FC236}">
                <a16:creationId xmlns:a16="http://schemas.microsoft.com/office/drawing/2014/main" id="{6FA4CB57-8CDD-406B-8274-244594EC7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876925"/>
            <a:ext cx="4953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red arrow">
            <a:extLst>
              <a:ext uri="{FF2B5EF4-FFF2-40B4-BE49-F238E27FC236}">
                <a16:creationId xmlns:a16="http://schemas.microsoft.com/office/drawing/2014/main" id="{D0F8090E-F817-4FF0-BAEF-2E1F478E29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75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75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625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75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925"/>
                            </p:stCondLst>
                            <p:childTnLst>
                              <p:par>
                                <p:cTn id="1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nimBg="1" autoUpdateAnimBg="0" advAuto="5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guia na pedra">
            <a:extLst>
              <a:ext uri="{FF2B5EF4-FFF2-40B4-BE49-F238E27FC236}">
                <a16:creationId xmlns:a16="http://schemas.microsoft.com/office/drawing/2014/main" id="{99D9DAFD-A5BD-488F-8D3C-0B24D4DCD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>
            <a:extLst>
              <a:ext uri="{FF2B5EF4-FFF2-40B4-BE49-F238E27FC236}">
                <a16:creationId xmlns:a16="http://schemas.microsoft.com/office/drawing/2014/main" id="{6AC41D5C-C82E-488E-BC67-F174D539B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" y="5848350"/>
            <a:ext cx="8801100" cy="676275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After plucking it out, the eagle will wait for a new beak to grow back and then it will pluck out its’ talons.</a:t>
            </a:r>
          </a:p>
        </p:txBody>
      </p:sp>
      <p:pic>
        <p:nvPicPr>
          <p:cNvPr id="20485" name="Picture 5" descr="red arrow">
            <a:extLst>
              <a:ext uri="{FF2B5EF4-FFF2-40B4-BE49-F238E27FC236}">
                <a16:creationId xmlns:a16="http://schemas.microsoft.com/office/drawing/2014/main" id="{2BED41C2-4F33-4B6B-A0F5-1AF0ECE85F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2048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75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75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nimBg="1" autoUpdateAnimBg="0" advAuto="50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eagle07">
            <a:extLst>
              <a:ext uri="{FF2B5EF4-FFF2-40B4-BE49-F238E27FC236}">
                <a16:creationId xmlns:a16="http://schemas.microsoft.com/office/drawing/2014/main" id="{023D2879-9F17-4921-B43D-3B46939EE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Rectangle 10">
            <a:extLst>
              <a:ext uri="{FF2B5EF4-FFF2-40B4-BE49-F238E27FC236}">
                <a16:creationId xmlns:a16="http://schemas.microsoft.com/office/drawing/2014/main" id="{F25D0B9A-2864-4907-8364-036D1F4BF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38663"/>
            <a:ext cx="4211638" cy="1482725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5000"/>
              </a:lnSpc>
              <a:defRPr/>
            </a:pPr>
            <a:r>
              <a:rPr lang="pt-BR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  </a:t>
            </a: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When its’ new talons grow back, the eagle starts plucking its’ old-aged feathers.</a:t>
            </a:r>
          </a:p>
        </p:txBody>
      </p:sp>
      <p:pic>
        <p:nvPicPr>
          <p:cNvPr id="14348" name="Picture 12" descr="red arrow">
            <a:extLst>
              <a:ext uri="{FF2B5EF4-FFF2-40B4-BE49-F238E27FC236}">
                <a16:creationId xmlns:a16="http://schemas.microsoft.com/office/drawing/2014/main" id="{77AEF036-0DE4-4DEB-B265-6209EFA508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59765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1434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75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" grpId="0" build="p" animBg="1" autoUpdateAnimBg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aguia voando">
            <a:extLst>
              <a:ext uri="{FF2B5EF4-FFF2-40B4-BE49-F238E27FC236}">
                <a16:creationId xmlns:a16="http://schemas.microsoft.com/office/drawing/2014/main" id="{248952A1-4985-4014-AFCC-C84F81E87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7">
            <a:extLst>
              <a:ext uri="{FF2B5EF4-FFF2-40B4-BE49-F238E27FC236}">
                <a16:creationId xmlns:a16="http://schemas.microsoft.com/office/drawing/2014/main" id="{78B33E32-8ED7-44F7-82C1-34173AEFC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4825" y="5638800"/>
            <a:ext cx="3055938" cy="579438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en-US" sz="3200" b="1">
                <a:solidFill>
                  <a:srgbClr val="FFFF00"/>
                </a:solidFill>
                <a:latin typeface="Comic Sans MS" panose="030F0702030302020204" pitchFamily="66" charset="0"/>
              </a:rPr>
              <a:t>30 more </a:t>
            </a:r>
            <a:r>
              <a:rPr lang="en-US" altLang="en-US" sz="3200" b="1">
                <a:solidFill>
                  <a:srgbClr val="FFFF00"/>
                </a:solidFill>
                <a:latin typeface="Comic Sans MS" panose="030F0702030302020204" pitchFamily="66" charset="0"/>
              </a:rPr>
              <a:t>years</a:t>
            </a:r>
          </a:p>
        </p:txBody>
      </p:sp>
      <p:sp>
        <p:nvSpPr>
          <p:cNvPr id="15371" name="Text Box 11">
            <a:extLst>
              <a:ext uri="{FF2B5EF4-FFF2-40B4-BE49-F238E27FC236}">
                <a16:creationId xmlns:a16="http://schemas.microsoft.com/office/drawing/2014/main" id="{FB1AE7FF-EA2F-4AB2-9E2F-D850EF1A29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50" y="554038"/>
            <a:ext cx="8915400" cy="714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And after </a:t>
            </a:r>
            <a:r>
              <a:rPr lang="en-US" altLang="en-US">
                <a:solidFill>
                  <a:srgbClr val="FFFF00"/>
                </a:solidFill>
                <a:latin typeface="Comic Sans MS" panose="030F0702030302020204" pitchFamily="66" charset="0"/>
              </a:rPr>
              <a:t>five months</a:t>
            </a: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, the eagle takes its’ famous flight of rebirth and lives for</a:t>
            </a:r>
            <a:endParaRPr lang="pt-BR" altLang="en-US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373" name="Picture 13" descr="red arrow">
            <a:extLst>
              <a:ext uri="{FF2B5EF4-FFF2-40B4-BE49-F238E27FC236}">
                <a16:creationId xmlns:a16="http://schemas.microsoft.com/office/drawing/2014/main" id="{069D004A-F46D-4D4C-B460-9386C3FC04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59765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9" presetID="23" presetClass="entr" presetSubtype="3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425"/>
                            </p:stCondLst>
                            <p:childTnLst>
                              <p:par>
                                <p:cTn id="14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 autoUpdateAnimBg="0"/>
      <p:bldP spid="15371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>
            <a:extLst>
              <a:ext uri="{FF2B5EF4-FFF2-40B4-BE49-F238E27FC236}">
                <a16:creationId xmlns:a16="http://schemas.microsoft.com/office/drawing/2014/main" id="{627F22A9-977E-49D5-8044-E18156AF0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1052513"/>
            <a:ext cx="5256213" cy="714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Many times, in order to survive </a:t>
            </a:r>
          </a:p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we have to start a change process.</a:t>
            </a:r>
            <a:r>
              <a:rPr lang="pt-BR" altLang="en-US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     </a:t>
            </a:r>
            <a:endParaRPr lang="pt-BR" altLang="en-US">
              <a:solidFill>
                <a:schemeClr val="bg1"/>
              </a:solidFill>
            </a:endParaRPr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2DE5B303-2848-4973-8742-3383ABFAD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425" y="125413"/>
            <a:ext cx="51546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Why is change needed</a:t>
            </a:r>
            <a:r>
              <a:rPr lang="pt-BR" sz="36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?</a:t>
            </a:r>
          </a:p>
        </p:txBody>
      </p:sp>
      <p:sp>
        <p:nvSpPr>
          <p:cNvPr id="22534" name="Rectangle 6">
            <a:extLst>
              <a:ext uri="{FF2B5EF4-FFF2-40B4-BE49-F238E27FC236}">
                <a16:creationId xmlns:a16="http://schemas.microsoft.com/office/drawing/2014/main" id="{314110D1-11D9-4FE9-A532-D1FF19538F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262438"/>
            <a:ext cx="4824413" cy="1077912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We sometimes need </a:t>
            </a:r>
          </a:p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to get rid of old memories, </a:t>
            </a:r>
          </a:p>
          <a:p>
            <a:pPr algn="ctr">
              <a:lnSpc>
                <a:spcPct val="90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habits and other past traditions.</a:t>
            </a:r>
          </a:p>
        </p:txBody>
      </p:sp>
      <p:sp>
        <p:nvSpPr>
          <p:cNvPr id="22535" name="Rectangle 7">
            <a:extLst>
              <a:ext uri="{FF2B5EF4-FFF2-40B4-BE49-F238E27FC236}">
                <a16:creationId xmlns:a16="http://schemas.microsoft.com/office/drawing/2014/main" id="{2600B0A2-B6E3-4A8F-B13B-9ED2E7B57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5876925"/>
            <a:ext cx="5689600" cy="714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Only freed from past burdens, </a:t>
            </a:r>
          </a:p>
          <a:p>
            <a:pPr algn="ctr">
              <a:lnSpc>
                <a:spcPct val="85000"/>
              </a:lnSpc>
            </a:pPr>
            <a:r>
              <a:rPr lang="en-US" altLang="en-US">
                <a:solidFill>
                  <a:schemeClr val="bg1"/>
                </a:solidFill>
                <a:latin typeface="Comic Sans MS" panose="030F0702030302020204" pitchFamily="66" charset="0"/>
              </a:rPr>
              <a:t>can we take advantage of the present.</a:t>
            </a:r>
          </a:p>
        </p:txBody>
      </p:sp>
      <p:pic>
        <p:nvPicPr>
          <p:cNvPr id="22540" name="Picture 12" descr="red arrow">
            <a:extLst>
              <a:ext uri="{FF2B5EF4-FFF2-40B4-BE49-F238E27FC236}">
                <a16:creationId xmlns:a16="http://schemas.microsoft.com/office/drawing/2014/main" id="{CB49AF9D-F7DE-459F-8608-D937CF4C1E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6667500"/>
            <a:ext cx="571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35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850"/>
                            </p:stCondLst>
                            <p:childTnLst>
                              <p:par>
                                <p:cTn id="2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 autoUpdateAnimBg="0"/>
      <p:bldP spid="22532" grpId="0" autoUpdateAnimBg="0"/>
      <p:bldP spid="22534" grpId="0" animBg="1" autoUpdateAnimBg="0"/>
      <p:bldP spid="22535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>
            <a:extLst>
              <a:ext uri="{FF2B5EF4-FFF2-40B4-BE49-F238E27FC236}">
                <a16:creationId xmlns:a16="http://schemas.microsoft.com/office/drawing/2014/main" id="{C1E1BEAE-101B-4DCE-B306-1DE1B20A01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655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 sz="4400">
              <a:solidFill>
                <a:schemeClr val="tx2"/>
              </a:solidFill>
            </a:endParaRPr>
          </a:p>
        </p:txBody>
      </p:sp>
      <p:sp>
        <p:nvSpPr>
          <p:cNvPr id="40967" name="AutoShape 7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D8B9F93-65B2-417F-85ED-F6124B46A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1725" y="5516563"/>
            <a:ext cx="1066800" cy="609600"/>
          </a:xfrm>
          <a:prstGeom prst="actionButtonBlank">
            <a:avLst/>
          </a:prstGeom>
          <a:solidFill>
            <a:srgbClr val="33CC33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sz="1200" b="1">
                <a:solidFill>
                  <a:srgbClr val="FF0000"/>
                </a:solidFill>
                <a:latin typeface="Comic Sans MS" pitchFamily="66" charset="0"/>
              </a:rPr>
              <a:t>Click here to</a:t>
            </a:r>
          </a:p>
          <a:p>
            <a:pPr algn="ctr" eaLnBrk="1" hangingPunct="1">
              <a:defRPr/>
            </a:pPr>
            <a:r>
              <a:rPr lang="en-US" sz="1200" b="1">
                <a:solidFill>
                  <a:srgbClr val="FF0000"/>
                </a:solidFill>
                <a:latin typeface="Comic Sans MS" pitchFamily="66" charset="0"/>
              </a:rPr>
              <a:t>repeat show</a:t>
            </a:r>
            <a:endParaRPr lang="en-US" sz="18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5364" name="WordArt 8">
            <a:extLst>
              <a:ext uri="{FF2B5EF4-FFF2-40B4-BE49-F238E27FC236}">
                <a16:creationId xmlns:a16="http://schemas.microsoft.com/office/drawing/2014/main" id="{AE855757-9733-484A-B9FA-FD738FFE27E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43075" y="304800"/>
            <a:ext cx="5657850" cy="2895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scene3d>
              <a:camera prst="legacyObliqueTopRight"/>
              <a:lightRig rig="legacyFlat3" dir="b"/>
            </a:scene3d>
            <a:sp3d extrusionH="887400" prstMaterial="legacyPlastic">
              <a:extrusionClr>
                <a:schemeClr val="tx1"/>
              </a:extrusionClr>
              <a:contourClr>
                <a:srgbClr val="33CC33"/>
              </a:contourClr>
            </a:sp3d>
          </a:bodyPr>
          <a:lstStyle/>
          <a:p>
            <a:pPr algn="ctr"/>
            <a:r>
              <a:rPr lang="en-US" sz="4000" kern="10">
                <a:ln w="9525">
                  <a:round/>
                  <a:headEnd/>
                  <a:tailEnd/>
                </a:ln>
                <a:solidFill>
                  <a:srgbClr val="33CC33"/>
                </a:solidFill>
                <a:latin typeface="Comic Sans MS" panose="030F0702030302020204" pitchFamily="66" charset="0"/>
              </a:rPr>
              <a:t>Please Share</a:t>
            </a:r>
          </a:p>
          <a:p>
            <a:pPr algn="ctr"/>
            <a:r>
              <a:rPr lang="en-US" sz="4000" kern="10">
                <a:ln w="9525">
                  <a:round/>
                  <a:headEnd/>
                  <a:tailEnd/>
                </a:ln>
                <a:solidFill>
                  <a:srgbClr val="33CC33"/>
                </a:solidFill>
                <a:latin typeface="Comic Sans MS" panose="030F0702030302020204" pitchFamily="66" charset="0"/>
              </a:rPr>
              <a:t>with your friends</a:t>
            </a:r>
            <a:endParaRPr lang="en-ZA" sz="4000" kern="10">
              <a:ln w="9525">
                <a:round/>
                <a:headEnd/>
                <a:tailEnd/>
              </a:ln>
              <a:solidFill>
                <a:srgbClr val="33CC33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365" name="Picture 10" descr="MCAN01548_0000[1]">
            <a:extLst>
              <a:ext uri="{FF2B5EF4-FFF2-40B4-BE49-F238E27FC236}">
                <a16:creationId xmlns:a16="http://schemas.microsoft.com/office/drawing/2014/main" id="{CD117033-CFCF-496B-98E3-B1DE9BE43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2928938"/>
            <a:ext cx="1592263" cy="169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Grafik 9" descr="Bunt (160).jpg">
            <a:extLst>
              <a:ext uri="{FF2B5EF4-FFF2-40B4-BE49-F238E27FC236}">
                <a16:creationId xmlns:a16="http://schemas.microsoft.com/office/drawing/2014/main" id="{0E6B9590-19AA-45A5-B0A3-76DD392EC4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216400"/>
            <a:ext cx="2641600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</p:sld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9900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1957</TotalTime>
  <Words>514</Words>
  <Application>Microsoft Office PowerPoint</Application>
  <PresentationFormat>On-screen Show (4:3)</PresentationFormat>
  <Paragraphs>68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Times New Roman</vt:lpstr>
      <vt:lpstr>Arial</vt:lpstr>
      <vt:lpstr>Comic Sans MS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story of the Eagle…</dc:title>
  <dc:creator>MikeRT_scifi</dc:creator>
  <cp:lastModifiedBy>Andre Hoffmann</cp:lastModifiedBy>
  <cp:revision>78</cp:revision>
  <cp:lastPrinted>2002-10-10T12:12:05Z</cp:lastPrinted>
  <dcterms:created xsi:type="dcterms:W3CDTF">2000-10-18T16:18:27Z</dcterms:created>
  <dcterms:modified xsi:type="dcterms:W3CDTF">2021-05-06T10:28:12Z</dcterms:modified>
</cp:coreProperties>
</file>