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AB8A09-5EAC-46E1-B4B0-8BC5BD0A9F97}" type="datetimeFigureOut">
              <a:rPr lang="en-ZA" smtClean="0"/>
              <a:t>2018/01/21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46831-10EB-49D1-980F-52AEEA4F4F35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65690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b="1" dirty="0"/>
              <a:t>Pre-Reading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ZA" dirty="0"/>
              <a:t>Pre-reading</a:t>
            </a:r>
            <a:r>
              <a:rPr lang="en-ZA" baseline="0" dirty="0"/>
              <a:t> for this session includes the following documents that are both </a:t>
            </a:r>
            <a:r>
              <a:rPr lang="en-ZA" dirty="0"/>
              <a:t>available from </a:t>
            </a:r>
            <a:r>
              <a:rPr lang="en-ZA" baseline="0" dirty="0"/>
              <a:t>www.idealclinic.org.za/docs:-</a:t>
            </a:r>
          </a:p>
          <a:p>
            <a:r>
              <a:rPr lang="en-ZA" baseline="0" dirty="0"/>
              <a:t>(1) Ideal clinic manual (follow the Ideal Clinic Framework link)</a:t>
            </a:r>
            <a:endParaRPr lang="en-ZA" dirty="0"/>
          </a:p>
          <a:p>
            <a:r>
              <a:rPr lang="en-ZA" dirty="0"/>
              <a:t>(2) Primary Health Care Laboratory Handbook available (follow the Manuals and Handbooks link) </a:t>
            </a:r>
          </a:p>
          <a:p>
            <a:endParaRPr lang="en-ZA" b="1" dirty="0"/>
          </a:p>
          <a:p>
            <a:r>
              <a:rPr lang="en-ZA" b="1" dirty="0"/>
              <a:t>Workshop process</a:t>
            </a:r>
          </a:p>
          <a:p>
            <a:r>
              <a:rPr lang="en-ZA" baseline="0" dirty="0"/>
              <a:t>Please go through these documents prior to presenting this session</a:t>
            </a:r>
          </a:p>
          <a:p>
            <a:r>
              <a:rPr lang="en-ZA" baseline="0" dirty="0"/>
              <a:t>They will provide you with a background to the materials covered in this session.</a:t>
            </a:r>
            <a:endParaRPr lang="en-ZA" b="1" dirty="0"/>
          </a:p>
          <a:p>
            <a:endParaRPr lang="en-Z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A0B49-255E-4EDD-8114-5613D0FFD329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5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845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980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365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637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755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432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269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454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007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731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235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99B50-9DE6-4018-8418-DEFD21FB1B3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1/21/2018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A5986-A319-455B-AACB-450F30BC023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572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604" y="-297"/>
            <a:ext cx="9144793" cy="68585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Way Forward and Closure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53400" y="5154735"/>
            <a:ext cx="2514600" cy="6858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273" y="5816778"/>
            <a:ext cx="1946149" cy="7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703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116" y="0"/>
            <a:ext cx="10972800" cy="675249"/>
          </a:xfrm>
        </p:spPr>
        <p:txBody>
          <a:bodyPr>
            <a:normAutofit/>
          </a:bodyPr>
          <a:lstStyle/>
          <a:p>
            <a:r>
              <a:rPr lang="en-ZA" sz="3600" dirty="0">
                <a:latin typeface="Arial" panose="020B0604020202020204" pitchFamily="34" charset="0"/>
                <a:cs typeface="Arial" panose="020B0604020202020204" pitchFamily="34" charset="0"/>
              </a:rPr>
              <a:t>Way Forward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4313" y="675249"/>
            <a:ext cx="11423374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ZA" sz="2400" dirty="0"/>
              <a:t> </a:t>
            </a:r>
            <a:r>
              <a:rPr lang="en-ZA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NHLS will be responsible </a:t>
            </a: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for 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distributing the PHC Laboratory Handbook to </a:t>
            </a:r>
            <a:r>
              <a:rPr lang="en-ZA" sz="2400" b="1" dirty="0">
                <a:latin typeface="Arial" panose="020B0604020202020204" pitchFamily="34" charset="0"/>
                <a:cs typeface="Arial" panose="020B0604020202020204" pitchFamily="34" charset="0"/>
              </a:rPr>
              <a:t>each PHC health facility </a:t>
            </a: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through their local business units (</a:t>
            </a:r>
            <a:r>
              <a:rPr lang="en-ZA" sz="2400" b="1" dirty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per PHC health facility)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business unit manager to ensure the acknowledgement of receipt forms are completed by Health facility manager when handbooks are delivered by courier on their regular routes.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 Area manager will consolidate the acknowledgement forms and forward to </a:t>
            </a:r>
          </a:p>
          <a:p>
            <a:pPr lvl="2" algn="just">
              <a:lnSpc>
                <a:spcPct val="150000"/>
              </a:lnSpc>
            </a:pPr>
            <a:r>
              <a:rPr lang="en-ZA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Ms Gabashane by End Feb 2018</a:t>
            </a: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training of </a:t>
            </a:r>
            <a:r>
              <a:rPr lang="en-ZA" sz="2400" u="sng" dirty="0">
                <a:latin typeface="Arial" panose="020B0604020202020204" pitchFamily="34" charset="0"/>
                <a:cs typeface="Arial" panose="020B0604020202020204" pitchFamily="34" charset="0"/>
              </a:rPr>
              <a:t>all relevant laboratory staff </a:t>
            </a: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using NHLS master trainers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ZA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NHLS to engage </a:t>
            </a:r>
            <a:r>
              <a:rPr lang="en-ZA" sz="2400" dirty="0">
                <a:latin typeface="Arial" panose="020B0604020202020204" pitchFamily="34" charset="0"/>
                <a:cs typeface="Arial" panose="020B0604020202020204" pitchFamily="34" charset="0"/>
              </a:rPr>
              <a:t>with Health Districts and participate in training at the provincial and district levels.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ZA" sz="2400" dirty="0"/>
          </a:p>
          <a:p>
            <a:pPr lvl="2" algn="just">
              <a:lnSpc>
                <a:spcPct val="150000"/>
              </a:lnSpc>
            </a:pPr>
            <a:endParaRPr lang="en-ZA" sz="2400" dirty="0"/>
          </a:p>
          <a:p>
            <a:pPr lvl="2" algn="just">
              <a:lnSpc>
                <a:spcPct val="150000"/>
              </a:lnSpc>
            </a:pPr>
            <a:r>
              <a:rPr lang="en-ZA" sz="2400" dirty="0"/>
              <a:t>.</a:t>
            </a:r>
          </a:p>
          <a:p>
            <a:pPr lvl="2" algn="just">
              <a:lnSpc>
                <a:spcPct val="150000"/>
              </a:lnSpc>
            </a:pP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920010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9762"/>
          </a:xfrm>
        </p:spPr>
        <p:txBody>
          <a:bodyPr>
            <a:normAutofit fontScale="90000"/>
          </a:bodyPr>
          <a:lstStyle/>
          <a:p>
            <a:r>
              <a:rPr lang="en-ZA" sz="3600" b="1" dirty="0">
                <a:latin typeface="Arial" panose="020B0604020202020204" pitchFamily="34" charset="0"/>
                <a:cs typeface="Arial" panose="020B0604020202020204" pitchFamily="34" charset="0"/>
              </a:rPr>
              <a:t>Acknowledgement Forms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357810" y="1252311"/>
            <a:ext cx="5704022" cy="1143000"/>
          </a:xfrm>
        </p:spPr>
        <p:txBody>
          <a:bodyPr>
            <a:noAutofit/>
          </a:bodyPr>
          <a:lstStyle/>
          <a:p>
            <a:r>
              <a:rPr lang="en-ZA" dirty="0">
                <a:latin typeface="Arial" panose="020B0604020202020204" pitchFamily="34" charset="0"/>
                <a:cs typeface="Arial" panose="020B0604020202020204" pitchFamily="34" charset="0"/>
              </a:rPr>
              <a:t>Acknowledgement</a:t>
            </a:r>
            <a:r>
              <a:rPr lang="en-ZA" dirty="0"/>
              <a:t> of Receipt – per Business Unit (to be completed by the Area Manager)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357809" y="2416490"/>
            <a:ext cx="5593956" cy="4158709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130170" y="1252311"/>
            <a:ext cx="5450117" cy="922564"/>
          </a:xfrm>
        </p:spPr>
        <p:txBody>
          <a:bodyPr>
            <a:normAutofit fontScale="92500" lnSpcReduction="20000"/>
          </a:bodyPr>
          <a:lstStyle/>
          <a:p>
            <a:r>
              <a:rPr lang="en-ZA" sz="2200" dirty="0">
                <a:latin typeface="Arial" panose="020B0604020202020204" pitchFamily="34" charset="0"/>
                <a:cs typeface="Arial" panose="020B0604020202020204" pitchFamily="34" charset="0"/>
              </a:rPr>
              <a:t>Acknowledgement of receipt – Health Facility (to be completed and signed  by each Health Facility Manager</a:t>
            </a:r>
            <a:r>
              <a:rPr lang="en-ZA" dirty="0"/>
              <a:t>)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31379" y="2794069"/>
            <a:ext cx="5216979" cy="3951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753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116" y="0"/>
            <a:ext cx="10972800" cy="1444487"/>
          </a:xfrm>
        </p:spPr>
        <p:txBody>
          <a:bodyPr>
            <a:normAutofit/>
          </a:bodyPr>
          <a:lstStyle/>
          <a:p>
            <a:r>
              <a:rPr lang="en-ZA" sz="3600" dirty="0">
                <a:latin typeface="Arial" panose="020B0604020202020204" pitchFamily="34" charset="0"/>
                <a:cs typeface="Arial" panose="020B0604020202020204" pitchFamily="34" charset="0"/>
              </a:rPr>
              <a:t>Way Forward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1115" y="1895061"/>
            <a:ext cx="11146571" cy="5575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ZA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 DOH will be responsible </a:t>
            </a:r>
            <a:r>
              <a:rPr lang="en-ZA" sz="2800" dirty="0">
                <a:latin typeface="Arial" panose="020B0604020202020204" pitchFamily="34" charset="0"/>
                <a:cs typeface="Arial" panose="020B0604020202020204" pitchFamily="34" charset="0"/>
              </a:rPr>
              <a:t>for 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ZA" sz="2800" dirty="0">
                <a:latin typeface="Arial" panose="020B0604020202020204" pitchFamily="34" charset="0"/>
                <a:cs typeface="Arial" panose="020B0604020202020204" pitchFamily="34" charset="0"/>
              </a:rPr>
              <a:t>RTC to cascade training through engagement with District Support Partners (where possible ) and PPTICRM to all health facilities as part of striving towards reaching </a:t>
            </a:r>
            <a:r>
              <a:rPr lang="en-ZA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Ideal Clinic Status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ZA" sz="2800" dirty="0">
                <a:latin typeface="Arial" panose="020B0604020202020204" pitchFamily="34" charset="0"/>
                <a:cs typeface="Arial" panose="020B0604020202020204" pitchFamily="34" charset="0"/>
              </a:rPr>
              <a:t>RTC to work with NHLS  to roll out training by </a:t>
            </a:r>
            <a:r>
              <a:rPr lang="en-ZA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end May 2018  </a:t>
            </a:r>
            <a:r>
              <a:rPr lang="en-ZA" sz="2800" dirty="0">
                <a:latin typeface="Arial" panose="020B0604020202020204" pitchFamily="34" charset="0"/>
                <a:cs typeface="Arial" panose="020B0604020202020204" pitchFamily="34" charset="0"/>
              </a:rPr>
              <a:t>in all districts</a:t>
            </a:r>
          </a:p>
          <a:p>
            <a:pPr lvl="2" algn="just">
              <a:lnSpc>
                <a:spcPct val="150000"/>
              </a:lnSpc>
            </a:pPr>
            <a:endParaRPr lang="en-ZA" sz="2400" dirty="0"/>
          </a:p>
          <a:p>
            <a:pPr lvl="2" algn="just">
              <a:lnSpc>
                <a:spcPct val="150000"/>
              </a:lnSpc>
            </a:pPr>
            <a:r>
              <a:rPr lang="en-ZA" sz="2400" dirty="0"/>
              <a:t>.</a:t>
            </a:r>
          </a:p>
          <a:p>
            <a:pPr lvl="2" algn="just">
              <a:lnSpc>
                <a:spcPct val="150000"/>
              </a:lnSpc>
            </a:pP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17570630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284</Words>
  <Application>Microsoft Office PowerPoint</Application>
  <PresentationFormat>Widescreen</PresentationFormat>
  <Paragraphs>30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1_Office Theme</vt:lpstr>
      <vt:lpstr>Way Forward and Closure</vt:lpstr>
      <vt:lpstr>Way Forward 1</vt:lpstr>
      <vt:lpstr>Acknowledgement Forms</vt:lpstr>
      <vt:lpstr>Way Forward 2</vt:lpstr>
    </vt:vector>
  </TitlesOfParts>
  <Company>University of the Witwatersrand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Roles and Responsibility Classroom exercise</dc:title>
  <dc:creator>Naseem Cassim</dc:creator>
  <cp:lastModifiedBy>Shaidah Asmall</cp:lastModifiedBy>
  <cp:revision>14</cp:revision>
  <dcterms:created xsi:type="dcterms:W3CDTF">2018-01-19T10:30:54Z</dcterms:created>
  <dcterms:modified xsi:type="dcterms:W3CDTF">2018-01-21T20:46:47Z</dcterms:modified>
</cp:coreProperties>
</file>