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16" r:id="rId1"/>
    <p:sldMasterId id="2147484128" r:id="rId2"/>
  </p:sldMasterIdLst>
  <p:notesMasterIdLst>
    <p:notesMasterId r:id="rId13"/>
  </p:notesMasterIdLst>
  <p:handoutMasterIdLst>
    <p:handoutMasterId r:id="rId14"/>
  </p:handoutMasterIdLst>
  <p:sldIdLst>
    <p:sldId id="301" r:id="rId3"/>
    <p:sldId id="415" r:id="rId4"/>
    <p:sldId id="403" r:id="rId5"/>
    <p:sldId id="418" r:id="rId6"/>
    <p:sldId id="425" r:id="rId7"/>
    <p:sldId id="419" r:id="rId8"/>
    <p:sldId id="420" r:id="rId9"/>
    <p:sldId id="421" r:id="rId10"/>
    <p:sldId id="422" r:id="rId11"/>
    <p:sldId id="423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8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00" kern="1200">
        <a:solidFill>
          <a:schemeClr val="tx2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rof. D. K. Glencross" initials="DKG" lastIdx="3" clrIdx="0"/>
  <p:cmAuthor id="1" name="Naseem Cassim" initials="NC" lastIdx="1" clrIdx="1"/>
  <p:cmAuthor id="2" name=" Lindi Coetzee" initials="LC" lastIdx="3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B30"/>
    <a:srgbClr val="A6C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6" autoAdjust="0"/>
    <p:restoredTop sz="82060" autoAdjust="0"/>
  </p:normalViewPr>
  <p:slideViewPr>
    <p:cSldViewPr>
      <p:cViewPr varScale="1">
        <p:scale>
          <a:sx n="115" d="100"/>
          <a:sy n="115" d="100"/>
        </p:scale>
        <p:origin x="16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312C8CC-5E40-48E8-A236-5554E3C6677C}" type="datetimeFigureOut">
              <a:rPr lang="en-ZA"/>
              <a:pPr>
                <a:defRPr/>
              </a:pPr>
              <a:t>19/01/2018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B160F72-DCAF-45DF-8891-2DB10BF0F713}" type="slidenum">
              <a:rPr lang="en-ZA" altLang="en-US"/>
              <a:pPr/>
              <a:t>‹#›</a:t>
            </a:fld>
            <a:endParaRPr lang="en-ZA" altLang="en-US" dirty="0"/>
          </a:p>
        </p:txBody>
      </p:sp>
    </p:spTree>
    <p:extLst>
      <p:ext uri="{BB962C8B-B14F-4D97-AF65-F5344CB8AC3E}">
        <p14:creationId xmlns:p14="http://schemas.microsoft.com/office/powerpoint/2010/main" val="381344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D59C47B-D1A5-49CD-8387-9E7A270D8A9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5856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24792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Workshop Process 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A copy of the</a:t>
            </a:r>
            <a:r>
              <a:rPr lang="en-US" b="1" baseline="0" dirty="0" smtClean="0">
                <a:solidFill>
                  <a:schemeClr val="tx1"/>
                </a:solidFill>
              </a:rPr>
              <a:t>  PHC Lab Handbook is required for this session</a:t>
            </a:r>
            <a:endParaRPr lang="en-US" b="1" dirty="0" smtClean="0">
              <a:solidFill>
                <a:schemeClr val="tx1"/>
              </a:solidFill>
            </a:endParaRPr>
          </a:p>
          <a:p>
            <a:endParaRPr lang="en-US" dirty="0" smtClean="0"/>
          </a:p>
          <a:p>
            <a:r>
              <a:rPr lang="en-US" dirty="0" smtClean="0"/>
              <a:t>Walk the delegates through</a:t>
            </a:r>
            <a:r>
              <a:rPr lang="en-US" baseline="0" dirty="0" smtClean="0"/>
              <a:t> the case and  divide them into small groups.</a:t>
            </a:r>
          </a:p>
          <a:p>
            <a:r>
              <a:rPr lang="en-US" baseline="0" dirty="0" smtClean="0"/>
              <a:t>Each group need to present feedback to the whole group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9C47B-D1A5-49CD-8387-9E7A270D8A98}" type="slidenum">
              <a:rPr lang="en-US" altLang="en-US" smtClean="0"/>
              <a:pPr/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20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  <p:sp>
        <p:nvSpPr>
          <p:cNvPr id="8" name="Line 8"/>
          <p:cNvSpPr>
            <a:spLocks noChangeShapeType="1"/>
          </p:cNvSpPr>
          <p:nvPr userDrawn="1"/>
        </p:nvSpPr>
        <p:spPr bwMode="auto">
          <a:xfrm>
            <a:off x="381000" y="6629400"/>
            <a:ext cx="8382000" cy="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ZA" dirty="0"/>
          </a:p>
        </p:txBody>
      </p:sp>
      <p:sp>
        <p:nvSpPr>
          <p:cNvPr id="9" name="Rectangle 9"/>
          <p:cNvSpPr>
            <a:spLocks noChangeArrowheads="1"/>
          </p:cNvSpPr>
          <p:nvPr userDrawn="1"/>
        </p:nvSpPr>
        <p:spPr bwMode="auto">
          <a:xfrm>
            <a:off x="8534400" y="6248400"/>
            <a:ext cx="228600" cy="228600"/>
          </a:xfrm>
          <a:prstGeom prst="rect">
            <a:avLst/>
          </a:prstGeom>
          <a:solidFill>
            <a:srgbClr val="BFFB30"/>
          </a:solidFill>
          <a:ln>
            <a:noFill/>
          </a:ln>
          <a:extLst/>
        </p:spPr>
        <p:txBody>
          <a:bodyPr wrap="none" anchor="ctr"/>
          <a:lstStyle>
            <a:lvl1pPr>
              <a:defRPr sz="800">
                <a:solidFill>
                  <a:schemeClr val="tx2"/>
                </a:solidFill>
                <a:latin typeface="Arial" charset="0"/>
              </a:defRPr>
            </a:lvl1pPr>
            <a:lvl2pPr marL="742950" indent="-285750">
              <a:defRPr sz="800">
                <a:solidFill>
                  <a:schemeClr val="tx2"/>
                </a:solidFill>
                <a:latin typeface="Arial" charset="0"/>
              </a:defRPr>
            </a:lvl2pPr>
            <a:lvl3pPr marL="1143000" indent="-228600">
              <a:defRPr sz="800">
                <a:solidFill>
                  <a:schemeClr val="tx2"/>
                </a:solidFill>
                <a:latin typeface="Arial" charset="0"/>
              </a:defRPr>
            </a:lvl3pPr>
            <a:lvl4pPr marL="1600200" indent="-228600">
              <a:defRPr sz="800">
                <a:solidFill>
                  <a:schemeClr val="tx2"/>
                </a:solidFill>
                <a:latin typeface="Arial" charset="0"/>
              </a:defRPr>
            </a:lvl4pPr>
            <a:lvl5pPr marL="2057400" indent="-228600">
              <a:defRPr sz="800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5797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090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622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045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810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574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211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23695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130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6644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70619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003145"/>
            <a:ext cx="2450204" cy="909473"/>
          </a:xfrm>
          <a:prstGeom prst="rect">
            <a:avLst/>
          </a:prstGeom>
        </p:spPr>
      </p:pic>
      <p:pic>
        <p:nvPicPr>
          <p:cNvPr id="8" name="Picture 44" descr="F:\Backup from Meir's Laptop\Meir\Documents\Other\Logos\colorcresttransparent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7" y="991236"/>
            <a:ext cx="1080120" cy="920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freerecruit.co.za/wp/wp-content/uploads/2015/07/Health-Department-Bursaries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39619"/>
            <a:ext cx="2376493" cy="83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ww.ul.ac.za/application/images/ul_logo_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88" y="1014354"/>
            <a:ext cx="1095883" cy="89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997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459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858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261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195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012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2087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38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599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8996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6017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945C4B8-7F1D-DB4B-8578-00D840CF12CA}" type="slidenum">
              <a:rPr lang="en-US" sz="1350" smtClean="0">
                <a:solidFill>
                  <a:prstClr val="black"/>
                </a:solidFill>
                <a:latin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35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423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945C4B8-7F1D-DB4B-8578-00D840CF12CA}" type="slidenum">
              <a:rPr lang="en-US" sz="1350" smtClean="0">
                <a:solidFill>
                  <a:prstClr val="black"/>
                </a:solidFill>
                <a:latin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35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9337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1" y="1099217"/>
            <a:ext cx="7886700" cy="507774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  <a:lvl2pPr marL="514350" indent="-171450">
              <a:buFont typeface="Wingdings" charset="2"/>
              <a:buChar char="§"/>
              <a:defRPr>
                <a:solidFill>
                  <a:schemeClr val="bg2">
                    <a:lumMod val="10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200150" indent="-171450">
              <a:buFont typeface="Wingdings" charset="2"/>
              <a:buChar char="§"/>
              <a:defRPr>
                <a:solidFill>
                  <a:schemeClr val="bg2">
                    <a:lumMod val="10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945C4B8-7F1D-DB4B-8578-00D840CF12CA}" type="slidenum">
              <a:rPr lang="en-US" sz="1350" smtClean="0">
                <a:solidFill>
                  <a:prstClr val="black"/>
                </a:solidFill>
                <a:latin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35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1824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945C4B8-7F1D-DB4B-8578-00D840CF12CA}" type="slidenum">
              <a:rPr lang="en-US" sz="1350" smtClean="0">
                <a:solidFill>
                  <a:prstClr val="black"/>
                </a:solidFill>
                <a:latin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35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911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945C4B8-7F1D-DB4B-8578-00D840CF12CA}" type="slidenum">
              <a:rPr lang="en-US" sz="1350" smtClean="0">
                <a:solidFill>
                  <a:prstClr val="black"/>
                </a:solidFill>
                <a:latin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35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308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9E1BD-F1EE-4A5C-A70B-4331FE085CD2}" type="datetimeFigureOut">
              <a:rPr lang="en-ZA" smtClean="0"/>
              <a:t>19/01/2018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DD128-A412-4BB1-BC96-F505586866EC}" type="slidenum">
              <a:rPr lang="en-ZA" smtClean="0"/>
              <a:t>‹#›</a:t>
            </a:fld>
            <a:endParaRPr lang="en-ZA"/>
          </a:p>
        </p:txBody>
      </p:sp>
      <p:sp>
        <p:nvSpPr>
          <p:cNvPr id="7" name="Line 7"/>
          <p:cNvSpPr>
            <a:spLocks noChangeShapeType="1"/>
          </p:cNvSpPr>
          <p:nvPr userDrawn="1"/>
        </p:nvSpPr>
        <p:spPr bwMode="auto">
          <a:xfrm>
            <a:off x="228600" y="6629400"/>
            <a:ext cx="8686800" cy="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76636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29D47A6A-460A-453A-91B1-A18F4C6D6FB9}" type="datetimeFigureOut">
              <a:rPr lang="en-ZA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19/01/2018</a:t>
            </a:fld>
            <a:endParaRPr lang="en-ZA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ZA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D4F41BA4-509E-4EDF-B2AC-80332FDAD87E}" type="slidenum">
              <a:rPr lang="en-ZA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ZA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5403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PPT template - 04-03-2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13792" y="2636912"/>
            <a:ext cx="8316416" cy="1143000"/>
          </a:xfrm>
        </p:spPr>
        <p:txBody>
          <a:bodyPr/>
          <a:lstStyle/>
          <a:p>
            <a:r>
              <a:rPr lang="en-ZA" sz="3600" b="1" dirty="0" smtClean="0"/>
              <a:t>Primary Health Care (PHC) </a:t>
            </a:r>
            <a:br>
              <a:rPr lang="en-ZA" sz="3600" b="1" dirty="0" smtClean="0"/>
            </a:br>
            <a:r>
              <a:rPr lang="en-ZA" sz="3600" b="1" dirty="0" smtClean="0"/>
              <a:t>Laboratory tool kit </a:t>
            </a:r>
            <a:endParaRPr lang="en-ZA" sz="36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211960" y="5415966"/>
            <a:ext cx="5867400" cy="762000"/>
          </a:xfrm>
        </p:spPr>
        <p:txBody>
          <a:bodyPr>
            <a:normAutofit/>
          </a:bodyPr>
          <a:lstStyle/>
          <a:p>
            <a:r>
              <a:rPr lang="en-ZA" sz="2400" dirty="0" smtClean="0"/>
              <a:t>Session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4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Session Objectives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508130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By the end of the session you will be able to:</a:t>
            </a:r>
          </a:p>
          <a:p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Follow the case study across steps 1-6 from completing the request form to accessing laboratory results.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919514" y="3036588"/>
            <a:ext cx="4248472" cy="3832450"/>
            <a:chOff x="1187624" y="1700808"/>
            <a:chExt cx="5832648" cy="498457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87624" y="1700808"/>
              <a:ext cx="5832648" cy="4984578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4067944" y="4293096"/>
              <a:ext cx="2952328" cy="23922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/>
            </a:p>
          </p:txBody>
        </p:sp>
      </p:grpSp>
    </p:spTree>
    <p:extLst>
      <p:ext uri="{BB962C8B-B14F-4D97-AF65-F5344CB8AC3E}">
        <p14:creationId xmlns:p14="http://schemas.microsoft.com/office/powerpoint/2010/main" val="15416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1965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Case 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534400" cy="396239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 29 year old female patient presented to the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KT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Motubatse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clinic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for with a one week history of nausea,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vomiting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and generalised body weakness.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She also reported that she took medication for cough 3 weeks ago but she is still coughing. No fever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On completion of 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 and examination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you suspect that she could be pregnant and you also want to test for TB</a:t>
            </a: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 rotWithShape="1">
          <a:blip r:embed="rId3"/>
          <a:srcRect l="27537" t="8271" r="44927" b="65540"/>
          <a:stretch/>
        </p:blipFill>
        <p:spPr>
          <a:xfrm>
            <a:off x="4572000" y="5339170"/>
            <a:ext cx="1368152" cy="1368152"/>
          </a:xfrm>
          <a:prstGeom prst="rect">
            <a:avLst/>
          </a:prstGeom>
        </p:spPr>
      </p:pic>
      <p:pic>
        <p:nvPicPr>
          <p:cNvPr id="5" name="Content Placeholder 5"/>
          <p:cNvPicPr>
            <a:picLocks noChangeAspect="1"/>
          </p:cNvPicPr>
          <p:nvPr/>
        </p:nvPicPr>
        <p:blipFill rotWithShape="1">
          <a:blip r:embed="rId3"/>
          <a:srcRect l="18841" t="38595" r="53623" b="35215"/>
          <a:stretch/>
        </p:blipFill>
        <p:spPr>
          <a:xfrm>
            <a:off x="6300192" y="5339170"/>
            <a:ext cx="136815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0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Classroom exercise: Section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b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25564"/>
            <a:ext cx="8407846" cy="5271788"/>
          </a:xfrm>
          <a:ln>
            <a:solidFill>
              <a:srgbClr val="385723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In your group 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Divide participants into six groups. Each group much use the case study to answer the questions and undertake an activity (where appropriate) for each section.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Participants must refer to the PHC Laboratory Handbook for thus activity.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each group, print out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the instructions.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Where possible, the facilitator can also provide some test tubes, a specimen bag and the N1 form with barcode labels for the applicable groups to use.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At the end of the exercise, each group can come and present their answers and activities.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067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One: Section One Questions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</a:t>
            </a:r>
          </a:p>
          <a:p>
            <a:pPr lvl="1"/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clinical assessment?</a:t>
            </a:r>
          </a:p>
          <a:p>
            <a:pPr lvl="1"/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test/s need to be performed?</a:t>
            </a:r>
          </a:p>
          <a:p>
            <a:pPr lvl="1"/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Are the test/s listed in the PHC ELL?</a:t>
            </a:r>
          </a:p>
          <a:p>
            <a:pPr lvl="1"/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Which fields are mandatory when completing the request </a:t>
            </a: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form?</a:t>
            </a:r>
          </a:p>
          <a:p>
            <a:pPr lvl="1"/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What impact will the test results have on further management of this patient?</a:t>
            </a:r>
          </a:p>
          <a:p>
            <a:r>
              <a:rPr lang="en-ZA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Use the N1 PHC request form to request the tests identified.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360" y="42124"/>
            <a:ext cx="1403926" cy="239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1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Two: Session Two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Which </a:t>
            </a:r>
            <a:r>
              <a:rPr lang="en-ZA" sz="2500" dirty="0">
                <a:latin typeface="Arial" panose="020B0604020202020204" pitchFamily="34" charset="0"/>
                <a:cs typeface="Arial" panose="020B0604020202020204" pitchFamily="34" charset="0"/>
              </a:rPr>
              <a:t>specimens will you </a:t>
            </a:r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collect?</a:t>
            </a:r>
          </a:p>
          <a:p>
            <a:pPr lvl="1"/>
            <a:r>
              <a:rPr lang="en-ZA" sz="2500" dirty="0"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the specimen </a:t>
            </a:r>
            <a:r>
              <a:rPr lang="en-ZA" sz="2500" dirty="0">
                <a:latin typeface="Arial" panose="020B0604020202020204" pitchFamily="34" charset="0"/>
                <a:cs typeface="Arial" panose="020B0604020202020204" pitchFamily="34" charset="0"/>
              </a:rPr>
              <a:t>collection materials </a:t>
            </a:r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required for the test?</a:t>
            </a:r>
            <a:endParaRPr lang="en-Z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ZA" sz="2800" dirty="0"/>
              <a:t>What are the </a:t>
            </a:r>
            <a:r>
              <a:rPr lang="en-ZA" sz="2800" dirty="0" smtClean="0"/>
              <a:t>Infection Control Precautions (IPC) must be considered </a:t>
            </a:r>
            <a:r>
              <a:rPr lang="en-ZA" sz="2800" dirty="0"/>
              <a:t>when collecting </a:t>
            </a:r>
            <a:r>
              <a:rPr lang="en-ZA" sz="2800" dirty="0" smtClean="0"/>
              <a:t>specimen? </a:t>
            </a:r>
          </a:p>
          <a:p>
            <a:pPr lvl="1"/>
            <a:r>
              <a:rPr lang="en-ZA" sz="2800" dirty="0" smtClean="0"/>
              <a:t>What are the specimen handling requirements for the test/s?</a:t>
            </a:r>
          </a:p>
          <a:p>
            <a:pPr lvl="1"/>
            <a:r>
              <a:rPr lang="en-ZA" sz="2800" dirty="0"/>
              <a:t>Describe the specimen collection procedure/s for the test/s?</a:t>
            </a:r>
            <a:endParaRPr lang="en-Z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238" y="0"/>
            <a:ext cx="1349596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1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Three: Session Three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</a:t>
            </a: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Describe how you would label the specimen/s?</a:t>
            </a:r>
            <a:endParaRPr lang="en-Z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ZA" sz="2800" dirty="0" smtClean="0"/>
              <a:t>Describe how you would attach the request form barcode labels?</a:t>
            </a:r>
          </a:p>
          <a:p>
            <a:pPr lvl="1"/>
            <a:r>
              <a:rPr lang="en-ZA" sz="2800" dirty="0" smtClean="0"/>
              <a:t>What would you record in the patient file?</a:t>
            </a:r>
          </a:p>
          <a:p>
            <a:pPr lvl="1"/>
            <a:r>
              <a:rPr lang="en-ZA" sz="2800" dirty="0" smtClean="0"/>
              <a:t>In which compartment would each specimen be placed?</a:t>
            </a:r>
          </a:p>
          <a:p>
            <a:pPr lvl="1"/>
            <a:r>
              <a:rPr lang="en-ZA" sz="2800" dirty="0" smtClean="0"/>
              <a:t>Where would the request form be placed?</a:t>
            </a:r>
          </a:p>
          <a:p>
            <a:pPr lvl="1"/>
            <a:r>
              <a:rPr lang="en-ZA" sz="2800" dirty="0" smtClean="0"/>
              <a:t>How many patient specimens can be placed in a specimen bag?</a:t>
            </a:r>
          </a:p>
          <a:p>
            <a:pPr lvl="1"/>
            <a:endParaRPr lang="en-ZA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4368" y="-97399"/>
            <a:ext cx="1374133" cy="241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8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Four: Session Four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Identify the specimen storage condition for the test/s required for this patient?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What would be the impact of dramatic temperature fluctuation of the test/s?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What information is required on the N4 Facility Specimen Register cover?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Describe what information you would capture for your </a:t>
            </a:r>
            <a:r>
              <a:rPr lang="en-ZA" sz="2500" dirty="0">
                <a:latin typeface="Arial" panose="020B0604020202020204" pitchFamily="34" charset="0"/>
                <a:cs typeface="Arial" panose="020B0604020202020204" pitchFamily="34" charset="0"/>
              </a:rPr>
              <a:t>patients in the N4 Facility Specimen </a:t>
            </a:r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Register?</a:t>
            </a:r>
          </a:p>
          <a:p>
            <a:pPr lvl="1"/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Describe the designated area where you would drop of the package and recorded samples?</a:t>
            </a:r>
            <a:endParaRPr lang="en-Z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ZA" sz="2800" dirty="0"/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178" y="0"/>
            <a:ext cx="1376206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3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Five: Session Five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ZA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 the following questions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the courier identified?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courier arrangements for most health facilities?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how you would confirm that the samples awaiting courier collection match the entries in the </a:t>
            </a:r>
            <a:r>
              <a:rPr lang="en-ZA" sz="2500" dirty="0">
                <a:latin typeface="Arial" panose="020B0604020202020204" pitchFamily="34" charset="0"/>
                <a:cs typeface="Arial" panose="020B0604020202020204" pitchFamily="34" charset="0"/>
              </a:rPr>
              <a:t>N4 Facility Specimen Register </a:t>
            </a:r>
            <a:r>
              <a:rPr lang="en-Z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cover?</a:t>
            </a:r>
            <a:endParaRPr lang="en-ZA" sz="25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the procedure for recording samples handed over to the courier? </a:t>
            </a:r>
            <a:endParaRPr lang="en-ZA" sz="25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306" y="0"/>
            <a:ext cx="1450710" cy="227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82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Z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Group Six: Session Six</a:t>
            </a:r>
            <a:endParaRPr lang="en-Z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ZA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 the following questions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the different mechanisms for receiving patient results?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are the printed laboratory results delivered?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what a log sheet is and what is required when the courier delivers patient results?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the process for reviewing the delivered patient results? </a:t>
            </a:r>
          </a:p>
          <a:p>
            <a:pPr lvl="1"/>
            <a:r>
              <a:rPr lang="en-ZA" sz="25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how patients results are recorded and filed?</a:t>
            </a:r>
            <a:endParaRPr lang="en-ZA" sz="25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34" y="-35487"/>
            <a:ext cx="1298520" cy="216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8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5911</TotalTime>
  <Words>649</Words>
  <Application>Microsoft Office PowerPoint</Application>
  <PresentationFormat>On-screen Show (4:3)</PresentationFormat>
  <Paragraphs>67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Times</vt:lpstr>
      <vt:lpstr>Wingdings</vt:lpstr>
      <vt:lpstr>Office Theme</vt:lpstr>
      <vt:lpstr>1_Office Theme</vt:lpstr>
      <vt:lpstr>Primary Health Care (PHC)  Laboratory tool kit </vt:lpstr>
      <vt:lpstr>Session Objectives</vt:lpstr>
      <vt:lpstr>Case Study</vt:lpstr>
      <vt:lpstr>Classroom exercise: Section 4 </vt:lpstr>
      <vt:lpstr>Group One: Section One Questions</vt:lpstr>
      <vt:lpstr>Group Two: Session Two</vt:lpstr>
      <vt:lpstr>Group Three: Session Three</vt:lpstr>
      <vt:lpstr>Group Four: Session Four</vt:lpstr>
      <vt:lpstr>Group Five: Session Five</vt:lpstr>
      <vt:lpstr>Group Six: Session Six</vt:lpstr>
    </vt:vector>
  </TitlesOfParts>
  <Company>Indigo Marketing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Colleen Spatnola</dc:creator>
  <cp:lastModifiedBy>Hanlie Kapp</cp:lastModifiedBy>
  <cp:revision>367</cp:revision>
  <dcterms:created xsi:type="dcterms:W3CDTF">2011-05-10T09:48:16Z</dcterms:created>
  <dcterms:modified xsi:type="dcterms:W3CDTF">2018-01-19T09:35:38Z</dcterms:modified>
</cp:coreProperties>
</file>