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4116" r:id="rId1"/>
  </p:sldMasterIdLst>
  <p:notesMasterIdLst>
    <p:notesMasterId r:id="rId40"/>
  </p:notesMasterIdLst>
  <p:handoutMasterIdLst>
    <p:handoutMasterId r:id="rId41"/>
  </p:handoutMasterIdLst>
  <p:sldIdLst>
    <p:sldId id="301" r:id="rId2"/>
    <p:sldId id="385" r:id="rId3"/>
    <p:sldId id="416" r:id="rId4"/>
    <p:sldId id="453" r:id="rId5"/>
    <p:sldId id="386" r:id="rId6"/>
    <p:sldId id="408" r:id="rId7"/>
    <p:sldId id="342" r:id="rId8"/>
    <p:sldId id="454" r:id="rId9"/>
    <p:sldId id="411" r:id="rId10"/>
    <p:sldId id="444" r:id="rId11"/>
    <p:sldId id="445" r:id="rId12"/>
    <p:sldId id="420" r:id="rId13"/>
    <p:sldId id="421" r:id="rId14"/>
    <p:sldId id="412" r:id="rId15"/>
    <p:sldId id="413" r:id="rId16"/>
    <p:sldId id="414" r:id="rId17"/>
    <p:sldId id="415" r:id="rId18"/>
    <p:sldId id="390" r:id="rId19"/>
    <p:sldId id="402" r:id="rId20"/>
    <p:sldId id="419" r:id="rId21"/>
    <p:sldId id="418" r:id="rId22"/>
    <p:sldId id="417" r:id="rId23"/>
    <p:sldId id="426" r:id="rId24"/>
    <p:sldId id="446" r:id="rId25"/>
    <p:sldId id="447" r:id="rId26"/>
    <p:sldId id="448" r:id="rId27"/>
    <p:sldId id="427" r:id="rId28"/>
    <p:sldId id="432" r:id="rId29"/>
    <p:sldId id="380" r:id="rId30"/>
    <p:sldId id="436" r:id="rId31"/>
    <p:sldId id="449" r:id="rId32"/>
    <p:sldId id="440" r:id="rId33"/>
    <p:sldId id="450" r:id="rId34"/>
    <p:sldId id="368" r:id="rId35"/>
    <p:sldId id="400" r:id="rId36"/>
    <p:sldId id="407" r:id="rId37"/>
    <p:sldId id="369" r:id="rId38"/>
    <p:sldId id="401" r:id="rId39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800" kern="1200">
        <a:solidFill>
          <a:schemeClr val="tx2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800" kern="1200">
        <a:solidFill>
          <a:schemeClr val="tx2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800" kern="1200">
        <a:solidFill>
          <a:schemeClr val="tx2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800" kern="1200">
        <a:solidFill>
          <a:schemeClr val="tx2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800" kern="1200">
        <a:solidFill>
          <a:schemeClr val="tx2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800" kern="1200">
        <a:solidFill>
          <a:schemeClr val="tx2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800" kern="1200">
        <a:solidFill>
          <a:schemeClr val="tx2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800" kern="1200">
        <a:solidFill>
          <a:schemeClr val="tx2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800" kern="1200">
        <a:solidFill>
          <a:schemeClr val="tx2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Prof. D. K. Glencross" initials="DKG" lastIdx="3" clrIdx="0"/>
  <p:cmAuthor id="1" name="Naseem Cassim" initials="NC" lastIdx="1" clrIdx="1"/>
  <p:cmAuthor id="2" name=" Lindi Coetzee" initials="LC" lastIdx="3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FB30"/>
    <a:srgbClr val="A6CE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587" autoAdjust="0"/>
    <p:restoredTop sz="81867" autoAdjust="0"/>
  </p:normalViewPr>
  <p:slideViewPr>
    <p:cSldViewPr>
      <p:cViewPr varScale="1">
        <p:scale>
          <a:sx n="94" d="100"/>
          <a:sy n="94" d="100"/>
        </p:scale>
        <p:origin x="2154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4050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13560"/>
    </p:cViewPr>
  </p:sorterViewPr>
  <p:notesViewPr>
    <p:cSldViewPr>
      <p:cViewPr varScale="1">
        <p:scale>
          <a:sx n="57" d="100"/>
          <a:sy n="57" d="100"/>
        </p:scale>
        <p:origin x="2808" y="4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ZA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6312C8CC-5E40-48E8-A236-5554E3C6677C}" type="datetimeFigureOut">
              <a:rPr lang="en-ZA"/>
              <a:pPr>
                <a:defRPr/>
              </a:pPr>
              <a:t>19/01/2018</a:t>
            </a:fld>
            <a:endParaRPr lang="en-Z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Z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B160F72-DCAF-45DF-8891-2DB10BF0F713}" type="slidenum">
              <a:rPr lang="en-ZA" altLang="en-US"/>
              <a:pPr/>
              <a:t>‹#›</a:t>
            </a:fld>
            <a:endParaRPr lang="en-ZA" altLang="en-US" dirty="0"/>
          </a:p>
        </p:txBody>
      </p:sp>
    </p:spTree>
    <p:extLst>
      <p:ext uri="{BB962C8B-B14F-4D97-AF65-F5344CB8AC3E}">
        <p14:creationId xmlns:p14="http://schemas.microsoft.com/office/powerpoint/2010/main" val="38134486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D59C47B-D1A5-49CD-8387-9E7A270D8A98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52585606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59C47B-D1A5-49CD-8387-9E7A270D8A98}" type="slidenum">
              <a:rPr lang="en-US" altLang="en-US" smtClean="0"/>
              <a:pPr/>
              <a:t>1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2381045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Workshop</a:t>
            </a:r>
            <a:r>
              <a:rPr lang="en-US" baseline="0" dirty="0" smtClean="0"/>
              <a:t> process </a:t>
            </a:r>
          </a:p>
          <a:p>
            <a:endParaRPr lang="en-US" baseline="0" dirty="0" smtClean="0"/>
          </a:p>
          <a:p>
            <a:pPr marL="171450" indent="-171450">
              <a:buFont typeface="Arial" pitchFamily="34" charset="0"/>
              <a:buChar char="•"/>
            </a:pPr>
            <a:r>
              <a:rPr lang="en-US" baseline="0" dirty="0" smtClean="0"/>
              <a:t>Delegates need to recap on the constituents of the PHC toolkit . </a:t>
            </a:r>
            <a:endParaRPr lang="en-US" dirty="0" smtClean="0"/>
          </a:p>
          <a:p>
            <a:pPr marL="171450" indent="-171450">
              <a:buFont typeface="Arial" pitchFamily="34" charset="0"/>
              <a:buChar char="•"/>
            </a:pPr>
            <a:endParaRPr lang="en-US" dirty="0" smtClean="0"/>
          </a:p>
          <a:p>
            <a:pPr marL="171450" indent="-171450">
              <a:buFont typeface="Arial" pitchFamily="34" charset="0"/>
              <a:buChar char="•"/>
            </a:pPr>
            <a:r>
              <a:rPr lang="en-US" baseline="0" dirty="0" smtClean="0"/>
              <a:t>Give a background  and rationale of why the whole process was initiated  </a:t>
            </a:r>
          </a:p>
          <a:p>
            <a:pPr marL="171450" indent="-171450">
              <a:buFont typeface="Arial" pitchFamily="34" charset="0"/>
              <a:buChar char="•"/>
            </a:pPr>
            <a:endParaRPr lang="en-US" baseline="0" dirty="0" smtClean="0"/>
          </a:p>
          <a:p>
            <a:pPr marL="171450" indent="-171450">
              <a:buFont typeface="Arial" pitchFamily="34" charset="0"/>
              <a:buChar char="•"/>
            </a:pPr>
            <a:r>
              <a:rPr lang="en-US" baseline="0" dirty="0" smtClean="0"/>
              <a:t>Share the main objective of the handbook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925C5-3BA6-4C79-B08F-1A0A36F31F65}" type="slidenum">
              <a:rPr lang="en-ZA" smtClean="0"/>
              <a:t>2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41779263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59C47B-D1A5-49CD-8387-9E7A270D8A98}" type="slidenum">
              <a:rPr lang="en-US" altLang="en-US" smtClean="0"/>
              <a:pPr/>
              <a:t>4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1010034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itchFamily="34" charset="0"/>
              <a:buNone/>
            </a:pPr>
            <a:r>
              <a:rPr lang="en-ZA" b="1" dirty="0" smtClean="0"/>
              <a:t>Workshop processes</a:t>
            </a:r>
          </a:p>
          <a:p>
            <a:pPr marL="171450" indent="-171450">
              <a:buFont typeface="Arial" pitchFamily="34" charset="0"/>
              <a:buChar char="•"/>
            </a:pPr>
            <a:endParaRPr lang="en-ZA" dirty="0" smtClean="0"/>
          </a:p>
          <a:p>
            <a:pPr marL="0" indent="0">
              <a:buFont typeface="Arial" pitchFamily="34" charset="0"/>
              <a:buNone/>
            </a:pPr>
            <a:r>
              <a:rPr lang="en-ZA" dirty="0" smtClean="0"/>
              <a:t>Delegated need to understand that</a:t>
            </a:r>
            <a:r>
              <a:rPr lang="en-ZA" baseline="0" dirty="0" smtClean="0"/>
              <a:t> the toolkit /handbook is a guide on how best to use  the laboratory as a component of the integrated healthcare services.  </a:t>
            </a:r>
            <a:endParaRPr lang="en-ZA" dirty="0" smtClean="0"/>
          </a:p>
          <a:p>
            <a:pPr marL="171450" indent="-171450">
              <a:buFont typeface="Arial" pitchFamily="34" charset="0"/>
              <a:buChar char="•"/>
            </a:pPr>
            <a:r>
              <a:rPr lang="en-ZA" dirty="0" smtClean="0"/>
              <a:t>Use of clinical guidelines or standard treatment guidelines to identify the appropriate laboratory tests that need to be performed using a patient-focused consultation and management approach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n-ZA" dirty="0" smtClean="0"/>
              <a:t>Part of the integrated clinical services management  (ICSM) 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n-ZA" dirty="0" smtClean="0"/>
              <a:t>This enhances a rational application of the selection of appropriate tests from the Essential Laboratory List (ELL)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59C47B-D1A5-49CD-8387-9E7A270D8A98}" type="slidenum">
              <a:rPr lang="en-US" altLang="en-US" smtClean="0"/>
              <a:pPr/>
              <a:t>5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5148487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itchFamily="34" charset="0"/>
              <a:buNone/>
            </a:pPr>
            <a:r>
              <a:rPr lang="en-ZA" b="1" dirty="0" smtClean="0"/>
              <a:t>Pre</a:t>
            </a:r>
            <a:r>
              <a:rPr lang="en-ZA" b="1" baseline="0" dirty="0" smtClean="0"/>
              <a:t> reading  : PHC  handbook </a:t>
            </a:r>
            <a:endParaRPr lang="en-ZA" b="1" dirty="0" smtClean="0"/>
          </a:p>
          <a:p>
            <a:pPr marL="171450" indent="-171450">
              <a:buFont typeface="Arial" pitchFamily="34" charset="0"/>
              <a:buChar char="•"/>
            </a:pPr>
            <a:endParaRPr lang="en-ZA" dirty="0" smtClean="0"/>
          </a:p>
          <a:p>
            <a:pPr marL="171450" indent="-171450">
              <a:buFont typeface="Arial" pitchFamily="34" charset="0"/>
              <a:buChar char="•"/>
            </a:pPr>
            <a:r>
              <a:rPr lang="en-ZA" dirty="0" smtClean="0"/>
              <a:t>This  step-by-step guide is develop to simplify the process of identifying, collecting and submitting laboratory specimens by primary health care (PHC) facilities to their local NHLS laboratory.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n-ZA" dirty="0" smtClean="0"/>
              <a:t> It has been developed to enhance the appropriate use of the diagnostic laboratory services as part of an Integrated Clinical Services Management (ICSM) approach. 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n-ZA" dirty="0" smtClean="0"/>
              <a:t>Delegates</a:t>
            </a:r>
            <a:r>
              <a:rPr lang="en-ZA" baseline="0" dirty="0" smtClean="0"/>
              <a:t> are expected to familiarise themselves with high level processes  </a:t>
            </a:r>
            <a:endParaRPr lang="en-ZA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59C47B-D1A5-49CD-8387-9E7A270D8A98}" type="slidenum">
              <a:rPr lang="en-US" altLang="en-US" smtClean="0"/>
              <a:pPr/>
              <a:t>7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9699548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59C47B-D1A5-49CD-8387-9E7A270D8A98}" type="slidenum">
              <a:rPr lang="en-US" altLang="en-US" smtClean="0"/>
              <a:pPr/>
              <a:t>8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7805977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59C47B-D1A5-49CD-8387-9E7A270D8A98}" type="slidenum">
              <a:rPr lang="en-US" altLang="en-US" smtClean="0"/>
              <a:pPr/>
              <a:t>9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3268820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ZA" b="1" dirty="0" smtClean="0"/>
              <a:t>Workshop</a:t>
            </a:r>
            <a:r>
              <a:rPr lang="en-ZA" b="1" baseline="0" dirty="0" smtClean="0"/>
              <a:t> Process </a:t>
            </a:r>
            <a:endParaRPr lang="en-ZA" b="1" dirty="0" smtClean="0"/>
          </a:p>
          <a:p>
            <a:pPr marL="171450" indent="-171450">
              <a:buFont typeface="Arial" pitchFamily="34" charset="0"/>
              <a:buChar char="•"/>
            </a:pPr>
            <a:r>
              <a:rPr lang="en-ZA" dirty="0" smtClean="0"/>
              <a:t>Delegated need to be familiar with the detailed PHC Essential Laboratory List (ELL) (refer to handbook page……)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n-ZA" dirty="0" smtClean="0"/>
              <a:t>The ELL identifies all laboratory tests that can be requested by PHC facilities (with and without a doctor). 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n-ZA" dirty="0" smtClean="0"/>
              <a:t>The ELL details estimated turnaround times, specimen types, specimen collection tubes, specimen storage conditions and special instructions for each test.</a:t>
            </a:r>
          </a:p>
          <a:p>
            <a:endParaRPr lang="en-ZA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59C47B-D1A5-49CD-8387-9E7A270D8A98}" type="slidenum">
              <a:rPr lang="en-US" altLang="en-US" smtClean="0"/>
              <a:pPr/>
              <a:t>18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2203858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 smtClean="0"/>
              <a:t>Workshop processes </a:t>
            </a:r>
          </a:p>
          <a:p>
            <a:r>
              <a:rPr lang="en-US" dirty="0" smtClean="0"/>
              <a:t> </a:t>
            </a:r>
          </a:p>
          <a:p>
            <a:r>
              <a:rPr lang="en-US" dirty="0" smtClean="0"/>
              <a:t>The</a:t>
            </a:r>
            <a:r>
              <a:rPr lang="en-US" baseline="0" dirty="0" smtClean="0"/>
              <a:t> table is meant to give an overview of the conditions  and duration for specimen storage </a:t>
            </a:r>
          </a:p>
          <a:p>
            <a:r>
              <a:rPr lang="en-US" baseline="0" dirty="0" smtClean="0"/>
              <a:t>This should be used as a checklist to avoid  sending specimen that are likely to be rejected based on noncompliance  with storage and duration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59C47B-D1A5-49CD-8387-9E7A270D8A98}" type="slidenum">
              <a:rPr lang="en-US" altLang="en-US" smtClean="0"/>
              <a:pPr/>
              <a:t>19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8725741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Delegated need to be familiar</a:t>
            </a:r>
            <a:r>
              <a:rPr lang="en-US" baseline="0" dirty="0" smtClean="0"/>
              <a:t> with the PHC facility specimen register and ensure that the specimens are always recorded for accountability and follow-up purposes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59C47B-D1A5-49CD-8387-9E7A270D8A98}" type="slidenum">
              <a:rPr lang="en-US" altLang="en-US" smtClean="0"/>
              <a:pPr/>
              <a:t>28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3478015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ZA" dirty="0" smtClean="0"/>
              <a:t>For each new N3 register used, please provide the following information in the space provided:</a:t>
            </a:r>
          </a:p>
          <a:p>
            <a:r>
              <a:rPr lang="en-ZA" dirty="0" smtClean="0"/>
              <a:t>•	Register number: please number each register sequentially, i.e. 1, 2, etc.</a:t>
            </a:r>
          </a:p>
          <a:p>
            <a:r>
              <a:rPr lang="en-ZA" dirty="0" smtClean="0"/>
              <a:t>•	Start and end date: period during which the book was used</a:t>
            </a:r>
          </a:p>
          <a:p>
            <a:r>
              <a:rPr lang="en-ZA" dirty="0" smtClean="0"/>
              <a:t>•	Facility Name: add your facility name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59C47B-D1A5-49CD-8387-9E7A270D8A98}" type="slidenum">
              <a:rPr lang="en-US" altLang="en-US" smtClean="0"/>
              <a:pPr/>
              <a:t>34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0569871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9E1BD-F1EE-4A5C-A70B-4331FE085CD2}" type="datetimeFigureOut">
              <a:rPr lang="en-ZA" smtClean="0"/>
              <a:t>19/01/2018</a:t>
            </a:fld>
            <a:endParaRPr lang="en-Z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DD128-A412-4BB1-BC96-F505586866EC}" type="slidenum">
              <a:rPr lang="en-ZA" smtClean="0"/>
              <a:t>‹#›</a:t>
            </a:fld>
            <a:endParaRPr lang="en-ZA" dirty="0"/>
          </a:p>
        </p:txBody>
      </p:sp>
      <p:sp>
        <p:nvSpPr>
          <p:cNvPr id="8" name="Line 8"/>
          <p:cNvSpPr>
            <a:spLocks noChangeShapeType="1"/>
          </p:cNvSpPr>
          <p:nvPr userDrawn="1"/>
        </p:nvSpPr>
        <p:spPr bwMode="auto">
          <a:xfrm>
            <a:off x="381000" y="6629400"/>
            <a:ext cx="8382000" cy="0"/>
          </a:xfrm>
          <a:prstGeom prst="line">
            <a:avLst/>
          </a:prstGeom>
          <a:noFill/>
          <a:ln w="3175">
            <a:solidFill>
              <a:schemeClr val="fol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ZA" dirty="0"/>
          </a:p>
        </p:txBody>
      </p:sp>
      <p:sp>
        <p:nvSpPr>
          <p:cNvPr id="9" name="Rectangle 9"/>
          <p:cNvSpPr>
            <a:spLocks noChangeArrowheads="1"/>
          </p:cNvSpPr>
          <p:nvPr userDrawn="1"/>
        </p:nvSpPr>
        <p:spPr bwMode="auto">
          <a:xfrm>
            <a:off x="8534400" y="6248400"/>
            <a:ext cx="228600" cy="228600"/>
          </a:xfrm>
          <a:prstGeom prst="rect">
            <a:avLst/>
          </a:prstGeom>
          <a:solidFill>
            <a:srgbClr val="BFFB30"/>
          </a:solidFill>
          <a:ln>
            <a:noFill/>
          </a:ln>
          <a:extLst/>
        </p:spPr>
        <p:txBody>
          <a:bodyPr wrap="none" anchor="ctr"/>
          <a:lstStyle>
            <a:lvl1pPr>
              <a:defRPr sz="800">
                <a:solidFill>
                  <a:schemeClr val="tx2"/>
                </a:solidFill>
                <a:latin typeface="Arial" charset="0"/>
              </a:defRPr>
            </a:lvl1pPr>
            <a:lvl2pPr marL="742950" indent="-285750">
              <a:defRPr sz="800">
                <a:solidFill>
                  <a:schemeClr val="tx2"/>
                </a:solidFill>
                <a:latin typeface="Arial" charset="0"/>
              </a:defRPr>
            </a:lvl2pPr>
            <a:lvl3pPr marL="1143000" indent="-228600">
              <a:defRPr sz="800">
                <a:solidFill>
                  <a:schemeClr val="tx2"/>
                </a:solidFill>
                <a:latin typeface="Arial" charset="0"/>
              </a:defRPr>
            </a:lvl3pPr>
            <a:lvl4pPr marL="1600200" indent="-228600">
              <a:defRPr sz="800">
                <a:solidFill>
                  <a:schemeClr val="tx2"/>
                </a:solidFill>
                <a:latin typeface="Arial" charset="0"/>
              </a:defRPr>
            </a:lvl4pPr>
            <a:lvl5pPr marL="2057400" indent="-228600">
              <a:defRPr sz="800">
                <a:solidFill>
                  <a:schemeClr val="tx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2"/>
                </a:solidFill>
                <a:latin typeface="Arial" charset="0"/>
              </a:defRPr>
            </a:lvl9pPr>
          </a:lstStyle>
          <a:p>
            <a:pPr>
              <a:defRPr/>
            </a:pP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785797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9E1BD-F1EE-4A5C-A70B-4331FE085CD2}" type="datetimeFigureOut">
              <a:rPr lang="en-ZA" smtClean="0"/>
              <a:t>19/01/2018</a:t>
            </a:fld>
            <a:endParaRPr lang="en-Z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DD128-A412-4BB1-BC96-F505586866EC}" type="slidenum">
              <a:rPr lang="en-ZA" smtClean="0"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5309048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9E1BD-F1EE-4A5C-A70B-4331FE085CD2}" type="datetimeFigureOut">
              <a:rPr lang="en-ZA" smtClean="0"/>
              <a:t>19/01/2018</a:t>
            </a:fld>
            <a:endParaRPr lang="en-Z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DD128-A412-4BB1-BC96-F505586866EC}" type="slidenum">
              <a:rPr lang="en-ZA" smtClean="0"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306229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9E1BD-F1EE-4A5C-A70B-4331FE085CD2}" type="datetimeFigureOut">
              <a:rPr lang="en-ZA" smtClean="0"/>
              <a:t>19/01/2018</a:t>
            </a:fld>
            <a:endParaRPr lang="en-Z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DD128-A412-4BB1-BC96-F505586866EC}" type="slidenum">
              <a:rPr lang="en-ZA" smtClean="0"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8604580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9E1BD-F1EE-4A5C-A70B-4331FE085CD2}" type="datetimeFigureOut">
              <a:rPr lang="en-ZA" smtClean="0"/>
              <a:t>19/01/2018</a:t>
            </a:fld>
            <a:endParaRPr lang="en-ZA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DD128-A412-4BB1-BC96-F505586866EC}" type="slidenum">
              <a:rPr lang="en-ZA" smtClean="0"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1668105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9E1BD-F1EE-4A5C-A70B-4331FE085CD2}" type="datetimeFigureOut">
              <a:rPr lang="en-ZA" smtClean="0"/>
              <a:t>19/01/2018</a:t>
            </a:fld>
            <a:endParaRPr lang="en-Z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DD128-A412-4BB1-BC96-F505586866EC}" type="slidenum">
              <a:rPr lang="en-ZA" smtClean="0"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755747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9E1BD-F1EE-4A5C-A70B-4331FE085CD2}" type="datetimeFigureOut">
              <a:rPr lang="en-ZA" smtClean="0"/>
              <a:t>19/01/2018</a:t>
            </a:fld>
            <a:endParaRPr lang="en-ZA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DD128-A412-4BB1-BC96-F505586866EC}" type="slidenum">
              <a:rPr lang="en-ZA" smtClean="0"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9621101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9E1BD-F1EE-4A5C-A70B-4331FE085CD2}" type="datetimeFigureOut">
              <a:rPr lang="en-ZA" smtClean="0"/>
              <a:t>19/01/2018</a:t>
            </a:fld>
            <a:endParaRPr lang="en-Z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DD128-A412-4BB1-BC96-F505586866EC}" type="slidenum">
              <a:rPr lang="en-ZA" smtClean="0"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18236958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9E1BD-F1EE-4A5C-A70B-4331FE085CD2}" type="datetimeFigureOut">
              <a:rPr lang="en-ZA" smtClean="0"/>
              <a:t>19/01/2018</a:t>
            </a:fld>
            <a:endParaRPr lang="en-Z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DD128-A412-4BB1-BC96-F505586866EC}" type="slidenum">
              <a:rPr lang="en-ZA" smtClean="0"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17813004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9E1BD-F1EE-4A5C-A70B-4331FE085CD2}" type="datetimeFigureOut">
              <a:rPr lang="en-ZA" smtClean="0"/>
              <a:t>19/01/2018</a:t>
            </a:fld>
            <a:endParaRPr lang="en-Z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DD128-A412-4BB1-BC96-F505586866EC}" type="slidenum">
              <a:rPr lang="en-ZA" smtClean="0"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2966442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9E1BD-F1EE-4A5C-A70B-4331FE085CD2}" type="datetimeFigureOut">
              <a:rPr lang="en-ZA" smtClean="0"/>
              <a:t>19/01/2018</a:t>
            </a:fld>
            <a:endParaRPr lang="en-Z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DD128-A412-4BB1-BC96-F505586866EC}" type="slidenum">
              <a:rPr lang="en-ZA" smtClean="0"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42706191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69E1BD-F1EE-4A5C-A70B-4331FE085CD2}" type="datetimeFigureOut">
              <a:rPr lang="en-ZA" smtClean="0"/>
              <a:t>19/01/2018</a:t>
            </a:fld>
            <a:endParaRPr lang="en-Z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FDD128-A412-4BB1-BC96-F505586866EC}" type="slidenum">
              <a:rPr lang="en-ZA" smtClean="0"/>
              <a:t>‹#›</a:t>
            </a:fld>
            <a:endParaRPr lang="en-ZA" dirty="0"/>
          </a:p>
        </p:txBody>
      </p:sp>
      <p:sp>
        <p:nvSpPr>
          <p:cNvPr id="7" name="Line 7"/>
          <p:cNvSpPr>
            <a:spLocks noChangeShapeType="1"/>
          </p:cNvSpPr>
          <p:nvPr userDrawn="1"/>
        </p:nvSpPr>
        <p:spPr bwMode="auto">
          <a:xfrm>
            <a:off x="228600" y="6629400"/>
            <a:ext cx="8686800" cy="0"/>
          </a:xfrm>
          <a:prstGeom prst="line">
            <a:avLst/>
          </a:prstGeom>
          <a:noFill/>
          <a:ln w="3175">
            <a:solidFill>
              <a:schemeClr val="fol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376636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17" r:id="rId1"/>
    <p:sldLayoutId id="2147484118" r:id="rId2"/>
    <p:sldLayoutId id="2147484119" r:id="rId3"/>
    <p:sldLayoutId id="2147484120" r:id="rId4"/>
    <p:sldLayoutId id="2147484121" r:id="rId5"/>
    <p:sldLayoutId id="2147484122" r:id="rId6"/>
    <p:sldLayoutId id="2147484123" r:id="rId7"/>
    <p:sldLayoutId id="2147484124" r:id="rId8"/>
    <p:sldLayoutId id="2147484125" r:id="rId9"/>
    <p:sldLayoutId id="2147484126" r:id="rId10"/>
    <p:sldLayoutId id="2147484127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1.emf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emf"/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PPT template - 04-03-201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539552" y="3212976"/>
            <a:ext cx="8316416" cy="1143000"/>
          </a:xfrm>
        </p:spPr>
        <p:txBody>
          <a:bodyPr>
            <a:noAutofit/>
          </a:bodyPr>
          <a:lstStyle/>
          <a:p>
            <a:r>
              <a:rPr lang="en-ZA" sz="4800" dirty="0" smtClean="0"/>
              <a:t>Primary Health Care (PHC) </a:t>
            </a:r>
            <a:br>
              <a:rPr lang="en-ZA" sz="4800" dirty="0" smtClean="0"/>
            </a:br>
            <a:r>
              <a:rPr lang="en-ZA" sz="4800" dirty="0" smtClean="0"/>
              <a:t>Laboratory toolkit </a:t>
            </a:r>
            <a:endParaRPr lang="en-ZA" sz="4800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5220072" y="5400657"/>
            <a:ext cx="3938218" cy="762000"/>
          </a:xfrm>
        </p:spPr>
        <p:txBody>
          <a:bodyPr/>
          <a:lstStyle/>
          <a:p>
            <a:r>
              <a:rPr lang="en-ZA" dirty="0" smtClean="0"/>
              <a:t>Session 2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5816778"/>
            <a:ext cx="1946149" cy="722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9843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Autofit/>
          </a:bodyPr>
          <a:lstStyle/>
          <a:p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Session 2 Objectives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By the end of Session 2 you will be able to:</a:t>
            </a:r>
          </a:p>
          <a:p>
            <a:pPr lvl="1"/>
            <a:r>
              <a:rPr lang="en-US" sz="2300" dirty="0" smtClean="0">
                <a:latin typeface="Arial" panose="020B0604020202020204" pitchFamily="34" charset="0"/>
                <a:cs typeface="Arial" panose="020B0604020202020204" pitchFamily="34" charset="0"/>
              </a:rPr>
              <a:t>Describe the step-by-step process as outlined in the PHC Laboratory Handbook</a:t>
            </a:r>
          </a:p>
          <a:p>
            <a:pPr lvl="1"/>
            <a:r>
              <a:rPr lang="en-US" sz="2300" dirty="0" smtClean="0">
                <a:latin typeface="Arial" panose="020B0604020202020204" pitchFamily="34" charset="0"/>
                <a:cs typeface="Arial" panose="020B0604020202020204" pitchFamily="34" charset="0"/>
              </a:rPr>
              <a:t>Highlight new or amended processes, procedures or practices.</a:t>
            </a:r>
          </a:p>
          <a:p>
            <a:pPr lvl="1"/>
            <a:r>
              <a:rPr lang="en-US" sz="2300" dirty="0" smtClean="0">
                <a:latin typeface="Arial" panose="020B0604020202020204" pitchFamily="34" charset="0"/>
                <a:cs typeface="Arial" panose="020B0604020202020204" pitchFamily="34" charset="0"/>
              </a:rPr>
              <a:t>Explain impacts on PHC service delivery of pre and post-analytical errors.</a:t>
            </a:r>
          </a:p>
        </p:txBody>
      </p:sp>
    </p:spTree>
    <p:extLst>
      <p:ext uri="{BB962C8B-B14F-4D97-AF65-F5344CB8AC3E}">
        <p14:creationId xmlns:p14="http://schemas.microsoft.com/office/powerpoint/2010/main" val="162796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Autofit/>
          </a:bodyPr>
          <a:lstStyle/>
          <a:p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Session format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PHC Laboratory Handbook overview</a:t>
            </a:r>
          </a:p>
          <a:p>
            <a:pPr lvl="1"/>
            <a:r>
              <a:rPr lang="en-US" sz="2300" dirty="0" smtClean="0">
                <a:latin typeface="Arial" panose="020B0604020202020204" pitchFamily="34" charset="0"/>
                <a:cs typeface="Arial" panose="020B0604020202020204" pitchFamily="34" charset="0"/>
              </a:rPr>
              <a:t>Understanding the PHC Laboratory Handbook in a patient-centric PHC service </a:t>
            </a:r>
          </a:p>
          <a:p>
            <a:r>
              <a:rPr lang="en-ZA" sz="2800" dirty="0" smtClean="0"/>
              <a:t>PHC Laboratory Handbook Step by Step Guide Section 1 - 8</a:t>
            </a:r>
            <a:endParaRPr lang="en-US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Principles, procedures and processes;</a:t>
            </a:r>
          </a:p>
          <a:p>
            <a:pPr lvl="1"/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Implementation guidelines</a:t>
            </a:r>
          </a:p>
          <a:p>
            <a:pPr lvl="1"/>
            <a:endParaRPr lang="en-US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7481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PPT template - 04-03-201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539552" y="3212976"/>
            <a:ext cx="8316416" cy="1143000"/>
          </a:xfrm>
        </p:spPr>
        <p:txBody>
          <a:bodyPr>
            <a:noAutofit/>
          </a:bodyPr>
          <a:lstStyle/>
          <a:p>
            <a:r>
              <a:rPr lang="en-ZA" sz="4800" dirty="0" smtClean="0"/>
              <a:t>PHC Laboratory Handbook Overview</a:t>
            </a:r>
            <a:endParaRPr lang="en-ZA" sz="4800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5220072" y="5400657"/>
            <a:ext cx="3938218" cy="762000"/>
          </a:xfrm>
        </p:spPr>
        <p:txBody>
          <a:bodyPr/>
          <a:lstStyle/>
          <a:p>
            <a:r>
              <a:rPr lang="en-ZA" dirty="0" smtClean="0"/>
              <a:t>Session 2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5816778"/>
            <a:ext cx="1946149" cy="722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8099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784976" cy="1431032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ZA" sz="4000" b="1" dirty="0">
                <a:latin typeface="Arial" panose="020B0604020202020204" pitchFamily="34" charset="0"/>
                <a:cs typeface="Arial" panose="020B0604020202020204" pitchFamily="34" charset="0"/>
              </a:rPr>
              <a:t>Placing laboratory services within a patient-centric PHC health service</a:t>
            </a:r>
            <a:endParaRPr lang="en-US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ontent Placeholder 9"/>
          <p:cNvSpPr txBox="1">
            <a:spLocks/>
          </p:cNvSpPr>
          <p:nvPr/>
        </p:nvSpPr>
        <p:spPr>
          <a:xfrm>
            <a:off x="5940152" y="1847089"/>
            <a:ext cx="3203848" cy="4750263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/>
            <a:endParaRPr lang="en-ZA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267744" y="1340767"/>
            <a:ext cx="4968552" cy="5224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496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80920" cy="1047650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PHC Laboratory Handbook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67544" y="2492896"/>
            <a:ext cx="2736304" cy="381642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PHC Laboratory handbook and the NHLS national laboratory handbook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PHC </a:t>
            </a:r>
            <a:r>
              <a:rPr lang="en-US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en-US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aboratory handbook does not replace the NHLS national laboratory handbook </a:t>
            </a:r>
          </a:p>
          <a:p>
            <a:pPr algn="ctr"/>
            <a:r>
              <a:rPr lang="en-US" sz="1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en-U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084168" y="2492896"/>
            <a:ext cx="2736304" cy="381642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8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PHC </a:t>
            </a:r>
            <a:r>
              <a:rPr lang="en-US" sz="1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en-US" sz="18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aboratory handbook helps  </a:t>
            </a:r>
            <a:r>
              <a:rPr lang="en-US" sz="1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prevent or </a:t>
            </a:r>
            <a:r>
              <a:rPr lang="en-US" sz="18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minimise: </a:t>
            </a:r>
            <a:endParaRPr lang="en-US" sz="1800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/>
              <a:buChar char="•"/>
            </a:pPr>
            <a:r>
              <a:rPr lang="en-ZA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Incorrect test selection </a:t>
            </a:r>
          </a:p>
          <a:p>
            <a:pPr marL="285750" indent="-285750">
              <a:buFont typeface="Arial"/>
              <a:buChar char="•"/>
            </a:pPr>
            <a:r>
              <a:rPr lang="en-ZA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Incomplete/ poorly completed request forms</a:t>
            </a:r>
          </a:p>
          <a:p>
            <a:pPr marL="285750" indent="-285750">
              <a:buFont typeface="Arial"/>
              <a:buChar char="•"/>
            </a:pPr>
            <a:r>
              <a:rPr lang="en-ZA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Unlabelled and leaking specimens</a:t>
            </a:r>
          </a:p>
          <a:p>
            <a:pPr marL="285750" indent="-285750">
              <a:buFont typeface="Arial"/>
              <a:buChar char="•"/>
            </a:pPr>
            <a:r>
              <a:rPr lang="en-ZA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Contaminated / aseptically collected specimens </a:t>
            </a:r>
          </a:p>
          <a:p>
            <a:pPr marL="285750" indent="-285750">
              <a:buFont typeface="Arial"/>
              <a:buChar char="•"/>
            </a:pPr>
            <a:r>
              <a:rPr lang="en-ZA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Unnecessary tests duplications</a:t>
            </a:r>
          </a:p>
          <a:p>
            <a:pPr marL="285750" indent="-285750">
              <a:buFont typeface="Arial"/>
              <a:buChar char="•"/>
            </a:pPr>
            <a:r>
              <a:rPr lang="en-ZA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Tracing and retrieval of results  </a:t>
            </a:r>
            <a:r>
              <a:rPr lang="en-US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</p:txBody>
      </p:sp>
      <p:sp>
        <p:nvSpPr>
          <p:cNvPr id="7" name="Rectangle 6"/>
          <p:cNvSpPr/>
          <p:nvPr/>
        </p:nvSpPr>
        <p:spPr>
          <a:xfrm>
            <a:off x="3275856" y="2492896"/>
            <a:ext cx="2736304" cy="381642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PHC laboratory handbook </a:t>
            </a:r>
            <a:r>
              <a:rPr lang="en-US" sz="18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aims to: </a:t>
            </a:r>
          </a:p>
          <a:p>
            <a:pPr marL="285750" indent="-285750">
              <a:buFont typeface="Arial"/>
              <a:buChar char="•"/>
            </a:pPr>
            <a:r>
              <a:rPr lang="en-ZA" sz="16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Provide guidance </a:t>
            </a:r>
            <a:r>
              <a:rPr lang="en-ZA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the selection of appropriate laboratory tests, specimen collection and preservation, storage, recording and tracing of courier collections.</a:t>
            </a:r>
          </a:p>
          <a:p>
            <a:pPr marL="285750" lvl="0" indent="-285750">
              <a:buFont typeface="Arial"/>
              <a:buChar char="•"/>
            </a:pPr>
            <a:r>
              <a:rPr lang="en-ZA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Define available platforms to obtain lab results </a:t>
            </a:r>
          </a:p>
        </p:txBody>
      </p:sp>
      <p:sp>
        <p:nvSpPr>
          <p:cNvPr id="8" name="Rectangle 7"/>
          <p:cNvSpPr/>
          <p:nvPr/>
        </p:nvSpPr>
        <p:spPr>
          <a:xfrm>
            <a:off x="467544" y="1484784"/>
            <a:ext cx="8352928" cy="936104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600"/>
              </a:spcBef>
            </a:pPr>
            <a:r>
              <a:rPr lang="en-US" sz="1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sz="18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 handbook is a tool that aims to improve the clinic-laboratory interface</a:t>
            </a:r>
            <a:endParaRPr lang="en-US" sz="18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2207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0" y="116632"/>
            <a:ext cx="8892480" cy="792088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Overview of the PHC 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Laboratory 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handbook </a:t>
            </a:r>
          </a:p>
        </p:txBody>
      </p:sp>
      <p:sp>
        <p:nvSpPr>
          <p:cNvPr id="4" name="Title 4"/>
          <p:cNvSpPr txBox="1">
            <a:spLocks/>
          </p:cNvSpPr>
          <p:nvPr/>
        </p:nvSpPr>
        <p:spPr>
          <a:xfrm>
            <a:off x="251520" y="1052736"/>
            <a:ext cx="8640960" cy="64807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The handbook consists of eight (8) sections</a:t>
            </a:r>
          </a:p>
          <a:p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Each section describes the steps of each of the core elements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7624" y="1700808"/>
            <a:ext cx="5832648" cy="4984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5159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PPT template - 04-03-201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539552" y="3212976"/>
            <a:ext cx="8316416" cy="1143000"/>
          </a:xfrm>
        </p:spPr>
        <p:txBody>
          <a:bodyPr>
            <a:noAutofit/>
          </a:bodyPr>
          <a:lstStyle/>
          <a:p>
            <a:r>
              <a:rPr lang="en-ZA" sz="4800" dirty="0" smtClean="0"/>
              <a:t>PHC Laboratory Handbook Step by </a:t>
            </a:r>
            <a:r>
              <a:rPr lang="en-ZA" sz="4800" dirty="0"/>
              <a:t>Step Guide Section 1 - </a:t>
            </a:r>
            <a:r>
              <a:rPr lang="en-ZA" sz="4800" dirty="0" smtClean="0"/>
              <a:t>8</a:t>
            </a:r>
            <a:endParaRPr lang="en-ZA" sz="4800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5220072" y="5400657"/>
            <a:ext cx="3938218" cy="762000"/>
          </a:xfrm>
        </p:spPr>
        <p:txBody>
          <a:bodyPr/>
          <a:lstStyle/>
          <a:p>
            <a:r>
              <a:rPr lang="en-ZA" dirty="0" smtClean="0"/>
              <a:t>Session 2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5816778"/>
            <a:ext cx="1946149" cy="722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8676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9926" y="195225"/>
            <a:ext cx="7886700" cy="1325563"/>
          </a:xfrm>
        </p:spPr>
        <p:txBody>
          <a:bodyPr>
            <a:noAutofit/>
          </a:bodyPr>
          <a:lstStyle/>
          <a:p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Section 1: Complete request form </a:t>
            </a:r>
            <a:b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5" name="Group 14"/>
          <p:cNvGrpSpPr/>
          <p:nvPr/>
        </p:nvGrpSpPr>
        <p:grpSpPr>
          <a:xfrm>
            <a:off x="179512" y="1628800"/>
            <a:ext cx="8424936" cy="5112568"/>
            <a:chOff x="179512" y="1628800"/>
            <a:chExt cx="8424936" cy="5112568"/>
          </a:xfrm>
        </p:grpSpPr>
        <p:sp>
          <p:nvSpPr>
            <p:cNvPr id="3" name="Rounded Rectangle 2"/>
            <p:cNvSpPr/>
            <p:nvPr/>
          </p:nvSpPr>
          <p:spPr>
            <a:xfrm>
              <a:off x="179512" y="1628800"/>
              <a:ext cx="2520280" cy="1008112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Complete request form </a:t>
              </a:r>
              <a:endParaRPr lang="en-US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Rounded Rectangle 3"/>
            <p:cNvSpPr/>
            <p:nvPr/>
          </p:nvSpPr>
          <p:spPr>
            <a:xfrm>
              <a:off x="3203848" y="1628800"/>
              <a:ext cx="2520280" cy="1008112"/>
            </a:xfrm>
            <a:prstGeom prst="round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rgbClr val="385723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 smtClean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Identify test/s to be performed </a:t>
              </a:r>
              <a:endParaRPr lang="en-US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" name="Rounded Rectangle 4"/>
            <p:cNvSpPr/>
            <p:nvPr/>
          </p:nvSpPr>
          <p:spPr>
            <a:xfrm>
              <a:off x="6300192" y="1628800"/>
              <a:ext cx="2215158" cy="1008112"/>
            </a:xfrm>
            <a:prstGeom prst="round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rgbClr val="385723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 smtClean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Clinical assessment </a:t>
              </a:r>
              <a:endParaRPr lang="en-US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Left Arrow 5"/>
            <p:cNvSpPr/>
            <p:nvPr/>
          </p:nvSpPr>
          <p:spPr>
            <a:xfrm>
              <a:off x="5796136" y="1988840"/>
              <a:ext cx="504056" cy="288032"/>
            </a:xfrm>
            <a:prstGeom prst="leftArrow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385723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Left Arrow 6"/>
            <p:cNvSpPr/>
            <p:nvPr/>
          </p:nvSpPr>
          <p:spPr>
            <a:xfrm>
              <a:off x="2771800" y="1988840"/>
              <a:ext cx="268716" cy="234026"/>
            </a:xfrm>
            <a:prstGeom prst="leftArrow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385723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Rounded Rectangle 8"/>
            <p:cNvSpPr/>
            <p:nvPr/>
          </p:nvSpPr>
          <p:spPr>
            <a:xfrm>
              <a:off x="6156176" y="2852936"/>
              <a:ext cx="2448272" cy="3888432"/>
            </a:xfrm>
            <a:prstGeom prst="round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rgbClr val="385723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600" b="1" dirty="0" smtClean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Key assumption is that the following have been done to inform the selection of the laboratory tests:</a:t>
              </a:r>
            </a:p>
            <a:p>
              <a:pPr marL="285750" indent="-285750">
                <a:buFont typeface="Arial"/>
                <a:buChar char="•"/>
              </a:pPr>
              <a:r>
                <a:rPr lang="en-US" sz="1600" dirty="0" smtClean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Clinic assessment </a:t>
              </a:r>
            </a:p>
            <a:p>
              <a:pPr marL="285750" indent="-285750">
                <a:buFont typeface="Arial"/>
                <a:buChar char="•"/>
              </a:pPr>
              <a:r>
                <a:rPr lang="en-US" sz="1600" dirty="0" smtClean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Examination </a:t>
              </a:r>
              <a:endParaRPr lang="en-US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>
              <a:off x="3203848" y="2852936"/>
              <a:ext cx="2520280" cy="3888432"/>
            </a:xfrm>
            <a:prstGeom prst="round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rgbClr val="385723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600" b="1" dirty="0" smtClean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Important principles to inform test identification</a:t>
              </a:r>
              <a:r>
                <a:rPr lang="en-US" sz="1600" dirty="0" smtClean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:</a:t>
              </a:r>
            </a:p>
            <a:p>
              <a:pPr marL="285750" indent="-285750">
                <a:buFont typeface="Arial"/>
                <a:buChar char="•"/>
              </a:pPr>
              <a:r>
                <a:rPr lang="en-US" sz="1600" dirty="0" smtClean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Which test to request?</a:t>
              </a:r>
            </a:p>
            <a:p>
              <a:pPr marL="285750" indent="-285750">
                <a:buFont typeface="Arial"/>
                <a:buChar char="•"/>
              </a:pPr>
              <a:r>
                <a:rPr lang="en-US" sz="1600" dirty="0" smtClean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Was the test requested previously, is there any reason to repeat? </a:t>
              </a:r>
            </a:p>
            <a:p>
              <a:pPr marL="285750" indent="-285750">
                <a:buFont typeface="Arial"/>
                <a:buChar char="•"/>
              </a:pPr>
              <a:r>
                <a:rPr lang="en-US" sz="1600" dirty="0" smtClean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Will the result modify or change the diagnosis, management or treatment?</a:t>
              </a:r>
              <a:endParaRPr lang="en-US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" name="Rounded Rectangle 10"/>
            <p:cNvSpPr/>
            <p:nvPr/>
          </p:nvSpPr>
          <p:spPr>
            <a:xfrm>
              <a:off x="179512" y="2744924"/>
              <a:ext cx="2520280" cy="3996444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Efficiency considerations:</a:t>
              </a:r>
            </a:p>
            <a:p>
              <a:pPr algn="ctr"/>
              <a:r>
                <a:rPr lang="en-US" sz="16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Laboratory investigations:</a:t>
              </a:r>
            </a:p>
            <a:p>
              <a:pPr algn="ctr"/>
              <a:r>
                <a:rPr lang="en-US" sz="16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Should be requested for specific clinical indication, not as a routine procedure;</a:t>
              </a:r>
            </a:p>
            <a:p>
              <a:pPr algn="ctr"/>
              <a:r>
                <a:rPr lang="en-US" sz="16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Do not replace </a:t>
              </a:r>
              <a:r>
                <a:rPr lang="en-US" sz="16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clinical </a:t>
              </a:r>
              <a:r>
                <a:rPr lang="en-US" sz="16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examinations;</a:t>
              </a:r>
            </a:p>
            <a:p>
              <a:pPr algn="ctr"/>
              <a:r>
                <a:rPr lang="en-US" sz="16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Should not be repeated because results are not available</a:t>
              </a:r>
            </a:p>
          </p:txBody>
        </p:sp>
        <p:sp>
          <p:nvSpPr>
            <p:cNvPr id="14" name="Left Arrow 13"/>
            <p:cNvSpPr/>
            <p:nvPr/>
          </p:nvSpPr>
          <p:spPr>
            <a:xfrm>
              <a:off x="5724128" y="4437112"/>
              <a:ext cx="360040" cy="216024"/>
            </a:xfrm>
            <a:prstGeom prst="leftArrow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385723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36626" y="42124"/>
            <a:ext cx="1079660" cy="1841823"/>
          </a:xfrm>
          <a:prstGeom prst="rect">
            <a:avLst/>
          </a:prstGeom>
        </p:spPr>
      </p:pic>
      <p:sp>
        <p:nvSpPr>
          <p:cNvPr id="16" name="Left Arrow 15"/>
          <p:cNvSpPr/>
          <p:nvPr/>
        </p:nvSpPr>
        <p:spPr>
          <a:xfrm>
            <a:off x="2760358" y="4437112"/>
            <a:ext cx="360040" cy="216024"/>
          </a:xfrm>
          <a:prstGeom prst="lef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38572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8649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-28342"/>
            <a:ext cx="7236295" cy="6828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9236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111" y="1628800"/>
            <a:ext cx="9062889" cy="4759028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67544" y="303237"/>
            <a:ext cx="7886700" cy="1325563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ZA" sz="4000" b="1" dirty="0">
                <a:latin typeface="Arial" panose="020B0604020202020204" pitchFamily="34" charset="0"/>
                <a:cs typeface="Arial" panose="020B0604020202020204" pitchFamily="34" charset="0"/>
              </a:rPr>
              <a:t>Mandatory Information to be provided</a:t>
            </a:r>
          </a:p>
        </p:txBody>
      </p:sp>
    </p:spTree>
    <p:extLst>
      <p:ext uri="{BB962C8B-B14F-4D97-AF65-F5344CB8AC3E}">
        <p14:creationId xmlns:p14="http://schemas.microsoft.com/office/powerpoint/2010/main" val="1289244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326446"/>
            <a:ext cx="3650686" cy="4691348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6231720"/>
            <a:ext cx="5746750" cy="2529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8091" y="260648"/>
            <a:ext cx="7543800" cy="914400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N1 PHC request form </a:t>
            </a:r>
          </a:p>
        </p:txBody>
      </p:sp>
      <p:pic>
        <p:nvPicPr>
          <p:cNvPr id="5" name="Picture 4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1388974"/>
            <a:ext cx="3744416" cy="4802885"/>
          </a:xfrm>
          <a:prstGeom prst="rect">
            <a:avLst/>
          </a:prstGeom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1" y="6259363"/>
            <a:ext cx="4392490" cy="2928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6961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362" y="1844824"/>
            <a:ext cx="2808312" cy="4347438"/>
          </a:xfrm>
          <a:prstGeom prst="rect">
            <a:avLst/>
          </a:prstGeo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309320"/>
            <a:ext cx="5746750" cy="24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27584" y="620688"/>
            <a:ext cx="7543800" cy="914400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N2 Cytology request form </a:t>
            </a:r>
          </a:p>
        </p:txBody>
      </p:sp>
    </p:spTree>
    <p:extLst>
      <p:ext uri="{BB962C8B-B14F-4D97-AF65-F5344CB8AC3E}">
        <p14:creationId xmlns:p14="http://schemas.microsoft.com/office/powerpoint/2010/main" val="1311711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0"/>
            <a:ext cx="7886700" cy="1325563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Classroom exercise: Section 1 Complete the Request Form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325564"/>
            <a:ext cx="8407846" cy="5271788"/>
          </a:xfrm>
          <a:ln>
            <a:solidFill>
              <a:srgbClr val="385723"/>
            </a:solidFill>
          </a:ln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In your group </a:t>
            </a:r>
          </a:p>
          <a:p>
            <a:pPr marL="0" indent="0"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Use the PHC Lab Handbook – go to Section 1: Complete the Request Form.  Have a look at the two forms provided- N1 and N2.</a:t>
            </a:r>
          </a:p>
          <a:p>
            <a:pPr marL="0" indent="0"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1. With reference to the N1 Form, what do you notice about:</a:t>
            </a:r>
          </a:p>
          <a:p>
            <a:pPr marL="342900" lvl="1" indent="0"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a) The language/terminology;</a:t>
            </a:r>
          </a:p>
          <a:p>
            <a:pPr marL="342900" lvl="1" indent="0"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b) The tests listed;</a:t>
            </a:r>
          </a:p>
          <a:p>
            <a:pPr marL="342900" lvl="1" indent="0"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c) Data elements related to HIV and TB;</a:t>
            </a:r>
          </a:p>
          <a:p>
            <a:pPr marL="342900" lvl="1" indent="0"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d) The Bar codes </a:t>
            </a:r>
          </a:p>
          <a:p>
            <a:pPr marL="0" indent="0"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2. Comparing the N1 and N2: </a:t>
            </a:r>
          </a:p>
          <a:p>
            <a:pPr lvl="1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What is the difference between the two forms?</a:t>
            </a:r>
          </a:p>
          <a:p>
            <a:pPr marL="0" indent="0"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3. What are the potential benefits or improvements that can be derived from the use of these two forms? 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3249697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88640"/>
            <a:ext cx="7886700" cy="1325563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Classroom exercise- expected responses Section 1 Complete the Request Form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4"/>
            <a:ext cx="8407846" cy="4843735"/>
          </a:xfrm>
          <a:ln>
            <a:solidFill>
              <a:srgbClr val="385723"/>
            </a:solidFill>
          </a:ln>
        </p:spPr>
        <p:txBody>
          <a:bodyPr>
            <a:normAutofit fontScale="62500" lnSpcReduction="20000"/>
          </a:bodyPr>
          <a:lstStyle/>
          <a:p>
            <a:pPr marL="457200" indent="-457200">
              <a:buAutoNum type="arabicPeriod"/>
            </a:pPr>
            <a:r>
              <a:rPr lang="en-US" sz="3400" dirty="0" smtClean="0">
                <a:latin typeface="Arial" panose="020B0604020202020204" pitchFamily="34" charset="0"/>
                <a:cs typeface="Arial" panose="020B0604020202020204" pitchFamily="34" charset="0"/>
              </a:rPr>
              <a:t>a)Terminology used is facility based and not hospital based, examples: </a:t>
            </a:r>
          </a:p>
          <a:p>
            <a:pPr lvl="1"/>
            <a:r>
              <a:rPr lang="en-US" sz="3400" dirty="0" smtClean="0">
                <a:latin typeface="Arial" panose="020B0604020202020204" pitchFamily="34" charset="0"/>
                <a:cs typeface="Arial" panose="020B0604020202020204" pitchFamily="34" charset="0"/>
              </a:rPr>
              <a:t>Folder number instead of hospital number</a:t>
            </a:r>
          </a:p>
          <a:p>
            <a:pPr lvl="1"/>
            <a:r>
              <a:rPr lang="en-US" sz="3400" dirty="0" smtClean="0">
                <a:latin typeface="Arial" panose="020B0604020202020204" pitchFamily="34" charset="0"/>
                <a:cs typeface="Arial" panose="020B0604020202020204" pitchFamily="34" charset="0"/>
              </a:rPr>
              <a:t>Facility name instead of clinic name</a:t>
            </a:r>
          </a:p>
          <a:p>
            <a:pPr marL="342900" lvl="1" indent="0">
              <a:buNone/>
            </a:pPr>
            <a:endParaRPr lang="en-US" sz="3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1" indent="0">
              <a:buNone/>
            </a:pPr>
            <a:r>
              <a:rPr lang="en-US" sz="3400" dirty="0" smtClean="0">
                <a:latin typeface="Arial" panose="020B0604020202020204" pitchFamily="34" charset="0"/>
                <a:cs typeface="Arial" panose="020B0604020202020204" pitchFamily="34" charset="0"/>
              </a:rPr>
              <a:t>b) The tests listed reflect the Essential Laboratory List (ELL).  The ELL:</a:t>
            </a:r>
          </a:p>
          <a:p>
            <a:pPr lvl="1"/>
            <a:r>
              <a:rPr lang="en-ZA" sz="3400" dirty="0" smtClean="0">
                <a:latin typeface="Arial" panose="020B0604020202020204" pitchFamily="34" charset="0"/>
                <a:cs typeface="Arial" panose="020B0604020202020204" pitchFamily="34" charset="0"/>
              </a:rPr>
              <a:t>identifies </a:t>
            </a:r>
            <a:r>
              <a:rPr lang="en-ZA" sz="3400" dirty="0">
                <a:latin typeface="Arial" panose="020B0604020202020204" pitchFamily="34" charset="0"/>
                <a:cs typeface="Arial" panose="020B0604020202020204" pitchFamily="34" charset="0"/>
              </a:rPr>
              <a:t>all laboratory tests that can be requested by PHC facilities (with and without a doctor). </a:t>
            </a:r>
          </a:p>
          <a:p>
            <a:pPr lvl="1"/>
            <a:r>
              <a:rPr lang="en-ZA" sz="3400" dirty="0" smtClean="0">
                <a:latin typeface="Arial" panose="020B0604020202020204" pitchFamily="34" charset="0"/>
                <a:cs typeface="Arial" panose="020B0604020202020204" pitchFamily="34" charset="0"/>
              </a:rPr>
              <a:t>details </a:t>
            </a:r>
            <a:r>
              <a:rPr lang="en-ZA" sz="3400" dirty="0">
                <a:latin typeface="Arial" panose="020B0604020202020204" pitchFamily="34" charset="0"/>
                <a:cs typeface="Arial" panose="020B0604020202020204" pitchFamily="34" charset="0"/>
              </a:rPr>
              <a:t>estimated turnaround times, specimen types, specimen collection tubes, specimen storage conditions and special instructions for each test</a:t>
            </a:r>
            <a:r>
              <a:rPr lang="en-ZA" sz="3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lvl="1" indent="0">
              <a:buNone/>
            </a:pPr>
            <a:endParaRPr lang="en-ZA" sz="3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1" indent="0">
              <a:buNone/>
            </a:pPr>
            <a:r>
              <a:rPr lang="en-US" sz="3400" dirty="0" smtClean="0">
                <a:latin typeface="Arial" panose="020B0604020202020204" pitchFamily="34" charset="0"/>
                <a:cs typeface="Arial" panose="020B0604020202020204" pitchFamily="34" charset="0"/>
              </a:rPr>
              <a:t>c) There are additional data elements to be captured for HIV and TB </a:t>
            </a:r>
          </a:p>
          <a:p>
            <a:pPr marL="342900" lvl="1" indent="0">
              <a:buNone/>
            </a:pPr>
            <a:endParaRPr lang="en-US" sz="3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1" indent="0">
              <a:buNone/>
            </a:pPr>
            <a:r>
              <a:rPr lang="en-US" sz="3400" dirty="0" smtClean="0">
                <a:latin typeface="Arial" panose="020B0604020202020204" pitchFamily="34" charset="0"/>
                <a:cs typeface="Arial" panose="020B0604020202020204" pitchFamily="34" charset="0"/>
              </a:rPr>
              <a:t>d) The barcodes will now be used in the facility for recording in the facility specimen register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5005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002" y="121718"/>
            <a:ext cx="8943493" cy="1690689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Classroom exercise- expected responses Section 1 Complete the Request Form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rgbClr val="385723"/>
            </a:solidFill>
          </a:ln>
        </p:spPr>
        <p:txBody>
          <a:bodyPr>
            <a:normAutofit/>
          </a:bodyPr>
          <a:lstStyle/>
          <a:p>
            <a:pPr marL="685800" lvl="1" indent="-342900">
              <a:buFont typeface="+mj-lt"/>
              <a:buAutoNum type="arabicPeriod" startAt="2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N1 form list all the routine tests from the ELL, while N2 form is used specifically for Cytology </a:t>
            </a:r>
          </a:p>
          <a:p>
            <a:pPr marL="685800" lvl="1" indent="-342900">
              <a:buFont typeface="+mj-lt"/>
              <a:buAutoNum type="arabicPeriod" startAt="2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85800" lvl="1" indent="-342900">
              <a:buFont typeface="+mj-lt"/>
              <a:buAutoNum type="arabicPeriod" startAt="2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potential benefits include: </a:t>
            </a:r>
          </a:p>
          <a:p>
            <a:pPr lvl="2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Streamlining the interface between examination and diagnostic will enable better patient management;</a:t>
            </a:r>
          </a:p>
          <a:p>
            <a:pPr lvl="2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Ideal clinic goal </a:t>
            </a:r>
          </a:p>
          <a:p>
            <a:pPr lvl="2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Integrated </a:t>
            </a:r>
          </a:p>
          <a:p>
            <a:pPr lvl="1"/>
            <a:endParaRPr lang="en-US" dirty="0"/>
          </a:p>
          <a:p>
            <a:pPr marL="685800" lvl="1" indent="-342900">
              <a:buFont typeface="+mj-lt"/>
              <a:buAutoNum type="arabicPeriod" startAt="2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5798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154" y="295717"/>
            <a:ext cx="7886700" cy="1325563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Section 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2: Specimen 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Collection 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084168" y="1916832"/>
            <a:ext cx="2664296" cy="453650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38572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Important principles </a:t>
            </a:r>
            <a:r>
              <a:rPr lang="en-US" sz="18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guide specimen collection:</a:t>
            </a:r>
            <a:endParaRPr lang="en-US" sz="18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/>
              <a:buChar char="•"/>
            </a:pPr>
            <a:r>
              <a:rPr lang="en-US" sz="18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Verify the identity of the patient and make sure that this is correct </a:t>
            </a:r>
          </a:p>
          <a:p>
            <a:pPr marL="285750" indent="-285750">
              <a:buFont typeface="Arial"/>
              <a:buChar char="•"/>
            </a:pPr>
            <a:r>
              <a:rPr lang="en-US" sz="18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Follow guidelines for specimen collection</a:t>
            </a:r>
          </a:p>
          <a:p>
            <a:pPr marL="285750" indent="-285750">
              <a:buFont typeface="Arial"/>
              <a:buChar char="•"/>
            </a:pPr>
            <a:r>
              <a:rPr lang="en-US" sz="18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Check specimen container/s for expiry dates where available </a:t>
            </a:r>
            <a:endParaRPr lang="en-US" sz="18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203848" y="1916832"/>
            <a:ext cx="2592288" cy="453650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rgbClr val="38572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 Resources to guide specimen collection and handling </a:t>
            </a:r>
          </a:p>
          <a:p>
            <a:pPr marL="285750" indent="-285750">
              <a:buFont typeface="Arial"/>
              <a:buChar char="•"/>
            </a:pPr>
            <a:r>
              <a:rPr lang="en-US" sz="1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PHC Essential Laboratory List (ELL)</a:t>
            </a:r>
          </a:p>
          <a:p>
            <a:pPr marL="285750" indent="-285750">
              <a:buFont typeface="Arial"/>
              <a:buChar char="•"/>
            </a:pPr>
            <a:r>
              <a:rPr lang="en-US" sz="1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 to specimen handling </a:t>
            </a:r>
          </a:p>
          <a:p>
            <a:pPr marL="285750" indent="-285750">
              <a:buFont typeface="Arial"/>
              <a:buChar char="•"/>
            </a:pPr>
            <a:r>
              <a:rPr lang="en-US" sz="1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Step-by-step procedures outlined in the PHC Lab Handbook </a:t>
            </a:r>
            <a:endParaRPr lang="en-U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23528" y="1916832"/>
            <a:ext cx="2664296" cy="453650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ts val="0"/>
              </a:spcBef>
            </a:pPr>
            <a:r>
              <a:rPr lang="en-US" sz="1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Efficiency considerations</a:t>
            </a:r>
            <a:r>
              <a:rPr lang="en-US" sz="1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>
              <a:spcBef>
                <a:spcPts val="0"/>
              </a:spcBef>
            </a:pPr>
            <a:r>
              <a:rPr lang="en-US" sz="1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NOTE </a:t>
            </a:r>
          </a:p>
          <a:p>
            <a:pPr>
              <a:spcBef>
                <a:spcPts val="0"/>
              </a:spcBef>
            </a:pPr>
            <a:r>
              <a:rPr lang="en-US" sz="1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 specimen collection procedure have special precautions that are critical to avoid improper collection </a:t>
            </a:r>
            <a:endParaRPr lang="en-U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8384" y="0"/>
            <a:ext cx="1101450" cy="1916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013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51520" y="0"/>
            <a:ext cx="8892480" cy="1391072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PHC Essential Laboratory List (ELL)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b="10918"/>
          <a:stretch/>
        </p:blipFill>
        <p:spPr>
          <a:xfrm>
            <a:off x="252401" y="1700808"/>
            <a:ext cx="3600400" cy="482941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95936" y="1052736"/>
            <a:ext cx="4901186" cy="504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293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7886700" cy="903633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ZA" sz="4000" b="1" dirty="0">
                <a:latin typeface="Arial" panose="020B0604020202020204" pitchFamily="34" charset="0"/>
                <a:cs typeface="Arial" panose="020B0604020202020204" pitchFamily="34" charset="0"/>
              </a:rPr>
              <a:t>Key to specimen handling  </a:t>
            </a:r>
            <a:endParaRPr lang="en-US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2851" r="2215" b="6126"/>
          <a:stretch/>
        </p:blipFill>
        <p:spPr>
          <a:xfrm>
            <a:off x="539551" y="1052736"/>
            <a:ext cx="7544873" cy="5805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6002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Autofit/>
          </a:bodyPr>
          <a:lstStyle/>
          <a:p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Standard infection control precautions 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63588" y="1844824"/>
            <a:ext cx="7416824" cy="453650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38572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+mj-lt"/>
              <a:buAutoNum type="arabicPeriod"/>
            </a:pPr>
            <a:r>
              <a:rPr lang="en-US" sz="20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Identify and assemble the individual specimen collection materials required i.e. Vacutainer, test/tube/s, sterile specimen jars etc. to perform the tests requested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0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Wash hands using soap and water or disinfectant 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0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Dry hands thoroughly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0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Put on gloves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0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Follow strict aseptic technique when collecting specimens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0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Collect recommended specimen quantities for the requested test to avoid specimen rejection due to insufficient specimen </a:t>
            </a:r>
            <a:endParaRPr lang="en-US" sz="16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9200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Autofit/>
          </a:bodyPr>
          <a:lstStyle/>
          <a:p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Specimen collection procedure 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44258564"/>
              </p:ext>
            </p:extLst>
          </p:nvPr>
        </p:nvGraphicFramePr>
        <p:xfrm>
          <a:off x="628650" y="1825625"/>
          <a:ext cx="7886700" cy="2926080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2628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63040"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Venipuncture </a:t>
                      </a:r>
                      <a:endParaRPr lang="en-US" sz="2800" b="1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Blood collection</a:t>
                      </a:r>
                      <a:endParaRPr lang="en-US" sz="2800" b="1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Neonates</a:t>
                      </a:r>
                      <a:endParaRPr lang="en-US" sz="2800" b="1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63040"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Microbiology 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Cytology 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EID 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86296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Autofit/>
          </a:bodyPr>
          <a:lstStyle/>
          <a:p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Classroom exercise 2: Section 2 Specimen Collection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rgbClr val="385723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6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In your group </a:t>
            </a:r>
          </a:p>
          <a:p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Use the PHC Lab Handbook – go to Section 2: Specimen Collection </a:t>
            </a:r>
          </a:p>
          <a:p>
            <a:pPr marL="0" indent="0">
              <a:buNone/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1. Review the step-by-step procedure </a:t>
            </a:r>
          </a:p>
          <a:p>
            <a:pPr marL="0" indent="0">
              <a:buNone/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2. Identify any new information, observation or insights</a:t>
            </a:r>
          </a:p>
          <a:p>
            <a:pPr marL="0" indent="0">
              <a:buNone/>
            </a:pPr>
            <a:endParaRPr lang="en-US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9445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952" y="101923"/>
            <a:ext cx="7886700" cy="1325563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Section 3: 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Package Specimen</a:t>
            </a:r>
            <a:b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107504" y="1340768"/>
            <a:ext cx="2448272" cy="100811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Package Specimen</a:t>
            </a:r>
            <a:endParaRPr 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3203848" y="1340768"/>
            <a:ext cx="2520280" cy="100811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38572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Record test request in patient folder</a:t>
            </a:r>
            <a:endParaRPr lang="en-US" sz="16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Left Arrow 5"/>
          <p:cNvSpPr/>
          <p:nvPr/>
        </p:nvSpPr>
        <p:spPr>
          <a:xfrm>
            <a:off x="5796136" y="1700808"/>
            <a:ext cx="504056" cy="288032"/>
          </a:xfrm>
          <a:prstGeom prst="lef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38572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Left Arrow 6"/>
          <p:cNvSpPr/>
          <p:nvPr/>
        </p:nvSpPr>
        <p:spPr>
          <a:xfrm>
            <a:off x="2555776" y="1628800"/>
            <a:ext cx="504056" cy="288032"/>
          </a:xfrm>
          <a:prstGeom prst="lef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38572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6300192" y="2636912"/>
            <a:ext cx="2448272" cy="388843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rgbClr val="38572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Write the patients name, surname and clinic folder or HPRS number clearly using a pen or marker on each specimen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Peel off barcode label/s from the N1/N2 request form and attach to specimen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Place the barcode horizontally for for Vacutainer </a:t>
            </a:r>
            <a:endParaRPr lang="en-US" sz="16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3131840" y="2636912"/>
            <a:ext cx="2520280" cy="381642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38572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Place a barcode from the N1/N2 request form in the lab investigation section of the patient folder for tracking purposes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Indicate the date of test request</a:t>
            </a:r>
          </a:p>
          <a:p>
            <a:pPr marL="285750" indent="-285750">
              <a:buFont typeface="Arial"/>
              <a:buChar char="•"/>
            </a:pPr>
            <a:r>
              <a:rPr lang="en-US" sz="1600" i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Note how this is different from the current  procedure </a:t>
            </a:r>
            <a:endParaRPr lang="en-US" sz="1600" i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107504" y="2780928"/>
            <a:ext cx="2520280" cy="367240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54823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 specimens must be placed in the appropriate compartment/s of the specimen plastic bags provided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the N1/N2 request form in the space provided</a:t>
            </a:r>
            <a:endParaRPr 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Left Arrow 13"/>
          <p:cNvSpPr/>
          <p:nvPr/>
        </p:nvSpPr>
        <p:spPr>
          <a:xfrm>
            <a:off x="5796136" y="4437112"/>
            <a:ext cx="360040" cy="216024"/>
          </a:xfrm>
          <a:prstGeom prst="lef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38572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Left Arrow 12"/>
          <p:cNvSpPr/>
          <p:nvPr/>
        </p:nvSpPr>
        <p:spPr>
          <a:xfrm>
            <a:off x="2627784" y="4365104"/>
            <a:ext cx="360040" cy="216024"/>
          </a:xfrm>
          <a:prstGeom prst="lef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38572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14083" y="-97398"/>
            <a:ext cx="1144418" cy="201423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6300192" y="1340768"/>
            <a:ext cx="2232248" cy="100811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rgbClr val="38572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Label Specimen</a:t>
            </a:r>
            <a:endParaRPr lang="en-US" sz="16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1590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7886700" cy="1325563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ZA" sz="4000" b="1" dirty="0">
                <a:latin typeface="Arial" panose="020B0604020202020204" pitchFamily="34" charset="0"/>
                <a:cs typeface="Arial" panose="020B0604020202020204" pitchFamily="34" charset="0"/>
              </a:rPr>
              <a:t>Label Specimen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1412776"/>
            <a:ext cx="6961125" cy="5017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79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7886700" cy="1325563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Record test request in patient folder</a:t>
            </a:r>
            <a:endParaRPr lang="en-ZA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97437" y="1298929"/>
            <a:ext cx="4064891" cy="5538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5109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7886700" cy="1325563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ZA" sz="4000" b="1" dirty="0">
                <a:latin typeface="Arial" panose="020B0604020202020204" pitchFamily="34" charset="0"/>
                <a:cs typeface="Arial" panose="020B0604020202020204" pitchFamily="34" charset="0"/>
              </a:rPr>
              <a:t>Package specimen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584" y="1412776"/>
            <a:ext cx="6294901" cy="4941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7245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-243408"/>
            <a:ext cx="7886700" cy="1325563"/>
          </a:xfrm>
        </p:spPr>
        <p:txBody>
          <a:bodyPr>
            <a:normAutofit/>
          </a:bodyPr>
          <a:lstStyle/>
          <a:p>
            <a:r>
              <a:rPr lang="en-US" b="1" dirty="0" smtClean="0">
                <a:latin typeface="+mn-lt"/>
              </a:rPr>
              <a:t/>
            </a:r>
            <a:br>
              <a:rPr lang="en-US" b="1" dirty="0" smtClean="0">
                <a:latin typeface="+mn-lt"/>
              </a:rPr>
            </a:br>
            <a:r>
              <a:rPr lang="en-US" sz="4400" b="1" dirty="0" smtClean="0">
                <a:latin typeface="+mn-lt"/>
              </a:rPr>
              <a:t>Section 4: Specimen</a:t>
            </a:r>
            <a:r>
              <a:rPr lang="en-US" sz="4400" b="1" dirty="0">
                <a:latin typeface="+mn-lt"/>
              </a:rPr>
              <a:t> </a:t>
            </a:r>
            <a:r>
              <a:rPr lang="en-US" sz="4400" b="1" dirty="0" smtClean="0">
                <a:latin typeface="+mn-lt"/>
              </a:rPr>
              <a:t>Storage </a:t>
            </a:r>
            <a:endParaRPr lang="en-US" sz="4400" b="1" dirty="0">
              <a:latin typeface="+mn-lt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539552" y="1124744"/>
            <a:ext cx="2520280" cy="100811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38572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Storage of Specimen </a:t>
            </a:r>
            <a:endParaRPr lang="en-US" sz="16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Left Arrow 5"/>
          <p:cNvSpPr/>
          <p:nvPr/>
        </p:nvSpPr>
        <p:spPr>
          <a:xfrm>
            <a:off x="3419872" y="1556792"/>
            <a:ext cx="504056" cy="288032"/>
          </a:xfrm>
          <a:prstGeom prst="lef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38572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283968" y="2348880"/>
            <a:ext cx="3816424" cy="388843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rgbClr val="38572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There are two parts to the N4 Register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Cover Page </a:t>
            </a:r>
          </a:p>
          <a:p>
            <a:pPr marL="742950" lvl="1" indent="-285750">
              <a:buFont typeface="Arial"/>
              <a:buChar char="•"/>
            </a:pPr>
            <a:r>
              <a:rPr lang="en-US" sz="16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Register number </a:t>
            </a:r>
          </a:p>
          <a:p>
            <a:pPr marL="742950" lvl="1" indent="-285750">
              <a:buFont typeface="Arial"/>
              <a:buChar char="•"/>
            </a:pPr>
            <a:r>
              <a:rPr lang="en-US" sz="16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Start and end date and Facility name 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Register</a:t>
            </a:r>
          </a:p>
          <a:p>
            <a:pPr marL="742950" lvl="1" indent="-285750">
              <a:buFont typeface="Arial"/>
              <a:buChar char="•"/>
            </a:pPr>
            <a:r>
              <a:rPr lang="en-US" sz="16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each sample enter the date, folder number and tests submitted</a:t>
            </a:r>
          </a:p>
          <a:p>
            <a:pPr marL="742950" lvl="1" indent="-285750">
              <a:buFont typeface="Arial"/>
              <a:buChar char="•"/>
            </a:pPr>
            <a:r>
              <a:rPr lang="en-US" sz="16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Attach the barcode label from N1/N2 request form </a:t>
            </a:r>
          </a:p>
          <a:p>
            <a:pPr lvl="1"/>
            <a:r>
              <a:rPr lang="en-US" sz="1600" i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Note how this is different from the </a:t>
            </a:r>
            <a:r>
              <a:rPr lang="en-US" sz="1600" i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current </a:t>
            </a:r>
            <a:r>
              <a:rPr lang="en-US" sz="1600" i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procedure </a:t>
            </a:r>
            <a:endParaRPr lang="en-US" sz="1600" dirty="0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539552" y="2420888"/>
            <a:ext cx="2520280" cy="381642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38572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Specimen Storage condition for each ELL test must be adhered to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8384" y="0"/>
            <a:ext cx="1142000" cy="1889389"/>
          </a:xfrm>
          <a:prstGeom prst="rect">
            <a:avLst/>
          </a:prstGeom>
        </p:spPr>
      </p:pic>
      <p:sp>
        <p:nvSpPr>
          <p:cNvPr id="14" name="Left Arrow 13"/>
          <p:cNvSpPr/>
          <p:nvPr/>
        </p:nvSpPr>
        <p:spPr>
          <a:xfrm>
            <a:off x="3419872" y="3789040"/>
            <a:ext cx="432048" cy="360040"/>
          </a:xfrm>
          <a:prstGeom prst="lef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38572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4283968" y="1196752"/>
            <a:ext cx="3744416" cy="100811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rgbClr val="38572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Record in the N4 facility specimen register</a:t>
            </a:r>
            <a:endParaRPr lang="en-US" sz="16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6035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191822" cy="1502049"/>
          </a:xfrm>
        </p:spPr>
        <p:txBody>
          <a:bodyPr>
            <a:normAutofit fontScale="90000"/>
          </a:bodyPr>
          <a:lstStyle/>
          <a:p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Example of completed PHC 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Facility Specimen Register (N4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) cover</a:t>
            </a:r>
            <a:endParaRPr lang="en-US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275" b="28760"/>
          <a:stretch/>
        </p:blipFill>
        <p:spPr bwMode="auto">
          <a:xfrm>
            <a:off x="971600" y="2132856"/>
            <a:ext cx="5760640" cy="324036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</p:spTree>
    <p:extLst>
      <p:ext uri="{BB962C8B-B14F-4D97-AF65-F5344CB8AC3E}">
        <p14:creationId xmlns:p14="http://schemas.microsoft.com/office/powerpoint/2010/main" val="3147829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7886700" cy="1325563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ZA" sz="4000" b="1" dirty="0">
                <a:latin typeface="Arial" panose="020B0604020202020204" pitchFamily="34" charset="0"/>
                <a:cs typeface="Arial" panose="020B0604020202020204" pitchFamily="34" charset="0"/>
              </a:rPr>
              <a:t>Example of a </a:t>
            </a:r>
            <a:r>
              <a:rPr lang="en-ZA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Specimen </a:t>
            </a:r>
            <a:r>
              <a:rPr lang="en-ZA" sz="4000" b="1" dirty="0">
                <a:latin typeface="Arial" panose="020B0604020202020204" pitchFamily="34" charset="0"/>
                <a:cs typeface="Arial" panose="020B0604020202020204" pitchFamily="34" charset="0"/>
              </a:rPr>
              <a:t>Facility Register (N4</a:t>
            </a:r>
            <a:r>
              <a:rPr lang="en-ZA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) with patient samples captured prior to courier collection</a:t>
            </a:r>
            <a:endParaRPr lang="en-US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203"/>
          <a:stretch/>
        </p:blipFill>
        <p:spPr bwMode="auto">
          <a:xfrm>
            <a:off x="539552" y="1916832"/>
            <a:ext cx="7702486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7925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692" y="246781"/>
            <a:ext cx="7886700" cy="1325563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Section 5 </a:t>
            </a:r>
            <a:r>
              <a:rPr lang="en-ZA" sz="4000" b="1" dirty="0">
                <a:latin typeface="Arial" panose="020B0604020202020204" pitchFamily="34" charset="0"/>
                <a:cs typeface="Arial" panose="020B0604020202020204" pitchFamily="34" charset="0"/>
              </a:rPr>
              <a:t>specimen collection by courier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2339752" y="1340768"/>
            <a:ext cx="3528392" cy="100811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38572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Handover samples to the courier</a:t>
            </a:r>
            <a:endParaRPr lang="en-US" sz="16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Left Arrow 5"/>
          <p:cNvSpPr/>
          <p:nvPr/>
        </p:nvSpPr>
        <p:spPr>
          <a:xfrm>
            <a:off x="5940152" y="1700808"/>
            <a:ext cx="504056" cy="288032"/>
          </a:xfrm>
          <a:prstGeom prst="lef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38572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6300192" y="2636912"/>
            <a:ext cx="2448272" cy="388843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rgbClr val="38572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1450" indent="-171450">
              <a:buFont typeface="Arial"/>
              <a:buChar char="•"/>
            </a:pPr>
            <a:r>
              <a:rPr lang="en-ZA" sz="1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courier service is provided by the NHLS to collect patient specimens on a daily basis (or as agreed with the district management team (DMT)</a:t>
            </a:r>
            <a:r>
              <a:rPr lang="en-ZA" sz="14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171450" indent="-171450">
              <a:buFont typeface="Arial"/>
              <a:buChar char="•"/>
            </a:pPr>
            <a:r>
              <a:rPr lang="en-ZA" sz="1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courier should arrive daily at the scheduled time. If not, follow the escalation procedure to alert the laboratory manager.</a:t>
            </a:r>
          </a:p>
          <a:p>
            <a:endParaRPr lang="en-ZA" sz="14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2339752" y="2636912"/>
            <a:ext cx="3528392" cy="381642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38572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/>
              <a:buChar char="•"/>
            </a:pPr>
            <a:r>
              <a:rPr lang="en-US" sz="14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Staff must check to ensure that the number  of specimen packages from the specimen collection box, fridge or cooler box correspond with the number of entries in the N4:PHC Facility Specimen Register</a:t>
            </a:r>
          </a:p>
          <a:p>
            <a:pPr marL="285750" indent="-285750">
              <a:buFont typeface="Arial"/>
              <a:buChar char="•"/>
            </a:pPr>
            <a:r>
              <a:rPr lang="en-US" sz="14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Handover specimens</a:t>
            </a:r>
          </a:p>
          <a:p>
            <a:pPr marL="285750" indent="-285750">
              <a:buFont typeface="Arial"/>
              <a:buChar char="•"/>
            </a:pPr>
            <a:r>
              <a:rPr lang="en-US" sz="14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Draw a line in the N4:PHC Facility Specimen register after the last specimen entered. </a:t>
            </a:r>
          </a:p>
          <a:p>
            <a:pPr marL="285750" indent="-285750">
              <a:buFont typeface="Arial"/>
              <a:buChar char="•"/>
            </a:pPr>
            <a:r>
              <a:rPr lang="en-US" sz="14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Sign the NHLS courier log sheet to confirm specimen collection </a:t>
            </a:r>
            <a:endParaRPr lang="en-US" sz="14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0" y="3645024"/>
            <a:ext cx="1835696" cy="115212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54823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Left Arrow 13"/>
          <p:cNvSpPr/>
          <p:nvPr/>
        </p:nvSpPr>
        <p:spPr>
          <a:xfrm>
            <a:off x="5940152" y="4437112"/>
            <a:ext cx="360040" cy="216024"/>
          </a:xfrm>
          <a:prstGeom prst="lef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38572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Left Arrow 12"/>
          <p:cNvSpPr/>
          <p:nvPr/>
        </p:nvSpPr>
        <p:spPr>
          <a:xfrm>
            <a:off x="1835696" y="4221088"/>
            <a:ext cx="360040" cy="216024"/>
          </a:xfrm>
          <a:prstGeom prst="lef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38572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00392" y="1"/>
            <a:ext cx="1130624" cy="17745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6444208" y="1340768"/>
            <a:ext cx="2304256" cy="100811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rgbClr val="38572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Courier Collection </a:t>
            </a:r>
            <a:endParaRPr lang="en-US" sz="16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05" y="3940100"/>
            <a:ext cx="1628775" cy="561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7753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r>
              <a:rPr lang="en-ZA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Example of completed N4 register after courier collection</a:t>
            </a:r>
            <a:endParaRPr lang="en-ZA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467544" y="1690689"/>
            <a:ext cx="7128792" cy="4959956"/>
            <a:chOff x="467544" y="1690689"/>
            <a:chExt cx="7128792" cy="4959956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28650" y="1690689"/>
              <a:ext cx="6967686" cy="4959956"/>
            </a:xfrm>
            <a:prstGeom prst="rect">
              <a:avLst/>
            </a:prstGeom>
          </p:spPr>
        </p:pic>
        <p:sp>
          <p:nvSpPr>
            <p:cNvPr id="4" name="Rectangle 3"/>
            <p:cNvSpPr/>
            <p:nvPr/>
          </p:nvSpPr>
          <p:spPr>
            <a:xfrm>
              <a:off x="467544" y="6381328"/>
              <a:ext cx="4752528" cy="21602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ZA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34916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188640"/>
            <a:ext cx="7886700" cy="1325563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latin typeface="+mn-lt"/>
              </a:rPr>
              <a:t/>
            </a:r>
            <a:br>
              <a:rPr lang="en-US" b="1" dirty="0" smtClean="0">
                <a:latin typeface="+mn-lt"/>
              </a:rPr>
            </a:br>
            <a:r>
              <a:rPr lang="en-US" sz="4400" b="1" dirty="0" smtClean="0">
                <a:latin typeface="Arial"/>
                <a:cs typeface="Arial"/>
              </a:rPr>
              <a:t>Section 6: Manage laboratory results </a:t>
            </a:r>
            <a:r>
              <a:rPr lang="en-US" sz="4400" b="1" dirty="0" smtClean="0">
                <a:latin typeface="+mn-lt"/>
              </a:rPr>
              <a:t/>
            </a:r>
            <a:br>
              <a:rPr lang="en-US" sz="4400" b="1" dirty="0" smtClean="0">
                <a:latin typeface="+mn-lt"/>
              </a:rPr>
            </a:br>
            <a:endParaRPr lang="en-US" sz="4400" b="1" dirty="0">
              <a:latin typeface="+mn-lt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179512" y="1340768"/>
            <a:ext cx="2520280" cy="100811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File Results in the Patient Folder </a:t>
            </a:r>
            <a:endParaRPr 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3347864" y="1340768"/>
            <a:ext cx="2376264" cy="100811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38572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Review Results </a:t>
            </a:r>
            <a:endParaRPr lang="en-US" sz="16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6300192" y="1340768"/>
            <a:ext cx="2448272" cy="100811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rgbClr val="38572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Access Results </a:t>
            </a:r>
            <a:endParaRPr lang="en-US" sz="16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Left Arrow 5"/>
          <p:cNvSpPr/>
          <p:nvPr/>
        </p:nvSpPr>
        <p:spPr>
          <a:xfrm>
            <a:off x="5724128" y="1700808"/>
            <a:ext cx="504056" cy="288032"/>
          </a:xfrm>
          <a:prstGeom prst="lef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38572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Left Arrow 6"/>
          <p:cNvSpPr/>
          <p:nvPr/>
        </p:nvSpPr>
        <p:spPr>
          <a:xfrm>
            <a:off x="2771800" y="1628800"/>
            <a:ext cx="504056" cy="288032"/>
          </a:xfrm>
          <a:prstGeom prst="lef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38572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6300192" y="2636912"/>
            <a:ext cx="2448272" cy="388843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rgbClr val="38572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Results can be accessed via: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Telephone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Printed (Routine/Primary mechanism)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SMS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NHSL WebView Portal</a:t>
            </a:r>
          </a:p>
          <a:p>
            <a:pPr marL="285750" indent="-285750">
              <a:buFont typeface="Arial"/>
              <a:buChar char="•"/>
            </a:pPr>
            <a:endParaRPr lang="en-US" sz="16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3347864" y="2636912"/>
            <a:ext cx="2520280" cy="381642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38572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/>
              <a:buChar char="•"/>
            </a:pPr>
            <a:r>
              <a:rPr lang="en-US" sz="14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Open envelop ensure it becomes to correct facility</a:t>
            </a:r>
          </a:p>
          <a:p>
            <a:pPr marL="285750" indent="-285750">
              <a:buFont typeface="Arial"/>
              <a:buChar char="•"/>
            </a:pPr>
            <a:r>
              <a:rPr lang="en-US" sz="14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Screen all report to identify abnormal results</a:t>
            </a:r>
          </a:p>
          <a:p>
            <a:pPr marL="285750" indent="-285750">
              <a:buFont typeface="Arial"/>
              <a:buChar char="•"/>
            </a:pPr>
            <a:r>
              <a:rPr lang="en-US" sz="14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Record date and time of review and update the N4 register to indicate which test results were delivered</a:t>
            </a:r>
            <a:endParaRPr lang="en-US" sz="14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179512" y="2780928"/>
            <a:ext cx="2520280" cy="367240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54823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File results in the patient folder 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Update the Laboratory Test Results form in the Patient Folder  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Update the N4 Register to indicate which results have been received</a:t>
            </a:r>
          </a:p>
          <a:p>
            <a:pPr marL="285750" lvl="1" indent="-285750">
              <a:buFont typeface="Arial"/>
              <a:buChar char="•"/>
            </a:pPr>
            <a:r>
              <a:rPr lang="en-US" sz="1600" i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Note how this is different from the current procedure </a:t>
            </a:r>
          </a:p>
          <a:p>
            <a:r>
              <a:rPr lang="en-US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Left Arrow 13"/>
          <p:cNvSpPr/>
          <p:nvPr/>
        </p:nvSpPr>
        <p:spPr>
          <a:xfrm>
            <a:off x="5940152" y="4437112"/>
            <a:ext cx="360040" cy="216024"/>
          </a:xfrm>
          <a:prstGeom prst="lef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38572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Left Arrow 12"/>
          <p:cNvSpPr/>
          <p:nvPr/>
        </p:nvSpPr>
        <p:spPr>
          <a:xfrm>
            <a:off x="2771800" y="4365104"/>
            <a:ext cx="360040" cy="216024"/>
          </a:xfrm>
          <a:prstGeom prst="lef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38572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72400" y="-35487"/>
            <a:ext cx="1049554" cy="1752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573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r>
              <a:rPr lang="en-ZA" sz="4000" b="1" dirty="0">
                <a:latin typeface="Arial" panose="020B0604020202020204" pitchFamily="34" charset="0"/>
                <a:cs typeface="Arial" panose="020B0604020202020204" pitchFamily="34" charset="0"/>
              </a:rPr>
              <a:t>Results access methods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584" y="1698781"/>
            <a:ext cx="7164370" cy="5017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3796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Left Arrow 23"/>
          <p:cNvSpPr/>
          <p:nvPr/>
        </p:nvSpPr>
        <p:spPr>
          <a:xfrm>
            <a:off x="0" y="5445224"/>
            <a:ext cx="9144000" cy="1440160"/>
          </a:xfrm>
          <a:prstGeom prst="left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260649"/>
            <a:ext cx="8640960" cy="1008112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ZA" sz="4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ZA" sz="4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ZA" sz="4000" b="1" dirty="0">
                <a:latin typeface="Arial" panose="020B0604020202020204" pitchFamily="34" charset="0"/>
                <a:cs typeface="Arial" panose="020B0604020202020204" pitchFamily="34" charset="0"/>
              </a:rPr>
              <a:t>Section 7: Order  Specimen Collection Materials</a:t>
            </a:r>
            <a:br>
              <a:rPr lang="en-ZA" sz="4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28384" y="-16739"/>
            <a:ext cx="1115616" cy="1802963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1979711" y="1412776"/>
            <a:ext cx="1691669" cy="129614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Hand completed </a:t>
            </a:r>
            <a:r>
              <a:rPr lang="en-ZA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N3 form </a:t>
            </a:r>
            <a:r>
              <a:rPr lang="en-ZA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</a:t>
            </a:r>
            <a:r>
              <a:rPr lang="en-ZA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courier</a:t>
            </a:r>
            <a:endParaRPr 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722412" y="1412776"/>
            <a:ext cx="1821696" cy="128916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38572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16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Complete N3 form</a:t>
            </a:r>
            <a:endParaRPr lang="en-US" sz="16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5646170" y="1412776"/>
            <a:ext cx="1734141" cy="129614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rgbClr val="38572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Review the Facility Specimen Register (N4) </a:t>
            </a:r>
            <a:r>
              <a:rPr lang="en-ZA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entries</a:t>
            </a:r>
            <a:endParaRPr 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5646171" y="2736635"/>
            <a:ext cx="1734141" cy="36446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rgbClr val="38572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Review the N4 </a:t>
            </a:r>
            <a:r>
              <a:rPr lang="en-ZA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Facility Specimen</a:t>
            </a:r>
          </a:p>
          <a:p>
            <a:pPr algn="ctr"/>
            <a:r>
              <a:rPr lang="en-ZA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Register </a:t>
            </a:r>
            <a:r>
              <a:rPr lang="en-ZA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assess</a:t>
            </a:r>
          </a:p>
          <a:p>
            <a:pPr algn="ctr"/>
            <a:r>
              <a:rPr lang="en-ZA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quantity of request forms and</a:t>
            </a:r>
          </a:p>
          <a:p>
            <a:pPr algn="ctr"/>
            <a:r>
              <a:rPr lang="en-ZA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specimen collection </a:t>
            </a:r>
            <a:r>
              <a:rPr lang="en-ZA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used in the last two weeks.</a:t>
            </a:r>
            <a:endParaRPr 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686408" y="2736635"/>
            <a:ext cx="1893704" cy="364469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38572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Using the information</a:t>
            </a:r>
          </a:p>
          <a:p>
            <a:pPr algn="ctr"/>
            <a:r>
              <a:rPr lang="en-ZA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obtained from the stock take</a:t>
            </a:r>
          </a:p>
          <a:p>
            <a:pPr algn="ctr"/>
            <a:r>
              <a:rPr lang="en-ZA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review of the Facility</a:t>
            </a:r>
          </a:p>
          <a:p>
            <a:pPr algn="ctr"/>
            <a:r>
              <a:rPr lang="en-ZA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Specimen Register (N4)</a:t>
            </a:r>
          </a:p>
          <a:p>
            <a:pPr algn="ctr"/>
            <a:r>
              <a:rPr lang="en-ZA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complete the Specimen</a:t>
            </a:r>
          </a:p>
          <a:p>
            <a:pPr algn="ctr"/>
            <a:r>
              <a:rPr lang="en-ZA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Collection Order Book (N3).</a:t>
            </a:r>
            <a:endParaRPr 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1979712" y="2736636"/>
            <a:ext cx="1656184" cy="364469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54823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Ask the courier to complete the section collection by courier before handing over the form</a:t>
            </a:r>
            <a:endParaRPr 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7452319" y="1412776"/>
            <a:ext cx="1734141" cy="128916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rgbClr val="38572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Conduct a stock take of specimen collection</a:t>
            </a:r>
          </a:p>
          <a:p>
            <a:pPr algn="ctr"/>
            <a:r>
              <a:rPr lang="en-ZA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materials</a:t>
            </a:r>
            <a:endParaRPr 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7452320" y="2736634"/>
            <a:ext cx="1734141" cy="364469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rgbClr val="38572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Conduct </a:t>
            </a:r>
            <a:r>
              <a:rPr lang="en-ZA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stock</a:t>
            </a:r>
          </a:p>
          <a:p>
            <a:pPr algn="ctr"/>
            <a:r>
              <a:rPr lang="en-ZA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take of all specimen collection </a:t>
            </a:r>
            <a:r>
              <a:rPr lang="en-ZA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materials in </a:t>
            </a:r>
            <a:r>
              <a:rPr lang="en-ZA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health </a:t>
            </a:r>
            <a:r>
              <a:rPr lang="en-ZA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facility</a:t>
            </a:r>
            <a:r>
              <a:rPr lang="en-ZA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251520" y="2736636"/>
            <a:ext cx="1656184" cy="3644694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54823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Receive the specimen collection</a:t>
            </a:r>
          </a:p>
          <a:p>
            <a:pPr algn="ctr"/>
            <a:r>
              <a:rPr lang="en-ZA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materials delivered by the NHLS courier.</a:t>
            </a:r>
          </a:p>
          <a:p>
            <a:pPr algn="ctr"/>
            <a:r>
              <a:rPr lang="en-ZA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Update the </a:t>
            </a:r>
            <a:r>
              <a:rPr lang="en-ZA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section  </a:t>
            </a:r>
            <a:r>
              <a:rPr lang="en-ZA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“Materials Received by</a:t>
            </a:r>
          </a:p>
          <a:p>
            <a:pPr algn="ctr"/>
            <a:r>
              <a:rPr lang="en-ZA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Facility</a:t>
            </a:r>
            <a:endParaRPr 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262526" y="1412776"/>
            <a:ext cx="1691669" cy="128916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Receive the specimen</a:t>
            </a:r>
          </a:p>
          <a:p>
            <a:pPr algn="ctr"/>
            <a:r>
              <a:rPr lang="en-ZA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collection </a:t>
            </a:r>
            <a:r>
              <a:rPr lang="en-ZA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materials</a:t>
            </a:r>
            <a:endParaRPr 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3443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6205" y="260648"/>
            <a:ext cx="7886700" cy="1325563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ZA" sz="4000" b="1" dirty="0">
                <a:latin typeface="Arial" panose="020B0604020202020204" pitchFamily="34" charset="0"/>
                <a:cs typeface="Arial" panose="020B0604020202020204" pitchFamily="34" charset="0"/>
              </a:rPr>
              <a:t>PHC Order Book: Materials for Specimen Collection (N3) </a:t>
            </a:r>
            <a:endParaRPr lang="en-US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690689"/>
            <a:ext cx="3585466" cy="4474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5772" y="1690689"/>
            <a:ext cx="4041302" cy="46186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5785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Autofit/>
          </a:bodyPr>
          <a:lstStyle/>
          <a:p>
            <a:r>
              <a:rPr lang="en-ZA" sz="4000" b="1" dirty="0">
                <a:latin typeface="Arial" panose="020B0604020202020204" pitchFamily="34" charset="0"/>
                <a:cs typeface="Arial" panose="020B0604020202020204" pitchFamily="34" charset="0"/>
              </a:rPr>
              <a:t>PHC Order </a:t>
            </a:r>
            <a:r>
              <a:rPr lang="en-ZA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Book for </a:t>
            </a:r>
            <a:r>
              <a:rPr lang="en-ZA" sz="4000" b="1" dirty="0">
                <a:latin typeface="Arial" panose="020B0604020202020204" pitchFamily="34" charset="0"/>
                <a:cs typeface="Arial" panose="020B0604020202020204" pitchFamily="34" charset="0"/>
              </a:rPr>
              <a:t>Specimen Collection (N3) </a:t>
            </a:r>
            <a:r>
              <a:rPr lang="en-ZA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Cover</a:t>
            </a:r>
            <a:endParaRPr lang="en-ZA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4826" y="1988840"/>
            <a:ext cx="5996480" cy="3911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155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228" y="250032"/>
            <a:ext cx="7886700" cy="1325563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ZA" sz="4000" b="1" dirty="0">
                <a:latin typeface="Arial" panose="020B0604020202020204" pitchFamily="34" charset="0"/>
                <a:cs typeface="Arial" panose="020B0604020202020204" pitchFamily="34" charset="0"/>
              </a:rPr>
              <a:t>Section 8: Access to additional information</a:t>
            </a:r>
            <a:endParaRPr lang="en-US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8384" y="1"/>
            <a:ext cx="1160213" cy="1942862"/>
          </a:xfrm>
          <a:prstGeom prst="rect">
            <a:avLst/>
          </a:prstGeom>
        </p:spPr>
      </p:pic>
      <p:pic>
        <p:nvPicPr>
          <p:cNvPr id="4" name="Picture 3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7505" y="4365104"/>
            <a:ext cx="3528392" cy="159461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5" name="Picture 4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146389" y="4373321"/>
            <a:ext cx="4368961" cy="159461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Z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This </a:t>
            </a:r>
            <a:r>
              <a:rPr lang="en-ZA" sz="2600" dirty="0">
                <a:latin typeface="Arial" panose="020B0604020202020204" pitchFamily="34" charset="0"/>
                <a:cs typeface="Arial" panose="020B0604020202020204" pitchFamily="34" charset="0"/>
              </a:rPr>
              <a:t>section provides resources for additional information and contact details about laboratory services:-</a:t>
            </a:r>
          </a:p>
          <a:p>
            <a:r>
              <a:rPr lang="en-ZA" sz="2600" dirty="0">
                <a:latin typeface="Arial" panose="020B0604020202020204" pitchFamily="34" charset="0"/>
                <a:cs typeface="Arial" panose="020B0604020202020204" pitchFamily="34" charset="0"/>
              </a:rPr>
              <a:t>Using the NHLS website to obtain details about national laboratory handbook (for all levels of care) and laboratory contact details.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719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Autofit/>
          </a:bodyPr>
          <a:lstStyle/>
          <a:p>
            <a:r>
              <a:rPr lang="en-ZA" sz="4000" b="1" dirty="0">
                <a:latin typeface="Arial" panose="020B0604020202020204" pitchFamily="34" charset="0"/>
                <a:cs typeface="Arial" panose="020B0604020202020204" pitchFamily="34" charset="0"/>
              </a:rPr>
              <a:t>Discussion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1096492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7595</TotalTime>
  <Words>1870</Words>
  <Application>Microsoft Office PowerPoint</Application>
  <PresentationFormat>On-screen Show (4:3)</PresentationFormat>
  <Paragraphs>248</Paragraphs>
  <Slides>38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4" baseType="lpstr">
      <vt:lpstr>Arial</vt:lpstr>
      <vt:lpstr>Calibri</vt:lpstr>
      <vt:lpstr>Calibri Light</vt:lpstr>
      <vt:lpstr>Times</vt:lpstr>
      <vt:lpstr>Wingdings 2</vt:lpstr>
      <vt:lpstr>Office Theme</vt:lpstr>
      <vt:lpstr>Primary Health Care (PHC)  Laboratory toolkit </vt:lpstr>
      <vt:lpstr>Session 2 Objectives</vt:lpstr>
      <vt:lpstr>Session format </vt:lpstr>
      <vt:lpstr>PHC Laboratory Handbook Overview</vt:lpstr>
      <vt:lpstr>Placing laboratory services within a patient-centric PHC health service</vt:lpstr>
      <vt:lpstr>PHC Laboratory Handbook </vt:lpstr>
      <vt:lpstr>Overview of the PHC Laboratory handbook </vt:lpstr>
      <vt:lpstr>PHC Laboratory Handbook Step by Step Guide Section 1 - 8</vt:lpstr>
      <vt:lpstr> Section 1: Complete request form  </vt:lpstr>
      <vt:lpstr>PowerPoint Presentation</vt:lpstr>
      <vt:lpstr>Mandatory Information to be provided</vt:lpstr>
      <vt:lpstr>N1 PHC request form </vt:lpstr>
      <vt:lpstr>N2 Cytology request form </vt:lpstr>
      <vt:lpstr>Classroom exercise: Section 1 Complete the Request Form </vt:lpstr>
      <vt:lpstr>Classroom exercise- expected responses Section 1 Complete the Request Form </vt:lpstr>
      <vt:lpstr>Classroom exercise- expected responses Section 1 Complete the Request Form </vt:lpstr>
      <vt:lpstr>Section 2: Specimen Collection </vt:lpstr>
      <vt:lpstr>PHC Essential Laboratory List (ELL)</vt:lpstr>
      <vt:lpstr>Key to specimen handling  </vt:lpstr>
      <vt:lpstr>Standard infection control precautions </vt:lpstr>
      <vt:lpstr>Specimen collection procedure </vt:lpstr>
      <vt:lpstr>Classroom exercise 2: Section 2 Specimen Collection </vt:lpstr>
      <vt:lpstr> Section 3: Package Specimen </vt:lpstr>
      <vt:lpstr>Label Specimen</vt:lpstr>
      <vt:lpstr>Record test request in patient folder</vt:lpstr>
      <vt:lpstr>Package specimen</vt:lpstr>
      <vt:lpstr> Section 4: Specimen Storage </vt:lpstr>
      <vt:lpstr>Example of completed PHC Facility Specimen Register (N4) cover</vt:lpstr>
      <vt:lpstr>Example of a Specimen Facility Register (N4) with patient samples captured prior to courier collection</vt:lpstr>
      <vt:lpstr> Section 5 specimen collection by courier </vt:lpstr>
      <vt:lpstr>Example of completed N4 register after courier collection</vt:lpstr>
      <vt:lpstr> Section 6: Manage laboratory results  </vt:lpstr>
      <vt:lpstr>Results access methods</vt:lpstr>
      <vt:lpstr> Section 7: Order  Specimen Collection Materials </vt:lpstr>
      <vt:lpstr>PHC Order Book: Materials for Specimen Collection (N3) </vt:lpstr>
      <vt:lpstr>PHC Order Book for Specimen Collection (N3) Cover</vt:lpstr>
      <vt:lpstr>Section 8: Access to additional information</vt:lpstr>
      <vt:lpstr>Discussion</vt:lpstr>
    </vt:vector>
  </TitlesOfParts>
  <Company>Indigo Marketing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Colleen Spatnola</dc:creator>
  <cp:lastModifiedBy>Hanlie Kapp</cp:lastModifiedBy>
  <cp:revision>429</cp:revision>
  <dcterms:created xsi:type="dcterms:W3CDTF">2011-05-10T09:48:16Z</dcterms:created>
  <dcterms:modified xsi:type="dcterms:W3CDTF">2018-01-19T09:34:52Z</dcterms:modified>
</cp:coreProperties>
</file>