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3" r:id="rId1"/>
  </p:sldMasterIdLst>
  <p:notesMasterIdLst>
    <p:notesMasterId r:id="rId16"/>
  </p:notesMasterIdLst>
  <p:sldIdLst>
    <p:sldId id="256" r:id="rId2"/>
    <p:sldId id="749" r:id="rId3"/>
    <p:sldId id="564" r:id="rId4"/>
    <p:sldId id="358" r:id="rId5"/>
    <p:sldId id="843" r:id="rId6"/>
    <p:sldId id="844" r:id="rId7"/>
    <p:sldId id="847" r:id="rId8"/>
    <p:sldId id="848" r:id="rId9"/>
    <p:sldId id="807" r:id="rId10"/>
    <p:sldId id="850" r:id="rId11"/>
    <p:sldId id="851" r:id="rId12"/>
    <p:sldId id="852" r:id="rId13"/>
    <p:sldId id="853" r:id="rId14"/>
    <p:sldId id="81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rof E Stellenberg" initials="Prof ES" lastIdx="23" clrIdx="0">
    <p:extLst>
      <p:ext uri="{19B8F6BF-5375-455C-9EA6-DF929625EA0E}">
        <p15:presenceInfo xmlns:p15="http://schemas.microsoft.com/office/powerpoint/2012/main" userId="Prof E Stellenberg" providerId="None"/>
      </p:ext>
    </p:extLst>
  </p:cmAuthor>
  <p:cmAuthor id="2" name="Winnie Moleko" initials="WM" lastIdx="1" clrIdx="1">
    <p:extLst>
      <p:ext uri="{19B8F6BF-5375-455C-9EA6-DF929625EA0E}">
        <p15:presenceInfo xmlns:p15="http://schemas.microsoft.com/office/powerpoint/2012/main" userId="S::wmoleko@ohsc.org.za::e3c48c9e-2ff8-4491-855b-70ddf580eb4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4571"/>
    <a:srgbClr val="ED7D31"/>
    <a:srgbClr val="EBEBEB"/>
    <a:srgbClr val="E6E6E6"/>
    <a:srgbClr val="A5A5A5"/>
    <a:srgbClr val="F0D2C9"/>
    <a:srgbClr val="5B9BD5"/>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250" autoAdjust="0"/>
    <p:restoredTop sz="96005" autoAdjust="0"/>
  </p:normalViewPr>
  <p:slideViewPr>
    <p:cSldViewPr snapToGrid="0">
      <p:cViewPr varScale="1">
        <p:scale>
          <a:sx n="58" d="100"/>
          <a:sy n="58" d="100"/>
        </p:scale>
        <p:origin x="1132" y="56"/>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434424-8056-409D-9695-DAFCFFA2DF1D}" type="datetimeFigureOut">
              <a:rPr lang="en-GB" smtClean="0"/>
              <a:t>26/02/2020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F2F932-D8A8-4C8B-BC27-C20CBA205843}" type="slidenum">
              <a:rPr lang="en-GB" smtClean="0"/>
              <a:t>‹#›</a:t>
            </a:fld>
            <a:endParaRPr lang="en-GB"/>
          </a:p>
        </p:txBody>
      </p:sp>
    </p:spTree>
    <p:extLst>
      <p:ext uri="{BB962C8B-B14F-4D97-AF65-F5344CB8AC3E}">
        <p14:creationId xmlns:p14="http://schemas.microsoft.com/office/powerpoint/2010/main" val="3776308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BF2F932-D8A8-4C8B-BC27-C20CBA205843}" type="slidenum">
              <a:rPr lang="en-GB" smtClean="0"/>
              <a:t>9</a:t>
            </a:fld>
            <a:endParaRPr lang="en-GB"/>
          </a:p>
        </p:txBody>
      </p:sp>
    </p:spTree>
    <p:extLst>
      <p:ext uri="{BB962C8B-B14F-4D97-AF65-F5344CB8AC3E}">
        <p14:creationId xmlns:p14="http://schemas.microsoft.com/office/powerpoint/2010/main" val="7832320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BF2F932-D8A8-4C8B-BC27-C20CBA205843}" type="slidenum">
              <a:rPr lang="en-GB" smtClean="0"/>
              <a:t>10</a:t>
            </a:fld>
            <a:endParaRPr lang="en-GB"/>
          </a:p>
        </p:txBody>
      </p:sp>
    </p:spTree>
    <p:extLst>
      <p:ext uri="{BB962C8B-B14F-4D97-AF65-F5344CB8AC3E}">
        <p14:creationId xmlns:p14="http://schemas.microsoft.com/office/powerpoint/2010/main" val="16789270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BF2F932-D8A8-4C8B-BC27-C20CBA205843}" type="slidenum">
              <a:rPr lang="en-GB" smtClean="0"/>
              <a:t>12</a:t>
            </a:fld>
            <a:endParaRPr lang="en-GB"/>
          </a:p>
        </p:txBody>
      </p:sp>
    </p:spTree>
    <p:extLst>
      <p:ext uri="{BB962C8B-B14F-4D97-AF65-F5344CB8AC3E}">
        <p14:creationId xmlns:p14="http://schemas.microsoft.com/office/powerpoint/2010/main" val="1766557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BF2F932-D8A8-4C8B-BC27-C20CBA205843}" type="slidenum">
              <a:rPr lang="en-GB" smtClean="0"/>
              <a:t>13</a:t>
            </a:fld>
            <a:endParaRPr lang="en-GB"/>
          </a:p>
        </p:txBody>
      </p:sp>
    </p:spTree>
    <p:extLst>
      <p:ext uri="{BB962C8B-B14F-4D97-AF65-F5344CB8AC3E}">
        <p14:creationId xmlns:p14="http://schemas.microsoft.com/office/powerpoint/2010/main" val="493756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737C4-D24F-4833-913F-05321890A8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99BB840-8CB0-4426-BDF8-830DE04508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FB6BE52-0BAE-4062-AA4C-C5CA133B901E}"/>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EA2FD4FE-A28C-40B1-9B1A-F0DC97CBC7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5AF4A8-1684-45A2-A232-EB14B9AD706D}"/>
              </a:ext>
            </a:extLst>
          </p:cNvPr>
          <p:cNvSpPr>
            <a:spLocks noGrp="1"/>
          </p:cNvSpPr>
          <p:nvPr>
            <p:ph type="sldNum" sz="quarter" idx="12"/>
          </p:nvPr>
        </p:nvSpPr>
        <p:spPr/>
        <p:txBody>
          <a:bodyPr/>
          <a:lstStyle/>
          <a:p>
            <a:fld id="{43DFDC3E-B124-4A97-9465-6DEAFC891AC8}" type="slidenum">
              <a:rPr lang="en-GB" smtClean="0"/>
              <a:t>‹#›</a:t>
            </a:fld>
            <a:endParaRPr lang="en-GB"/>
          </a:p>
        </p:txBody>
      </p:sp>
    </p:spTree>
    <p:extLst>
      <p:ext uri="{BB962C8B-B14F-4D97-AF65-F5344CB8AC3E}">
        <p14:creationId xmlns:p14="http://schemas.microsoft.com/office/powerpoint/2010/main" val="2137835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FAF0F-20A8-4830-A153-98ADD719A53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452445-D27F-4E79-BAD2-E723C3B8D2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FA42D0-52D5-4763-876B-84029DC0B8B7}"/>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5AA29A01-AD0D-4B32-9B51-59F175EF11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875C86-A63B-47E2-86E6-CB539E299356}"/>
              </a:ext>
            </a:extLst>
          </p:cNvPr>
          <p:cNvSpPr>
            <a:spLocks noGrp="1"/>
          </p:cNvSpPr>
          <p:nvPr>
            <p:ph type="sldNum" sz="quarter" idx="12"/>
          </p:nvPr>
        </p:nvSpPr>
        <p:spPr/>
        <p:txBody>
          <a:bodyPr/>
          <a:lstStyle/>
          <a:p>
            <a:fld id="{13735CDC-9312-4003-B340-83622762ACE3}" type="slidenum">
              <a:rPr lang="en-GB" smtClean="0"/>
              <a:t>‹#›</a:t>
            </a:fld>
            <a:endParaRPr lang="en-GB"/>
          </a:p>
        </p:txBody>
      </p:sp>
    </p:spTree>
    <p:extLst>
      <p:ext uri="{BB962C8B-B14F-4D97-AF65-F5344CB8AC3E}">
        <p14:creationId xmlns:p14="http://schemas.microsoft.com/office/powerpoint/2010/main" val="3438279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323F2-E831-4C43-BED9-399CC09C824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8812ED6-D022-4A1C-8000-B8B3EAD2387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4DAD35B-F12D-4CBF-9851-BF73E56E63A2}"/>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D02239F7-61A9-40F8-A340-A9991E0BAD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BA22AB-ADF7-42BB-BE62-1C2E454810E0}"/>
              </a:ext>
            </a:extLst>
          </p:cNvPr>
          <p:cNvSpPr>
            <a:spLocks noGrp="1"/>
          </p:cNvSpPr>
          <p:nvPr>
            <p:ph type="sldNum" sz="quarter" idx="12"/>
          </p:nvPr>
        </p:nvSpPr>
        <p:spPr/>
        <p:txBody>
          <a:bodyPr/>
          <a:lstStyle/>
          <a:p>
            <a:fld id="{43DFDC3E-B124-4A97-9465-6DEAFC891AC8}" type="slidenum">
              <a:rPr lang="en-GB" smtClean="0"/>
              <a:t>‹#›</a:t>
            </a:fld>
            <a:endParaRPr lang="en-GB"/>
          </a:p>
        </p:txBody>
      </p:sp>
    </p:spTree>
    <p:extLst>
      <p:ext uri="{BB962C8B-B14F-4D97-AF65-F5344CB8AC3E}">
        <p14:creationId xmlns:p14="http://schemas.microsoft.com/office/powerpoint/2010/main" val="3519302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4983B-4340-48DE-B746-DF094540A8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2F846E-1967-44F2-A5EA-09EE0216316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41FABCF-2DF3-4301-8C54-D7FF89EAAA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C282FBA-9CE6-438C-A7FF-AEEB060D0E46}"/>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4B0BF1CC-E143-4EA4-9ABB-6045060A05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F07B776-845A-4784-A31E-063F12100866}"/>
              </a:ext>
            </a:extLst>
          </p:cNvPr>
          <p:cNvSpPr>
            <a:spLocks noGrp="1"/>
          </p:cNvSpPr>
          <p:nvPr>
            <p:ph type="sldNum" sz="quarter" idx="12"/>
          </p:nvPr>
        </p:nvSpPr>
        <p:spPr/>
        <p:txBody>
          <a:bodyPr/>
          <a:lstStyle/>
          <a:p>
            <a:fld id="{43DFDC3E-B124-4A97-9465-6DEAFC891AC8}" type="slidenum">
              <a:rPr lang="en-GB" smtClean="0"/>
              <a:t>‹#›</a:t>
            </a:fld>
            <a:endParaRPr lang="en-GB" dirty="0"/>
          </a:p>
        </p:txBody>
      </p:sp>
    </p:spTree>
    <p:extLst>
      <p:ext uri="{BB962C8B-B14F-4D97-AF65-F5344CB8AC3E}">
        <p14:creationId xmlns:p14="http://schemas.microsoft.com/office/powerpoint/2010/main" val="1923259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EBEF5-369C-4346-B501-9E800B5CCD7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5C7AA4A-0AD1-4D93-B2C7-F42535F173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0AB470-185D-47E6-A468-9F19E2B60A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E077FF1-451D-4D10-AFF7-9501F76477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D3E395E-AFBD-4EB1-9C3E-4869CD3DC2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2ADDBA5-DF5F-468E-8DF9-B55FBD7F43B5}"/>
              </a:ext>
            </a:extLst>
          </p:cNvPr>
          <p:cNvSpPr>
            <a:spLocks noGrp="1"/>
          </p:cNvSpPr>
          <p:nvPr>
            <p:ph type="dt" sz="half" idx="10"/>
          </p:nvPr>
        </p:nvSpPr>
        <p:spPr/>
        <p:txBody>
          <a:bodyPr/>
          <a:lstStyle/>
          <a:p>
            <a:endParaRPr lang="en-GB"/>
          </a:p>
        </p:txBody>
      </p:sp>
      <p:sp>
        <p:nvSpPr>
          <p:cNvPr id="8" name="Footer Placeholder 7">
            <a:extLst>
              <a:ext uri="{FF2B5EF4-FFF2-40B4-BE49-F238E27FC236}">
                <a16:creationId xmlns:a16="http://schemas.microsoft.com/office/drawing/2014/main" id="{4B474232-2E08-4C40-8533-4F746F62614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CC18E99-83BF-4FDE-9F69-2D35C33F336D}"/>
              </a:ext>
            </a:extLst>
          </p:cNvPr>
          <p:cNvSpPr>
            <a:spLocks noGrp="1"/>
          </p:cNvSpPr>
          <p:nvPr>
            <p:ph type="sldNum" sz="quarter" idx="12"/>
          </p:nvPr>
        </p:nvSpPr>
        <p:spPr/>
        <p:txBody>
          <a:bodyPr/>
          <a:lstStyle/>
          <a:p>
            <a:fld id="{43DFDC3E-B124-4A97-9465-6DEAFC891AC8}" type="slidenum">
              <a:rPr lang="en-GB" smtClean="0"/>
              <a:t>‹#›</a:t>
            </a:fld>
            <a:endParaRPr lang="en-GB"/>
          </a:p>
        </p:txBody>
      </p:sp>
    </p:spTree>
    <p:extLst>
      <p:ext uri="{BB962C8B-B14F-4D97-AF65-F5344CB8AC3E}">
        <p14:creationId xmlns:p14="http://schemas.microsoft.com/office/powerpoint/2010/main" val="69505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8EF86-F44A-4D8D-9A6A-423778EC4E3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967C6EC-4FC6-46E6-98C6-79CE48561706}"/>
              </a:ext>
            </a:extLst>
          </p:cNvPr>
          <p:cNvSpPr>
            <a:spLocks noGrp="1"/>
          </p:cNvSpPr>
          <p:nvPr>
            <p:ph type="dt" sz="half" idx="10"/>
          </p:nvPr>
        </p:nvSpPr>
        <p:spPr/>
        <p:txBody>
          <a:bodyPr/>
          <a:lstStyle/>
          <a:p>
            <a:endParaRPr lang="en-GB"/>
          </a:p>
        </p:txBody>
      </p:sp>
      <p:sp>
        <p:nvSpPr>
          <p:cNvPr id="4" name="Footer Placeholder 3">
            <a:extLst>
              <a:ext uri="{FF2B5EF4-FFF2-40B4-BE49-F238E27FC236}">
                <a16:creationId xmlns:a16="http://schemas.microsoft.com/office/drawing/2014/main" id="{3FF73C98-AA8B-4A85-975C-5C04F50A65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A7AFA0D-B60C-41FF-9A8A-9850C0C7BA28}"/>
              </a:ext>
            </a:extLst>
          </p:cNvPr>
          <p:cNvSpPr>
            <a:spLocks noGrp="1"/>
          </p:cNvSpPr>
          <p:nvPr>
            <p:ph type="sldNum" sz="quarter" idx="12"/>
          </p:nvPr>
        </p:nvSpPr>
        <p:spPr/>
        <p:txBody>
          <a:bodyPr/>
          <a:lstStyle/>
          <a:p>
            <a:fld id="{43DFDC3E-B124-4A97-9465-6DEAFC891AC8}" type="slidenum">
              <a:rPr lang="en-GB" smtClean="0"/>
              <a:t>‹#›</a:t>
            </a:fld>
            <a:endParaRPr lang="en-GB"/>
          </a:p>
        </p:txBody>
      </p:sp>
    </p:spTree>
    <p:extLst>
      <p:ext uri="{BB962C8B-B14F-4D97-AF65-F5344CB8AC3E}">
        <p14:creationId xmlns:p14="http://schemas.microsoft.com/office/powerpoint/2010/main" val="4182730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5BD60D-C57C-41EA-BFCF-B877EB699987}"/>
              </a:ext>
            </a:extLst>
          </p:cNvPr>
          <p:cNvSpPr>
            <a:spLocks noGrp="1"/>
          </p:cNvSpPr>
          <p:nvPr>
            <p:ph type="dt" sz="half" idx="10"/>
          </p:nvPr>
        </p:nvSpPr>
        <p:spPr/>
        <p:txBody>
          <a:bodyPr/>
          <a:lstStyle/>
          <a:p>
            <a:endParaRPr lang="en-GB"/>
          </a:p>
        </p:txBody>
      </p:sp>
      <p:sp>
        <p:nvSpPr>
          <p:cNvPr id="3" name="Footer Placeholder 2">
            <a:extLst>
              <a:ext uri="{FF2B5EF4-FFF2-40B4-BE49-F238E27FC236}">
                <a16:creationId xmlns:a16="http://schemas.microsoft.com/office/drawing/2014/main" id="{D2579515-73CD-4624-BD3B-D59A929E9CD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AC3E7C0-AFC5-4BAB-9A0A-AE3B4E5B4DE3}"/>
              </a:ext>
            </a:extLst>
          </p:cNvPr>
          <p:cNvSpPr>
            <a:spLocks noGrp="1"/>
          </p:cNvSpPr>
          <p:nvPr>
            <p:ph type="sldNum" sz="quarter" idx="12"/>
          </p:nvPr>
        </p:nvSpPr>
        <p:spPr/>
        <p:txBody>
          <a:bodyPr/>
          <a:lstStyle/>
          <a:p>
            <a:fld id="{43DFDC3E-B124-4A97-9465-6DEAFC891AC8}" type="slidenum">
              <a:rPr lang="en-GB" smtClean="0"/>
              <a:t>‹#›</a:t>
            </a:fld>
            <a:endParaRPr lang="en-GB"/>
          </a:p>
        </p:txBody>
      </p:sp>
    </p:spTree>
    <p:extLst>
      <p:ext uri="{BB962C8B-B14F-4D97-AF65-F5344CB8AC3E}">
        <p14:creationId xmlns:p14="http://schemas.microsoft.com/office/powerpoint/2010/main" val="354758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4C39B-4235-47E1-A852-D009F0AA83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BC582A1-DBD1-435F-9EE1-1420540A3D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83F4572-70E5-49C2-BDE4-8EB2F2C002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4BC8DF-CF7D-4549-8D84-B4B4A4225E49}"/>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CA722041-BEE2-4E77-BDD8-B9A9611209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27D491-AB3C-45DA-9BC1-A8715F4EC5B1}"/>
              </a:ext>
            </a:extLst>
          </p:cNvPr>
          <p:cNvSpPr>
            <a:spLocks noGrp="1"/>
          </p:cNvSpPr>
          <p:nvPr>
            <p:ph type="sldNum" sz="quarter" idx="12"/>
          </p:nvPr>
        </p:nvSpPr>
        <p:spPr/>
        <p:txBody>
          <a:bodyPr/>
          <a:lstStyle/>
          <a:p>
            <a:fld id="{43DFDC3E-B124-4A97-9465-6DEAFC891AC8}" type="slidenum">
              <a:rPr lang="en-GB" smtClean="0"/>
              <a:t>‹#›</a:t>
            </a:fld>
            <a:endParaRPr lang="en-GB"/>
          </a:p>
        </p:txBody>
      </p:sp>
    </p:spTree>
    <p:extLst>
      <p:ext uri="{BB962C8B-B14F-4D97-AF65-F5344CB8AC3E}">
        <p14:creationId xmlns:p14="http://schemas.microsoft.com/office/powerpoint/2010/main" val="853199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1AA15-9A16-4C42-9087-5604F2B8F85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6F2D882-CACE-4300-A3B1-4CD71EC3D5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5D929A5-445B-4C58-B507-5038A3C32F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ACBBF0-1889-4A26-9086-DB2988BA616B}"/>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E470B711-9F23-470A-95F3-44E822CAFB7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6DA94F-F1D9-435E-BD2B-4EE666AD252A}"/>
              </a:ext>
            </a:extLst>
          </p:cNvPr>
          <p:cNvSpPr>
            <a:spLocks noGrp="1"/>
          </p:cNvSpPr>
          <p:nvPr>
            <p:ph type="sldNum" sz="quarter" idx="12"/>
          </p:nvPr>
        </p:nvSpPr>
        <p:spPr/>
        <p:txBody>
          <a:bodyPr/>
          <a:lstStyle/>
          <a:p>
            <a:fld id="{43DFDC3E-B124-4A97-9465-6DEAFC891AC8}" type="slidenum">
              <a:rPr lang="en-GB" smtClean="0"/>
              <a:t>‹#›</a:t>
            </a:fld>
            <a:endParaRPr lang="en-GB"/>
          </a:p>
        </p:txBody>
      </p:sp>
    </p:spTree>
    <p:extLst>
      <p:ext uri="{BB962C8B-B14F-4D97-AF65-F5344CB8AC3E}">
        <p14:creationId xmlns:p14="http://schemas.microsoft.com/office/powerpoint/2010/main" val="1880020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36AF3-8999-4EBD-ADFB-CB231267FB2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6AD5A3-D519-4B3E-9929-10A8101BF7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62D387-7B26-42B4-997B-DD5135EC3069}"/>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701B78BE-975E-404C-8007-AFD8874C47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D80C97-1D1D-4F27-A118-405294539E2E}"/>
              </a:ext>
            </a:extLst>
          </p:cNvPr>
          <p:cNvSpPr>
            <a:spLocks noGrp="1"/>
          </p:cNvSpPr>
          <p:nvPr>
            <p:ph type="sldNum" sz="quarter" idx="12"/>
          </p:nvPr>
        </p:nvSpPr>
        <p:spPr/>
        <p:txBody>
          <a:bodyPr/>
          <a:lstStyle/>
          <a:p>
            <a:fld id="{43DFDC3E-B124-4A97-9465-6DEAFC891AC8}" type="slidenum">
              <a:rPr lang="en-GB" smtClean="0"/>
              <a:t>‹#›</a:t>
            </a:fld>
            <a:endParaRPr lang="en-GB"/>
          </a:p>
        </p:txBody>
      </p:sp>
    </p:spTree>
    <p:extLst>
      <p:ext uri="{BB962C8B-B14F-4D97-AF65-F5344CB8AC3E}">
        <p14:creationId xmlns:p14="http://schemas.microsoft.com/office/powerpoint/2010/main" val="3418307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F8AF46-054C-41B7-9167-E7435BBE8C2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41730EA-4EA8-4150-9151-A188153CA29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1CF64C-AF02-4D81-91A7-72CEBDA6743D}"/>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8691C9E7-8F32-4A78-9864-C6AA5F643C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609AD2-1AC7-4A69-8B04-C0A70810A343}"/>
              </a:ext>
            </a:extLst>
          </p:cNvPr>
          <p:cNvSpPr>
            <a:spLocks noGrp="1"/>
          </p:cNvSpPr>
          <p:nvPr>
            <p:ph type="sldNum" sz="quarter" idx="12"/>
          </p:nvPr>
        </p:nvSpPr>
        <p:spPr/>
        <p:txBody>
          <a:bodyPr/>
          <a:lstStyle/>
          <a:p>
            <a:fld id="{43DFDC3E-B124-4A97-9465-6DEAFC891AC8}" type="slidenum">
              <a:rPr lang="en-GB" smtClean="0"/>
              <a:t>‹#›</a:t>
            </a:fld>
            <a:endParaRPr lang="en-GB"/>
          </a:p>
        </p:txBody>
      </p:sp>
    </p:spTree>
    <p:extLst>
      <p:ext uri="{BB962C8B-B14F-4D97-AF65-F5344CB8AC3E}">
        <p14:creationId xmlns:p14="http://schemas.microsoft.com/office/powerpoint/2010/main" val="482846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F233DC-1FA1-4FF3-BA85-A96E1131D4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9B1B15-B7AA-429B-9612-2B669227ED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3DE2B0-FF40-47D8-9883-4FD79C66B6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a:extLst>
              <a:ext uri="{FF2B5EF4-FFF2-40B4-BE49-F238E27FC236}">
                <a16:creationId xmlns:a16="http://schemas.microsoft.com/office/drawing/2014/main" id="{721CBB35-A681-4C91-9EF7-D60716B292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5D3583D-8076-452C-8484-A961F080F0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DFDC3E-B124-4A97-9465-6DEAFC891AC8}" type="slidenum">
              <a:rPr lang="en-GB" smtClean="0"/>
              <a:t>‹#›</a:t>
            </a:fld>
            <a:endParaRPr lang="en-GB"/>
          </a:p>
        </p:txBody>
      </p:sp>
    </p:spTree>
    <p:extLst>
      <p:ext uri="{BB962C8B-B14F-4D97-AF65-F5344CB8AC3E}">
        <p14:creationId xmlns:p14="http://schemas.microsoft.com/office/powerpoint/2010/main" val="186845051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3FCEF82-7033-4635-9F32-B0B15DA298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Title 1">
            <a:extLst>
              <a:ext uri="{FF2B5EF4-FFF2-40B4-BE49-F238E27FC236}">
                <a16:creationId xmlns:a16="http://schemas.microsoft.com/office/drawing/2014/main" id="{113BEAA5-0174-4656-8018-CF357D75C0A4}"/>
              </a:ext>
            </a:extLst>
          </p:cNvPr>
          <p:cNvSpPr>
            <a:spLocks noGrp="1"/>
          </p:cNvSpPr>
          <p:nvPr>
            <p:ph type="title"/>
          </p:nvPr>
        </p:nvSpPr>
        <p:spPr bwMode="auto">
          <a:xfrm>
            <a:off x="724277" y="749803"/>
            <a:ext cx="6817260" cy="2679197"/>
          </a:xfrm>
          <a:prstGeom prst="rect">
            <a:avLst/>
          </a:prstGeom>
          <a:noFill/>
          <a:ln>
            <a:noFill/>
          </a:ln>
        </p:spPr>
        <p:txBody>
          <a:bodyPr wrap="square" anchor="t">
            <a:noAutofit/>
          </a:bodyPr>
          <a:lstStyle/>
          <a:p>
            <a:r>
              <a:rPr lang="en-US" sz="4400" b="1" dirty="0">
                <a:solidFill>
                  <a:schemeClr val="bg1"/>
                </a:solidFill>
              </a:rPr>
              <a:t>THE OHSC REGULATORY FRAMEWORK FOR NORMS AND STANDARDS, ALIGNMENT OF TOOLS </a:t>
            </a:r>
            <a:br>
              <a:rPr lang="en-US" sz="4400" b="1" dirty="0">
                <a:solidFill>
                  <a:schemeClr val="bg1"/>
                </a:solidFill>
              </a:rPr>
            </a:br>
            <a:endParaRPr lang="en-GB" sz="4400" b="1" i="0" dirty="0">
              <a:solidFill>
                <a:schemeClr val="bg1"/>
              </a:solidFill>
            </a:endParaRPr>
          </a:p>
        </p:txBody>
      </p:sp>
      <p:sp>
        <p:nvSpPr>
          <p:cNvPr id="3" name="Subtitle 2">
            <a:extLst>
              <a:ext uri="{FF2B5EF4-FFF2-40B4-BE49-F238E27FC236}">
                <a16:creationId xmlns:a16="http://schemas.microsoft.com/office/drawing/2014/main" id="{298960A6-1CA8-4FB8-8288-C845F505B6D5}"/>
              </a:ext>
            </a:extLst>
          </p:cNvPr>
          <p:cNvSpPr>
            <a:spLocks noGrp="1"/>
          </p:cNvSpPr>
          <p:nvPr>
            <p:ph type="body" idx="1"/>
          </p:nvPr>
        </p:nvSpPr>
        <p:spPr bwMode="auto">
          <a:xfrm>
            <a:off x="724277" y="3639756"/>
            <a:ext cx="4789283" cy="1500187"/>
          </a:xfrm>
          <a:prstGeom prst="rect">
            <a:avLst/>
          </a:prstGeom>
          <a:noFill/>
          <a:ln>
            <a:noFill/>
          </a:ln>
        </p:spPr>
        <p:txBody>
          <a:bodyPr wrap="square" anchor="b">
            <a:normAutofit/>
          </a:bodyPr>
          <a:lstStyle/>
          <a:p>
            <a:r>
              <a:rPr lang="en-ZA" b="1" dirty="0">
                <a:solidFill>
                  <a:schemeClr val="bg1"/>
                </a:solidFill>
              </a:rPr>
              <a:t>Presentation by Ms Winnie Moleko</a:t>
            </a:r>
          </a:p>
          <a:p>
            <a:r>
              <a:rPr lang="en-ZA" b="1" dirty="0">
                <a:solidFill>
                  <a:schemeClr val="bg1"/>
                </a:solidFill>
              </a:rPr>
              <a:t>Executive Manager (OHSC)</a:t>
            </a:r>
          </a:p>
          <a:p>
            <a:r>
              <a:rPr lang="en-ZA" b="1" dirty="0">
                <a:solidFill>
                  <a:schemeClr val="bg1"/>
                </a:solidFill>
              </a:rPr>
              <a:t>26 February 2020</a:t>
            </a:r>
          </a:p>
        </p:txBody>
      </p:sp>
      <p:sp>
        <p:nvSpPr>
          <p:cNvPr id="5" name="Slide Number Placeholder 4">
            <a:extLst>
              <a:ext uri="{FF2B5EF4-FFF2-40B4-BE49-F238E27FC236}">
                <a16:creationId xmlns:a16="http://schemas.microsoft.com/office/drawing/2014/main" id="{EEBE4934-263B-451F-88E8-3BA6DDDC017E}"/>
              </a:ext>
            </a:extLst>
          </p:cNvPr>
          <p:cNvSpPr>
            <a:spLocks noGrp="1"/>
          </p:cNvSpPr>
          <p:nvPr>
            <p:ph type="sldNum" sz="quarter" idx="12"/>
          </p:nvPr>
        </p:nvSpPr>
        <p:spPr/>
        <p:txBody>
          <a:bodyPr/>
          <a:lstStyle/>
          <a:p>
            <a:fld id="{43DFDC3E-B124-4A97-9465-6DEAFC891AC8}" type="slidenum">
              <a:rPr lang="en-GB" smtClean="0"/>
              <a:t>1</a:t>
            </a:fld>
            <a:endParaRPr lang="en-GB"/>
          </a:p>
        </p:txBody>
      </p:sp>
    </p:spTree>
    <p:extLst>
      <p:ext uri="{BB962C8B-B14F-4D97-AF65-F5344CB8AC3E}">
        <p14:creationId xmlns:p14="http://schemas.microsoft.com/office/powerpoint/2010/main" val="1695852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rrow: Pentagon 5">
            <a:extLst>
              <a:ext uri="{FF2B5EF4-FFF2-40B4-BE49-F238E27FC236}">
                <a16:creationId xmlns:a16="http://schemas.microsoft.com/office/drawing/2014/main" id="{F32A57C0-CEBF-4F5A-A52B-DEFEC9207982}"/>
              </a:ext>
            </a:extLst>
          </p:cNvPr>
          <p:cNvSpPr/>
          <p:nvPr/>
        </p:nvSpPr>
        <p:spPr>
          <a:xfrm rot="5400000">
            <a:off x="803494" y="2383"/>
            <a:ext cx="3338514" cy="3333749"/>
          </a:xfrm>
          <a:prstGeom prst="homePlate">
            <a:avLst>
              <a:gd name="adj" fmla="val 27143"/>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itle 1">
            <a:extLst>
              <a:ext uri="{FF2B5EF4-FFF2-40B4-BE49-F238E27FC236}">
                <a16:creationId xmlns:a16="http://schemas.microsoft.com/office/drawing/2014/main" id="{BFC4D9D5-2EB9-4E7A-BECE-0F3FACD4D547}"/>
              </a:ext>
            </a:extLst>
          </p:cNvPr>
          <p:cNvSpPr>
            <a:spLocks noGrp="1"/>
          </p:cNvSpPr>
          <p:nvPr>
            <p:ph type="title"/>
          </p:nvPr>
        </p:nvSpPr>
        <p:spPr>
          <a:xfrm>
            <a:off x="1029713" y="188259"/>
            <a:ext cx="2886075" cy="2037226"/>
          </a:xfrm>
          <a:noFill/>
        </p:spPr>
        <p:txBody>
          <a:bodyPr vert="horz" lIns="91440" tIns="45720" rIns="91440" bIns="45720" rtlCol="0" anchor="ctr">
            <a:normAutofit/>
          </a:bodyPr>
          <a:lstStyle/>
          <a:p>
            <a:pPr algn="ctr"/>
            <a:r>
              <a:rPr lang="en-US" sz="3600" b="1" dirty="0">
                <a:solidFill>
                  <a:schemeClr val="bg1"/>
                </a:solidFill>
              </a:rPr>
              <a:t>OUTLINE OF PRESENTATION</a:t>
            </a:r>
            <a:endParaRPr lang="en-US" sz="3600" b="1" i="0" kern="1200" dirty="0">
              <a:solidFill>
                <a:schemeClr val="bg1"/>
              </a:solidFill>
              <a:latin typeface="+mj-lt"/>
              <a:ea typeface="+mj-ea"/>
              <a:cs typeface="+mj-cs"/>
            </a:endParaRPr>
          </a:p>
        </p:txBody>
      </p:sp>
      <p:sp>
        <p:nvSpPr>
          <p:cNvPr id="8" name="Rectangle 7">
            <a:extLst>
              <a:ext uri="{FF2B5EF4-FFF2-40B4-BE49-F238E27FC236}">
                <a16:creationId xmlns:a16="http://schemas.microsoft.com/office/drawing/2014/main" id="{5667B7BD-4ADA-479F-90F5-A6D68DCDD249}"/>
              </a:ext>
            </a:extLst>
          </p:cNvPr>
          <p:cNvSpPr/>
          <p:nvPr/>
        </p:nvSpPr>
        <p:spPr>
          <a:xfrm>
            <a:off x="805876" y="3430369"/>
            <a:ext cx="10569388" cy="1384995"/>
          </a:xfrm>
          <a:prstGeom prst="rect">
            <a:avLst/>
          </a:prstGeom>
        </p:spPr>
        <p:txBody>
          <a:bodyPr wrap="square">
            <a:spAutoFit/>
          </a:bodyPr>
          <a:lstStyle/>
          <a:p>
            <a:pPr marL="457200" indent="-457200">
              <a:buFont typeface="Arial" panose="020B0604020202020204" pitchFamily="34" charset="0"/>
              <a:buChar char="•"/>
            </a:pPr>
            <a:r>
              <a:rPr lang="en-US" sz="2800" dirty="0"/>
              <a:t>Lessons learned with implementation of the legal framework</a:t>
            </a:r>
          </a:p>
          <a:p>
            <a:pPr marL="457200" indent="-457200">
              <a:buFont typeface="Arial" panose="020B0604020202020204" pitchFamily="34" charset="0"/>
              <a:buChar char="•"/>
            </a:pPr>
            <a:r>
              <a:rPr lang="en-US" sz="2800" dirty="0"/>
              <a:t>Purpose of Data collection for regulations  </a:t>
            </a:r>
          </a:p>
          <a:p>
            <a:pPr marL="457200" indent="-457200">
              <a:buFont typeface="Arial" panose="020B0604020202020204" pitchFamily="34" charset="0"/>
              <a:buChar char="•"/>
            </a:pPr>
            <a:r>
              <a:rPr lang="en-US" sz="2800" dirty="0"/>
              <a:t>Streamlining of processes for efficient data collection</a:t>
            </a:r>
          </a:p>
        </p:txBody>
      </p:sp>
      <p:sp>
        <p:nvSpPr>
          <p:cNvPr id="10" name="Slide Number Placeholder 9">
            <a:extLst>
              <a:ext uri="{FF2B5EF4-FFF2-40B4-BE49-F238E27FC236}">
                <a16:creationId xmlns:a16="http://schemas.microsoft.com/office/drawing/2014/main" id="{BEB112E7-A358-47AF-89B8-2BFAB80D2648}"/>
              </a:ext>
            </a:extLst>
          </p:cNvPr>
          <p:cNvSpPr>
            <a:spLocks noGrp="1"/>
          </p:cNvSpPr>
          <p:nvPr>
            <p:ph type="sldNum" sz="quarter" idx="12"/>
          </p:nvPr>
        </p:nvSpPr>
        <p:spPr/>
        <p:txBody>
          <a:bodyPr/>
          <a:lstStyle/>
          <a:p>
            <a:fld id="{13735CDC-9312-4003-B340-83622762ACE3}" type="slidenum">
              <a:rPr lang="en-GB" smtClean="0"/>
              <a:t>2</a:t>
            </a:fld>
            <a:endParaRPr lang="en-GB"/>
          </a:p>
        </p:txBody>
      </p:sp>
    </p:spTree>
    <p:extLst>
      <p:ext uri="{BB962C8B-B14F-4D97-AF65-F5344CB8AC3E}">
        <p14:creationId xmlns:p14="http://schemas.microsoft.com/office/powerpoint/2010/main" val="519478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a:extLst>
              <a:ext uri="{FF2B5EF4-FFF2-40B4-BE49-F238E27FC236}">
                <a16:creationId xmlns:a16="http://schemas.microsoft.com/office/drawing/2014/main" id="{14121D9F-7178-4037-877C-CA100ED18374}"/>
              </a:ext>
            </a:extLst>
          </p:cNvPr>
          <p:cNvSpPr txBox="1">
            <a:spLocks/>
          </p:cNvSpPr>
          <p:nvPr/>
        </p:nvSpPr>
        <p:spPr>
          <a:xfrm>
            <a:off x="442935" y="2769854"/>
            <a:ext cx="3121153" cy="1162050"/>
          </a:xfrm>
          <a:prstGeom prst="rect">
            <a:avLst/>
          </a:prstGeom>
          <a:noFill/>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ZA" sz="3600" b="1" dirty="0">
                <a:solidFill>
                  <a:schemeClr val="bg1"/>
                </a:solidFill>
              </a:rPr>
              <a:t>WHY ENFORCED COMPLIANCE?</a:t>
            </a:r>
            <a:endParaRPr lang="en-US" sz="3600" b="1" dirty="0">
              <a:solidFill>
                <a:schemeClr val="bg1"/>
              </a:solidFill>
            </a:endParaRPr>
          </a:p>
        </p:txBody>
      </p:sp>
      <p:sp>
        <p:nvSpPr>
          <p:cNvPr id="32" name="Rectangle 31">
            <a:extLst>
              <a:ext uri="{FF2B5EF4-FFF2-40B4-BE49-F238E27FC236}">
                <a16:creationId xmlns:a16="http://schemas.microsoft.com/office/drawing/2014/main" id="{CEA47964-0EF9-4531-AA53-5B75546BDFF4}"/>
              </a:ext>
            </a:extLst>
          </p:cNvPr>
          <p:cNvSpPr/>
          <p:nvPr/>
        </p:nvSpPr>
        <p:spPr>
          <a:xfrm>
            <a:off x="6779216" y="3061353"/>
            <a:ext cx="4474303" cy="124935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5" name="Slide Number Placeholder 34">
            <a:extLst>
              <a:ext uri="{FF2B5EF4-FFF2-40B4-BE49-F238E27FC236}">
                <a16:creationId xmlns:a16="http://schemas.microsoft.com/office/drawing/2014/main" id="{37D1ACB4-BDCF-4A69-9E24-A1D894F32AAA}"/>
              </a:ext>
            </a:extLst>
          </p:cNvPr>
          <p:cNvSpPr>
            <a:spLocks noGrp="1"/>
          </p:cNvSpPr>
          <p:nvPr>
            <p:ph type="sldNum" sz="quarter" idx="12"/>
          </p:nvPr>
        </p:nvSpPr>
        <p:spPr/>
        <p:txBody>
          <a:bodyPr/>
          <a:lstStyle/>
          <a:p>
            <a:fld id="{13735CDC-9312-4003-B340-83622762ACE3}" type="slidenum">
              <a:rPr lang="en-GB" smtClean="0"/>
              <a:t>3</a:t>
            </a:fld>
            <a:endParaRPr lang="en-GB"/>
          </a:p>
        </p:txBody>
      </p:sp>
      <p:sp>
        <p:nvSpPr>
          <p:cNvPr id="18" name="Rectangle: Rounded Corners 17">
            <a:extLst>
              <a:ext uri="{FF2B5EF4-FFF2-40B4-BE49-F238E27FC236}">
                <a16:creationId xmlns:a16="http://schemas.microsoft.com/office/drawing/2014/main" id="{FD3D63DB-68A7-4511-B23B-580FCB25C538}"/>
              </a:ext>
            </a:extLst>
          </p:cNvPr>
          <p:cNvSpPr/>
          <p:nvPr/>
        </p:nvSpPr>
        <p:spPr>
          <a:xfrm>
            <a:off x="280657" y="2424411"/>
            <a:ext cx="11660864" cy="1765627"/>
          </a:xfrm>
          <a:prstGeom prst="roundRect">
            <a:avLst>
              <a:gd name="adj" fmla="val 10000"/>
            </a:avLst>
          </a:prstGeom>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sp>
      <p:grpSp>
        <p:nvGrpSpPr>
          <p:cNvPr id="20" name="Group 19">
            <a:extLst>
              <a:ext uri="{FF2B5EF4-FFF2-40B4-BE49-F238E27FC236}">
                <a16:creationId xmlns:a16="http://schemas.microsoft.com/office/drawing/2014/main" id="{7B7B6ABA-9D90-4DA1-BE71-69A672EF6B5B}"/>
              </a:ext>
            </a:extLst>
          </p:cNvPr>
          <p:cNvGrpSpPr/>
          <p:nvPr/>
        </p:nvGrpSpPr>
        <p:grpSpPr>
          <a:xfrm>
            <a:off x="1204112" y="2682549"/>
            <a:ext cx="10284736" cy="1249355"/>
            <a:chOff x="763119" y="956381"/>
            <a:chExt cx="5750484" cy="1765627"/>
          </a:xfrm>
        </p:grpSpPr>
        <p:sp>
          <p:nvSpPr>
            <p:cNvPr id="21" name="Rectangle 20">
              <a:extLst>
                <a:ext uri="{FF2B5EF4-FFF2-40B4-BE49-F238E27FC236}">
                  <a16:creationId xmlns:a16="http://schemas.microsoft.com/office/drawing/2014/main" id="{80456A42-B44F-4603-A51F-4AE99883070A}"/>
                </a:ext>
              </a:extLst>
            </p:cNvPr>
            <p:cNvSpPr/>
            <p:nvPr/>
          </p:nvSpPr>
          <p:spPr>
            <a:xfrm>
              <a:off x="2039300" y="956381"/>
              <a:ext cx="4474303" cy="17656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2" name="TextBox 21">
              <a:extLst>
                <a:ext uri="{FF2B5EF4-FFF2-40B4-BE49-F238E27FC236}">
                  <a16:creationId xmlns:a16="http://schemas.microsoft.com/office/drawing/2014/main" id="{DF49B154-C535-4427-B429-ACBF607B6BF1}"/>
                </a:ext>
              </a:extLst>
            </p:cNvPr>
            <p:cNvSpPr txBox="1"/>
            <p:nvPr/>
          </p:nvSpPr>
          <p:spPr>
            <a:xfrm>
              <a:off x="763119" y="1209988"/>
              <a:ext cx="5750484" cy="1258409"/>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86862" tIns="186862" rIns="186862" bIns="186862" numCol="1" spcCol="1270" anchor="ctr" anchorCtr="0">
              <a:noAutofit/>
            </a:bodyPr>
            <a:lstStyle/>
            <a:p>
              <a:pPr lvl="0" defTabSz="1111250">
                <a:lnSpc>
                  <a:spcPct val="90000"/>
                </a:lnSpc>
                <a:spcBef>
                  <a:spcPct val="0"/>
                </a:spcBef>
                <a:spcAft>
                  <a:spcPct val="35000"/>
                </a:spcAft>
              </a:pPr>
              <a:r>
                <a:rPr lang="en-ZA" sz="2800" dirty="0"/>
                <a:t>LESSONS LEARNED IN IMPLEMENTING A REGULATORY FRAMEWORK</a:t>
              </a:r>
              <a:endParaRPr lang="en-US" sz="2500" kern="1200" dirty="0"/>
            </a:p>
          </p:txBody>
        </p:sp>
      </p:grpSp>
      <p:pic>
        <p:nvPicPr>
          <p:cNvPr id="3" name="Graphic 2" descr="Checklist">
            <a:extLst>
              <a:ext uri="{FF2B5EF4-FFF2-40B4-BE49-F238E27FC236}">
                <a16:creationId xmlns:a16="http://schemas.microsoft.com/office/drawing/2014/main" id="{49557124-7E59-4F8F-B170-741D49772CE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42935" y="2785010"/>
            <a:ext cx="914400" cy="914400"/>
          </a:xfrm>
          <a:prstGeom prst="rect">
            <a:avLst/>
          </a:prstGeom>
        </p:spPr>
      </p:pic>
    </p:spTree>
    <p:extLst>
      <p:ext uri="{BB962C8B-B14F-4D97-AF65-F5344CB8AC3E}">
        <p14:creationId xmlns:p14="http://schemas.microsoft.com/office/powerpoint/2010/main" val="1009215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rrow: Pentagon 20">
            <a:extLst>
              <a:ext uri="{FF2B5EF4-FFF2-40B4-BE49-F238E27FC236}">
                <a16:creationId xmlns:a16="http://schemas.microsoft.com/office/drawing/2014/main" id="{BE4E9443-CA41-4623-A481-A5D31A17881D}"/>
              </a:ext>
            </a:extLst>
          </p:cNvPr>
          <p:cNvSpPr/>
          <p:nvPr/>
        </p:nvSpPr>
        <p:spPr>
          <a:xfrm>
            <a:off x="562163" y="2180408"/>
            <a:ext cx="3342509" cy="2200314"/>
          </a:xfrm>
          <a:prstGeom prst="homePlate">
            <a:avLst>
              <a:gd name="adj" fmla="val 15369"/>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12C08E5-8211-4594-A238-6D28A2E7C9ED}"/>
              </a:ext>
            </a:extLst>
          </p:cNvPr>
          <p:cNvSpPr>
            <a:spLocks noGrp="1"/>
          </p:cNvSpPr>
          <p:nvPr>
            <p:ph type="title"/>
          </p:nvPr>
        </p:nvSpPr>
        <p:spPr>
          <a:xfrm>
            <a:off x="562164" y="2602284"/>
            <a:ext cx="3249346" cy="1325563"/>
          </a:xfrm>
        </p:spPr>
        <p:txBody>
          <a:bodyPr>
            <a:noAutofit/>
          </a:bodyPr>
          <a:lstStyle/>
          <a:p>
            <a:r>
              <a:rPr lang="en-US" sz="3600" b="1" dirty="0">
                <a:solidFill>
                  <a:schemeClr val="bg1"/>
                </a:solidFill>
              </a:rPr>
              <a:t>LESSONS LEARNED</a:t>
            </a:r>
            <a:endParaRPr lang="en-ZA" sz="3600" b="1" i="0" dirty="0">
              <a:solidFill>
                <a:schemeClr val="bg1"/>
              </a:solidFill>
            </a:endParaRPr>
          </a:p>
        </p:txBody>
      </p:sp>
      <p:sp>
        <p:nvSpPr>
          <p:cNvPr id="6" name="Rectangle: Rounded Corners 5">
            <a:extLst>
              <a:ext uri="{FF2B5EF4-FFF2-40B4-BE49-F238E27FC236}">
                <a16:creationId xmlns:a16="http://schemas.microsoft.com/office/drawing/2014/main" id="{99A93013-CA6B-42B3-A450-F9C91E6256DF}"/>
              </a:ext>
            </a:extLst>
          </p:cNvPr>
          <p:cNvSpPr/>
          <p:nvPr/>
        </p:nvSpPr>
        <p:spPr>
          <a:xfrm>
            <a:off x="5116234" y="951819"/>
            <a:ext cx="6513603" cy="2200314"/>
          </a:xfrm>
          <a:prstGeom prst="roundRect">
            <a:avLst>
              <a:gd name="adj" fmla="val 10000"/>
            </a:avLst>
          </a:prstGeom>
          <a:solidFill>
            <a:schemeClr val="bg1">
              <a:lumMod val="95000"/>
            </a:schemeClr>
          </a:solidFill>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grpSp>
        <p:nvGrpSpPr>
          <p:cNvPr id="8" name="Group 7">
            <a:extLst>
              <a:ext uri="{FF2B5EF4-FFF2-40B4-BE49-F238E27FC236}">
                <a16:creationId xmlns:a16="http://schemas.microsoft.com/office/drawing/2014/main" id="{4C854E68-6BDF-41BB-809E-3B26AB8D5671}"/>
              </a:ext>
            </a:extLst>
          </p:cNvPr>
          <p:cNvGrpSpPr/>
          <p:nvPr/>
        </p:nvGrpSpPr>
        <p:grpSpPr>
          <a:xfrm>
            <a:off x="6432921" y="1467565"/>
            <a:ext cx="5083704" cy="1238008"/>
            <a:chOff x="1429899" y="2442"/>
            <a:chExt cx="5083704" cy="1238008"/>
          </a:xfrm>
        </p:grpSpPr>
        <p:sp>
          <p:nvSpPr>
            <p:cNvPr id="14" name="Rectangle 13">
              <a:extLst>
                <a:ext uri="{FF2B5EF4-FFF2-40B4-BE49-F238E27FC236}">
                  <a16:creationId xmlns:a16="http://schemas.microsoft.com/office/drawing/2014/main" id="{6365541D-9E48-4B49-9657-4D93B09BA2FE}"/>
                </a:ext>
              </a:extLst>
            </p:cNvPr>
            <p:cNvSpPr/>
            <p:nvPr/>
          </p:nvSpPr>
          <p:spPr>
            <a:xfrm>
              <a:off x="1429899" y="2442"/>
              <a:ext cx="5083704" cy="123800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sp>
        <p:sp>
          <p:nvSpPr>
            <p:cNvPr id="15" name="TextBox 14">
              <a:extLst>
                <a:ext uri="{FF2B5EF4-FFF2-40B4-BE49-F238E27FC236}">
                  <a16:creationId xmlns:a16="http://schemas.microsoft.com/office/drawing/2014/main" id="{6B6E75E5-92BA-48F6-9427-9D44F7306AD7}"/>
                </a:ext>
              </a:extLst>
            </p:cNvPr>
            <p:cNvSpPr txBox="1"/>
            <p:nvPr/>
          </p:nvSpPr>
          <p:spPr>
            <a:xfrm>
              <a:off x="1429899" y="2442"/>
              <a:ext cx="5083704" cy="1238008"/>
            </a:xfrm>
            <a:prstGeom prst="rect">
              <a:avLst/>
            </a:prstGeom>
          </p:spPr>
          <p:style>
            <a:lnRef idx="0">
              <a:scrgbClr r="0" g="0" b="0"/>
            </a:lnRef>
            <a:fillRef idx="0">
              <a:scrgbClr r="0" g="0" b="0"/>
            </a:fillRef>
            <a:effectRef idx="0">
              <a:scrgbClr r="0" g="0" b="0"/>
            </a:effectRef>
            <a:fontRef idx="minor">
              <a:schemeClr val="bg1">
                <a:hueOff val="0"/>
                <a:satOff val="0"/>
                <a:lumOff val="0"/>
                <a:alphaOff val="0"/>
              </a:schemeClr>
            </a:fontRef>
          </p:style>
          <p:txBody>
            <a:bodyPr spcFirstLastPara="0" vert="horz" wrap="square" lIns="131023" tIns="131023" rIns="131023" bIns="131023" numCol="1" spcCol="1270" anchor="ctr" anchorCtr="0">
              <a:noAutofit/>
            </a:bodyPr>
            <a:lstStyle/>
            <a:p>
              <a:pPr defTabSz="755650">
                <a:lnSpc>
                  <a:spcPct val="90000"/>
                </a:lnSpc>
                <a:spcBef>
                  <a:spcPct val="0"/>
                </a:spcBef>
                <a:spcAft>
                  <a:spcPct val="35000"/>
                </a:spcAft>
              </a:pPr>
              <a:r>
                <a:rPr lang="en-ZA" sz="2400" dirty="0">
                  <a:solidFill>
                    <a:schemeClr val="tx1"/>
                  </a:solidFill>
                </a:rPr>
                <a:t>Requirements for the Ideal Facility programme and OHSC Regulatory process must be aligned to maximise the improvement in quality of services for the resource input into quality improvement processes.</a:t>
              </a:r>
            </a:p>
          </p:txBody>
        </p:sp>
      </p:grpSp>
      <p:sp>
        <p:nvSpPr>
          <p:cNvPr id="9" name="Rectangle: Rounded Corners 8">
            <a:extLst>
              <a:ext uri="{FF2B5EF4-FFF2-40B4-BE49-F238E27FC236}">
                <a16:creationId xmlns:a16="http://schemas.microsoft.com/office/drawing/2014/main" id="{0582F1C4-5FE5-42CA-9BBA-EF413FCAB17B}"/>
              </a:ext>
            </a:extLst>
          </p:cNvPr>
          <p:cNvSpPr/>
          <p:nvPr/>
        </p:nvSpPr>
        <p:spPr>
          <a:xfrm>
            <a:off x="5145026" y="3649296"/>
            <a:ext cx="6513603" cy="1800000"/>
          </a:xfrm>
          <a:prstGeom prst="roundRect">
            <a:avLst>
              <a:gd name="adj" fmla="val 10000"/>
            </a:avLst>
          </a:prstGeom>
          <a:solidFill>
            <a:schemeClr val="bg1">
              <a:lumMod val="95000"/>
            </a:schemeClr>
          </a:solidFill>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grpSp>
        <p:nvGrpSpPr>
          <p:cNvPr id="11" name="Group 10">
            <a:extLst>
              <a:ext uri="{FF2B5EF4-FFF2-40B4-BE49-F238E27FC236}">
                <a16:creationId xmlns:a16="http://schemas.microsoft.com/office/drawing/2014/main" id="{C29D4D15-C8CE-46B2-BE9F-E81944D1C266}"/>
              </a:ext>
            </a:extLst>
          </p:cNvPr>
          <p:cNvGrpSpPr/>
          <p:nvPr/>
        </p:nvGrpSpPr>
        <p:grpSpPr>
          <a:xfrm>
            <a:off x="6171635" y="3866400"/>
            <a:ext cx="5458201" cy="1361355"/>
            <a:chOff x="1429899" y="3097464"/>
            <a:chExt cx="5083704" cy="1361355"/>
          </a:xfrm>
        </p:grpSpPr>
        <p:sp>
          <p:nvSpPr>
            <p:cNvPr id="12" name="Rectangle 11">
              <a:extLst>
                <a:ext uri="{FF2B5EF4-FFF2-40B4-BE49-F238E27FC236}">
                  <a16:creationId xmlns:a16="http://schemas.microsoft.com/office/drawing/2014/main" id="{91F4C43B-F464-48FE-8BD7-7E24CF5EBC65}"/>
                </a:ext>
              </a:extLst>
            </p:cNvPr>
            <p:cNvSpPr/>
            <p:nvPr/>
          </p:nvSpPr>
          <p:spPr>
            <a:xfrm>
              <a:off x="1429899" y="3097464"/>
              <a:ext cx="5083704" cy="123800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sp>
        <p:sp>
          <p:nvSpPr>
            <p:cNvPr id="13" name="TextBox 12">
              <a:extLst>
                <a:ext uri="{FF2B5EF4-FFF2-40B4-BE49-F238E27FC236}">
                  <a16:creationId xmlns:a16="http://schemas.microsoft.com/office/drawing/2014/main" id="{7981316D-78A5-4BB6-A379-D5726A47843C}"/>
                </a:ext>
              </a:extLst>
            </p:cNvPr>
            <p:cNvSpPr txBox="1"/>
            <p:nvPr/>
          </p:nvSpPr>
          <p:spPr>
            <a:xfrm>
              <a:off x="1429899" y="3220811"/>
              <a:ext cx="5083704" cy="1238008"/>
            </a:xfrm>
            <a:prstGeom prst="rect">
              <a:avLst/>
            </a:prstGeom>
          </p:spPr>
          <p:style>
            <a:lnRef idx="0">
              <a:scrgbClr r="0" g="0" b="0"/>
            </a:lnRef>
            <a:fillRef idx="0">
              <a:scrgbClr r="0" g="0" b="0"/>
            </a:fillRef>
            <a:effectRef idx="0">
              <a:scrgbClr r="0" g="0" b="0"/>
            </a:effectRef>
            <a:fontRef idx="minor">
              <a:schemeClr val="bg1">
                <a:hueOff val="0"/>
                <a:satOff val="0"/>
                <a:lumOff val="0"/>
                <a:alphaOff val="0"/>
              </a:schemeClr>
            </a:fontRef>
          </p:style>
          <p:txBody>
            <a:bodyPr spcFirstLastPara="0" vert="horz" wrap="square" lIns="131023" tIns="131023" rIns="131023" bIns="131023" numCol="1" spcCol="1270" anchor="ctr" anchorCtr="0">
              <a:noAutofit/>
            </a:bodyPr>
            <a:lstStyle/>
            <a:p>
              <a:pPr defTabSz="755650">
                <a:lnSpc>
                  <a:spcPct val="90000"/>
                </a:lnSpc>
                <a:spcBef>
                  <a:spcPct val="0"/>
                </a:spcBef>
                <a:spcAft>
                  <a:spcPct val="35000"/>
                </a:spcAft>
              </a:pPr>
              <a:r>
                <a:rPr lang="en-ZA" sz="2400" dirty="0">
                  <a:solidFill>
                    <a:schemeClr val="tx1"/>
                  </a:solidFill>
                </a:rPr>
                <a:t>OHSC and Ideal Facility programme work together to agree the content of the inspection tools and manuals/frameworks and the method of measurement</a:t>
              </a:r>
              <a:r>
                <a:rPr lang="en-ZA" dirty="0">
                  <a:solidFill>
                    <a:schemeClr val="tx1"/>
                  </a:solidFill>
                </a:rPr>
                <a:t>.</a:t>
              </a:r>
            </a:p>
          </p:txBody>
        </p:sp>
      </p:grpSp>
      <p:sp>
        <p:nvSpPr>
          <p:cNvPr id="17" name="Slide Number Placeholder 16">
            <a:extLst>
              <a:ext uri="{FF2B5EF4-FFF2-40B4-BE49-F238E27FC236}">
                <a16:creationId xmlns:a16="http://schemas.microsoft.com/office/drawing/2014/main" id="{752D9101-49E9-4982-8604-3F05E2A9632E}"/>
              </a:ext>
            </a:extLst>
          </p:cNvPr>
          <p:cNvSpPr>
            <a:spLocks noGrp="1"/>
          </p:cNvSpPr>
          <p:nvPr>
            <p:ph type="sldNum" sz="quarter" idx="12"/>
          </p:nvPr>
        </p:nvSpPr>
        <p:spPr/>
        <p:txBody>
          <a:bodyPr/>
          <a:lstStyle/>
          <a:p>
            <a:fld id="{13735CDC-9312-4003-B340-83622762ACE3}" type="slidenum">
              <a:rPr lang="en-GB" smtClean="0"/>
              <a:t>4</a:t>
            </a:fld>
            <a:endParaRPr lang="en-GB"/>
          </a:p>
        </p:txBody>
      </p:sp>
      <p:pic>
        <p:nvPicPr>
          <p:cNvPr id="16" name="Graphic 15" descr="Newspaper">
            <a:extLst>
              <a:ext uri="{FF2B5EF4-FFF2-40B4-BE49-F238E27FC236}">
                <a16:creationId xmlns:a16="http://schemas.microsoft.com/office/drawing/2014/main" id="{C08867A5-4A9F-4FD5-8427-CA5B3C5CF44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257235" y="4193209"/>
            <a:ext cx="914400" cy="914400"/>
          </a:xfrm>
          <a:prstGeom prst="rect">
            <a:avLst/>
          </a:prstGeom>
        </p:spPr>
      </p:pic>
      <p:pic>
        <p:nvPicPr>
          <p:cNvPr id="7" name="Graphic 6" descr="Schoolhouse">
            <a:extLst>
              <a:ext uri="{FF2B5EF4-FFF2-40B4-BE49-F238E27FC236}">
                <a16:creationId xmlns:a16="http://schemas.microsoft.com/office/drawing/2014/main" id="{D9029EAE-7A7D-4424-8C6E-47B0FA4495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357213" y="1687884"/>
            <a:ext cx="914400" cy="914400"/>
          </a:xfrm>
          <a:prstGeom prst="rect">
            <a:avLst/>
          </a:prstGeom>
        </p:spPr>
      </p:pic>
    </p:spTree>
    <p:extLst>
      <p:ext uri="{BB962C8B-B14F-4D97-AF65-F5344CB8AC3E}">
        <p14:creationId xmlns:p14="http://schemas.microsoft.com/office/powerpoint/2010/main" val="3731432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a:extLst>
              <a:ext uri="{FF2B5EF4-FFF2-40B4-BE49-F238E27FC236}">
                <a16:creationId xmlns:a16="http://schemas.microsoft.com/office/drawing/2014/main" id="{14121D9F-7178-4037-877C-CA100ED18374}"/>
              </a:ext>
            </a:extLst>
          </p:cNvPr>
          <p:cNvSpPr txBox="1">
            <a:spLocks/>
          </p:cNvSpPr>
          <p:nvPr/>
        </p:nvSpPr>
        <p:spPr>
          <a:xfrm>
            <a:off x="442935" y="2769854"/>
            <a:ext cx="3121153" cy="1162050"/>
          </a:xfrm>
          <a:prstGeom prst="rect">
            <a:avLst/>
          </a:prstGeom>
          <a:noFill/>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ZA" sz="3600" b="1" dirty="0">
                <a:solidFill>
                  <a:schemeClr val="bg1"/>
                </a:solidFill>
              </a:rPr>
              <a:t>WHY ENFORCED COMPLIANCE?</a:t>
            </a:r>
            <a:endParaRPr lang="en-US" sz="3600" b="1" dirty="0">
              <a:solidFill>
                <a:schemeClr val="bg1"/>
              </a:solidFill>
            </a:endParaRPr>
          </a:p>
        </p:txBody>
      </p:sp>
      <p:sp>
        <p:nvSpPr>
          <p:cNvPr id="32" name="Rectangle 31">
            <a:extLst>
              <a:ext uri="{FF2B5EF4-FFF2-40B4-BE49-F238E27FC236}">
                <a16:creationId xmlns:a16="http://schemas.microsoft.com/office/drawing/2014/main" id="{CEA47964-0EF9-4531-AA53-5B75546BDFF4}"/>
              </a:ext>
            </a:extLst>
          </p:cNvPr>
          <p:cNvSpPr/>
          <p:nvPr/>
        </p:nvSpPr>
        <p:spPr>
          <a:xfrm>
            <a:off x="6779216" y="3061353"/>
            <a:ext cx="4474303" cy="124935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5" name="Slide Number Placeholder 34">
            <a:extLst>
              <a:ext uri="{FF2B5EF4-FFF2-40B4-BE49-F238E27FC236}">
                <a16:creationId xmlns:a16="http://schemas.microsoft.com/office/drawing/2014/main" id="{37D1ACB4-BDCF-4A69-9E24-A1D894F32AAA}"/>
              </a:ext>
            </a:extLst>
          </p:cNvPr>
          <p:cNvSpPr>
            <a:spLocks noGrp="1"/>
          </p:cNvSpPr>
          <p:nvPr>
            <p:ph type="sldNum" sz="quarter" idx="12"/>
          </p:nvPr>
        </p:nvSpPr>
        <p:spPr/>
        <p:txBody>
          <a:bodyPr/>
          <a:lstStyle/>
          <a:p>
            <a:fld id="{13735CDC-9312-4003-B340-83622762ACE3}" type="slidenum">
              <a:rPr lang="en-GB" smtClean="0"/>
              <a:t>5</a:t>
            </a:fld>
            <a:endParaRPr lang="en-GB"/>
          </a:p>
        </p:txBody>
      </p:sp>
      <p:sp>
        <p:nvSpPr>
          <p:cNvPr id="18" name="Rectangle: Rounded Corners 17">
            <a:extLst>
              <a:ext uri="{FF2B5EF4-FFF2-40B4-BE49-F238E27FC236}">
                <a16:creationId xmlns:a16="http://schemas.microsoft.com/office/drawing/2014/main" id="{FD3D63DB-68A7-4511-B23B-580FCB25C538}"/>
              </a:ext>
            </a:extLst>
          </p:cNvPr>
          <p:cNvSpPr/>
          <p:nvPr/>
        </p:nvSpPr>
        <p:spPr>
          <a:xfrm>
            <a:off x="280657" y="2424411"/>
            <a:ext cx="11660864" cy="1765627"/>
          </a:xfrm>
          <a:prstGeom prst="roundRect">
            <a:avLst>
              <a:gd name="adj" fmla="val 10000"/>
            </a:avLst>
          </a:prstGeom>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sp>
      <p:grpSp>
        <p:nvGrpSpPr>
          <p:cNvPr id="20" name="Group 19">
            <a:extLst>
              <a:ext uri="{FF2B5EF4-FFF2-40B4-BE49-F238E27FC236}">
                <a16:creationId xmlns:a16="http://schemas.microsoft.com/office/drawing/2014/main" id="{7B7B6ABA-9D90-4DA1-BE71-69A672EF6B5B}"/>
              </a:ext>
            </a:extLst>
          </p:cNvPr>
          <p:cNvGrpSpPr/>
          <p:nvPr/>
        </p:nvGrpSpPr>
        <p:grpSpPr>
          <a:xfrm>
            <a:off x="1204112" y="2682549"/>
            <a:ext cx="10284736" cy="1249355"/>
            <a:chOff x="763119" y="956381"/>
            <a:chExt cx="5750484" cy="1765627"/>
          </a:xfrm>
        </p:grpSpPr>
        <p:sp>
          <p:nvSpPr>
            <p:cNvPr id="21" name="Rectangle 20">
              <a:extLst>
                <a:ext uri="{FF2B5EF4-FFF2-40B4-BE49-F238E27FC236}">
                  <a16:creationId xmlns:a16="http://schemas.microsoft.com/office/drawing/2014/main" id="{80456A42-B44F-4603-A51F-4AE99883070A}"/>
                </a:ext>
              </a:extLst>
            </p:cNvPr>
            <p:cNvSpPr/>
            <p:nvPr/>
          </p:nvSpPr>
          <p:spPr>
            <a:xfrm>
              <a:off x="2039300" y="956381"/>
              <a:ext cx="4474303" cy="17656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2" name="TextBox 21">
              <a:extLst>
                <a:ext uri="{FF2B5EF4-FFF2-40B4-BE49-F238E27FC236}">
                  <a16:creationId xmlns:a16="http://schemas.microsoft.com/office/drawing/2014/main" id="{DF49B154-C535-4427-B429-ACBF607B6BF1}"/>
                </a:ext>
              </a:extLst>
            </p:cNvPr>
            <p:cNvSpPr txBox="1"/>
            <p:nvPr/>
          </p:nvSpPr>
          <p:spPr>
            <a:xfrm>
              <a:off x="763119" y="1209988"/>
              <a:ext cx="5750484" cy="1258409"/>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86862" tIns="186862" rIns="186862" bIns="186862" numCol="1" spcCol="1270" anchor="ctr" anchorCtr="0">
              <a:noAutofit/>
            </a:bodyPr>
            <a:lstStyle/>
            <a:p>
              <a:pPr lvl="0" defTabSz="1111250">
                <a:lnSpc>
                  <a:spcPct val="90000"/>
                </a:lnSpc>
                <a:spcBef>
                  <a:spcPct val="0"/>
                </a:spcBef>
                <a:spcAft>
                  <a:spcPct val="35000"/>
                </a:spcAft>
              </a:pPr>
              <a:r>
                <a:rPr lang="en-ZA" sz="3200" dirty="0"/>
                <a:t>DATA COLLECTION FOR REGULATIONS</a:t>
              </a:r>
              <a:endParaRPr lang="en-US" sz="3200" kern="1200" dirty="0"/>
            </a:p>
          </p:txBody>
        </p:sp>
      </p:grpSp>
      <p:pic>
        <p:nvPicPr>
          <p:cNvPr id="4" name="Graphic 3" descr="Target">
            <a:extLst>
              <a:ext uri="{FF2B5EF4-FFF2-40B4-BE49-F238E27FC236}">
                <a16:creationId xmlns:a16="http://schemas.microsoft.com/office/drawing/2014/main" id="{1686F57D-7817-434F-8516-B1BB55F3B7E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66324" y="2816680"/>
            <a:ext cx="914400" cy="914400"/>
          </a:xfrm>
          <a:prstGeom prst="rect">
            <a:avLst/>
          </a:prstGeom>
        </p:spPr>
      </p:pic>
    </p:spTree>
    <p:extLst>
      <p:ext uri="{BB962C8B-B14F-4D97-AF65-F5344CB8AC3E}">
        <p14:creationId xmlns:p14="http://schemas.microsoft.com/office/powerpoint/2010/main" val="735820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rrow: Pentagon 20">
            <a:extLst>
              <a:ext uri="{FF2B5EF4-FFF2-40B4-BE49-F238E27FC236}">
                <a16:creationId xmlns:a16="http://schemas.microsoft.com/office/drawing/2014/main" id="{BE4E9443-CA41-4623-A481-A5D31A17881D}"/>
              </a:ext>
            </a:extLst>
          </p:cNvPr>
          <p:cNvSpPr/>
          <p:nvPr/>
        </p:nvSpPr>
        <p:spPr>
          <a:xfrm>
            <a:off x="562163" y="2180408"/>
            <a:ext cx="3342509" cy="2200314"/>
          </a:xfrm>
          <a:prstGeom prst="homePlate">
            <a:avLst>
              <a:gd name="adj" fmla="val 15369"/>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12C08E5-8211-4594-A238-6D28A2E7C9ED}"/>
              </a:ext>
            </a:extLst>
          </p:cNvPr>
          <p:cNvSpPr>
            <a:spLocks noGrp="1"/>
          </p:cNvSpPr>
          <p:nvPr>
            <p:ph type="title"/>
          </p:nvPr>
        </p:nvSpPr>
        <p:spPr>
          <a:xfrm>
            <a:off x="562164" y="2602284"/>
            <a:ext cx="3249346" cy="1325563"/>
          </a:xfrm>
        </p:spPr>
        <p:txBody>
          <a:bodyPr>
            <a:noAutofit/>
          </a:bodyPr>
          <a:lstStyle/>
          <a:p>
            <a:r>
              <a:rPr lang="en-US" sz="3600" b="1" dirty="0">
                <a:solidFill>
                  <a:schemeClr val="bg1"/>
                </a:solidFill>
              </a:rPr>
              <a:t>REGULATED INFORMATION REQUIREMENTS: OHSC</a:t>
            </a:r>
            <a:endParaRPr lang="en-ZA" sz="3600" b="1" i="0" dirty="0">
              <a:solidFill>
                <a:schemeClr val="bg1"/>
              </a:solidFill>
            </a:endParaRPr>
          </a:p>
        </p:txBody>
      </p:sp>
      <p:sp>
        <p:nvSpPr>
          <p:cNvPr id="6" name="Rectangle: Rounded Corners 5">
            <a:extLst>
              <a:ext uri="{FF2B5EF4-FFF2-40B4-BE49-F238E27FC236}">
                <a16:creationId xmlns:a16="http://schemas.microsoft.com/office/drawing/2014/main" id="{99A93013-CA6B-42B3-A450-F9C91E6256DF}"/>
              </a:ext>
            </a:extLst>
          </p:cNvPr>
          <p:cNvSpPr/>
          <p:nvPr/>
        </p:nvSpPr>
        <p:spPr>
          <a:xfrm>
            <a:off x="5151423" y="1740311"/>
            <a:ext cx="6513603" cy="3097160"/>
          </a:xfrm>
          <a:prstGeom prst="roundRect">
            <a:avLst>
              <a:gd name="adj" fmla="val 10000"/>
            </a:avLst>
          </a:prstGeom>
          <a:solidFill>
            <a:schemeClr val="bg1">
              <a:lumMod val="95000"/>
            </a:schemeClr>
          </a:solidFill>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grpSp>
        <p:nvGrpSpPr>
          <p:cNvPr id="8" name="Group 7">
            <a:extLst>
              <a:ext uri="{FF2B5EF4-FFF2-40B4-BE49-F238E27FC236}">
                <a16:creationId xmlns:a16="http://schemas.microsoft.com/office/drawing/2014/main" id="{4C854E68-6BDF-41BB-809E-3B26AB8D5671}"/>
              </a:ext>
            </a:extLst>
          </p:cNvPr>
          <p:cNvGrpSpPr/>
          <p:nvPr/>
        </p:nvGrpSpPr>
        <p:grpSpPr>
          <a:xfrm>
            <a:off x="6400800" y="2549814"/>
            <a:ext cx="5182402" cy="1378033"/>
            <a:chOff x="1429899" y="-36847"/>
            <a:chExt cx="5083704" cy="1277297"/>
          </a:xfrm>
        </p:grpSpPr>
        <p:sp>
          <p:nvSpPr>
            <p:cNvPr id="14" name="Rectangle 13">
              <a:extLst>
                <a:ext uri="{FF2B5EF4-FFF2-40B4-BE49-F238E27FC236}">
                  <a16:creationId xmlns:a16="http://schemas.microsoft.com/office/drawing/2014/main" id="{6365541D-9E48-4B49-9657-4D93B09BA2FE}"/>
                </a:ext>
              </a:extLst>
            </p:cNvPr>
            <p:cNvSpPr/>
            <p:nvPr/>
          </p:nvSpPr>
          <p:spPr>
            <a:xfrm>
              <a:off x="1429899" y="2442"/>
              <a:ext cx="5083704" cy="123800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sp>
        <p:sp>
          <p:nvSpPr>
            <p:cNvPr id="15" name="TextBox 14">
              <a:extLst>
                <a:ext uri="{FF2B5EF4-FFF2-40B4-BE49-F238E27FC236}">
                  <a16:creationId xmlns:a16="http://schemas.microsoft.com/office/drawing/2014/main" id="{6B6E75E5-92BA-48F6-9427-9D44F7306AD7}"/>
                </a:ext>
              </a:extLst>
            </p:cNvPr>
            <p:cNvSpPr txBox="1"/>
            <p:nvPr/>
          </p:nvSpPr>
          <p:spPr>
            <a:xfrm>
              <a:off x="1429899" y="-36847"/>
              <a:ext cx="5083704" cy="1277297"/>
            </a:xfrm>
            <a:prstGeom prst="rect">
              <a:avLst/>
            </a:prstGeom>
          </p:spPr>
          <p:style>
            <a:lnRef idx="0">
              <a:scrgbClr r="0" g="0" b="0"/>
            </a:lnRef>
            <a:fillRef idx="0">
              <a:scrgbClr r="0" g="0" b="0"/>
            </a:fillRef>
            <a:effectRef idx="0">
              <a:scrgbClr r="0" g="0" b="0"/>
            </a:effectRef>
            <a:fontRef idx="minor">
              <a:schemeClr val="bg1">
                <a:hueOff val="0"/>
                <a:satOff val="0"/>
                <a:lumOff val="0"/>
                <a:alphaOff val="0"/>
              </a:schemeClr>
            </a:fontRef>
          </p:style>
          <p:txBody>
            <a:bodyPr spcFirstLastPara="0" vert="horz" wrap="square" lIns="131023" tIns="131023" rIns="131023" bIns="131023" numCol="1" spcCol="1270" anchor="ctr" anchorCtr="0">
              <a:noAutofit/>
            </a:bodyPr>
            <a:lstStyle/>
            <a:p>
              <a:r>
                <a:rPr lang="en-ZA" sz="2400" dirty="0">
                  <a:solidFill>
                    <a:schemeClr val="tx1"/>
                  </a:solidFill>
                </a:rPr>
                <a:t>Procedural regulations stipulate the information to be collected on an annual basis from all health establishments to which promulgated norms and standards regulations applicable to different categories of health establishments apply.</a:t>
              </a:r>
            </a:p>
          </p:txBody>
        </p:sp>
      </p:grpSp>
      <p:sp>
        <p:nvSpPr>
          <p:cNvPr id="12" name="Rectangle 11">
            <a:extLst>
              <a:ext uri="{FF2B5EF4-FFF2-40B4-BE49-F238E27FC236}">
                <a16:creationId xmlns:a16="http://schemas.microsoft.com/office/drawing/2014/main" id="{91F4C43B-F464-48FE-8BD7-7E24CF5EBC65}"/>
              </a:ext>
            </a:extLst>
          </p:cNvPr>
          <p:cNvSpPr/>
          <p:nvPr/>
        </p:nvSpPr>
        <p:spPr>
          <a:xfrm>
            <a:off x="6171635" y="3866400"/>
            <a:ext cx="5458201" cy="123800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sp>
      <p:sp>
        <p:nvSpPr>
          <p:cNvPr id="17" name="Slide Number Placeholder 16">
            <a:extLst>
              <a:ext uri="{FF2B5EF4-FFF2-40B4-BE49-F238E27FC236}">
                <a16:creationId xmlns:a16="http://schemas.microsoft.com/office/drawing/2014/main" id="{752D9101-49E9-4982-8604-3F05E2A9632E}"/>
              </a:ext>
            </a:extLst>
          </p:cNvPr>
          <p:cNvSpPr>
            <a:spLocks noGrp="1"/>
          </p:cNvSpPr>
          <p:nvPr>
            <p:ph type="sldNum" sz="quarter" idx="12"/>
          </p:nvPr>
        </p:nvSpPr>
        <p:spPr/>
        <p:txBody>
          <a:bodyPr/>
          <a:lstStyle/>
          <a:p>
            <a:fld id="{13735CDC-9312-4003-B340-83622762ACE3}" type="slidenum">
              <a:rPr lang="en-GB" smtClean="0"/>
              <a:t>6</a:t>
            </a:fld>
            <a:endParaRPr lang="en-GB"/>
          </a:p>
        </p:txBody>
      </p:sp>
      <p:pic>
        <p:nvPicPr>
          <p:cNvPr id="4" name="Graphic 3" descr="Cloud Computing">
            <a:extLst>
              <a:ext uri="{FF2B5EF4-FFF2-40B4-BE49-F238E27FC236}">
                <a16:creationId xmlns:a16="http://schemas.microsoft.com/office/drawing/2014/main" id="{A9BF2869-3D2A-47A3-AFFC-ACCCB2CA3F4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368261" y="2668538"/>
            <a:ext cx="914400" cy="914400"/>
          </a:xfrm>
          <a:prstGeom prst="rect">
            <a:avLst/>
          </a:prstGeom>
        </p:spPr>
      </p:pic>
    </p:spTree>
    <p:extLst>
      <p:ext uri="{BB962C8B-B14F-4D97-AF65-F5344CB8AC3E}">
        <p14:creationId xmlns:p14="http://schemas.microsoft.com/office/powerpoint/2010/main" val="1766952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3126C92-989B-43A2-86CF-9EE972654B37}"/>
              </a:ext>
            </a:extLst>
          </p:cNvPr>
          <p:cNvSpPr>
            <a:spLocks noGrp="1"/>
          </p:cNvSpPr>
          <p:nvPr>
            <p:ph type="sldNum" sz="quarter" idx="12"/>
          </p:nvPr>
        </p:nvSpPr>
        <p:spPr/>
        <p:txBody>
          <a:bodyPr/>
          <a:lstStyle/>
          <a:p>
            <a:fld id="{13735CDC-9312-4003-B340-83622762ACE3}" type="slidenum">
              <a:rPr lang="en-GB" smtClean="0"/>
              <a:t>7</a:t>
            </a:fld>
            <a:endParaRPr lang="en-GB"/>
          </a:p>
        </p:txBody>
      </p:sp>
      <p:sp>
        <p:nvSpPr>
          <p:cNvPr id="5" name="Rectangle 4">
            <a:extLst>
              <a:ext uri="{FF2B5EF4-FFF2-40B4-BE49-F238E27FC236}">
                <a16:creationId xmlns:a16="http://schemas.microsoft.com/office/drawing/2014/main" id="{971FD407-5B41-44E3-95A9-D50D54710B55}"/>
              </a:ext>
            </a:extLst>
          </p:cNvPr>
          <p:cNvSpPr/>
          <p:nvPr/>
        </p:nvSpPr>
        <p:spPr>
          <a:xfrm>
            <a:off x="0" y="0"/>
            <a:ext cx="2013557" cy="6858000"/>
          </a:xfrm>
          <a:prstGeom prst="rect">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58781AD2-4030-4B0A-BFB2-32092D68A46B}"/>
              </a:ext>
            </a:extLst>
          </p:cNvPr>
          <p:cNvSpPr/>
          <p:nvPr/>
        </p:nvSpPr>
        <p:spPr>
          <a:xfrm>
            <a:off x="695383" y="1729212"/>
            <a:ext cx="3016538" cy="2978590"/>
          </a:xfrm>
          <a:prstGeom prst="ellipse">
            <a:avLst/>
          </a:prstGeom>
          <a:ln w="47625">
            <a:solidFill>
              <a:srgbClr val="ED7D31">
                <a:alpha val="99000"/>
              </a:srgb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7" name="Oval 6">
            <a:extLst>
              <a:ext uri="{FF2B5EF4-FFF2-40B4-BE49-F238E27FC236}">
                <a16:creationId xmlns:a16="http://schemas.microsoft.com/office/drawing/2014/main" id="{1593361B-5595-4B77-9B9A-8DCEC688DA1B}"/>
              </a:ext>
            </a:extLst>
          </p:cNvPr>
          <p:cNvSpPr/>
          <p:nvPr/>
        </p:nvSpPr>
        <p:spPr>
          <a:xfrm>
            <a:off x="780293" y="1813883"/>
            <a:ext cx="2857759" cy="2813113"/>
          </a:xfrm>
          <a:prstGeom prst="ellipse">
            <a:avLst/>
          </a:prstGeom>
          <a:ln w="47625">
            <a:solidFill>
              <a:srgbClr val="ED7D31">
                <a:alpha val="99000"/>
              </a:srgb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t>PURPOSE OF DATA COLLECTED BY OHSC – ANNUAL RETURNS</a:t>
            </a:r>
            <a:endParaRPr lang="en-GB" sz="2400" b="1" dirty="0"/>
          </a:p>
        </p:txBody>
      </p:sp>
      <p:sp>
        <p:nvSpPr>
          <p:cNvPr id="10" name="Rectangle 9">
            <a:extLst>
              <a:ext uri="{FF2B5EF4-FFF2-40B4-BE49-F238E27FC236}">
                <a16:creationId xmlns:a16="http://schemas.microsoft.com/office/drawing/2014/main" id="{91F0CDFA-920C-4BE0-8DE4-57425E147D5D}"/>
              </a:ext>
            </a:extLst>
          </p:cNvPr>
          <p:cNvSpPr/>
          <p:nvPr/>
        </p:nvSpPr>
        <p:spPr>
          <a:xfrm>
            <a:off x="4609018" y="2120278"/>
            <a:ext cx="7251022" cy="3416320"/>
          </a:xfrm>
          <a:prstGeom prst="rect">
            <a:avLst/>
          </a:prstGeom>
        </p:spPr>
        <p:txBody>
          <a:bodyPr wrap="square">
            <a:spAutoFit/>
          </a:bodyPr>
          <a:lstStyle/>
          <a:p>
            <a:pPr marL="285750" indent="-285750" algn="just">
              <a:buFont typeface="Arial" panose="020B0604020202020204" pitchFamily="34" charset="0"/>
              <a:buChar char="•"/>
            </a:pPr>
            <a:r>
              <a:rPr lang="en-US" sz="2400" dirty="0"/>
              <a:t>Sampling framework for inspections</a:t>
            </a:r>
          </a:p>
          <a:p>
            <a:pPr marL="285750" indent="-285750" algn="just">
              <a:buFont typeface="Arial" panose="020B0604020202020204" pitchFamily="34" charset="0"/>
              <a:buChar char="•"/>
            </a:pPr>
            <a:r>
              <a:rPr lang="en-US" sz="2400" dirty="0"/>
              <a:t>Preparation for inspections (services provided, infrastructure, human resources, utilisation rates, etc.)</a:t>
            </a:r>
          </a:p>
          <a:p>
            <a:pPr marL="285750" indent="-285750" algn="just">
              <a:buFont typeface="Arial" panose="020B0604020202020204" pitchFamily="34" charset="0"/>
              <a:buChar char="•"/>
            </a:pPr>
            <a:r>
              <a:rPr lang="en-US" sz="2400" dirty="0"/>
              <a:t>Facilitates </a:t>
            </a:r>
            <a:r>
              <a:rPr lang="en-US" sz="2400" dirty="0" err="1"/>
              <a:t>contextualisation</a:t>
            </a:r>
            <a:r>
              <a:rPr lang="en-US" sz="2400" dirty="0"/>
              <a:t> of inspection findings and Early Warning System indicators reported</a:t>
            </a:r>
          </a:p>
          <a:p>
            <a:pPr marL="285750" indent="-285750" algn="just">
              <a:buFont typeface="Arial" panose="020B0604020202020204" pitchFamily="34" charset="0"/>
              <a:buChar char="•"/>
            </a:pPr>
            <a:r>
              <a:rPr lang="en-US" sz="2400" dirty="0"/>
              <a:t>Provides data to be utilised in the preparation of recommendations for intervention by a national or provincial department of health, a health department of a municipality or a health establishment</a:t>
            </a:r>
          </a:p>
        </p:txBody>
      </p:sp>
    </p:spTree>
    <p:extLst>
      <p:ext uri="{BB962C8B-B14F-4D97-AF65-F5344CB8AC3E}">
        <p14:creationId xmlns:p14="http://schemas.microsoft.com/office/powerpoint/2010/main" val="2953503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3126C92-989B-43A2-86CF-9EE972654B37}"/>
              </a:ext>
            </a:extLst>
          </p:cNvPr>
          <p:cNvSpPr>
            <a:spLocks noGrp="1"/>
          </p:cNvSpPr>
          <p:nvPr>
            <p:ph type="sldNum" sz="quarter" idx="12"/>
          </p:nvPr>
        </p:nvSpPr>
        <p:spPr/>
        <p:txBody>
          <a:bodyPr/>
          <a:lstStyle/>
          <a:p>
            <a:fld id="{13735CDC-9312-4003-B340-83622762ACE3}" type="slidenum">
              <a:rPr lang="en-GB" smtClean="0"/>
              <a:t>8</a:t>
            </a:fld>
            <a:endParaRPr lang="en-GB"/>
          </a:p>
        </p:txBody>
      </p:sp>
      <p:sp>
        <p:nvSpPr>
          <p:cNvPr id="5" name="Rectangle 4">
            <a:extLst>
              <a:ext uri="{FF2B5EF4-FFF2-40B4-BE49-F238E27FC236}">
                <a16:creationId xmlns:a16="http://schemas.microsoft.com/office/drawing/2014/main" id="{971FD407-5B41-44E3-95A9-D50D54710B55}"/>
              </a:ext>
            </a:extLst>
          </p:cNvPr>
          <p:cNvSpPr/>
          <p:nvPr/>
        </p:nvSpPr>
        <p:spPr>
          <a:xfrm>
            <a:off x="0" y="0"/>
            <a:ext cx="2013557" cy="6858000"/>
          </a:xfrm>
          <a:prstGeom prst="rect">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58781AD2-4030-4B0A-BFB2-32092D68A46B}"/>
              </a:ext>
            </a:extLst>
          </p:cNvPr>
          <p:cNvSpPr/>
          <p:nvPr/>
        </p:nvSpPr>
        <p:spPr>
          <a:xfrm>
            <a:off x="695383" y="1729212"/>
            <a:ext cx="3016538" cy="2978590"/>
          </a:xfrm>
          <a:prstGeom prst="ellipse">
            <a:avLst/>
          </a:prstGeom>
          <a:ln w="47625">
            <a:solidFill>
              <a:srgbClr val="ED7D31">
                <a:alpha val="99000"/>
              </a:srgb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7" name="Oval 6">
            <a:extLst>
              <a:ext uri="{FF2B5EF4-FFF2-40B4-BE49-F238E27FC236}">
                <a16:creationId xmlns:a16="http://schemas.microsoft.com/office/drawing/2014/main" id="{1593361B-5595-4B77-9B9A-8DCEC688DA1B}"/>
              </a:ext>
            </a:extLst>
          </p:cNvPr>
          <p:cNvSpPr/>
          <p:nvPr/>
        </p:nvSpPr>
        <p:spPr>
          <a:xfrm>
            <a:off x="780293" y="1813883"/>
            <a:ext cx="2857759" cy="2813113"/>
          </a:xfrm>
          <a:prstGeom prst="ellipse">
            <a:avLst/>
          </a:prstGeom>
          <a:ln w="47625">
            <a:solidFill>
              <a:srgbClr val="ED7D31">
                <a:alpha val="99000"/>
              </a:srgb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t>PURPOSE OF DATA COLLECTED BY OHSC –SELF ASSESSMENTS</a:t>
            </a:r>
            <a:endParaRPr lang="en-GB" sz="2400" b="1" dirty="0"/>
          </a:p>
        </p:txBody>
      </p:sp>
      <p:sp>
        <p:nvSpPr>
          <p:cNvPr id="10" name="Rectangle 9">
            <a:extLst>
              <a:ext uri="{FF2B5EF4-FFF2-40B4-BE49-F238E27FC236}">
                <a16:creationId xmlns:a16="http://schemas.microsoft.com/office/drawing/2014/main" id="{91F0CDFA-920C-4BE0-8DE4-57425E147D5D}"/>
              </a:ext>
            </a:extLst>
          </p:cNvPr>
          <p:cNvSpPr/>
          <p:nvPr/>
        </p:nvSpPr>
        <p:spPr>
          <a:xfrm>
            <a:off x="4407304" y="797510"/>
            <a:ext cx="7251022" cy="5262979"/>
          </a:xfrm>
          <a:prstGeom prst="rect">
            <a:avLst/>
          </a:prstGeom>
        </p:spPr>
        <p:txBody>
          <a:bodyPr wrap="square">
            <a:spAutoFit/>
          </a:bodyPr>
          <a:lstStyle/>
          <a:p>
            <a:pPr marL="285750" indent="-285750" algn="just">
              <a:buFont typeface="Arial" panose="020B0604020202020204" pitchFamily="34" charset="0"/>
              <a:buChar char="•"/>
            </a:pPr>
            <a:r>
              <a:rPr lang="en-US" sz="2400" dirty="0"/>
              <a:t>Provide health establishments with an indication of areas of non-compliance for intervention in advance of an OHSC inspection</a:t>
            </a:r>
          </a:p>
          <a:p>
            <a:pPr marL="285750" indent="-285750" algn="just">
              <a:buFont typeface="Arial" panose="020B0604020202020204" pitchFamily="34" charset="0"/>
              <a:buChar char="•"/>
            </a:pPr>
            <a:r>
              <a:rPr lang="en-US" sz="2400" dirty="0"/>
              <a:t>Provide district and provincial departments of health with an indication of quality performance throughout their area and identify areas of common deficiencies requiring intervention from district and provincial authorities</a:t>
            </a:r>
          </a:p>
          <a:p>
            <a:pPr marL="285750" indent="-285750" algn="just">
              <a:buFont typeface="Arial" panose="020B0604020202020204" pitchFamily="34" charset="0"/>
              <a:buChar char="•"/>
            </a:pPr>
            <a:r>
              <a:rPr lang="en-US" sz="2400" dirty="0"/>
              <a:t>Provides the OHSC with an indication of achievement by each health establishment</a:t>
            </a:r>
          </a:p>
          <a:p>
            <a:pPr marL="285750" indent="-285750" algn="just">
              <a:buFont typeface="Arial" panose="020B0604020202020204" pitchFamily="34" charset="0"/>
              <a:buChar char="•"/>
            </a:pPr>
            <a:r>
              <a:rPr lang="en-US" sz="2400" dirty="0"/>
              <a:t>Provides an opportunity for staff to walk around the health establishment and get a “hands-on” perspective of the establishment through a quality lens</a:t>
            </a:r>
          </a:p>
        </p:txBody>
      </p:sp>
    </p:spTree>
    <p:extLst>
      <p:ext uri="{BB962C8B-B14F-4D97-AF65-F5344CB8AC3E}">
        <p14:creationId xmlns:p14="http://schemas.microsoft.com/office/powerpoint/2010/main" val="5986765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3126C92-989B-43A2-86CF-9EE972654B37}"/>
              </a:ext>
            </a:extLst>
          </p:cNvPr>
          <p:cNvSpPr>
            <a:spLocks noGrp="1"/>
          </p:cNvSpPr>
          <p:nvPr>
            <p:ph type="sldNum" sz="quarter" idx="12"/>
          </p:nvPr>
        </p:nvSpPr>
        <p:spPr/>
        <p:txBody>
          <a:bodyPr/>
          <a:lstStyle/>
          <a:p>
            <a:fld id="{13735CDC-9312-4003-B340-83622762ACE3}" type="slidenum">
              <a:rPr lang="en-GB" smtClean="0"/>
              <a:t>9</a:t>
            </a:fld>
            <a:endParaRPr lang="en-GB"/>
          </a:p>
        </p:txBody>
      </p:sp>
      <p:sp>
        <p:nvSpPr>
          <p:cNvPr id="5" name="Rectangle 4">
            <a:extLst>
              <a:ext uri="{FF2B5EF4-FFF2-40B4-BE49-F238E27FC236}">
                <a16:creationId xmlns:a16="http://schemas.microsoft.com/office/drawing/2014/main" id="{971FD407-5B41-44E3-95A9-D50D54710B55}"/>
              </a:ext>
            </a:extLst>
          </p:cNvPr>
          <p:cNvSpPr/>
          <p:nvPr/>
        </p:nvSpPr>
        <p:spPr>
          <a:xfrm>
            <a:off x="0" y="0"/>
            <a:ext cx="2013557" cy="6858000"/>
          </a:xfrm>
          <a:prstGeom prst="rect">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Rounded Corners 1">
            <a:extLst>
              <a:ext uri="{FF2B5EF4-FFF2-40B4-BE49-F238E27FC236}">
                <a16:creationId xmlns:a16="http://schemas.microsoft.com/office/drawing/2014/main" id="{6A3DABF1-B3AF-4B32-AA41-446068BB34A4}"/>
              </a:ext>
            </a:extLst>
          </p:cNvPr>
          <p:cNvSpPr/>
          <p:nvPr/>
        </p:nvSpPr>
        <p:spPr>
          <a:xfrm>
            <a:off x="213757" y="1620455"/>
            <a:ext cx="2286690" cy="3272179"/>
          </a:xfrm>
          <a:prstGeom prst="roundRect">
            <a:avLst/>
          </a:prstGeom>
          <a:solidFill>
            <a:schemeClr val="bg1"/>
          </a:solidFill>
          <a:ln w="4762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1F4571"/>
              </a:solidFill>
            </a:endParaRPr>
          </a:p>
        </p:txBody>
      </p:sp>
      <p:sp>
        <p:nvSpPr>
          <p:cNvPr id="9" name="Rectangle: Rounded Corners 8">
            <a:extLst>
              <a:ext uri="{FF2B5EF4-FFF2-40B4-BE49-F238E27FC236}">
                <a16:creationId xmlns:a16="http://schemas.microsoft.com/office/drawing/2014/main" id="{E0E42A14-E0B9-45DB-8F13-68046E7ACDFF}"/>
              </a:ext>
            </a:extLst>
          </p:cNvPr>
          <p:cNvSpPr/>
          <p:nvPr/>
        </p:nvSpPr>
        <p:spPr>
          <a:xfrm>
            <a:off x="304923" y="1703583"/>
            <a:ext cx="2093893" cy="3082174"/>
          </a:xfrm>
          <a:prstGeom prst="roundRect">
            <a:avLst/>
          </a:prstGeom>
          <a:solidFill>
            <a:schemeClr val="bg1"/>
          </a:solidFill>
          <a:ln w="4762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LEGISLATIVE IMPERATIVE FOR OHSC DATA COLLECTION FROM HEALTH ESTABLISHMENTS </a:t>
            </a:r>
            <a:endParaRPr lang="en-GB" b="1" dirty="0">
              <a:solidFill>
                <a:schemeClr val="tx1"/>
              </a:solidFill>
            </a:endParaRPr>
          </a:p>
        </p:txBody>
      </p:sp>
      <p:sp>
        <p:nvSpPr>
          <p:cNvPr id="7" name="Rectangle: Rounded Corners 6">
            <a:extLst>
              <a:ext uri="{FF2B5EF4-FFF2-40B4-BE49-F238E27FC236}">
                <a16:creationId xmlns:a16="http://schemas.microsoft.com/office/drawing/2014/main" id="{F5423D81-165E-4261-888D-9B8963AC339F}"/>
              </a:ext>
            </a:extLst>
          </p:cNvPr>
          <p:cNvSpPr/>
          <p:nvPr/>
        </p:nvSpPr>
        <p:spPr>
          <a:xfrm>
            <a:off x="3123210" y="776748"/>
            <a:ext cx="8455232" cy="1634044"/>
          </a:xfrm>
          <a:prstGeom prst="round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t>Procedural Regulations pertaining to the function of the Office of Health Standards Compliance and handling of complaints by the Ombud 2 Nov 2016</a:t>
            </a:r>
          </a:p>
        </p:txBody>
      </p:sp>
      <p:sp>
        <p:nvSpPr>
          <p:cNvPr id="11" name="Rectangle 10">
            <a:extLst>
              <a:ext uri="{FF2B5EF4-FFF2-40B4-BE49-F238E27FC236}">
                <a16:creationId xmlns:a16="http://schemas.microsoft.com/office/drawing/2014/main" id="{E46888E6-A418-4E02-A90B-75424718F6CF}"/>
              </a:ext>
            </a:extLst>
          </p:cNvPr>
          <p:cNvSpPr/>
          <p:nvPr/>
        </p:nvSpPr>
        <p:spPr>
          <a:xfrm>
            <a:off x="3123210" y="2751411"/>
            <a:ext cx="8521393" cy="2862322"/>
          </a:xfrm>
          <a:prstGeom prst="rect">
            <a:avLst/>
          </a:prstGeom>
        </p:spPr>
        <p:txBody>
          <a:bodyPr wrap="square">
            <a:spAutoFit/>
          </a:bodyPr>
          <a:lstStyle/>
          <a:p>
            <a:pPr algn="ctr"/>
            <a:r>
              <a:rPr lang="en-GB" sz="3200" b="1" dirty="0"/>
              <a:t>Chapter 2 </a:t>
            </a:r>
          </a:p>
          <a:p>
            <a:endParaRPr lang="en-GB" sz="1600" dirty="0"/>
          </a:p>
          <a:p>
            <a:r>
              <a:rPr lang="en-GB" sz="2000" dirty="0"/>
              <a:t>Regulation 4:  Collection of or request for information</a:t>
            </a:r>
          </a:p>
          <a:p>
            <a:endParaRPr lang="en-GB" sz="1600" dirty="0"/>
          </a:p>
          <a:p>
            <a:r>
              <a:rPr lang="en-ZA" sz="2400" dirty="0"/>
              <a:t>(1)  All health establishments and users that are required by the Office to provide information relating to norms and standards, in terms of section 79(2)(b) of the Act, must do so by 31 March </a:t>
            </a:r>
            <a:r>
              <a:rPr lang="en-GB" sz="2400" dirty="0"/>
              <a:t>of each year.</a:t>
            </a:r>
          </a:p>
        </p:txBody>
      </p:sp>
    </p:spTree>
    <p:extLst>
      <p:ext uri="{BB962C8B-B14F-4D97-AF65-F5344CB8AC3E}">
        <p14:creationId xmlns:p14="http://schemas.microsoft.com/office/powerpoint/2010/main" val="3273007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3126C92-989B-43A2-86CF-9EE972654B37}"/>
              </a:ext>
            </a:extLst>
          </p:cNvPr>
          <p:cNvSpPr>
            <a:spLocks noGrp="1"/>
          </p:cNvSpPr>
          <p:nvPr>
            <p:ph type="sldNum" sz="quarter" idx="12"/>
          </p:nvPr>
        </p:nvSpPr>
        <p:spPr/>
        <p:txBody>
          <a:bodyPr/>
          <a:lstStyle/>
          <a:p>
            <a:fld id="{13735CDC-9312-4003-B340-83622762ACE3}" type="slidenum">
              <a:rPr lang="en-GB" smtClean="0"/>
              <a:t>10</a:t>
            </a:fld>
            <a:endParaRPr lang="en-GB"/>
          </a:p>
        </p:txBody>
      </p:sp>
      <p:sp>
        <p:nvSpPr>
          <p:cNvPr id="5" name="Rectangle 4">
            <a:extLst>
              <a:ext uri="{FF2B5EF4-FFF2-40B4-BE49-F238E27FC236}">
                <a16:creationId xmlns:a16="http://schemas.microsoft.com/office/drawing/2014/main" id="{971FD407-5B41-44E3-95A9-D50D54710B55}"/>
              </a:ext>
            </a:extLst>
          </p:cNvPr>
          <p:cNvSpPr/>
          <p:nvPr/>
        </p:nvSpPr>
        <p:spPr>
          <a:xfrm>
            <a:off x="0" y="0"/>
            <a:ext cx="2013557" cy="6858000"/>
          </a:xfrm>
          <a:prstGeom prst="rect">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Rounded Corners 1">
            <a:extLst>
              <a:ext uri="{FF2B5EF4-FFF2-40B4-BE49-F238E27FC236}">
                <a16:creationId xmlns:a16="http://schemas.microsoft.com/office/drawing/2014/main" id="{6A3DABF1-B3AF-4B32-AA41-446068BB34A4}"/>
              </a:ext>
            </a:extLst>
          </p:cNvPr>
          <p:cNvSpPr/>
          <p:nvPr/>
        </p:nvSpPr>
        <p:spPr>
          <a:xfrm>
            <a:off x="213757" y="1620455"/>
            <a:ext cx="2286690" cy="3272179"/>
          </a:xfrm>
          <a:prstGeom prst="roundRect">
            <a:avLst/>
          </a:prstGeom>
          <a:solidFill>
            <a:schemeClr val="bg1"/>
          </a:solidFill>
          <a:ln w="4762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1F4571"/>
              </a:solidFill>
            </a:endParaRPr>
          </a:p>
        </p:txBody>
      </p:sp>
      <p:sp>
        <p:nvSpPr>
          <p:cNvPr id="9" name="Rectangle: Rounded Corners 8">
            <a:extLst>
              <a:ext uri="{FF2B5EF4-FFF2-40B4-BE49-F238E27FC236}">
                <a16:creationId xmlns:a16="http://schemas.microsoft.com/office/drawing/2014/main" id="{E0E42A14-E0B9-45DB-8F13-68046E7ACDFF}"/>
              </a:ext>
            </a:extLst>
          </p:cNvPr>
          <p:cNvSpPr/>
          <p:nvPr/>
        </p:nvSpPr>
        <p:spPr>
          <a:xfrm>
            <a:off x="304923" y="1703583"/>
            <a:ext cx="2093893" cy="3082174"/>
          </a:xfrm>
          <a:prstGeom prst="roundRect">
            <a:avLst/>
          </a:prstGeom>
          <a:solidFill>
            <a:schemeClr val="bg1"/>
          </a:solidFill>
          <a:ln w="4762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SUB-REGULATION 4.(2)</a:t>
            </a:r>
            <a:endParaRPr lang="en-GB" b="1" dirty="0">
              <a:solidFill>
                <a:schemeClr val="tx1"/>
              </a:solidFill>
            </a:endParaRPr>
          </a:p>
        </p:txBody>
      </p:sp>
      <p:sp>
        <p:nvSpPr>
          <p:cNvPr id="11" name="Rectangle 10">
            <a:extLst>
              <a:ext uri="{FF2B5EF4-FFF2-40B4-BE49-F238E27FC236}">
                <a16:creationId xmlns:a16="http://schemas.microsoft.com/office/drawing/2014/main" id="{E46888E6-A418-4E02-A90B-75424718F6CF}"/>
              </a:ext>
            </a:extLst>
          </p:cNvPr>
          <p:cNvSpPr/>
          <p:nvPr/>
        </p:nvSpPr>
        <p:spPr>
          <a:xfrm>
            <a:off x="3019069" y="579358"/>
            <a:ext cx="8521393" cy="6278642"/>
          </a:xfrm>
          <a:prstGeom prst="rect">
            <a:avLst/>
          </a:prstGeom>
        </p:spPr>
        <p:txBody>
          <a:bodyPr wrap="square">
            <a:spAutoFit/>
          </a:bodyPr>
          <a:lstStyle/>
          <a:p>
            <a:r>
              <a:rPr lang="en-ZA" dirty="0"/>
              <a:t>(2) </a:t>
            </a:r>
            <a:r>
              <a:rPr lang="en-ZA" sz="2400" dirty="0"/>
              <a:t>A request for information from health establishments, referred to in sub-regulation (1), must be in writing, and the required information must be in the form of Form 1 and include, at least, the </a:t>
            </a:r>
            <a:r>
              <a:rPr lang="en-GB" sz="2400" dirty="0"/>
              <a:t>following:</a:t>
            </a:r>
          </a:p>
          <a:p>
            <a:pPr marL="449263" indent="0">
              <a:buNone/>
            </a:pPr>
            <a:r>
              <a:rPr lang="en-ZA" sz="2400" dirty="0"/>
              <a:t>(a) Name of health establishment;</a:t>
            </a:r>
          </a:p>
          <a:p>
            <a:pPr marL="449263" indent="0">
              <a:buNone/>
            </a:pPr>
            <a:r>
              <a:rPr lang="en-GB" sz="2400" dirty="0"/>
              <a:t>(b) legal status;</a:t>
            </a:r>
          </a:p>
          <a:p>
            <a:pPr marL="449263" indent="0">
              <a:buNone/>
            </a:pPr>
            <a:r>
              <a:rPr lang="en-GB" sz="2400" dirty="0"/>
              <a:t>(c) physical address;</a:t>
            </a:r>
          </a:p>
          <a:p>
            <a:pPr marL="449263" indent="0">
              <a:buNone/>
            </a:pPr>
            <a:r>
              <a:rPr lang="en-ZA" sz="2400" dirty="0"/>
              <a:t>(d) contact details, including telephone, fax, email and website details, if any;</a:t>
            </a:r>
          </a:p>
          <a:p>
            <a:pPr marL="449263" indent="0">
              <a:buNone/>
            </a:pPr>
            <a:r>
              <a:rPr lang="en-ZA" sz="2400" dirty="0"/>
              <a:t>(e) names and contact details of the person in charge;</a:t>
            </a:r>
          </a:p>
          <a:p>
            <a:pPr marL="449263" indent="0">
              <a:buNone/>
            </a:pPr>
            <a:r>
              <a:rPr lang="en-ZA" sz="2400" dirty="0"/>
              <a:t>(f) category of health establishment;</a:t>
            </a:r>
          </a:p>
          <a:p>
            <a:pPr marL="449263" indent="0">
              <a:buNone/>
            </a:pPr>
            <a:r>
              <a:rPr lang="en-ZA" sz="2400" dirty="0"/>
              <a:t>(g) health district in which the health establishment falls;</a:t>
            </a:r>
          </a:p>
          <a:p>
            <a:pPr marL="449263" indent="0">
              <a:buNone/>
            </a:pPr>
            <a:r>
              <a:rPr lang="en-GB" sz="2400" dirty="0"/>
              <a:t>(h) services offered;</a:t>
            </a:r>
          </a:p>
          <a:p>
            <a:pPr marL="449263" indent="0">
              <a:buNone/>
            </a:pPr>
            <a:r>
              <a:rPr lang="en-ZA" sz="2400" dirty="0"/>
              <a:t>(i) operating days and times; and</a:t>
            </a:r>
          </a:p>
          <a:p>
            <a:pPr marL="447675"/>
            <a:r>
              <a:rPr lang="en-ZA" sz="2400" b="1" dirty="0"/>
              <a:t>(j) results of the most recent annual self-assessment against norms and standards.</a:t>
            </a:r>
            <a:endParaRPr lang="en-GB" sz="2400" b="1" dirty="0"/>
          </a:p>
          <a:p>
            <a:pPr algn="ctr"/>
            <a:endParaRPr lang="en-GB" dirty="0"/>
          </a:p>
        </p:txBody>
      </p:sp>
    </p:spTree>
    <p:extLst>
      <p:ext uri="{BB962C8B-B14F-4D97-AF65-F5344CB8AC3E}">
        <p14:creationId xmlns:p14="http://schemas.microsoft.com/office/powerpoint/2010/main" val="16397980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a:extLst>
              <a:ext uri="{FF2B5EF4-FFF2-40B4-BE49-F238E27FC236}">
                <a16:creationId xmlns:a16="http://schemas.microsoft.com/office/drawing/2014/main" id="{14121D9F-7178-4037-877C-CA100ED18374}"/>
              </a:ext>
            </a:extLst>
          </p:cNvPr>
          <p:cNvSpPr txBox="1">
            <a:spLocks/>
          </p:cNvSpPr>
          <p:nvPr/>
        </p:nvSpPr>
        <p:spPr>
          <a:xfrm>
            <a:off x="442935" y="2769854"/>
            <a:ext cx="3121153" cy="1162050"/>
          </a:xfrm>
          <a:prstGeom prst="rect">
            <a:avLst/>
          </a:prstGeom>
          <a:noFill/>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ZA" sz="3600" b="1" dirty="0">
                <a:solidFill>
                  <a:schemeClr val="bg1"/>
                </a:solidFill>
              </a:rPr>
              <a:t>WHY ENFORCED COMPLIANCE?</a:t>
            </a:r>
            <a:endParaRPr lang="en-US" sz="3600" b="1" dirty="0">
              <a:solidFill>
                <a:schemeClr val="bg1"/>
              </a:solidFill>
            </a:endParaRPr>
          </a:p>
        </p:txBody>
      </p:sp>
      <p:sp>
        <p:nvSpPr>
          <p:cNvPr id="32" name="Rectangle 31">
            <a:extLst>
              <a:ext uri="{FF2B5EF4-FFF2-40B4-BE49-F238E27FC236}">
                <a16:creationId xmlns:a16="http://schemas.microsoft.com/office/drawing/2014/main" id="{CEA47964-0EF9-4531-AA53-5B75546BDFF4}"/>
              </a:ext>
            </a:extLst>
          </p:cNvPr>
          <p:cNvSpPr/>
          <p:nvPr/>
        </p:nvSpPr>
        <p:spPr>
          <a:xfrm>
            <a:off x="6779216" y="3061353"/>
            <a:ext cx="4474303" cy="124935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5" name="Slide Number Placeholder 34">
            <a:extLst>
              <a:ext uri="{FF2B5EF4-FFF2-40B4-BE49-F238E27FC236}">
                <a16:creationId xmlns:a16="http://schemas.microsoft.com/office/drawing/2014/main" id="{37D1ACB4-BDCF-4A69-9E24-A1D894F32AAA}"/>
              </a:ext>
            </a:extLst>
          </p:cNvPr>
          <p:cNvSpPr>
            <a:spLocks noGrp="1"/>
          </p:cNvSpPr>
          <p:nvPr>
            <p:ph type="sldNum" sz="quarter" idx="12"/>
          </p:nvPr>
        </p:nvSpPr>
        <p:spPr/>
        <p:txBody>
          <a:bodyPr/>
          <a:lstStyle/>
          <a:p>
            <a:fld id="{13735CDC-9312-4003-B340-83622762ACE3}" type="slidenum">
              <a:rPr lang="en-GB" smtClean="0"/>
              <a:t>11</a:t>
            </a:fld>
            <a:endParaRPr lang="en-GB"/>
          </a:p>
        </p:txBody>
      </p:sp>
      <p:sp>
        <p:nvSpPr>
          <p:cNvPr id="18" name="Rectangle: Rounded Corners 17">
            <a:extLst>
              <a:ext uri="{FF2B5EF4-FFF2-40B4-BE49-F238E27FC236}">
                <a16:creationId xmlns:a16="http://schemas.microsoft.com/office/drawing/2014/main" id="{FD3D63DB-68A7-4511-B23B-580FCB25C538}"/>
              </a:ext>
            </a:extLst>
          </p:cNvPr>
          <p:cNvSpPr/>
          <p:nvPr/>
        </p:nvSpPr>
        <p:spPr>
          <a:xfrm>
            <a:off x="280657" y="2424411"/>
            <a:ext cx="11660864" cy="1765627"/>
          </a:xfrm>
          <a:prstGeom prst="roundRect">
            <a:avLst>
              <a:gd name="adj" fmla="val 10000"/>
            </a:avLst>
          </a:prstGeom>
        </p:spPr>
        <p:style>
          <a:lnRef idx="0">
            <a:schemeClr val="dk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sp>
      <p:grpSp>
        <p:nvGrpSpPr>
          <p:cNvPr id="20" name="Group 19">
            <a:extLst>
              <a:ext uri="{FF2B5EF4-FFF2-40B4-BE49-F238E27FC236}">
                <a16:creationId xmlns:a16="http://schemas.microsoft.com/office/drawing/2014/main" id="{7B7B6ABA-9D90-4DA1-BE71-69A672EF6B5B}"/>
              </a:ext>
            </a:extLst>
          </p:cNvPr>
          <p:cNvGrpSpPr/>
          <p:nvPr/>
        </p:nvGrpSpPr>
        <p:grpSpPr>
          <a:xfrm>
            <a:off x="1204112" y="2682549"/>
            <a:ext cx="10284736" cy="1249355"/>
            <a:chOff x="763119" y="956381"/>
            <a:chExt cx="5750484" cy="1765627"/>
          </a:xfrm>
        </p:grpSpPr>
        <p:sp>
          <p:nvSpPr>
            <p:cNvPr id="21" name="Rectangle 20">
              <a:extLst>
                <a:ext uri="{FF2B5EF4-FFF2-40B4-BE49-F238E27FC236}">
                  <a16:creationId xmlns:a16="http://schemas.microsoft.com/office/drawing/2014/main" id="{80456A42-B44F-4603-A51F-4AE99883070A}"/>
                </a:ext>
              </a:extLst>
            </p:cNvPr>
            <p:cNvSpPr/>
            <p:nvPr/>
          </p:nvSpPr>
          <p:spPr>
            <a:xfrm>
              <a:off x="2039300" y="956381"/>
              <a:ext cx="4474303" cy="17656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2" name="TextBox 21">
              <a:extLst>
                <a:ext uri="{FF2B5EF4-FFF2-40B4-BE49-F238E27FC236}">
                  <a16:creationId xmlns:a16="http://schemas.microsoft.com/office/drawing/2014/main" id="{DF49B154-C535-4427-B429-ACBF607B6BF1}"/>
                </a:ext>
              </a:extLst>
            </p:cNvPr>
            <p:cNvSpPr txBox="1"/>
            <p:nvPr/>
          </p:nvSpPr>
          <p:spPr>
            <a:xfrm>
              <a:off x="763119" y="1209988"/>
              <a:ext cx="5750484" cy="1258409"/>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86862" tIns="186862" rIns="186862" bIns="186862" numCol="1" spcCol="1270" anchor="ctr" anchorCtr="0">
              <a:noAutofit/>
            </a:bodyPr>
            <a:lstStyle/>
            <a:p>
              <a:pPr lvl="0" defTabSz="1111250">
                <a:lnSpc>
                  <a:spcPct val="90000"/>
                </a:lnSpc>
                <a:spcBef>
                  <a:spcPct val="0"/>
                </a:spcBef>
                <a:spcAft>
                  <a:spcPct val="35000"/>
                </a:spcAft>
              </a:pPr>
              <a:r>
                <a:rPr lang="en-ZA" sz="3200" dirty="0"/>
                <a:t>ALIGNMENT OF DATA COLLECTION</a:t>
              </a:r>
              <a:endParaRPr lang="en-US" sz="3200" kern="1200" dirty="0"/>
            </a:p>
          </p:txBody>
        </p:sp>
      </p:grpSp>
      <p:pic>
        <p:nvPicPr>
          <p:cNvPr id="3" name="Graphic 2" descr="Gears">
            <a:extLst>
              <a:ext uri="{FF2B5EF4-FFF2-40B4-BE49-F238E27FC236}">
                <a16:creationId xmlns:a16="http://schemas.microsoft.com/office/drawing/2014/main" id="{B29F43D0-BADB-4A47-9E07-2153A535392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42935" y="2771630"/>
            <a:ext cx="914400" cy="914400"/>
          </a:xfrm>
          <a:prstGeom prst="rect">
            <a:avLst/>
          </a:prstGeom>
        </p:spPr>
      </p:pic>
    </p:spTree>
    <p:extLst>
      <p:ext uri="{BB962C8B-B14F-4D97-AF65-F5344CB8AC3E}">
        <p14:creationId xmlns:p14="http://schemas.microsoft.com/office/powerpoint/2010/main" val="732503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3126C92-989B-43A2-86CF-9EE972654B37}"/>
              </a:ext>
            </a:extLst>
          </p:cNvPr>
          <p:cNvSpPr>
            <a:spLocks noGrp="1"/>
          </p:cNvSpPr>
          <p:nvPr>
            <p:ph type="sldNum" sz="quarter" idx="12"/>
          </p:nvPr>
        </p:nvSpPr>
        <p:spPr/>
        <p:txBody>
          <a:bodyPr/>
          <a:lstStyle/>
          <a:p>
            <a:fld id="{13735CDC-9312-4003-B340-83622762ACE3}" type="slidenum">
              <a:rPr lang="en-GB" smtClean="0"/>
              <a:t>12</a:t>
            </a:fld>
            <a:endParaRPr lang="en-GB"/>
          </a:p>
        </p:txBody>
      </p:sp>
      <p:sp>
        <p:nvSpPr>
          <p:cNvPr id="5" name="Rectangle 4">
            <a:extLst>
              <a:ext uri="{FF2B5EF4-FFF2-40B4-BE49-F238E27FC236}">
                <a16:creationId xmlns:a16="http://schemas.microsoft.com/office/drawing/2014/main" id="{971FD407-5B41-44E3-95A9-D50D54710B55}"/>
              </a:ext>
            </a:extLst>
          </p:cNvPr>
          <p:cNvSpPr/>
          <p:nvPr/>
        </p:nvSpPr>
        <p:spPr>
          <a:xfrm>
            <a:off x="0" y="0"/>
            <a:ext cx="2013557" cy="6858000"/>
          </a:xfrm>
          <a:prstGeom prst="rect">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Rounded Corners 1">
            <a:extLst>
              <a:ext uri="{FF2B5EF4-FFF2-40B4-BE49-F238E27FC236}">
                <a16:creationId xmlns:a16="http://schemas.microsoft.com/office/drawing/2014/main" id="{6A3DABF1-B3AF-4B32-AA41-446068BB34A4}"/>
              </a:ext>
            </a:extLst>
          </p:cNvPr>
          <p:cNvSpPr/>
          <p:nvPr/>
        </p:nvSpPr>
        <p:spPr>
          <a:xfrm>
            <a:off x="213757" y="1620455"/>
            <a:ext cx="2286690" cy="3272179"/>
          </a:xfrm>
          <a:prstGeom prst="roundRect">
            <a:avLst/>
          </a:prstGeom>
          <a:solidFill>
            <a:schemeClr val="bg1"/>
          </a:solidFill>
          <a:ln w="4762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1F4571"/>
              </a:solidFill>
            </a:endParaRPr>
          </a:p>
        </p:txBody>
      </p:sp>
      <p:sp>
        <p:nvSpPr>
          <p:cNvPr id="9" name="Rectangle: Rounded Corners 8">
            <a:extLst>
              <a:ext uri="{FF2B5EF4-FFF2-40B4-BE49-F238E27FC236}">
                <a16:creationId xmlns:a16="http://schemas.microsoft.com/office/drawing/2014/main" id="{E0E42A14-E0B9-45DB-8F13-68046E7ACDFF}"/>
              </a:ext>
            </a:extLst>
          </p:cNvPr>
          <p:cNvSpPr/>
          <p:nvPr/>
        </p:nvSpPr>
        <p:spPr>
          <a:xfrm>
            <a:off x="304923" y="1703583"/>
            <a:ext cx="2093893" cy="3082174"/>
          </a:xfrm>
          <a:prstGeom prst="roundRect">
            <a:avLst/>
          </a:prstGeom>
          <a:solidFill>
            <a:schemeClr val="bg1"/>
          </a:solidFill>
          <a:ln w="4762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EFFICIENT DATA COLLECTION – ANNUAL RETURNS</a:t>
            </a:r>
            <a:endParaRPr lang="en-GB" b="1" dirty="0">
              <a:solidFill>
                <a:schemeClr val="tx1"/>
              </a:solidFill>
            </a:endParaRPr>
          </a:p>
        </p:txBody>
      </p:sp>
      <p:sp>
        <p:nvSpPr>
          <p:cNvPr id="11" name="Rectangle 10">
            <a:extLst>
              <a:ext uri="{FF2B5EF4-FFF2-40B4-BE49-F238E27FC236}">
                <a16:creationId xmlns:a16="http://schemas.microsoft.com/office/drawing/2014/main" id="{E46888E6-A418-4E02-A90B-75424718F6CF}"/>
              </a:ext>
            </a:extLst>
          </p:cNvPr>
          <p:cNvSpPr/>
          <p:nvPr/>
        </p:nvSpPr>
        <p:spPr>
          <a:xfrm>
            <a:off x="3238688" y="2090508"/>
            <a:ext cx="8521393" cy="2954655"/>
          </a:xfrm>
          <a:prstGeom prst="rect">
            <a:avLst/>
          </a:prstGeom>
        </p:spPr>
        <p:txBody>
          <a:bodyPr wrap="square">
            <a:spAutoFit/>
          </a:bodyPr>
          <a:lstStyle/>
          <a:p>
            <a:pPr marL="285750" indent="-285750">
              <a:buFont typeface="Arial" panose="020B0604020202020204" pitchFamily="34" charset="0"/>
              <a:buChar char="•"/>
            </a:pPr>
            <a:r>
              <a:rPr lang="en-US" sz="2400" dirty="0"/>
              <a:t>Primary Health Care (Clinics and CHCs) – Annual returns information required similar to Ideal Facility profile</a:t>
            </a:r>
          </a:p>
          <a:p>
            <a:pPr marL="285750" indent="-285750">
              <a:buFont typeface="Arial" panose="020B0604020202020204" pitchFamily="34" charset="0"/>
              <a:buChar char="•"/>
            </a:pPr>
            <a:r>
              <a:rPr lang="en-US" sz="2400" dirty="0"/>
              <a:t>OHSC has been granted access to the NDOH database to access the information collected via the Ideal Facility profile database</a:t>
            </a:r>
          </a:p>
          <a:p>
            <a:pPr marL="285750" indent="-285750">
              <a:buFont typeface="Arial" panose="020B0604020202020204" pitchFamily="34" charset="0"/>
              <a:buChar char="•"/>
            </a:pPr>
            <a:r>
              <a:rPr lang="en-US" sz="2400" dirty="0"/>
              <a:t>Annual returns and Ideal Facility profile data elements aligned to meet the requirements of both organisations</a:t>
            </a:r>
          </a:p>
          <a:p>
            <a:pPr marL="285750" indent="-285750">
              <a:buFont typeface="Arial" panose="020B0604020202020204" pitchFamily="34" charset="0"/>
              <a:buChar char="•"/>
            </a:pPr>
            <a:r>
              <a:rPr lang="en-US" sz="2400" dirty="0"/>
              <a:t>Hospitals – submit Annual Returns data via OHSC Portal </a:t>
            </a:r>
          </a:p>
          <a:p>
            <a:pPr algn="ctr"/>
            <a:endParaRPr lang="en-GB" dirty="0"/>
          </a:p>
        </p:txBody>
      </p:sp>
    </p:spTree>
    <p:extLst>
      <p:ext uri="{BB962C8B-B14F-4D97-AF65-F5344CB8AC3E}">
        <p14:creationId xmlns:p14="http://schemas.microsoft.com/office/powerpoint/2010/main" val="3254792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3126C92-989B-43A2-86CF-9EE972654B37}"/>
              </a:ext>
            </a:extLst>
          </p:cNvPr>
          <p:cNvSpPr>
            <a:spLocks noGrp="1"/>
          </p:cNvSpPr>
          <p:nvPr>
            <p:ph type="sldNum" sz="quarter" idx="12"/>
          </p:nvPr>
        </p:nvSpPr>
        <p:spPr/>
        <p:txBody>
          <a:bodyPr/>
          <a:lstStyle/>
          <a:p>
            <a:fld id="{13735CDC-9312-4003-B340-83622762ACE3}" type="slidenum">
              <a:rPr lang="en-GB" smtClean="0"/>
              <a:t>13</a:t>
            </a:fld>
            <a:endParaRPr lang="en-GB"/>
          </a:p>
        </p:txBody>
      </p:sp>
      <p:sp>
        <p:nvSpPr>
          <p:cNvPr id="5" name="Rectangle 4">
            <a:extLst>
              <a:ext uri="{FF2B5EF4-FFF2-40B4-BE49-F238E27FC236}">
                <a16:creationId xmlns:a16="http://schemas.microsoft.com/office/drawing/2014/main" id="{971FD407-5B41-44E3-95A9-D50D54710B55}"/>
              </a:ext>
            </a:extLst>
          </p:cNvPr>
          <p:cNvSpPr/>
          <p:nvPr/>
        </p:nvSpPr>
        <p:spPr>
          <a:xfrm>
            <a:off x="0" y="0"/>
            <a:ext cx="2013557" cy="6858000"/>
          </a:xfrm>
          <a:prstGeom prst="rect">
            <a:avLst/>
          </a:prstGeom>
          <a:solidFill>
            <a:srgbClr val="1F457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Rounded Corners 1">
            <a:extLst>
              <a:ext uri="{FF2B5EF4-FFF2-40B4-BE49-F238E27FC236}">
                <a16:creationId xmlns:a16="http://schemas.microsoft.com/office/drawing/2014/main" id="{6A3DABF1-B3AF-4B32-AA41-446068BB34A4}"/>
              </a:ext>
            </a:extLst>
          </p:cNvPr>
          <p:cNvSpPr/>
          <p:nvPr/>
        </p:nvSpPr>
        <p:spPr>
          <a:xfrm>
            <a:off x="213757" y="1620455"/>
            <a:ext cx="2286690" cy="3272179"/>
          </a:xfrm>
          <a:prstGeom prst="roundRect">
            <a:avLst/>
          </a:prstGeom>
          <a:solidFill>
            <a:schemeClr val="bg1"/>
          </a:solidFill>
          <a:ln w="4762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1F4571"/>
              </a:solidFill>
            </a:endParaRPr>
          </a:p>
        </p:txBody>
      </p:sp>
      <p:sp>
        <p:nvSpPr>
          <p:cNvPr id="9" name="Rectangle: Rounded Corners 8">
            <a:extLst>
              <a:ext uri="{FF2B5EF4-FFF2-40B4-BE49-F238E27FC236}">
                <a16:creationId xmlns:a16="http://schemas.microsoft.com/office/drawing/2014/main" id="{E0E42A14-E0B9-45DB-8F13-68046E7ACDFF}"/>
              </a:ext>
            </a:extLst>
          </p:cNvPr>
          <p:cNvSpPr/>
          <p:nvPr/>
        </p:nvSpPr>
        <p:spPr>
          <a:xfrm>
            <a:off x="304923" y="1703583"/>
            <a:ext cx="2093893" cy="3082174"/>
          </a:xfrm>
          <a:prstGeom prst="roundRect">
            <a:avLst/>
          </a:prstGeom>
          <a:solidFill>
            <a:schemeClr val="bg1"/>
          </a:solidFill>
          <a:ln w="4762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EFFICIENT DATA COLLECTION – SELF-ASSESSMENT (2)</a:t>
            </a:r>
            <a:endParaRPr lang="en-GB" b="1" dirty="0">
              <a:solidFill>
                <a:schemeClr val="tx1"/>
              </a:solidFill>
            </a:endParaRPr>
          </a:p>
        </p:txBody>
      </p:sp>
      <p:sp>
        <p:nvSpPr>
          <p:cNvPr id="11" name="Rectangle 10">
            <a:extLst>
              <a:ext uri="{FF2B5EF4-FFF2-40B4-BE49-F238E27FC236}">
                <a16:creationId xmlns:a16="http://schemas.microsoft.com/office/drawing/2014/main" id="{E46888E6-A418-4E02-A90B-75424718F6CF}"/>
              </a:ext>
            </a:extLst>
          </p:cNvPr>
          <p:cNvSpPr/>
          <p:nvPr/>
        </p:nvSpPr>
        <p:spPr>
          <a:xfrm>
            <a:off x="3211527" y="2144830"/>
            <a:ext cx="8521393" cy="2677656"/>
          </a:xfrm>
          <a:prstGeom prst="rect">
            <a:avLst/>
          </a:prstGeom>
        </p:spPr>
        <p:txBody>
          <a:bodyPr wrap="square">
            <a:spAutoFit/>
          </a:bodyPr>
          <a:lstStyle/>
          <a:p>
            <a:pPr marL="285750" indent="-285750">
              <a:buFont typeface="Arial" panose="020B0604020202020204" pitchFamily="34" charset="0"/>
              <a:buChar char="•"/>
            </a:pPr>
            <a:r>
              <a:rPr lang="en-US" sz="2400" dirty="0"/>
              <a:t>Self-assessments will be conducted against Ideal Facility Frameworks </a:t>
            </a:r>
          </a:p>
          <a:p>
            <a:pPr marL="285750" indent="-285750">
              <a:buFont typeface="Arial" panose="020B0604020202020204" pitchFamily="34" charset="0"/>
              <a:buChar char="•"/>
            </a:pPr>
            <a:r>
              <a:rPr lang="en-US" sz="2400" dirty="0"/>
              <a:t>Ideal Facility self-assessments must be submitted to OHSC as part of their annual returns by 31 March each year </a:t>
            </a:r>
          </a:p>
          <a:p>
            <a:pPr marL="285750" indent="-285750">
              <a:buFont typeface="Arial" panose="020B0604020202020204" pitchFamily="34" charset="0"/>
              <a:buChar char="•"/>
            </a:pPr>
            <a:r>
              <a:rPr lang="en-US" sz="2400" dirty="0"/>
              <a:t>OHSC Inspection tools and Ideal Facility Frameworks will retain the current grouping of measures / elements.  OHSC Inspection reports will follow the layout of OHSC Inspection tools. </a:t>
            </a:r>
            <a:endParaRPr lang="en-GB" sz="2400" dirty="0"/>
          </a:p>
        </p:txBody>
      </p:sp>
    </p:spTree>
    <p:extLst>
      <p:ext uri="{BB962C8B-B14F-4D97-AF65-F5344CB8AC3E}">
        <p14:creationId xmlns:p14="http://schemas.microsoft.com/office/powerpoint/2010/main" val="35522242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0B9B4C3-F15B-491A-9123-4122294FD4BA}"/>
              </a:ext>
            </a:extLst>
          </p:cNvPr>
          <p:cNvSpPr>
            <a:spLocks noGrp="1"/>
          </p:cNvSpPr>
          <p:nvPr>
            <p:ph type="sldNum" sz="quarter" idx="12"/>
          </p:nvPr>
        </p:nvSpPr>
        <p:spPr/>
        <p:txBody>
          <a:bodyPr/>
          <a:lstStyle/>
          <a:p>
            <a:fld id="{13735CDC-9312-4003-B340-83622762ACE3}" type="slidenum">
              <a:rPr lang="en-GB" smtClean="0"/>
              <a:t>14</a:t>
            </a:fld>
            <a:endParaRPr lang="en-GB"/>
          </a:p>
        </p:txBody>
      </p:sp>
      <p:sp>
        <p:nvSpPr>
          <p:cNvPr id="5" name="Rectangle 4">
            <a:extLst>
              <a:ext uri="{FF2B5EF4-FFF2-40B4-BE49-F238E27FC236}">
                <a16:creationId xmlns:a16="http://schemas.microsoft.com/office/drawing/2014/main" id="{5A8AA8CB-554C-409A-A4A6-12CDBB7160EA}"/>
              </a:ext>
            </a:extLst>
          </p:cNvPr>
          <p:cNvSpPr/>
          <p:nvPr/>
        </p:nvSpPr>
        <p:spPr>
          <a:xfrm>
            <a:off x="677172" y="302878"/>
            <a:ext cx="4380433" cy="6236034"/>
          </a:xfrm>
          <a:prstGeom prst="rect">
            <a:avLst/>
          </a:prstGeom>
          <a:solidFill>
            <a:srgbClr val="1F4571"/>
          </a:solidFill>
          <a:ln w="76200" cmpd="dbl">
            <a:solidFill>
              <a:srgbClr val="A5A5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t>THANK YOU</a:t>
            </a:r>
          </a:p>
        </p:txBody>
      </p:sp>
      <p:pic>
        <p:nvPicPr>
          <p:cNvPr id="7" name="Picture 6" descr="A picture containing text&#10;&#10;Description automatically generated">
            <a:extLst>
              <a:ext uri="{FF2B5EF4-FFF2-40B4-BE49-F238E27FC236}">
                <a16:creationId xmlns:a16="http://schemas.microsoft.com/office/drawing/2014/main" id="{BFE669E8-56D6-4D6F-803B-B3A48F33B5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9448" y="1194094"/>
            <a:ext cx="6242304" cy="3892296"/>
          </a:xfrm>
          <a:prstGeom prst="rect">
            <a:avLst/>
          </a:prstGeom>
        </p:spPr>
      </p:pic>
    </p:spTree>
    <p:extLst>
      <p:ext uri="{BB962C8B-B14F-4D97-AF65-F5344CB8AC3E}">
        <p14:creationId xmlns:p14="http://schemas.microsoft.com/office/powerpoint/2010/main" val="33150682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658</TotalTime>
  <Words>728</Words>
  <Application>Microsoft Office PowerPoint</Application>
  <PresentationFormat>Widescreen</PresentationFormat>
  <Paragraphs>76</Paragraphs>
  <Slides>14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THE OHSC REGULATORY FRAMEWORK FOR NORMS AND STANDARDS, ALIGNMENT OF TOOLS  </vt:lpstr>
      <vt:lpstr>OUTLINE OF PRESENTATION</vt:lpstr>
      <vt:lpstr>PowerPoint Presentation</vt:lpstr>
      <vt:lpstr>LESSONS LEARNED</vt:lpstr>
      <vt:lpstr>PowerPoint Presentation</vt:lpstr>
      <vt:lpstr>REGULATED INFORMATION REQUIREMENTS: OHSC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ROLE OF OFFICE OF HEALTH STANDARDS COMPLIANCE</dc:title>
  <dc:creator>Yahia Sabah</dc:creator>
  <cp:lastModifiedBy>Winnie Moleko</cp:lastModifiedBy>
  <cp:revision>63</cp:revision>
  <dcterms:created xsi:type="dcterms:W3CDTF">2019-08-31T18:57:53Z</dcterms:created>
  <dcterms:modified xsi:type="dcterms:W3CDTF">2020-02-26T06:37:29Z</dcterms:modified>
</cp:coreProperties>
</file>