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346" r:id="rId3"/>
    <p:sldId id="374" r:id="rId4"/>
    <p:sldId id="345" r:id="rId5"/>
    <p:sldId id="392" r:id="rId6"/>
    <p:sldId id="397" r:id="rId7"/>
    <p:sldId id="395" r:id="rId8"/>
    <p:sldId id="396" r:id="rId9"/>
    <p:sldId id="398" r:id="rId10"/>
    <p:sldId id="399" r:id="rId11"/>
    <p:sldId id="400" r:id="rId12"/>
    <p:sldId id="401" r:id="rId13"/>
    <p:sldId id="402" r:id="rId14"/>
    <p:sldId id="403" r:id="rId15"/>
    <p:sldId id="404" r:id="rId16"/>
    <p:sldId id="405" r:id="rId17"/>
    <p:sldId id="406" r:id="rId18"/>
    <p:sldId id="407" r:id="rId19"/>
    <p:sldId id="408" r:id="rId20"/>
    <p:sldId id="391" r:id="rId21"/>
    <p:sldId id="409" r:id="rId22"/>
    <p:sldId id="366" r:id="rId23"/>
  </p:sldIdLst>
  <p:sldSz cx="9144000" cy="6858000" type="screen4x3"/>
  <p:notesSz cx="6797675" cy="98742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57FFF"/>
    <a:srgbClr val="F7E289"/>
    <a:srgbClr val="FF9E1D"/>
    <a:srgbClr val="D68B1C"/>
    <a:srgbClr val="D09622"/>
    <a:srgbClr val="CC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53" autoAdjust="0"/>
    <p:restoredTop sz="86735" autoAdjust="0"/>
  </p:normalViewPr>
  <p:slideViewPr>
    <p:cSldViewPr>
      <p:cViewPr varScale="1">
        <p:scale>
          <a:sx n="73" d="100"/>
          <a:sy n="73" d="100"/>
        </p:scale>
        <p:origin x="528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317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152705" cy="1527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E2C40EE-3DD1-4CD1-A954-E2A708A8DB88}" type="doc">
      <dgm:prSet loTypeId="urn:microsoft.com/office/officeart/2005/8/layout/venn1" loCatId="relationship" qsTypeId="urn:microsoft.com/office/officeart/2005/8/quickstyle/simple3" qsCatId="simple" csTypeId="urn:microsoft.com/office/officeart/2005/8/colors/accent1_2" csCatId="accent1" phldr="1"/>
      <dgm:spPr/>
    </dgm:pt>
    <dgm:pt modelId="{A4165B1B-CFB7-4143-99F4-3AD1FE5B6C93}">
      <dgm:prSet phldrT="[Text]" custT="1"/>
      <dgm:spPr/>
      <dgm:t>
        <a:bodyPr/>
        <a:lstStyle/>
        <a:p>
          <a:r>
            <a:rPr lang="en-US" sz="1800" b="1" dirty="0" smtClean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Availability of competent HRH</a:t>
          </a:r>
          <a:endParaRPr lang="en-US" sz="1800" b="1" dirty="0">
            <a:solidFill>
              <a:schemeClr val="tx2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9AEC8137-0F84-41F8-BDAA-BCDEF51DCB41}" type="parTrans" cxnId="{9A92DF56-5C81-4671-95B6-C2A0C58EA017}">
      <dgm:prSet/>
      <dgm:spPr/>
      <dgm:t>
        <a:bodyPr/>
        <a:lstStyle/>
        <a:p>
          <a:endParaRPr lang="en-US"/>
        </a:p>
      </dgm:t>
    </dgm:pt>
    <dgm:pt modelId="{7CF5872E-E831-4FE9-A2EB-C35D6C31E211}" type="sibTrans" cxnId="{9A92DF56-5C81-4671-95B6-C2A0C58EA017}">
      <dgm:prSet/>
      <dgm:spPr/>
      <dgm:t>
        <a:bodyPr/>
        <a:lstStyle/>
        <a:p>
          <a:endParaRPr lang="en-US"/>
        </a:p>
      </dgm:t>
    </dgm:pt>
    <dgm:pt modelId="{37686AEB-ADB7-4964-808B-BC8DD47B199A}">
      <dgm:prSet phldrT="[Text]" custT="1"/>
      <dgm:spPr/>
      <dgm:t>
        <a:bodyPr/>
        <a:lstStyle/>
        <a:p>
          <a:r>
            <a:rPr lang="en-US" sz="1800" b="1" dirty="0" smtClean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Enabling Systems</a:t>
          </a:r>
          <a:endParaRPr lang="en-US" sz="1800" b="1" dirty="0">
            <a:solidFill>
              <a:schemeClr val="tx2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91C42F9D-1427-448D-BCDF-8CD9F48A92C2}" type="parTrans" cxnId="{E0BFA0E8-37A0-4259-9E0B-3758500379A7}">
      <dgm:prSet/>
      <dgm:spPr/>
      <dgm:t>
        <a:bodyPr/>
        <a:lstStyle/>
        <a:p>
          <a:endParaRPr lang="en-US"/>
        </a:p>
      </dgm:t>
    </dgm:pt>
    <dgm:pt modelId="{63A193B0-ED95-4D02-9C2C-F4A26ED09D0D}" type="sibTrans" cxnId="{E0BFA0E8-37A0-4259-9E0B-3758500379A7}">
      <dgm:prSet/>
      <dgm:spPr/>
      <dgm:t>
        <a:bodyPr/>
        <a:lstStyle/>
        <a:p>
          <a:endParaRPr lang="en-US"/>
        </a:p>
      </dgm:t>
    </dgm:pt>
    <dgm:pt modelId="{F760EA5A-FB92-432B-AC2B-5ECE0544FA2D}">
      <dgm:prSet phldrT="[Text]" custT="1"/>
      <dgm:spPr/>
      <dgm:t>
        <a:bodyPr/>
        <a:lstStyle/>
        <a:p>
          <a:pPr algn="l"/>
          <a:r>
            <a:rPr lang="en-US" sz="1700" b="1" dirty="0" smtClean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Performance</a:t>
          </a:r>
          <a:endParaRPr lang="en-US" sz="1700" b="1" dirty="0">
            <a:solidFill>
              <a:schemeClr val="tx2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560E091E-5D53-4A4F-84EA-37F565468E72}" type="parTrans" cxnId="{BAA858ED-C383-4089-A70A-23F4DD492EC6}">
      <dgm:prSet/>
      <dgm:spPr/>
      <dgm:t>
        <a:bodyPr/>
        <a:lstStyle/>
        <a:p>
          <a:endParaRPr lang="en-US"/>
        </a:p>
      </dgm:t>
    </dgm:pt>
    <dgm:pt modelId="{3586FB31-EDA4-467B-B42E-E3582D29BF45}" type="sibTrans" cxnId="{BAA858ED-C383-4089-A70A-23F4DD492EC6}">
      <dgm:prSet/>
      <dgm:spPr/>
      <dgm:t>
        <a:bodyPr/>
        <a:lstStyle/>
        <a:p>
          <a:endParaRPr lang="en-US"/>
        </a:p>
      </dgm:t>
    </dgm:pt>
    <dgm:pt modelId="{57506117-5846-451F-BA7E-C469013DC3CC}" type="pres">
      <dgm:prSet presAssocID="{8E2C40EE-3DD1-4CD1-A954-E2A708A8DB88}" presName="compositeShape" presStyleCnt="0">
        <dgm:presLayoutVars>
          <dgm:chMax val="7"/>
          <dgm:dir/>
          <dgm:resizeHandles val="exact"/>
        </dgm:presLayoutVars>
      </dgm:prSet>
      <dgm:spPr/>
    </dgm:pt>
    <dgm:pt modelId="{14A37E01-7245-4865-A3F8-48AF3B0CFE99}" type="pres">
      <dgm:prSet presAssocID="{A4165B1B-CFB7-4143-99F4-3AD1FE5B6C93}" presName="circ1" presStyleLbl="vennNode1" presStyleIdx="0" presStyleCnt="3"/>
      <dgm:spPr/>
      <dgm:t>
        <a:bodyPr/>
        <a:lstStyle/>
        <a:p>
          <a:endParaRPr lang="en-US"/>
        </a:p>
      </dgm:t>
    </dgm:pt>
    <dgm:pt modelId="{E4FA795E-C23D-4BFA-AA16-5F87F21AEF0D}" type="pres">
      <dgm:prSet presAssocID="{A4165B1B-CFB7-4143-99F4-3AD1FE5B6C93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AD6C598-A35E-4C8B-839F-33B60E417944}" type="pres">
      <dgm:prSet presAssocID="{37686AEB-ADB7-4964-808B-BC8DD47B199A}" presName="circ2" presStyleLbl="vennNode1" presStyleIdx="1" presStyleCnt="3"/>
      <dgm:spPr/>
      <dgm:t>
        <a:bodyPr/>
        <a:lstStyle/>
        <a:p>
          <a:endParaRPr lang="en-US"/>
        </a:p>
      </dgm:t>
    </dgm:pt>
    <dgm:pt modelId="{134D31AD-D08F-4D0C-AF5C-4B46619F8585}" type="pres">
      <dgm:prSet presAssocID="{37686AEB-ADB7-4964-808B-BC8DD47B199A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54DD220-C990-428F-8458-CC6A35F92A4F}" type="pres">
      <dgm:prSet presAssocID="{F760EA5A-FB92-432B-AC2B-5ECE0544FA2D}" presName="circ3" presStyleLbl="vennNode1" presStyleIdx="2" presStyleCnt="3" custScaleX="101197"/>
      <dgm:spPr/>
      <dgm:t>
        <a:bodyPr/>
        <a:lstStyle/>
        <a:p>
          <a:endParaRPr lang="en-US"/>
        </a:p>
      </dgm:t>
    </dgm:pt>
    <dgm:pt modelId="{B2604817-E246-4A49-9772-0DE38EC1A0E1}" type="pres">
      <dgm:prSet presAssocID="{F760EA5A-FB92-432B-AC2B-5ECE0544FA2D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F37558E-D8DA-4FA2-81DC-351B6522FAB2}" type="presOf" srcId="{A4165B1B-CFB7-4143-99F4-3AD1FE5B6C93}" destId="{14A37E01-7245-4865-A3F8-48AF3B0CFE99}" srcOrd="0" destOrd="0" presId="urn:microsoft.com/office/officeart/2005/8/layout/venn1"/>
    <dgm:cxn modelId="{BAA858ED-C383-4089-A70A-23F4DD492EC6}" srcId="{8E2C40EE-3DD1-4CD1-A954-E2A708A8DB88}" destId="{F760EA5A-FB92-432B-AC2B-5ECE0544FA2D}" srcOrd="2" destOrd="0" parTransId="{560E091E-5D53-4A4F-84EA-37F565468E72}" sibTransId="{3586FB31-EDA4-467B-B42E-E3582D29BF45}"/>
    <dgm:cxn modelId="{409DE41F-1AD8-4A96-A3A4-6670B8F0C206}" type="presOf" srcId="{37686AEB-ADB7-4964-808B-BC8DD47B199A}" destId="{134D31AD-D08F-4D0C-AF5C-4B46619F8585}" srcOrd="1" destOrd="0" presId="urn:microsoft.com/office/officeart/2005/8/layout/venn1"/>
    <dgm:cxn modelId="{87002E40-8165-411C-8E43-C3408E8DB153}" type="presOf" srcId="{F760EA5A-FB92-432B-AC2B-5ECE0544FA2D}" destId="{B2604817-E246-4A49-9772-0DE38EC1A0E1}" srcOrd="1" destOrd="0" presId="urn:microsoft.com/office/officeart/2005/8/layout/venn1"/>
    <dgm:cxn modelId="{07581065-50A0-46A0-AA2C-ADF977B0DD26}" type="presOf" srcId="{8E2C40EE-3DD1-4CD1-A954-E2A708A8DB88}" destId="{57506117-5846-451F-BA7E-C469013DC3CC}" srcOrd="0" destOrd="0" presId="urn:microsoft.com/office/officeart/2005/8/layout/venn1"/>
    <dgm:cxn modelId="{E0BFA0E8-37A0-4259-9E0B-3758500379A7}" srcId="{8E2C40EE-3DD1-4CD1-A954-E2A708A8DB88}" destId="{37686AEB-ADB7-4964-808B-BC8DD47B199A}" srcOrd="1" destOrd="0" parTransId="{91C42F9D-1427-448D-BCDF-8CD9F48A92C2}" sibTransId="{63A193B0-ED95-4D02-9C2C-F4A26ED09D0D}"/>
    <dgm:cxn modelId="{EA50FF79-8215-456E-A439-DB75A59B0645}" type="presOf" srcId="{37686AEB-ADB7-4964-808B-BC8DD47B199A}" destId="{EAD6C598-A35E-4C8B-839F-33B60E417944}" srcOrd="0" destOrd="0" presId="urn:microsoft.com/office/officeart/2005/8/layout/venn1"/>
    <dgm:cxn modelId="{9A92DF56-5C81-4671-95B6-C2A0C58EA017}" srcId="{8E2C40EE-3DD1-4CD1-A954-E2A708A8DB88}" destId="{A4165B1B-CFB7-4143-99F4-3AD1FE5B6C93}" srcOrd="0" destOrd="0" parTransId="{9AEC8137-0F84-41F8-BDAA-BCDEF51DCB41}" sibTransId="{7CF5872E-E831-4FE9-A2EB-C35D6C31E211}"/>
    <dgm:cxn modelId="{EDEBEEC6-3056-4D38-9252-BA517414FFD7}" type="presOf" srcId="{F760EA5A-FB92-432B-AC2B-5ECE0544FA2D}" destId="{254DD220-C990-428F-8458-CC6A35F92A4F}" srcOrd="0" destOrd="0" presId="urn:microsoft.com/office/officeart/2005/8/layout/venn1"/>
    <dgm:cxn modelId="{FBF09ADA-3ACD-4C49-841E-F82B3E629DB2}" type="presOf" srcId="{A4165B1B-CFB7-4143-99F4-3AD1FE5B6C93}" destId="{E4FA795E-C23D-4BFA-AA16-5F87F21AEF0D}" srcOrd="1" destOrd="0" presId="urn:microsoft.com/office/officeart/2005/8/layout/venn1"/>
    <dgm:cxn modelId="{7098CD93-45BE-4159-A4F2-D2D1B58563FB}" type="presParOf" srcId="{57506117-5846-451F-BA7E-C469013DC3CC}" destId="{14A37E01-7245-4865-A3F8-48AF3B0CFE99}" srcOrd="0" destOrd="0" presId="urn:microsoft.com/office/officeart/2005/8/layout/venn1"/>
    <dgm:cxn modelId="{C5D47E4C-0D85-49B8-B56F-91F71C3F529C}" type="presParOf" srcId="{57506117-5846-451F-BA7E-C469013DC3CC}" destId="{E4FA795E-C23D-4BFA-AA16-5F87F21AEF0D}" srcOrd="1" destOrd="0" presId="urn:microsoft.com/office/officeart/2005/8/layout/venn1"/>
    <dgm:cxn modelId="{F0F013D1-4BB2-45C6-BBF4-B1F5AE701336}" type="presParOf" srcId="{57506117-5846-451F-BA7E-C469013DC3CC}" destId="{EAD6C598-A35E-4C8B-839F-33B60E417944}" srcOrd="2" destOrd="0" presId="urn:microsoft.com/office/officeart/2005/8/layout/venn1"/>
    <dgm:cxn modelId="{8BF5EAC7-33BB-4FB1-880C-ED7B9F6F1D9E}" type="presParOf" srcId="{57506117-5846-451F-BA7E-C469013DC3CC}" destId="{134D31AD-D08F-4D0C-AF5C-4B46619F8585}" srcOrd="3" destOrd="0" presId="urn:microsoft.com/office/officeart/2005/8/layout/venn1"/>
    <dgm:cxn modelId="{292DBF27-CE08-4FFF-9ADF-1F3B4CA8F12C}" type="presParOf" srcId="{57506117-5846-451F-BA7E-C469013DC3CC}" destId="{254DD220-C990-428F-8458-CC6A35F92A4F}" srcOrd="4" destOrd="0" presId="urn:microsoft.com/office/officeart/2005/8/layout/venn1"/>
    <dgm:cxn modelId="{3918B567-4013-4E9B-A9C9-159C18EA98C8}" type="presParOf" srcId="{57506117-5846-451F-BA7E-C469013DC3CC}" destId="{B2604817-E246-4A49-9772-0DE38EC1A0E1}" srcOrd="5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683DFF6-3542-468A-A82F-AF82D12F2410}" type="doc">
      <dgm:prSet loTypeId="urn:microsoft.com/office/officeart/2005/8/layout/cycle3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299B120-CC82-4DEB-A62D-4F8B464F1045}">
      <dgm:prSet phldrT="[Text]" custT="1"/>
      <dgm:spPr/>
      <dgm:t>
        <a:bodyPr/>
        <a:lstStyle/>
        <a:p>
          <a:r>
            <a:rPr lang="en-US" sz="14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Health care providers</a:t>
          </a:r>
          <a:endParaRPr lang="en-US" sz="1400" b="1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73B0E27F-AD2E-487A-A8BC-6AC16EA618C5}" type="parTrans" cxnId="{A3B71B94-E6F4-4D83-8764-3818D18C74D0}">
      <dgm:prSet/>
      <dgm:spPr/>
      <dgm:t>
        <a:bodyPr/>
        <a:lstStyle/>
        <a:p>
          <a:endParaRPr lang="en-US"/>
        </a:p>
      </dgm:t>
    </dgm:pt>
    <dgm:pt modelId="{26D984C8-4A42-4C46-ACC5-BF7E99C68BF7}" type="sibTrans" cxnId="{A3B71B94-E6F4-4D83-8764-3818D18C74D0}">
      <dgm:prSet/>
      <dgm:spPr/>
      <dgm:t>
        <a:bodyPr/>
        <a:lstStyle/>
        <a:p>
          <a:endParaRPr lang="en-US"/>
        </a:p>
      </dgm:t>
    </dgm:pt>
    <dgm:pt modelId="{88A94452-9C1E-4C1F-8DE3-5C94542D006A}">
      <dgm:prSet phldrT="[Text]"/>
      <dgm:spPr/>
      <dgm:t>
        <a:bodyPr/>
        <a:lstStyle/>
        <a:p>
          <a:r>
            <a:rPr lang="en-US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The </a:t>
          </a:r>
          <a:r>
            <a:rPr lang="en-US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Academy</a:t>
          </a:r>
          <a:endParaRPr lang="en-US" b="1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12C0FE4F-A696-4858-B2D3-1E6FDD9E0AF9}" type="parTrans" cxnId="{A870BC3F-B17F-4264-A631-E4E7F324F53B}">
      <dgm:prSet/>
      <dgm:spPr/>
      <dgm:t>
        <a:bodyPr/>
        <a:lstStyle/>
        <a:p>
          <a:endParaRPr lang="en-US"/>
        </a:p>
      </dgm:t>
    </dgm:pt>
    <dgm:pt modelId="{7CC7C1B4-4B23-499E-8AB0-D28B462C9BA7}" type="sibTrans" cxnId="{A870BC3F-B17F-4264-A631-E4E7F324F53B}">
      <dgm:prSet/>
      <dgm:spPr/>
      <dgm:t>
        <a:bodyPr/>
        <a:lstStyle/>
        <a:p>
          <a:endParaRPr lang="en-US"/>
        </a:p>
      </dgm:t>
    </dgm:pt>
    <dgm:pt modelId="{D6F51F0F-8997-44D7-B441-0BB6EFF3B070}">
      <dgm:prSet phldrT="[Text]" custT="1"/>
      <dgm:spPr/>
      <dgm:t>
        <a:bodyPr/>
        <a:lstStyle/>
        <a:p>
          <a:r>
            <a:rPr lang="en-US" sz="18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Managers</a:t>
          </a:r>
          <a:endParaRPr lang="en-US" sz="1800" b="1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811F0D50-F7D0-4197-8DB4-95859D905576}" type="parTrans" cxnId="{4A8ADA5C-A1BB-477D-B95A-A89FDE5D0484}">
      <dgm:prSet/>
      <dgm:spPr/>
      <dgm:t>
        <a:bodyPr/>
        <a:lstStyle/>
        <a:p>
          <a:endParaRPr lang="en-US"/>
        </a:p>
      </dgm:t>
    </dgm:pt>
    <dgm:pt modelId="{498C98E0-A8CB-4B7C-9BCE-8C8643BC02D6}" type="sibTrans" cxnId="{4A8ADA5C-A1BB-477D-B95A-A89FDE5D0484}">
      <dgm:prSet/>
      <dgm:spPr/>
      <dgm:t>
        <a:bodyPr/>
        <a:lstStyle/>
        <a:p>
          <a:endParaRPr lang="en-US"/>
        </a:p>
      </dgm:t>
    </dgm:pt>
    <dgm:pt modelId="{8AF050BB-2EB8-4BA6-B4AE-9BB9FC183686}">
      <dgm:prSet phldrT="[Text]" custT="1"/>
      <dgm:spPr/>
      <dgm:t>
        <a:bodyPr/>
        <a:lstStyle/>
        <a:p>
          <a:r>
            <a:rPr lang="en-US" sz="18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Policy-makers</a:t>
          </a:r>
          <a:endParaRPr lang="en-US" sz="1800" b="1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5742C8A7-0EE6-4EF1-86C6-FE8233C00811}" type="parTrans" cxnId="{D28E26CE-D295-4AC2-96FD-7FE217888071}">
      <dgm:prSet/>
      <dgm:spPr/>
      <dgm:t>
        <a:bodyPr/>
        <a:lstStyle/>
        <a:p>
          <a:endParaRPr lang="en-US"/>
        </a:p>
      </dgm:t>
    </dgm:pt>
    <dgm:pt modelId="{9F639451-4CA3-4304-939F-92C4B2BF12F0}" type="sibTrans" cxnId="{D28E26CE-D295-4AC2-96FD-7FE217888071}">
      <dgm:prSet/>
      <dgm:spPr/>
      <dgm:t>
        <a:bodyPr/>
        <a:lstStyle/>
        <a:p>
          <a:endParaRPr lang="en-US"/>
        </a:p>
      </dgm:t>
    </dgm:pt>
    <dgm:pt modelId="{C93DFC07-F52C-4EC7-B546-23C6CEA5074E}">
      <dgm:prSet phldrT="[Text]" custT="1"/>
      <dgm:spPr/>
      <dgm:t>
        <a:bodyPr/>
        <a:lstStyle/>
        <a:p>
          <a:r>
            <a:rPr lang="en-US" sz="14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Health worker education or training institutions </a:t>
          </a:r>
          <a:endParaRPr lang="en-US" sz="1400" b="1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137DFCF6-886B-4CDE-9FA9-3987D230E3F9}" type="parTrans" cxnId="{38B21A6A-20FD-436A-9033-346E08979F4D}">
      <dgm:prSet/>
      <dgm:spPr/>
      <dgm:t>
        <a:bodyPr/>
        <a:lstStyle/>
        <a:p>
          <a:endParaRPr lang="en-US"/>
        </a:p>
      </dgm:t>
    </dgm:pt>
    <dgm:pt modelId="{81372563-5201-42B9-AD50-5040BFA9A8BC}" type="sibTrans" cxnId="{38B21A6A-20FD-436A-9033-346E08979F4D}">
      <dgm:prSet/>
      <dgm:spPr/>
      <dgm:t>
        <a:bodyPr/>
        <a:lstStyle/>
        <a:p>
          <a:endParaRPr lang="en-US"/>
        </a:p>
      </dgm:t>
    </dgm:pt>
    <dgm:pt modelId="{7E9AF692-DBA9-423E-9683-FBC180052C98}" type="pres">
      <dgm:prSet presAssocID="{A683DFF6-3542-468A-A82F-AF82D12F2410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0674234-2912-437A-A721-47A32157D746}" type="pres">
      <dgm:prSet presAssocID="{A683DFF6-3542-468A-A82F-AF82D12F2410}" presName="cycle" presStyleCnt="0"/>
      <dgm:spPr/>
      <dgm:t>
        <a:bodyPr/>
        <a:lstStyle/>
        <a:p>
          <a:endParaRPr lang="en-US"/>
        </a:p>
      </dgm:t>
    </dgm:pt>
    <dgm:pt modelId="{8379393B-3D97-47E4-83C0-3DD832E44F5C}" type="pres">
      <dgm:prSet presAssocID="{D299B120-CC82-4DEB-A62D-4F8B464F1045}" presName="nodeFirs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B0ED7B-042E-4EF9-ABCD-66380DBA7991}" type="pres">
      <dgm:prSet presAssocID="{26D984C8-4A42-4C46-ACC5-BF7E99C68BF7}" presName="sibTransFirstNode" presStyleLbl="bgShp" presStyleIdx="0" presStyleCnt="1"/>
      <dgm:spPr/>
      <dgm:t>
        <a:bodyPr/>
        <a:lstStyle/>
        <a:p>
          <a:endParaRPr lang="en-US"/>
        </a:p>
      </dgm:t>
    </dgm:pt>
    <dgm:pt modelId="{A303B331-DD0F-48AA-BA38-6D42CBE82721}" type="pres">
      <dgm:prSet presAssocID="{88A94452-9C1E-4C1F-8DE3-5C94542D006A}" presName="nodeFollowingNodes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E6E5094-7F83-4BF9-87ED-B601F2168182}" type="pres">
      <dgm:prSet presAssocID="{D6F51F0F-8997-44D7-B441-0BB6EFF3B070}" presName="nodeFollowingNodes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D55EAB1-966F-4664-84CE-ECF7846374D0}" type="pres">
      <dgm:prSet presAssocID="{8AF050BB-2EB8-4BA6-B4AE-9BB9FC183686}" presName="nodeFollowingNodes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A225F88-C991-4896-A70F-D975434AA4B7}" type="pres">
      <dgm:prSet presAssocID="{C93DFC07-F52C-4EC7-B546-23C6CEA5074E}" presName="nodeFollowingNodes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3B0B7BE-883A-4984-A5D7-0A224FF6DF30}" type="presOf" srcId="{88A94452-9C1E-4C1F-8DE3-5C94542D006A}" destId="{A303B331-DD0F-48AA-BA38-6D42CBE82721}" srcOrd="0" destOrd="0" presId="urn:microsoft.com/office/officeart/2005/8/layout/cycle3"/>
    <dgm:cxn modelId="{4A8ADA5C-A1BB-477D-B95A-A89FDE5D0484}" srcId="{A683DFF6-3542-468A-A82F-AF82D12F2410}" destId="{D6F51F0F-8997-44D7-B441-0BB6EFF3B070}" srcOrd="2" destOrd="0" parTransId="{811F0D50-F7D0-4197-8DB4-95859D905576}" sibTransId="{498C98E0-A8CB-4B7C-9BCE-8C8643BC02D6}"/>
    <dgm:cxn modelId="{FFE155F2-A24A-4221-AE04-F29324B10738}" type="presOf" srcId="{D299B120-CC82-4DEB-A62D-4F8B464F1045}" destId="{8379393B-3D97-47E4-83C0-3DD832E44F5C}" srcOrd="0" destOrd="0" presId="urn:microsoft.com/office/officeart/2005/8/layout/cycle3"/>
    <dgm:cxn modelId="{D28E26CE-D295-4AC2-96FD-7FE217888071}" srcId="{A683DFF6-3542-468A-A82F-AF82D12F2410}" destId="{8AF050BB-2EB8-4BA6-B4AE-9BB9FC183686}" srcOrd="3" destOrd="0" parTransId="{5742C8A7-0EE6-4EF1-86C6-FE8233C00811}" sibTransId="{9F639451-4CA3-4304-939F-92C4B2BF12F0}"/>
    <dgm:cxn modelId="{38B21A6A-20FD-436A-9033-346E08979F4D}" srcId="{A683DFF6-3542-468A-A82F-AF82D12F2410}" destId="{C93DFC07-F52C-4EC7-B546-23C6CEA5074E}" srcOrd="4" destOrd="0" parTransId="{137DFCF6-886B-4CDE-9FA9-3987D230E3F9}" sibTransId="{81372563-5201-42B9-AD50-5040BFA9A8BC}"/>
    <dgm:cxn modelId="{19238704-4F48-434B-9F12-F2BE23B9EA28}" type="presOf" srcId="{C93DFC07-F52C-4EC7-B546-23C6CEA5074E}" destId="{9A225F88-C991-4896-A70F-D975434AA4B7}" srcOrd="0" destOrd="0" presId="urn:microsoft.com/office/officeart/2005/8/layout/cycle3"/>
    <dgm:cxn modelId="{050B0856-B7E3-4FF9-949E-F976B82352BC}" type="presOf" srcId="{8AF050BB-2EB8-4BA6-B4AE-9BB9FC183686}" destId="{5D55EAB1-966F-4664-84CE-ECF7846374D0}" srcOrd="0" destOrd="0" presId="urn:microsoft.com/office/officeart/2005/8/layout/cycle3"/>
    <dgm:cxn modelId="{148EFEE0-7336-447B-80A8-142A6BB19EFD}" type="presOf" srcId="{A683DFF6-3542-468A-A82F-AF82D12F2410}" destId="{7E9AF692-DBA9-423E-9683-FBC180052C98}" srcOrd="0" destOrd="0" presId="urn:microsoft.com/office/officeart/2005/8/layout/cycle3"/>
    <dgm:cxn modelId="{A3B71B94-E6F4-4D83-8764-3818D18C74D0}" srcId="{A683DFF6-3542-468A-A82F-AF82D12F2410}" destId="{D299B120-CC82-4DEB-A62D-4F8B464F1045}" srcOrd="0" destOrd="0" parTransId="{73B0E27F-AD2E-487A-A8BC-6AC16EA618C5}" sibTransId="{26D984C8-4A42-4C46-ACC5-BF7E99C68BF7}"/>
    <dgm:cxn modelId="{A870BC3F-B17F-4264-A631-E4E7F324F53B}" srcId="{A683DFF6-3542-468A-A82F-AF82D12F2410}" destId="{88A94452-9C1E-4C1F-8DE3-5C94542D006A}" srcOrd="1" destOrd="0" parTransId="{12C0FE4F-A696-4858-B2D3-1E6FDD9E0AF9}" sibTransId="{7CC7C1B4-4B23-499E-8AB0-D28B462C9BA7}"/>
    <dgm:cxn modelId="{07726D74-B9A4-4CB4-BD3D-50BDCE079C1C}" type="presOf" srcId="{D6F51F0F-8997-44D7-B441-0BB6EFF3B070}" destId="{0E6E5094-7F83-4BF9-87ED-B601F2168182}" srcOrd="0" destOrd="0" presId="urn:microsoft.com/office/officeart/2005/8/layout/cycle3"/>
    <dgm:cxn modelId="{4BABAA51-D2D1-4C93-8AF5-D0CD3EF853D8}" type="presOf" srcId="{26D984C8-4A42-4C46-ACC5-BF7E99C68BF7}" destId="{48B0ED7B-042E-4EF9-ABCD-66380DBA7991}" srcOrd="0" destOrd="0" presId="urn:microsoft.com/office/officeart/2005/8/layout/cycle3"/>
    <dgm:cxn modelId="{32011AA9-614A-48A0-A4C7-C668933890BC}" type="presParOf" srcId="{7E9AF692-DBA9-423E-9683-FBC180052C98}" destId="{80674234-2912-437A-A721-47A32157D746}" srcOrd="0" destOrd="0" presId="urn:microsoft.com/office/officeart/2005/8/layout/cycle3"/>
    <dgm:cxn modelId="{B0DBF3F8-3787-4DC2-8806-013E1DAFED1A}" type="presParOf" srcId="{80674234-2912-437A-A721-47A32157D746}" destId="{8379393B-3D97-47E4-83C0-3DD832E44F5C}" srcOrd="0" destOrd="0" presId="urn:microsoft.com/office/officeart/2005/8/layout/cycle3"/>
    <dgm:cxn modelId="{FDAE9AB3-AAA1-438C-B228-8A9AF83F1171}" type="presParOf" srcId="{80674234-2912-437A-A721-47A32157D746}" destId="{48B0ED7B-042E-4EF9-ABCD-66380DBA7991}" srcOrd="1" destOrd="0" presId="urn:microsoft.com/office/officeart/2005/8/layout/cycle3"/>
    <dgm:cxn modelId="{90877F1F-D196-4E90-9C2F-032022C70500}" type="presParOf" srcId="{80674234-2912-437A-A721-47A32157D746}" destId="{A303B331-DD0F-48AA-BA38-6D42CBE82721}" srcOrd="2" destOrd="0" presId="urn:microsoft.com/office/officeart/2005/8/layout/cycle3"/>
    <dgm:cxn modelId="{1731505C-8B9A-4B7E-ADE1-9FBF19CACA9C}" type="presParOf" srcId="{80674234-2912-437A-A721-47A32157D746}" destId="{0E6E5094-7F83-4BF9-87ED-B601F2168182}" srcOrd="3" destOrd="0" presId="urn:microsoft.com/office/officeart/2005/8/layout/cycle3"/>
    <dgm:cxn modelId="{9B9A51D0-4F13-425F-8A72-913B9F1193B4}" type="presParOf" srcId="{80674234-2912-437A-A721-47A32157D746}" destId="{5D55EAB1-966F-4664-84CE-ECF7846374D0}" srcOrd="4" destOrd="0" presId="urn:microsoft.com/office/officeart/2005/8/layout/cycle3"/>
    <dgm:cxn modelId="{70907884-DF72-4A90-A933-72AD6E09E4AC}" type="presParOf" srcId="{80674234-2912-437A-A721-47A32157D746}" destId="{9A225F88-C991-4896-A70F-D975434AA4B7}" srcOrd="5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4A37E01-7245-4865-A3F8-48AF3B0CFE99}">
      <dsp:nvSpPr>
        <dsp:cNvPr id="0" name=""/>
        <dsp:cNvSpPr/>
      </dsp:nvSpPr>
      <dsp:spPr>
        <a:xfrm>
          <a:off x="2071254" y="50799"/>
          <a:ext cx="2438400" cy="2438400"/>
        </a:xfrm>
        <a:prstGeom prst="ellipse">
          <a:avLst/>
        </a:prstGeom>
        <a:gradFill rotWithShape="0">
          <a:gsLst>
            <a:gs pos="0">
              <a:schemeClr val="accent1">
                <a:alpha val="5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alpha val="5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alpha val="5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Availability of competent HRH</a:t>
          </a:r>
          <a:endParaRPr lang="en-US" sz="1800" b="1" kern="1200" dirty="0">
            <a:solidFill>
              <a:schemeClr val="tx2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2396374" y="477519"/>
        <a:ext cx="1788160" cy="1097280"/>
      </dsp:txXfrm>
    </dsp:sp>
    <dsp:sp modelId="{EAD6C598-A35E-4C8B-839F-33B60E417944}">
      <dsp:nvSpPr>
        <dsp:cNvPr id="0" name=""/>
        <dsp:cNvSpPr/>
      </dsp:nvSpPr>
      <dsp:spPr>
        <a:xfrm>
          <a:off x="2951110" y="1574800"/>
          <a:ext cx="2438400" cy="2438400"/>
        </a:xfrm>
        <a:prstGeom prst="ellipse">
          <a:avLst/>
        </a:prstGeom>
        <a:gradFill rotWithShape="0">
          <a:gsLst>
            <a:gs pos="0">
              <a:schemeClr val="accent1">
                <a:alpha val="5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alpha val="5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alpha val="5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Enabling Systems</a:t>
          </a:r>
          <a:endParaRPr lang="en-US" sz="1800" b="1" kern="1200" dirty="0">
            <a:solidFill>
              <a:schemeClr val="tx2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3696854" y="2204720"/>
        <a:ext cx="1463040" cy="1341120"/>
      </dsp:txXfrm>
    </dsp:sp>
    <dsp:sp modelId="{254DD220-C990-428F-8458-CC6A35F92A4F}">
      <dsp:nvSpPr>
        <dsp:cNvPr id="0" name=""/>
        <dsp:cNvSpPr/>
      </dsp:nvSpPr>
      <dsp:spPr>
        <a:xfrm>
          <a:off x="1176804" y="1574800"/>
          <a:ext cx="2467587" cy="2438400"/>
        </a:xfrm>
        <a:prstGeom prst="ellipse">
          <a:avLst/>
        </a:prstGeom>
        <a:gradFill rotWithShape="0">
          <a:gsLst>
            <a:gs pos="0">
              <a:schemeClr val="accent1">
                <a:alpha val="5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alpha val="5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alpha val="5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b="1" kern="1200" dirty="0" smtClean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Performance</a:t>
          </a:r>
          <a:endParaRPr lang="en-US" sz="1700" b="1" kern="1200" dirty="0">
            <a:solidFill>
              <a:schemeClr val="tx2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1409169" y="2204720"/>
        <a:ext cx="1480552" cy="134112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8B0ED7B-042E-4EF9-ABCD-66380DBA7991}">
      <dsp:nvSpPr>
        <dsp:cNvPr id="0" name=""/>
        <dsp:cNvSpPr/>
      </dsp:nvSpPr>
      <dsp:spPr>
        <a:xfrm>
          <a:off x="2074213" y="-20801"/>
          <a:ext cx="3639840" cy="3639840"/>
        </a:xfrm>
        <a:prstGeom prst="circularArrow">
          <a:avLst>
            <a:gd name="adj1" fmla="val 5544"/>
            <a:gd name="adj2" fmla="val 330680"/>
            <a:gd name="adj3" fmla="val 13774318"/>
            <a:gd name="adj4" fmla="val 17386942"/>
            <a:gd name="adj5" fmla="val 5757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379393B-3D97-47E4-83C0-3DD832E44F5C}">
      <dsp:nvSpPr>
        <dsp:cNvPr id="0" name=""/>
        <dsp:cNvSpPr/>
      </dsp:nvSpPr>
      <dsp:spPr>
        <a:xfrm>
          <a:off x="3041341" y="2112"/>
          <a:ext cx="1705584" cy="85279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Health care providers</a:t>
          </a:r>
          <a:endParaRPr lang="en-US" sz="1400" b="1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3082971" y="43742"/>
        <a:ext cx="1622324" cy="769532"/>
      </dsp:txXfrm>
    </dsp:sp>
    <dsp:sp modelId="{A303B331-DD0F-48AA-BA38-6D42CBE82721}">
      <dsp:nvSpPr>
        <dsp:cNvPr id="0" name=""/>
        <dsp:cNvSpPr/>
      </dsp:nvSpPr>
      <dsp:spPr>
        <a:xfrm>
          <a:off x="4517543" y="1074635"/>
          <a:ext cx="1705584" cy="85279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b="1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The </a:t>
          </a:r>
          <a:r>
            <a:rPr lang="en-US" sz="2100" b="1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Academy</a:t>
          </a:r>
          <a:endParaRPr lang="en-US" sz="2100" b="1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4559173" y="1116265"/>
        <a:ext cx="1622324" cy="769532"/>
      </dsp:txXfrm>
    </dsp:sp>
    <dsp:sp modelId="{0E6E5094-7F83-4BF9-87ED-B601F2168182}">
      <dsp:nvSpPr>
        <dsp:cNvPr id="0" name=""/>
        <dsp:cNvSpPr/>
      </dsp:nvSpPr>
      <dsp:spPr>
        <a:xfrm>
          <a:off x="3953684" y="2810015"/>
          <a:ext cx="1705584" cy="85279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Managers</a:t>
          </a:r>
          <a:endParaRPr lang="en-US" sz="1800" b="1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3995314" y="2851645"/>
        <a:ext cx="1622324" cy="769532"/>
      </dsp:txXfrm>
    </dsp:sp>
    <dsp:sp modelId="{5D55EAB1-966F-4664-84CE-ECF7846374D0}">
      <dsp:nvSpPr>
        <dsp:cNvPr id="0" name=""/>
        <dsp:cNvSpPr/>
      </dsp:nvSpPr>
      <dsp:spPr>
        <a:xfrm>
          <a:off x="2128998" y="2810015"/>
          <a:ext cx="1705584" cy="85279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Policy-makers</a:t>
          </a:r>
          <a:endParaRPr lang="en-US" sz="1800" b="1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2170628" y="2851645"/>
        <a:ext cx="1622324" cy="769532"/>
      </dsp:txXfrm>
    </dsp:sp>
    <dsp:sp modelId="{9A225F88-C991-4896-A70F-D975434AA4B7}">
      <dsp:nvSpPr>
        <dsp:cNvPr id="0" name=""/>
        <dsp:cNvSpPr/>
      </dsp:nvSpPr>
      <dsp:spPr>
        <a:xfrm>
          <a:off x="1565139" y="1074635"/>
          <a:ext cx="1705584" cy="85279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Health worker education or training institutions </a:t>
          </a:r>
          <a:endParaRPr lang="en-US" sz="1400" b="1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1606769" y="1116265"/>
        <a:ext cx="1622324" cy="76953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91B4F3-E10D-4E06-8FFA-7612E02382E8}" type="datetimeFigureOut">
              <a:rPr lang="en-US" smtClean="0"/>
              <a:t>2/25/2020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31863" y="741363"/>
            <a:ext cx="4933950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691063"/>
            <a:ext cx="5438775" cy="444341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895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37895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4EC44C-D54A-477B-AB72-4CE605BC8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66714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4EC44C-D54A-477B-AB72-4CE605BC8468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26492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CF1AD52-FEB9-4F81-9B7A-0E93158508C9}" type="slidenum">
              <a:rPr lang="en-GB" smtClean="0"/>
              <a:pPr>
                <a:defRPr/>
              </a:pPr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803889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CF1AD52-FEB9-4F81-9B7A-0E93158508C9}" type="slidenum">
              <a:rPr lang="en-GB" smtClean="0"/>
              <a:pPr>
                <a:defRPr/>
              </a:pPr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30444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CF1AD52-FEB9-4F81-9B7A-0E93158508C9}" type="slidenum">
              <a:rPr lang="en-GB" smtClean="0"/>
              <a:pPr>
                <a:defRPr/>
              </a:pPr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996599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4EC44C-D54A-477B-AB72-4CE605BC8468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34456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4EC44C-D54A-477B-AB72-4CE605BC8468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30442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CF1AD52-FEB9-4F81-9B7A-0E93158508C9}" type="slidenum">
              <a:rPr lang="en-GB" smtClean="0"/>
              <a:pPr>
                <a:defRPr/>
              </a:pPr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8792793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4EC44C-D54A-477B-AB72-4CE605BC8468}" type="slidenum">
              <a:rPr lang="en-US" smtClean="0">
                <a:solidFill>
                  <a:prstClr val="black"/>
                </a:solidFill>
              </a:rPr>
              <a:pPr/>
              <a:t>11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32181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4EC44C-D54A-477B-AB72-4CE605BC8468}" type="slidenum">
              <a:rPr lang="en-US" smtClean="0">
                <a:solidFill>
                  <a:prstClr val="black"/>
                </a:solidFill>
              </a:rPr>
              <a:pPr/>
              <a:t>12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697424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4EC44C-D54A-477B-AB72-4CE605BC8468}" type="slidenum">
              <a:rPr lang="en-US" smtClean="0">
                <a:solidFill>
                  <a:prstClr val="black"/>
                </a:solidFill>
              </a:rPr>
              <a:pPr/>
              <a:t>13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063270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4EC44C-D54A-477B-AB72-4CE605BC8468}" type="slidenum">
              <a:rPr lang="en-US" smtClean="0">
                <a:solidFill>
                  <a:prstClr val="black"/>
                </a:solidFill>
              </a:rPr>
              <a:pPr/>
              <a:t>14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072483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4EC44C-D54A-477B-AB72-4CE605BC8468}" type="slidenum">
              <a:rPr lang="en-US" smtClean="0">
                <a:solidFill>
                  <a:prstClr val="black"/>
                </a:solidFill>
              </a:rPr>
              <a:pPr/>
              <a:t>15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180896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4EC44C-D54A-477B-AB72-4CE605BC8468}" type="slidenum">
              <a:rPr lang="en-US" smtClean="0">
                <a:solidFill>
                  <a:prstClr val="black"/>
                </a:solidFill>
              </a:rPr>
              <a:pPr/>
              <a:t>16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28583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CF1AD52-FEB9-4F81-9B7A-0E93158508C9}" type="slidenum">
              <a:rPr lang="en-GB" smtClean="0"/>
              <a:pPr>
                <a:defRPr/>
              </a:pPr>
              <a:t>17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3363827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4EC44C-D54A-477B-AB72-4CE605BC8468}" type="slidenum">
              <a:rPr lang="en-US" smtClean="0">
                <a:solidFill>
                  <a:prstClr val="black"/>
                </a:solidFill>
              </a:rPr>
              <a:pPr/>
              <a:t>19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686196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4EC44C-D54A-477B-AB72-4CE605BC8468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28378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9785" y="2207360"/>
            <a:ext cx="7772400" cy="76352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34130" y="4039820"/>
            <a:ext cx="6400800" cy="1068935"/>
          </a:xfrm>
        </p:spPr>
        <p:txBody>
          <a:bodyPr>
            <a:normAutofit/>
          </a:bodyPr>
          <a:lstStyle>
            <a:lvl1pPr marL="0" indent="0" algn="r">
              <a:buNone/>
              <a:defRPr sz="2800">
                <a:solidFill>
                  <a:srgbClr val="00B0F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</a:t>
            </a:r>
          </a:p>
          <a:p>
            <a:r>
              <a:rPr lang="en-US" dirty="0" smtClean="0"/>
              <a:t>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875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4375" y="527605"/>
            <a:ext cx="8229600" cy="610820"/>
          </a:xfrm>
        </p:spPr>
        <p:txBody>
          <a:bodyPr>
            <a:normAutofit/>
          </a:bodyPr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4374" y="1443835"/>
            <a:ext cx="7482545" cy="4581150"/>
          </a:xfrm>
        </p:spPr>
        <p:txBody>
          <a:bodyPr/>
          <a:lstStyle>
            <a:lvl1pPr>
              <a:defRPr sz="2800">
                <a:solidFill>
                  <a:schemeClr val="tx2">
                    <a:lumMod val="75000"/>
                  </a:schemeClr>
                </a:solidFill>
              </a:defRPr>
            </a:lvl1pPr>
            <a:lvl2pPr>
              <a:defRPr>
                <a:solidFill>
                  <a:schemeClr val="tx2">
                    <a:lumMod val="75000"/>
                  </a:schemeClr>
                </a:solidFill>
              </a:defRPr>
            </a:lvl2pPr>
            <a:lvl3pPr>
              <a:defRPr>
                <a:solidFill>
                  <a:schemeClr val="tx2">
                    <a:lumMod val="75000"/>
                  </a:schemeClr>
                </a:solidFill>
              </a:defRPr>
            </a:lvl3pPr>
            <a:lvl4pPr>
              <a:defRPr>
                <a:solidFill>
                  <a:schemeClr val="tx2">
                    <a:lumMod val="75000"/>
                  </a:schemeClr>
                </a:solidFill>
              </a:defRPr>
            </a:lvl4pPr>
            <a:lvl5pPr>
              <a:defRPr>
                <a:solidFill>
                  <a:schemeClr val="tx2">
                    <a:lumMod val="75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471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3310" y="527605"/>
            <a:ext cx="7016195" cy="684885"/>
          </a:xfrm>
        </p:spPr>
        <p:txBody>
          <a:bodyPr>
            <a:normAutofit/>
          </a:bodyPr>
          <a:lstStyle>
            <a:lvl1pPr algn="l">
              <a:defRPr sz="3600">
                <a:solidFill>
                  <a:srgbClr val="00B0F0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3310" y="1443835"/>
            <a:ext cx="7016195" cy="4275740"/>
          </a:xfrm>
        </p:spPr>
        <p:txBody>
          <a:bodyPr/>
          <a:lstStyle>
            <a:lvl1pPr>
              <a:defRPr sz="2800">
                <a:solidFill>
                  <a:schemeClr val="tx2">
                    <a:lumMod val="75000"/>
                  </a:schemeClr>
                </a:solidFill>
              </a:defRPr>
            </a:lvl1pPr>
            <a:lvl2pPr>
              <a:defRPr>
                <a:solidFill>
                  <a:schemeClr val="tx2">
                    <a:lumMod val="75000"/>
                  </a:schemeClr>
                </a:solidFill>
              </a:defRPr>
            </a:lvl2pPr>
            <a:lvl3pPr>
              <a:defRPr>
                <a:solidFill>
                  <a:schemeClr val="tx2">
                    <a:lumMod val="75000"/>
                  </a:schemeClr>
                </a:solidFill>
              </a:defRPr>
            </a:lvl3pPr>
            <a:lvl4pPr>
              <a:defRPr>
                <a:solidFill>
                  <a:schemeClr val="tx2">
                    <a:lumMod val="75000"/>
                  </a:schemeClr>
                </a:solidFill>
              </a:defRPr>
            </a:lvl4pPr>
            <a:lvl5pPr>
              <a:defRPr>
                <a:solidFill>
                  <a:schemeClr val="tx2">
                    <a:lumMod val="75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93913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441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2/25/2020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791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56010" y="527605"/>
            <a:ext cx="6244435" cy="532180"/>
          </a:xfrm>
        </p:spPr>
        <p:txBody>
          <a:bodyPr>
            <a:normAutofit/>
          </a:bodyPr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1671" y="1596540"/>
            <a:ext cx="3817624" cy="639762"/>
          </a:xfrm>
        </p:spPr>
        <p:txBody>
          <a:bodyPr anchor="b"/>
          <a:lstStyle>
            <a:lvl1pPr marL="0" indent="0">
              <a:buNone/>
              <a:defRPr sz="2400" b="1" baseline="0">
                <a:solidFill>
                  <a:srgbClr val="00B0F0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671" y="2226403"/>
            <a:ext cx="3817624" cy="3035058"/>
          </a:xfrm>
        </p:spPr>
        <p:txBody>
          <a:bodyPr/>
          <a:lstStyle>
            <a:lvl1pPr>
              <a:defRPr sz="2400">
                <a:solidFill>
                  <a:schemeClr val="tx2">
                    <a:lumMod val="75000"/>
                  </a:schemeClr>
                </a:solidFill>
              </a:defRPr>
            </a:lvl1pPr>
            <a:lvl2pPr>
              <a:defRPr sz="2000">
                <a:solidFill>
                  <a:schemeClr val="tx2">
                    <a:lumMod val="75000"/>
                  </a:schemeClr>
                </a:solidFill>
              </a:defRPr>
            </a:lvl2pPr>
            <a:lvl3pPr>
              <a:defRPr sz="1800">
                <a:solidFill>
                  <a:schemeClr val="tx2">
                    <a:lumMod val="75000"/>
                  </a:schemeClr>
                </a:solidFill>
              </a:defRPr>
            </a:lvl3pPr>
            <a:lvl4pPr>
              <a:defRPr sz="1600">
                <a:solidFill>
                  <a:schemeClr val="tx2">
                    <a:lumMod val="75000"/>
                  </a:schemeClr>
                </a:solidFill>
              </a:defRPr>
            </a:lvl4pPr>
            <a:lvl5pPr>
              <a:defRPr sz="1600">
                <a:solidFill>
                  <a:schemeClr val="tx2">
                    <a:lumMod val="75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24705" y="1596540"/>
            <a:ext cx="3970330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00B0F0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24705" y="2226403"/>
            <a:ext cx="3970330" cy="3035058"/>
          </a:xfrm>
        </p:spPr>
        <p:txBody>
          <a:bodyPr/>
          <a:lstStyle>
            <a:lvl1pPr>
              <a:defRPr sz="2400">
                <a:solidFill>
                  <a:schemeClr val="tx2">
                    <a:lumMod val="75000"/>
                  </a:schemeClr>
                </a:solidFill>
              </a:defRPr>
            </a:lvl1pPr>
            <a:lvl2pPr>
              <a:defRPr sz="2000">
                <a:solidFill>
                  <a:schemeClr val="tx2">
                    <a:lumMod val="75000"/>
                  </a:schemeClr>
                </a:solidFill>
              </a:defRPr>
            </a:lvl2pPr>
            <a:lvl3pPr>
              <a:defRPr sz="1800">
                <a:solidFill>
                  <a:schemeClr val="tx2">
                    <a:lumMod val="75000"/>
                  </a:schemeClr>
                </a:solidFill>
              </a:defRPr>
            </a:lvl3pPr>
            <a:lvl4pPr>
              <a:defRPr sz="1600">
                <a:solidFill>
                  <a:schemeClr val="tx2">
                    <a:lumMod val="75000"/>
                  </a:schemeClr>
                </a:solidFill>
              </a:defRPr>
            </a:lvl4pPr>
            <a:lvl5pPr>
              <a:defRPr sz="1600">
                <a:solidFill>
                  <a:schemeClr val="tx2">
                    <a:lumMod val="75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2/25/2020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29119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2/25/2020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773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2/25/2020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864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2/25/2020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452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2/25/2020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607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6657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36099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74F12-AA26-4AC8-9962-C36BB8F32554}" type="datetimeFigureOut">
              <a:rPr lang="en-US" smtClean="0"/>
              <a:pPr/>
              <a:t>2/25/2020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4039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em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diagramLayout" Target="../diagrams/layout2.xml"/><Relationship Id="rId7" Type="http://schemas.openxmlformats.org/officeDocument/2006/relationships/image" Target="../media/image10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10" Type="http://schemas.microsoft.com/office/2007/relationships/hdphoto" Target="../media/hdphoto2.wdp"/><Relationship Id="rId4" Type="http://schemas.openxmlformats.org/officeDocument/2006/relationships/diagramQuickStyle" Target="../diagrams/quickStyle2.xml"/><Relationship Id="rId9" Type="http://schemas.openxmlformats.org/officeDocument/2006/relationships/image" Target="../media/image11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016/S2214-109X(18)30386-3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documents.worldbank.org/curated/en/482771530290792652/pdf/127816-REVISED-quality-joint-publication-July2018-Complete-vignettes-ebook-L.pdf" TargetMode="External"/><Relationship Id="rId4" Type="http://schemas.openxmlformats.org/officeDocument/2006/relationships/hyperlink" Target="https://doi.org/10.17226/25152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92245" y="1901950"/>
            <a:ext cx="6070586" cy="763525"/>
          </a:xfrm>
        </p:spPr>
        <p:txBody>
          <a:bodyPr>
            <a:noAutofit/>
          </a:bodyPr>
          <a:lstStyle/>
          <a:p>
            <a:pPr algn="ctr"/>
            <a:r>
              <a:rPr lang="en-ZA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ZA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ZA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ZA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Transforming </a:t>
            </a:r>
            <a:r>
              <a:rPr lang="en-US" sz="32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Quality: </a:t>
            </a:r>
            <a:br>
              <a:rPr lang="en-US" sz="32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2800" b="1" dirty="0" smtClean="0">
                <a:latin typeface="Arial Narrow" panose="020B0606020202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Synopsis of the SA Lancet National Commission Report</a:t>
            </a:r>
            <a:endParaRPr lang="en-US" sz="2000" dirty="0">
              <a:latin typeface="Arial Narrow" panose="020B0606020202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08474" y="4039820"/>
            <a:ext cx="5335526" cy="2520000"/>
          </a:xfrm>
        </p:spPr>
        <p:txBody>
          <a:bodyPr>
            <a:norm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</a:pPr>
            <a:r>
              <a:rPr lang="en-US" sz="2000" b="1" dirty="0">
                <a:solidFill>
                  <a:schemeClr val="tx2"/>
                </a:solidFill>
                <a:latin typeface="Arial Narrow" panose="020B0606020202030204" pitchFamily="34" charset="0"/>
              </a:rPr>
              <a:t>Professor Laetitia Rispel</a:t>
            </a:r>
          </a:p>
          <a:p>
            <a:pPr algn="ctr">
              <a:lnSpc>
                <a:spcPct val="120000"/>
              </a:lnSpc>
              <a:spcBef>
                <a:spcPts val="0"/>
              </a:spcBef>
            </a:pPr>
            <a:r>
              <a:rPr lang="en-US" sz="2000" b="1" dirty="0">
                <a:solidFill>
                  <a:schemeClr val="tx2"/>
                </a:solidFill>
                <a:latin typeface="Arial Narrow" panose="020B0606020202030204" pitchFamily="34" charset="0"/>
              </a:rPr>
              <a:t>SARChI Chair</a:t>
            </a:r>
          </a:p>
          <a:p>
            <a:pPr algn="ctr">
              <a:lnSpc>
                <a:spcPct val="120000"/>
              </a:lnSpc>
              <a:spcBef>
                <a:spcPts val="0"/>
              </a:spcBef>
            </a:pPr>
            <a:r>
              <a:rPr lang="en-US" sz="2000" b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NDoH Workshop on Quality</a:t>
            </a:r>
          </a:p>
          <a:p>
            <a:pPr algn="ctr"/>
            <a:r>
              <a:rPr lang="en-ZA" sz="2000" b="1" dirty="0" smtClean="0">
                <a:solidFill>
                  <a:schemeClr val="tx2"/>
                </a:solidFill>
                <a:latin typeface="Arial Narrow" panose="020B0606020202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26 February 2020</a:t>
            </a:r>
            <a:endParaRPr lang="en-ZA" sz="2000" b="1" dirty="0" smtClean="0">
              <a:solidFill>
                <a:schemeClr val="tx2"/>
              </a:solidFill>
              <a:latin typeface="Arial Narrow" panose="020B0606020202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920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7080" y="3710172"/>
            <a:ext cx="1828711" cy="2484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48619" y="1244853"/>
            <a:ext cx="1596277" cy="2340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92245" y="6179270"/>
            <a:ext cx="640367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Sources: </a:t>
            </a:r>
            <a:r>
              <a:rPr lang="en-US" sz="11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Kruk </a:t>
            </a:r>
            <a:r>
              <a:rPr lang="en-US" sz="1100" b="1" dirty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et al, </a:t>
            </a:r>
            <a:r>
              <a:rPr lang="en-US" sz="11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2018; WHO, World Bank &amp; OECD 2018, National Academies of Sciences, Engineering and Medicine, 2018; </a:t>
            </a:r>
            <a:r>
              <a:rPr lang="en-ZA" sz="1100" b="1" dirty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WHO </a:t>
            </a:r>
            <a:r>
              <a:rPr lang="en-ZA" sz="11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2016; Commission on HEEG, </a:t>
            </a:r>
            <a:r>
              <a:rPr lang="en-ZA" sz="11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2016</a:t>
            </a:r>
          </a:p>
          <a:p>
            <a:r>
              <a:rPr lang="en-ZA" sz="11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SA Lancet National Commission, 2019.</a:t>
            </a:r>
            <a:endParaRPr lang="en-US" sz="1100" b="1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ZA" sz="1100" b="1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654796" y="264454"/>
            <a:ext cx="8229600" cy="610820"/>
          </a:xfrm>
          <a:ln>
            <a:noFill/>
          </a:ln>
        </p:spPr>
        <p:txBody>
          <a:bodyPr>
            <a:noAutofit/>
          </a:bodyPr>
          <a:lstStyle/>
          <a:p>
            <a:r>
              <a:rPr lang="en-Z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FOCUS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0" name="Picture 9" descr="Image result for Lancet Global Report on high quality health systems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787" y="1229772"/>
            <a:ext cx="1698625" cy="2480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Confronting the Right to Ethical and Accountable Quality Healthcare in South Africa: Lancet National Commission Consensus Report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8230" y="1678062"/>
            <a:ext cx="3116380" cy="320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2687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754375" y="2512770"/>
            <a:ext cx="7482545" cy="213787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4000" b="1" dirty="0" smtClean="0">
                <a:solidFill>
                  <a:schemeClr val="tx2"/>
                </a:solidFill>
                <a:latin typeface="Jokerman" panose="04090605060D06020702" pitchFamily="82" charset="0"/>
                <a:ea typeface="Tahoma" panose="020B0604030504040204" pitchFamily="34" charset="0"/>
                <a:cs typeface="Tahoma" panose="020B0604030504040204" pitchFamily="34" charset="0"/>
              </a:rPr>
              <a:t>Essence of 3 </a:t>
            </a:r>
            <a:r>
              <a:rPr lang="en-ZA" sz="4000" b="1" dirty="0" smtClean="0">
                <a:solidFill>
                  <a:schemeClr val="tx2"/>
                </a:solidFill>
                <a:latin typeface="Jokerman" panose="04090605060D06020702" pitchFamily="82" charset="0"/>
                <a:ea typeface="Tahoma" panose="020B0604030504040204" pitchFamily="34" charset="0"/>
                <a:cs typeface="Tahoma" panose="020B0604030504040204" pitchFamily="34" charset="0"/>
              </a:rPr>
              <a:t>Global Quality </a:t>
            </a:r>
            <a:r>
              <a:rPr lang="en-ZA" sz="4000" b="1" dirty="0" smtClean="0">
                <a:solidFill>
                  <a:schemeClr val="tx2"/>
                </a:solidFill>
                <a:latin typeface="Jokerman" panose="04090605060D06020702" pitchFamily="82" charset="0"/>
                <a:ea typeface="Tahoma" panose="020B0604030504040204" pitchFamily="34" charset="0"/>
                <a:cs typeface="Tahoma" panose="020B0604030504040204" pitchFamily="34" charset="0"/>
              </a:rPr>
              <a:t>Reports?</a:t>
            </a:r>
            <a:endParaRPr lang="en-ZA" sz="4000" b="1" dirty="0">
              <a:solidFill>
                <a:schemeClr val="tx2"/>
              </a:solidFill>
              <a:latin typeface="Jokerman" panose="04090605060D06020702" pitchFamily="82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2817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1670" y="244462"/>
            <a:ext cx="8229600" cy="610820"/>
          </a:xfrm>
        </p:spPr>
        <p:txBody>
          <a:bodyPr>
            <a:noAutofit/>
          </a:bodyPr>
          <a:lstStyle/>
          <a:p>
            <a:r>
              <a:rPr lang="en-ZA" sz="28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KEY MESSAGES</a:t>
            </a:r>
            <a:br>
              <a:rPr lang="en-ZA" sz="28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endParaRPr lang="en-ZA" sz="28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96260" y="1307553"/>
            <a:ext cx="6413611" cy="4475280"/>
          </a:xfrm>
          <a:prstGeom prst="rect">
            <a:avLst/>
          </a:prstGeom>
          <a:noFill/>
          <a:ln>
            <a:noFill/>
            <a:prstDash val="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3764962380"/>
              </p:ext>
            </p:extLst>
          </p:nvPr>
        </p:nvGraphicFramePr>
        <p:xfrm>
          <a:off x="296260" y="1338224"/>
          <a:ext cx="6566315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928868" y="5929100"/>
            <a:ext cx="640367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Sources: </a:t>
            </a:r>
            <a:r>
              <a:rPr lang="en-US" sz="11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Kruk </a:t>
            </a:r>
            <a:r>
              <a:rPr lang="en-US" sz="1100" b="1" dirty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et al, </a:t>
            </a:r>
            <a:r>
              <a:rPr lang="en-US" sz="11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2018; WHO, World Bank &amp; OECD 2018, National Academies of Sciences, Engineering and Medicine, 2018</a:t>
            </a:r>
            <a:endParaRPr lang="en-ZA" sz="1100" b="1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3555" y="1338224"/>
            <a:ext cx="198516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ZA" sz="16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Overall health systems approach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ZA" sz="16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Leadership, Management and Governance </a:t>
            </a:r>
            <a:endParaRPr lang="en-ZA" sz="1600" b="1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Right Arrow 2"/>
          <p:cNvSpPr/>
          <p:nvPr/>
        </p:nvSpPr>
        <p:spPr>
          <a:xfrm>
            <a:off x="6043762" y="3154106"/>
            <a:ext cx="1227740" cy="12216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4" name="TextBox 3"/>
          <p:cNvSpPr txBox="1"/>
          <p:nvPr/>
        </p:nvSpPr>
        <p:spPr>
          <a:xfrm>
            <a:off x="7424206" y="3271875"/>
            <a:ext cx="14070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ZA" sz="24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Quality</a:t>
            </a:r>
          </a:p>
          <a:p>
            <a:pPr algn="ctr"/>
            <a:r>
              <a:rPr lang="en-ZA" sz="24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UHC</a:t>
            </a:r>
            <a:endParaRPr lang="en-ZA" sz="2400" b="1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4162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3" grpId="0" animBg="1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754375" y="2512770"/>
            <a:ext cx="7482545" cy="213787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4000" b="1" dirty="0" smtClean="0">
                <a:solidFill>
                  <a:schemeClr val="tx2"/>
                </a:solidFill>
                <a:latin typeface="Jokerman" panose="04090605060D06020702" pitchFamily="82" charset="0"/>
                <a:ea typeface="Tahoma" panose="020B0604030504040204" pitchFamily="34" charset="0"/>
                <a:cs typeface="Tahoma" panose="020B0604030504040204" pitchFamily="34" charset="0"/>
              </a:rPr>
              <a:t>Summary of South African  Lancet National Commission </a:t>
            </a:r>
            <a:endParaRPr lang="en-ZA" sz="4000" b="1" dirty="0">
              <a:solidFill>
                <a:schemeClr val="tx2"/>
              </a:solidFill>
              <a:latin typeface="Jokerman" panose="04090605060D06020702" pitchFamily="82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7087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0089" y="282804"/>
            <a:ext cx="8229600" cy="610820"/>
          </a:xfrm>
          <a:ln>
            <a:noFill/>
          </a:ln>
        </p:spPr>
        <p:txBody>
          <a:bodyPr>
            <a:normAutofit fontScale="90000"/>
          </a:bodyPr>
          <a:lstStyle/>
          <a:p>
            <a:r>
              <a:rPr lang="en-Z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CONCEPTUAL FRAMEWORK</a:t>
            </a:r>
            <a:endParaRPr 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0" y="1132435"/>
            <a:ext cx="9138115" cy="6127750"/>
          </a:xfrm>
          <a:prstGeom prst="rect">
            <a:avLst/>
          </a:prstGeom>
          <a:solidFill>
            <a:srgbClr val="FFFFFF"/>
          </a:solidFill>
          <a:ln w="6350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>
              <a:spcAft>
                <a:spcPts val="0"/>
              </a:spcAft>
            </a:pPr>
            <a:r>
              <a:rPr lang="en-US" sz="1400" b="1" dirty="0" smtClean="0">
                <a:solidFill>
                  <a:srgbClr val="44546A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VALUES</a:t>
            </a:r>
            <a:endParaRPr lang="en-ZA" sz="1400" dirty="0" smtClean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spcAft>
                <a:spcPts val="0"/>
              </a:spcAft>
            </a:pPr>
            <a:r>
              <a:rPr lang="en-US" sz="1400" dirty="0" smtClean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Human </a:t>
            </a:r>
            <a:r>
              <a:rPr lang="en-US" sz="14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Rights</a:t>
            </a:r>
            <a:endParaRPr lang="en-ZA" sz="14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spcAft>
                <a:spcPts val="0"/>
              </a:spcAft>
            </a:pPr>
            <a:r>
              <a:rPr lang="en-US" sz="14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Equity</a:t>
            </a:r>
            <a:endParaRPr lang="en-ZA" sz="14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spcAft>
                <a:spcPts val="0"/>
              </a:spcAft>
            </a:pPr>
            <a:r>
              <a:rPr lang="en-US" sz="14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Social Justice</a:t>
            </a:r>
            <a:endParaRPr lang="en-ZA" sz="14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Donut 7"/>
          <p:cNvSpPr>
            <a:spLocks noChangeArrowheads="1"/>
          </p:cNvSpPr>
          <p:nvPr/>
        </p:nvSpPr>
        <p:spPr bwMode="auto">
          <a:xfrm>
            <a:off x="203996" y="1291130"/>
            <a:ext cx="8826133" cy="5566870"/>
          </a:xfrm>
          <a:prstGeom prst="donut">
            <a:avLst>
              <a:gd name="adj" fmla="val 23163"/>
            </a:avLst>
          </a:prstGeom>
          <a:solidFill>
            <a:srgbClr val="FFFFFF"/>
          </a:solidFill>
          <a:ln w="12700">
            <a:solidFill>
              <a:srgbClr val="41719C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ctr" anchorCtr="0" upright="1">
            <a:noAutofit/>
          </a:bodyPr>
          <a:lstStyle/>
          <a:p>
            <a:pPr algn="ctr">
              <a:spcAft>
                <a:spcPts val="0"/>
              </a:spcAft>
            </a:pPr>
            <a:r>
              <a:rPr lang="en-US" sz="120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 </a:t>
            </a:r>
            <a:endParaRPr lang="en-ZA" sz="120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22" name="Text Box 29"/>
          <p:cNvSpPr txBox="1">
            <a:spLocks/>
          </p:cNvSpPr>
          <p:nvPr/>
        </p:nvSpPr>
        <p:spPr bwMode="auto">
          <a:xfrm>
            <a:off x="3638581" y="1377651"/>
            <a:ext cx="2055713" cy="1146655"/>
          </a:xfrm>
          <a:prstGeom prst="rect">
            <a:avLst/>
          </a:prstGeom>
          <a:solidFill>
            <a:srgbClr val="FFFFFF"/>
          </a:solidFill>
          <a:ln w="6350">
            <a:noFill/>
            <a:prstDash val="sysDot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1" i="0" u="none" strike="noStrike" cap="none" normalizeH="0" baseline="0" dirty="0" smtClean="0">
                <a:ln>
                  <a:noFill/>
                </a:ln>
                <a:solidFill>
                  <a:srgbClr val="44546A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SA CONTEXT</a:t>
            </a:r>
            <a:endParaRPr kumimoji="0" lang="en-US" altLang="en-US" sz="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05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Poverty</a:t>
            </a:r>
            <a:endParaRPr kumimoji="0" lang="en-US" altLang="en-US" sz="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05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Social determinants of health</a:t>
            </a:r>
            <a:endParaRPr kumimoji="0" lang="en-US" altLang="en-US" sz="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05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Quadruple burden of disease</a:t>
            </a:r>
            <a:endParaRPr kumimoji="0" lang="en-US" altLang="en-US" sz="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05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Huge inequities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3" name="Text Box 26"/>
          <p:cNvSpPr txBox="1">
            <a:spLocks noChangeArrowheads="1"/>
          </p:cNvSpPr>
          <p:nvPr/>
        </p:nvSpPr>
        <p:spPr bwMode="auto">
          <a:xfrm>
            <a:off x="1248436" y="2426125"/>
            <a:ext cx="2017052" cy="835937"/>
          </a:xfrm>
          <a:prstGeom prst="rect">
            <a:avLst/>
          </a:prstGeom>
          <a:solidFill>
            <a:srgbClr val="FFFFFF"/>
          </a:solidFill>
          <a:ln w="9525">
            <a:solidFill>
              <a:srgbClr val="41719C"/>
            </a:solidFill>
            <a:prstDash val="sysDot"/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>
              <a:spcAft>
                <a:spcPts val="0"/>
              </a:spcAft>
            </a:pPr>
            <a:r>
              <a:rPr lang="en-US" sz="1200" b="1" dirty="0" smtClean="0">
                <a:solidFill>
                  <a:srgbClr val="44546A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LEADERSHIP &amp; GOVERNANCE </a:t>
            </a:r>
            <a:endParaRPr lang="en-ZA" sz="12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4" name="Text Box 27"/>
          <p:cNvSpPr txBox="1">
            <a:spLocks noChangeArrowheads="1"/>
          </p:cNvSpPr>
          <p:nvPr/>
        </p:nvSpPr>
        <p:spPr bwMode="auto">
          <a:xfrm>
            <a:off x="23604" y="3672880"/>
            <a:ext cx="1914648" cy="2307201"/>
          </a:xfrm>
          <a:prstGeom prst="rect">
            <a:avLst/>
          </a:prstGeom>
          <a:solidFill>
            <a:srgbClr val="FFFFFF"/>
          </a:solidFill>
          <a:ln w="9525">
            <a:solidFill>
              <a:srgbClr val="41719C"/>
            </a:solidFill>
            <a:prstDash val="sysDot"/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>
              <a:spcAft>
                <a:spcPts val="0"/>
              </a:spcAft>
            </a:pPr>
            <a:r>
              <a:rPr lang="en-US" sz="1400" b="1" dirty="0" smtClean="0">
                <a:solidFill>
                  <a:srgbClr val="44546A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INPUTS </a:t>
            </a:r>
            <a:endParaRPr lang="en-ZA" sz="1400" dirty="0" smtClean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000" dirty="0" smtClean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Financial </a:t>
            </a:r>
            <a:r>
              <a:rPr lang="en-US" sz="1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resources</a:t>
            </a:r>
            <a:endParaRPr lang="en-ZA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Human resources</a:t>
            </a:r>
            <a:endParaRPr lang="en-ZA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Infrastructure</a:t>
            </a:r>
            <a:endParaRPr lang="en-ZA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Medicines, technology, equipment and supplies</a:t>
            </a:r>
            <a:endParaRPr lang="en-ZA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Knowledge and information </a:t>
            </a:r>
            <a:endParaRPr lang="en-ZA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000" dirty="0">
                <a:solidFill>
                  <a:srgbClr val="C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Clinical support services e.g. diagnostic/laboratory, blood products, etc. </a:t>
            </a:r>
            <a:endParaRPr lang="en-ZA" dirty="0">
              <a:solidFill>
                <a:srgbClr val="C00000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25" name="Straight Arrow Connector 24"/>
          <p:cNvCxnSpPr>
            <a:cxnSpLocks noChangeShapeType="1"/>
          </p:cNvCxnSpPr>
          <p:nvPr/>
        </p:nvCxnSpPr>
        <p:spPr bwMode="auto">
          <a:xfrm flipH="1">
            <a:off x="1456637" y="3248579"/>
            <a:ext cx="680644" cy="370063"/>
          </a:xfrm>
          <a:prstGeom prst="straightConnector1">
            <a:avLst/>
          </a:prstGeom>
          <a:noFill/>
          <a:ln w="25400">
            <a:solidFill>
              <a:srgbClr val="C00000"/>
            </a:solidFill>
            <a:miter lim="800000"/>
            <a:headEnd type="arrow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0" name="Text Box 28"/>
          <p:cNvSpPr txBox="1">
            <a:spLocks noChangeArrowheads="1"/>
          </p:cNvSpPr>
          <p:nvPr/>
        </p:nvSpPr>
        <p:spPr bwMode="auto">
          <a:xfrm>
            <a:off x="3163040" y="3306186"/>
            <a:ext cx="3006794" cy="178024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>
              <a:spcAft>
                <a:spcPts val="0"/>
              </a:spcAft>
            </a:pPr>
            <a:r>
              <a:rPr lang="en-US" sz="1200" b="1" dirty="0" smtClean="0">
                <a:solidFill>
                  <a:srgbClr val="44546A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HEALTH SERVICE DELIVERY</a:t>
            </a:r>
            <a:endParaRPr lang="en-ZA" sz="12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050" dirty="0">
                <a:solidFill>
                  <a:srgbClr val="C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Primary health care approach</a:t>
            </a:r>
            <a:endParaRPr lang="en-ZA" sz="2000" dirty="0">
              <a:solidFill>
                <a:srgbClr val="C00000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050" dirty="0">
                <a:solidFill>
                  <a:srgbClr val="C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Person-centredness</a:t>
            </a:r>
            <a:endParaRPr lang="en-ZA" sz="2000" dirty="0">
              <a:solidFill>
                <a:srgbClr val="C00000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050" dirty="0">
                <a:solidFill>
                  <a:srgbClr val="C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Community-based care</a:t>
            </a:r>
            <a:endParaRPr lang="en-ZA" sz="2000" dirty="0">
              <a:solidFill>
                <a:srgbClr val="C00000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050" dirty="0">
                <a:solidFill>
                  <a:srgbClr val="C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Patient participation</a:t>
            </a:r>
            <a:endParaRPr lang="en-ZA" sz="2000" dirty="0">
              <a:solidFill>
                <a:srgbClr val="C00000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050" dirty="0">
                <a:solidFill>
                  <a:srgbClr val="C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Safe, caring and responsive clinical care, treatment and rehabilitation</a:t>
            </a:r>
            <a:endParaRPr lang="en-ZA" sz="2000" dirty="0">
              <a:solidFill>
                <a:srgbClr val="C00000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050" dirty="0">
                <a:solidFill>
                  <a:srgbClr val="C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Health care provider participation</a:t>
            </a:r>
            <a:endParaRPr lang="en-ZA" sz="2000" dirty="0">
              <a:solidFill>
                <a:srgbClr val="C00000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050" dirty="0">
                <a:solidFill>
                  <a:srgbClr val="C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Prioritise prevention, promotion, protection</a:t>
            </a:r>
            <a:endParaRPr lang="en-ZA" sz="2000" dirty="0">
              <a:solidFill>
                <a:srgbClr val="C00000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31" name="Straight Arrow Connector 30"/>
          <p:cNvCxnSpPr>
            <a:cxnSpLocks noChangeShapeType="1"/>
          </p:cNvCxnSpPr>
          <p:nvPr/>
        </p:nvCxnSpPr>
        <p:spPr bwMode="auto">
          <a:xfrm>
            <a:off x="2456431" y="3248579"/>
            <a:ext cx="588519" cy="370063"/>
          </a:xfrm>
          <a:prstGeom prst="straightConnector1">
            <a:avLst/>
          </a:prstGeom>
          <a:noFill/>
          <a:ln w="25400">
            <a:solidFill>
              <a:srgbClr val="C00000"/>
            </a:solidFill>
            <a:miter lim="800000"/>
            <a:headEnd type="arrow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2" name="Straight Arrow Connector 31"/>
          <p:cNvCxnSpPr>
            <a:cxnSpLocks noChangeShapeType="1"/>
          </p:cNvCxnSpPr>
          <p:nvPr/>
        </p:nvCxnSpPr>
        <p:spPr bwMode="auto">
          <a:xfrm>
            <a:off x="1911237" y="4345184"/>
            <a:ext cx="981008" cy="46"/>
          </a:xfrm>
          <a:prstGeom prst="straightConnector1">
            <a:avLst/>
          </a:prstGeom>
          <a:noFill/>
          <a:ln w="25400">
            <a:solidFill>
              <a:srgbClr val="C00000"/>
            </a:solidFill>
            <a:miter lim="800000"/>
            <a:headEnd type="arrow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4" name="Straight Arrow Connector 33"/>
          <p:cNvCxnSpPr>
            <a:cxnSpLocks noChangeShapeType="1"/>
          </p:cNvCxnSpPr>
          <p:nvPr/>
        </p:nvCxnSpPr>
        <p:spPr bwMode="auto">
          <a:xfrm flipV="1">
            <a:off x="5783882" y="3381977"/>
            <a:ext cx="734673" cy="488753"/>
          </a:xfrm>
          <a:prstGeom prst="straightConnector1">
            <a:avLst/>
          </a:prstGeom>
          <a:noFill/>
          <a:ln w="25400">
            <a:solidFill>
              <a:srgbClr val="C00000"/>
            </a:solidFill>
            <a:miter lim="800000"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5" name="Straight Arrow Connector 34"/>
          <p:cNvCxnSpPr>
            <a:cxnSpLocks noChangeShapeType="1"/>
          </p:cNvCxnSpPr>
          <p:nvPr/>
        </p:nvCxnSpPr>
        <p:spPr bwMode="auto">
          <a:xfrm>
            <a:off x="5694294" y="5140774"/>
            <a:ext cx="894374" cy="651262"/>
          </a:xfrm>
          <a:prstGeom prst="straightConnector1">
            <a:avLst/>
          </a:prstGeom>
          <a:noFill/>
          <a:ln w="25400">
            <a:solidFill>
              <a:srgbClr val="C00000"/>
            </a:solidFill>
            <a:miter lim="800000"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6" name="Text Box 29"/>
          <p:cNvSpPr txBox="1">
            <a:spLocks noChangeArrowheads="1"/>
          </p:cNvSpPr>
          <p:nvPr/>
        </p:nvSpPr>
        <p:spPr bwMode="auto">
          <a:xfrm>
            <a:off x="6589547" y="2823971"/>
            <a:ext cx="2244855" cy="1465851"/>
          </a:xfrm>
          <a:prstGeom prst="rect">
            <a:avLst/>
          </a:prstGeom>
          <a:solidFill>
            <a:srgbClr val="FFFFFF"/>
          </a:solidFill>
          <a:ln w="9525">
            <a:solidFill>
              <a:srgbClr val="41719C"/>
            </a:solidFill>
            <a:prstDash val="sysDot"/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>
              <a:spcAft>
                <a:spcPts val="0"/>
              </a:spcAft>
            </a:pPr>
            <a:r>
              <a:rPr lang="en-US" sz="1600" b="1" dirty="0" smtClean="0">
                <a:solidFill>
                  <a:srgbClr val="44546A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OUTCOMES</a:t>
            </a:r>
            <a:endParaRPr lang="en-ZA" sz="1600" dirty="0" smtClean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100" dirty="0" smtClean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Universal </a:t>
            </a:r>
            <a:r>
              <a:rPr lang="en-US" sz="11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access and coverage</a:t>
            </a:r>
            <a:endParaRPr lang="en-ZA" sz="24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1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Quality care</a:t>
            </a:r>
            <a:endParaRPr lang="en-ZA" sz="24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1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Responsiveness to patient and community needs and inputs</a:t>
            </a:r>
            <a:endParaRPr lang="en-ZA" sz="24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7" name="Text Box 30"/>
          <p:cNvSpPr txBox="1">
            <a:spLocks noChangeArrowheads="1"/>
          </p:cNvSpPr>
          <p:nvPr/>
        </p:nvSpPr>
        <p:spPr bwMode="auto">
          <a:xfrm>
            <a:off x="6589296" y="4800944"/>
            <a:ext cx="2244729" cy="1682155"/>
          </a:xfrm>
          <a:prstGeom prst="rect">
            <a:avLst/>
          </a:prstGeom>
          <a:solidFill>
            <a:srgbClr val="FFFFFF"/>
          </a:solidFill>
          <a:ln w="9525">
            <a:solidFill>
              <a:srgbClr val="41719C"/>
            </a:solidFill>
            <a:prstDash val="sysDot"/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>
              <a:spcAft>
                <a:spcPts val="0"/>
              </a:spcAft>
            </a:pPr>
            <a:r>
              <a:rPr lang="en-US" sz="1400" b="1" dirty="0" smtClean="0">
                <a:solidFill>
                  <a:srgbClr val="44546A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IMPACT </a:t>
            </a:r>
            <a:endParaRPr lang="en-ZA" sz="1400" dirty="0" smtClean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400" dirty="0" smtClean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Healthy </a:t>
            </a:r>
            <a:r>
              <a:rPr lang="en-US" sz="14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populations</a:t>
            </a:r>
            <a:endParaRPr lang="en-ZA" sz="14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4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Equity in level and distribution of health outcomes</a:t>
            </a:r>
            <a:endParaRPr lang="en-ZA" sz="14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4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Social and financial risk protection</a:t>
            </a:r>
            <a:endParaRPr lang="en-ZA" sz="14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40" name="Straight Arrow Connector 39"/>
          <p:cNvCxnSpPr>
            <a:cxnSpLocks noChangeShapeType="1"/>
          </p:cNvCxnSpPr>
          <p:nvPr/>
        </p:nvCxnSpPr>
        <p:spPr bwMode="auto">
          <a:xfrm>
            <a:off x="7634072" y="4291763"/>
            <a:ext cx="0" cy="510408"/>
          </a:xfrm>
          <a:prstGeom prst="straightConnector1">
            <a:avLst/>
          </a:prstGeom>
          <a:noFill/>
          <a:ln w="25400">
            <a:solidFill>
              <a:srgbClr val="C00000"/>
            </a:solidFill>
            <a:miter lim="800000"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1" name="Rectangle 27"/>
          <p:cNvSpPr>
            <a:spLocks noChangeArrowheads="1"/>
          </p:cNvSpPr>
          <p:nvPr/>
        </p:nvSpPr>
        <p:spPr bwMode="auto">
          <a:xfrm>
            <a:off x="2401741" y="6545692"/>
            <a:ext cx="664920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ahoma" panose="020B0604030504040204" pitchFamily="34" charset="0"/>
              </a:rPr>
              <a:t>Source: Adapted from: van </a:t>
            </a:r>
            <a:r>
              <a:rPr kumimoji="0" lang="en-US" altLang="en-US" sz="1200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ahoma" panose="020B0604030504040204" pitchFamily="34" charset="0"/>
              </a:rPr>
              <a:t>Olmen</a:t>
            </a:r>
            <a:r>
              <a:rPr kumimoji="0" lang="en-US" altLang="en-US" sz="12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ahoma" panose="020B0604030504040204" pitchFamily="34" charset="0"/>
              </a:rPr>
              <a:t> </a:t>
            </a:r>
            <a:r>
              <a:rPr kumimoji="0" lang="en-US" altLang="en-US" sz="1200" b="0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ahoma" panose="020B0604030504040204" pitchFamily="34" charset="0"/>
              </a:rPr>
              <a:t>et al</a:t>
            </a:r>
            <a:r>
              <a:rPr kumimoji="0" lang="en-US" altLang="en-US" sz="12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ahoma" panose="020B0604030504040204" pitchFamily="34" charset="0"/>
              </a:rPr>
              <a:t> (5), page 6. 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1578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8" grpId="0" animBg="1"/>
      <p:bldP spid="22" grpId="0" animBg="1"/>
      <p:bldP spid="23" grpId="0" animBg="1"/>
      <p:bldP spid="24" grpId="0" animBg="1"/>
      <p:bldP spid="30" grpId="0" animBg="1"/>
      <p:bldP spid="36" grpId="0" animBg="1"/>
      <p:bldP spid="3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6380" y="30145"/>
            <a:ext cx="8229600" cy="926275"/>
          </a:xfrm>
          <a:ln>
            <a:noFill/>
          </a:ln>
        </p:spPr>
        <p:txBody>
          <a:bodyPr>
            <a:no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DEFINITION OF </a:t>
            </a:r>
            <a:b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HIGH QUALITY HEALTH SYSTEM</a:t>
            </a:r>
            <a:endParaRPr lang="en-U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348198" y="1749245"/>
            <a:ext cx="8551480" cy="49781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ZA" sz="32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high quality health system achieves equitable health outcomes and a long and healthy life for </a:t>
            </a:r>
            <a:r>
              <a:rPr lang="en-ZA" sz="32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all</a:t>
            </a:r>
            <a:endParaRPr lang="en-US" sz="3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976015" y="6522624"/>
            <a:ext cx="701857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ZA" sz="12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Source: SA Lancet National Commission, 2019</a:t>
            </a:r>
            <a:endParaRPr lang="en-US" sz="1200" b="1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6854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296260" y="1138425"/>
            <a:ext cx="4275740" cy="55889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en-ZA" sz="19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Designed </a:t>
            </a:r>
            <a:r>
              <a:rPr lang="en-ZA" sz="1900" b="1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 prioritise health promotion and protection, the prevention, treatment and rehabilitation </a:t>
            </a:r>
            <a:r>
              <a:rPr lang="en-ZA" sz="19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 conditions that constitute South Africa’s disease burden </a:t>
            </a:r>
          </a:p>
          <a:p>
            <a:pPr>
              <a:spcBef>
                <a:spcPts val="0"/>
              </a:spcBef>
            </a:pPr>
            <a:r>
              <a:rPr lang="en-ZA" sz="1900" b="1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Accountable </a:t>
            </a:r>
            <a:r>
              <a:rPr lang="en-ZA" sz="19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through effective leadership and governance </a:t>
            </a:r>
          </a:p>
          <a:p>
            <a:pPr>
              <a:spcBef>
                <a:spcPts val="0"/>
              </a:spcBef>
            </a:pPr>
            <a:r>
              <a:rPr lang="en-ZA" sz="1900" b="1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People-centred</a:t>
            </a:r>
            <a:r>
              <a:rPr lang="en-ZA" sz="19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in its approach to realising good health by facilitating patient, provider and community participation in health attainment </a:t>
            </a:r>
          </a:p>
          <a:p>
            <a:pPr>
              <a:spcBef>
                <a:spcPts val="0"/>
              </a:spcBef>
            </a:pPr>
            <a:r>
              <a:rPr lang="en-ZA" sz="1900" b="1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Responsive to patient needs </a:t>
            </a:r>
            <a:r>
              <a:rPr lang="en-ZA" sz="19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by providing comprehensive care in a timely, respectful and safe manner resulting in quality outcomes</a:t>
            </a:r>
          </a:p>
          <a:p>
            <a:pPr>
              <a:spcBef>
                <a:spcPts val="0"/>
              </a:spcBef>
            </a:pPr>
            <a:endParaRPr lang="en-US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960533" y="21021"/>
            <a:ext cx="8229600" cy="90525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HIGH QUALITY HEALTH SYSTEM 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IS </a:t>
            </a: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724705" y="1138425"/>
            <a:ext cx="4275740" cy="55889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en-ZA" sz="19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Adaptive </a:t>
            </a:r>
            <a:r>
              <a:rPr lang="en-ZA" sz="19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 changing health needs through the </a:t>
            </a:r>
            <a:r>
              <a:rPr lang="en-ZA" sz="1900" b="1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collection, analysis and dissemination of information</a:t>
            </a:r>
            <a:r>
              <a:rPr lang="en-ZA" sz="19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to </a:t>
            </a:r>
            <a:r>
              <a:rPr lang="en-ZA" sz="19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support </a:t>
            </a:r>
            <a:r>
              <a:rPr lang="en-ZA" sz="19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decision-making and implementation </a:t>
            </a:r>
          </a:p>
          <a:p>
            <a:pPr>
              <a:spcBef>
                <a:spcPts val="0"/>
              </a:spcBef>
            </a:pPr>
            <a:r>
              <a:rPr lang="en-ZA" sz="19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Committed to </a:t>
            </a:r>
            <a:r>
              <a:rPr lang="en-ZA" sz="1900" b="1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equitable allocation and distribution of resources</a:t>
            </a:r>
          </a:p>
          <a:p>
            <a:pPr>
              <a:spcBef>
                <a:spcPts val="0"/>
              </a:spcBef>
            </a:pPr>
            <a:r>
              <a:rPr lang="en-ZA" sz="19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Effective in ensuring </a:t>
            </a:r>
            <a:r>
              <a:rPr lang="en-ZA" sz="1900" b="1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quality health service delivery to all </a:t>
            </a:r>
            <a:r>
              <a:rPr lang="en-ZA" sz="19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regardless of gender, sexual orientation, socio-economic status and/or geographic location</a:t>
            </a:r>
          </a:p>
          <a:p>
            <a:pPr>
              <a:spcBef>
                <a:spcPts val="0"/>
              </a:spcBef>
            </a:pPr>
            <a:r>
              <a:rPr lang="en-ZA" sz="1900" b="1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Collaborative</a:t>
            </a:r>
            <a:r>
              <a:rPr lang="en-ZA" sz="19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in its interaction with partners and other sectors to address the social determinants of health for quality health outcomes</a:t>
            </a:r>
            <a:endParaRPr lang="en-US" sz="1900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spcBef>
                <a:spcPts val="0"/>
              </a:spcBef>
            </a:pPr>
            <a:endParaRPr lang="en-US" sz="19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976015" y="6522624"/>
            <a:ext cx="701857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ZA" sz="12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Source: SA Lancet National Commission, 2019</a:t>
            </a:r>
            <a:endParaRPr lang="en-US" sz="1200" b="1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2854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2"/>
          <p:cNvSpPr txBox="1">
            <a:spLocks/>
          </p:cNvSpPr>
          <p:nvPr/>
        </p:nvSpPr>
        <p:spPr>
          <a:xfrm>
            <a:off x="269904" y="1880316"/>
            <a:ext cx="8667750" cy="2176528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rmAutofit fontScale="40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US" b="1" dirty="0">
              <a:solidFill>
                <a:srgbClr val="0033CC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>
              <a:defRPr/>
            </a:pPr>
            <a:endParaRPr lang="en-US" b="1" dirty="0">
              <a:solidFill>
                <a:srgbClr val="0033CC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>
              <a:defRPr/>
            </a:pPr>
            <a:endParaRPr lang="en-US" sz="4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>
              <a:defRPr/>
            </a:pPr>
            <a:endParaRPr lang="en-US" sz="4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endParaRPr lang="en-US" sz="3200" b="1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endParaRPr lang="en-US" sz="3200" b="1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 algn="ctr">
              <a:buNone/>
            </a:pPr>
            <a:r>
              <a:rPr lang="en-US" sz="110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okerman" panose="04090605060D06020702" pitchFamily="82" charset="0"/>
                <a:ea typeface="Tahoma" panose="020B0604030504040204" pitchFamily="34" charset="0"/>
                <a:cs typeface="Tahoma" panose="020B0604030504040204" pitchFamily="34" charset="0"/>
              </a:rPr>
              <a:t>Key Diagnostic Findings</a:t>
            </a:r>
          </a:p>
          <a:p>
            <a:pPr algn="ctr"/>
            <a:endParaRPr lang="en-US" sz="4000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Jokerman" panose="04090605060D06020702" pitchFamily="82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" name="Picture 10" descr="Flag of South Afric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3395" y="5566870"/>
            <a:ext cx="1255713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28414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4375" y="222195"/>
            <a:ext cx="8229600" cy="610820"/>
          </a:xfrm>
        </p:spPr>
        <p:txBody>
          <a:bodyPr>
            <a:normAutofit fontScale="90000"/>
          </a:bodyPr>
          <a:lstStyle/>
          <a:p>
            <a:r>
              <a:rPr lang="en-ZA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ENABLING </a:t>
            </a:r>
            <a:br>
              <a:rPr lang="en-ZA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ZA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ENVIRONMENT </a:t>
            </a:r>
            <a:endParaRPr lang="en-ZA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96260" y="1596539"/>
            <a:ext cx="8516564" cy="4428445"/>
          </a:xfrm>
        </p:spPr>
      </p:pic>
    </p:spTree>
    <p:extLst>
      <p:ext uri="{BB962C8B-B14F-4D97-AF65-F5344CB8AC3E}">
        <p14:creationId xmlns:p14="http://schemas.microsoft.com/office/powerpoint/2010/main" val="2417927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113885" y="1138424"/>
            <a:ext cx="4886559" cy="2290575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ZA" b="1" dirty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</a:t>
            </a:r>
            <a:r>
              <a:rPr lang="en-ZA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aps </a:t>
            </a:r>
            <a:r>
              <a:rPr lang="en-ZA" b="1" dirty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 ethical leadership, management and governance contribute to poor quality of </a:t>
            </a:r>
            <a:r>
              <a:rPr lang="en-ZA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care</a:t>
            </a:r>
            <a:endParaRPr lang="en-ZA" b="1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7" name="Flowchart: Sequential Access Storage 66"/>
          <p:cNvSpPr/>
          <p:nvPr/>
        </p:nvSpPr>
        <p:spPr>
          <a:xfrm>
            <a:off x="296260" y="1307800"/>
            <a:ext cx="3512215" cy="1968495"/>
          </a:xfrm>
          <a:prstGeom prst="flowChartMagneticTape">
            <a:avLst/>
          </a:prstGeom>
          <a:pattFill prst="dashHorz">
            <a:fgClr>
              <a:schemeClr val="tx2"/>
            </a:fgClr>
            <a:bgClr>
              <a:schemeClr val="bg1"/>
            </a:bgClr>
          </a:patt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FINDING1</a:t>
            </a:r>
            <a:endParaRPr lang="en-US" sz="3600" b="1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48965" y="3581705"/>
            <a:ext cx="824607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ZA" sz="20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Mismanagement</a:t>
            </a:r>
            <a:r>
              <a:rPr lang="en-ZA" sz="20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inefficiencies and incompetence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0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Corruption </a:t>
            </a:r>
            <a:r>
              <a:rPr lang="en-US" sz="20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 fraud </a:t>
            </a:r>
            <a:r>
              <a:rPr lang="en-US" sz="20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major </a:t>
            </a:r>
            <a:r>
              <a:rPr lang="en-US" sz="20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threats to equitable access to quality health care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0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Failures </a:t>
            </a:r>
            <a:r>
              <a:rPr lang="en-US" sz="20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 governance in the private health sector, including a lack of transparency and lack of accountability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Governance </a:t>
            </a:r>
            <a:r>
              <a:rPr lang="en-US" sz="20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weaknesses in </a:t>
            </a:r>
            <a:r>
              <a:rPr lang="en-US" sz="20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Health Professions Council of South Africa and the South African Nursing Council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Numerous barriers to effective community </a:t>
            </a:r>
            <a:r>
              <a:rPr lang="en-US" sz="20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participation</a:t>
            </a:r>
            <a:endParaRPr lang="en-ZA" sz="2000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ZA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128049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67" grpId="0" animBg="1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113885" y="1291131"/>
            <a:ext cx="4886559" cy="183246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3200" b="1" dirty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Poor quality of care costs lives </a:t>
            </a:r>
            <a:endParaRPr lang="en-ZA" sz="32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7" name="Flowchart: Sequential Access Storage 66"/>
          <p:cNvSpPr/>
          <p:nvPr/>
        </p:nvSpPr>
        <p:spPr>
          <a:xfrm>
            <a:off x="296260" y="1307800"/>
            <a:ext cx="3512215" cy="1968495"/>
          </a:xfrm>
          <a:prstGeom prst="flowChartMagneticTape">
            <a:avLst/>
          </a:prstGeom>
          <a:pattFill prst="dashHorz">
            <a:fgClr>
              <a:schemeClr val="tx2"/>
            </a:fgClr>
            <a:bgClr>
              <a:schemeClr val="bg1"/>
            </a:bgClr>
          </a:patt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FINDING2</a:t>
            </a:r>
            <a:endParaRPr lang="en-US" sz="3600" b="1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48965" y="3429000"/>
            <a:ext cx="824607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~60</a:t>
            </a:r>
            <a:r>
              <a:rPr lang="en-US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% of all institutional maternal deaths </a:t>
            </a:r>
            <a:r>
              <a:rPr lang="en-US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potentially preventable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Rural </a:t>
            </a:r>
            <a:r>
              <a:rPr lang="en-US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areas worst affected compared to </a:t>
            </a:r>
            <a:r>
              <a:rPr lang="en-US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urban areas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~Quarter </a:t>
            </a:r>
            <a:r>
              <a:rPr lang="en-US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 neonatal deaths </a:t>
            </a:r>
            <a:r>
              <a:rPr lang="en-US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potentially </a:t>
            </a:r>
            <a:r>
              <a:rPr lang="en-US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preventable </a:t>
            </a:r>
            <a:endParaRPr lang="en-US" dirty="0" smtClean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Deficiencies </a:t>
            </a:r>
            <a:r>
              <a:rPr lang="en-US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 the quality of care provided to individuals with hypertension and diabetes</a:t>
            </a:r>
            <a:r>
              <a:rPr lang="en-US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Mental </a:t>
            </a:r>
            <a:r>
              <a:rPr lang="en-US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illness contributes to premature mortality, high morbidity and loss of economic </a:t>
            </a:r>
            <a:r>
              <a:rPr lang="en-US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productivity- but lack of prioritisation </a:t>
            </a:r>
            <a:r>
              <a:rPr lang="en-US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 mental health, and under-investment in service </a:t>
            </a:r>
            <a:r>
              <a:rPr lang="en-US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delivery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Estimated </a:t>
            </a:r>
            <a:r>
              <a:rPr lang="en-US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75% of people with a mental disorder do not receive mental health </a:t>
            </a:r>
            <a:r>
              <a:rPr lang="en-US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services</a:t>
            </a:r>
            <a:endParaRPr lang="en-ZA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4524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67" grpId="0" animBg="1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961180" y="1307800"/>
            <a:ext cx="4886559" cy="1832460"/>
          </a:xfrm>
        </p:spPr>
        <p:txBody>
          <a:bodyPr>
            <a:noAutofit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en-US" sz="2400" b="1" dirty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Malpractice cases and medical litigation are threats to the realisation of the right to health care in South </a:t>
            </a:r>
            <a:r>
              <a:rPr lang="en-US" sz="24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Africa</a:t>
            </a:r>
            <a:r>
              <a:rPr lang="en-US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ZA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ZA" b="1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7" name="Flowchart: Sequential Access Storage 66"/>
          <p:cNvSpPr/>
          <p:nvPr/>
        </p:nvSpPr>
        <p:spPr>
          <a:xfrm>
            <a:off x="296260" y="1239782"/>
            <a:ext cx="3512215" cy="1968495"/>
          </a:xfrm>
          <a:prstGeom prst="flowChartMagneticTape">
            <a:avLst/>
          </a:prstGeom>
          <a:pattFill prst="dashHorz">
            <a:fgClr>
              <a:schemeClr val="tx2"/>
            </a:fgClr>
            <a:bgClr>
              <a:schemeClr val="bg1"/>
            </a:bgClr>
          </a:patt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FINDING3</a:t>
            </a:r>
            <a:endParaRPr lang="en-US" sz="3600" b="1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48965" y="3276295"/>
            <a:ext cx="8246070" cy="3016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sz="1900" i="1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Public Sector</a:t>
            </a:r>
          </a:p>
          <a:p>
            <a:pPr marL="342900" indent="-342900" algn="just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US" sz="19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2016-17 </a:t>
            </a:r>
            <a:r>
              <a:rPr lang="en-US" sz="19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financial </a:t>
            </a:r>
            <a:r>
              <a:rPr lang="en-US" sz="19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year- litigation </a:t>
            </a:r>
            <a:r>
              <a:rPr lang="en-US" sz="19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 claims in the public health sector amounted </a:t>
            </a:r>
            <a:r>
              <a:rPr lang="en-US" sz="19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</a:t>
            </a:r>
            <a:r>
              <a:rPr lang="en-US" sz="19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R1.2 </a:t>
            </a:r>
            <a:r>
              <a:rPr lang="en-US" sz="19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billion (Auditor-General)</a:t>
            </a:r>
          </a:p>
          <a:p>
            <a:pPr marL="342900" indent="-342900" algn="just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US" sz="19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 2016, South </a:t>
            </a:r>
            <a:r>
              <a:rPr lang="en-US" sz="19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African Law Reform Commission estimated </a:t>
            </a:r>
            <a:r>
              <a:rPr lang="en-US" sz="19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total </a:t>
            </a:r>
            <a:r>
              <a:rPr lang="en-US" sz="19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contingent liabilities for medical malpractice </a:t>
            </a:r>
            <a:r>
              <a:rPr lang="en-US" sz="19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~R40 billion</a:t>
            </a:r>
          </a:p>
          <a:p>
            <a:pPr algn="just">
              <a:spcAft>
                <a:spcPts val="0"/>
              </a:spcAft>
            </a:pPr>
            <a:r>
              <a:rPr lang="en-US" sz="1900" i="1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Private </a:t>
            </a:r>
            <a:r>
              <a:rPr lang="en-US" sz="1900" i="1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health </a:t>
            </a:r>
            <a:r>
              <a:rPr lang="en-US" sz="1900" i="1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sector</a:t>
            </a:r>
          </a:p>
          <a:p>
            <a:pPr marL="342900" indent="-342900" algn="just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US" sz="19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Long-term </a:t>
            </a:r>
            <a:r>
              <a:rPr lang="en-US" sz="19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average claim frequency for doctors was 27% higher in 2015 compared to </a:t>
            </a:r>
            <a:r>
              <a:rPr lang="en-US" sz="19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2009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n-US" sz="19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Medico-legal </a:t>
            </a:r>
            <a:r>
              <a:rPr lang="en-US" sz="19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cases </a:t>
            </a:r>
            <a:r>
              <a:rPr lang="en-US" sz="19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handled </a:t>
            </a:r>
            <a:r>
              <a:rPr lang="en-US" sz="19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secretly, and </a:t>
            </a:r>
            <a:r>
              <a:rPr lang="en-US" sz="19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kept </a:t>
            </a:r>
            <a:r>
              <a:rPr lang="en-US" sz="19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out of the public </a:t>
            </a:r>
            <a:r>
              <a:rPr lang="en-US" sz="19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domain</a:t>
            </a:r>
            <a:endParaRPr lang="en-ZA" sz="1900" dirty="0" smtClean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ZA" sz="1900" dirty="0"/>
          </a:p>
        </p:txBody>
      </p:sp>
    </p:spTree>
    <p:extLst>
      <p:ext uri="{BB962C8B-B14F-4D97-AF65-F5344CB8AC3E}">
        <p14:creationId xmlns:p14="http://schemas.microsoft.com/office/powerpoint/2010/main" val="3295331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67" grpId="0" animBg="1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113885" y="1138424"/>
            <a:ext cx="4886559" cy="2290575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US" sz="25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Human </a:t>
            </a:r>
            <a:r>
              <a:rPr lang="en-US" sz="2500" b="1" dirty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resources for health (HRH) crisis will undermine the achievement of high quality universal health coverage</a:t>
            </a:r>
            <a:endParaRPr lang="en-ZA" sz="2500" b="1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7" name="Flowchart: Sequential Access Storage 66"/>
          <p:cNvSpPr/>
          <p:nvPr/>
        </p:nvSpPr>
        <p:spPr>
          <a:xfrm>
            <a:off x="296260" y="1307800"/>
            <a:ext cx="3512215" cy="1968495"/>
          </a:xfrm>
          <a:prstGeom prst="flowChartMagneticTape">
            <a:avLst/>
          </a:prstGeom>
          <a:pattFill prst="dashHorz">
            <a:fgClr>
              <a:schemeClr val="tx2"/>
            </a:fgClr>
            <a:bgClr>
              <a:schemeClr val="bg1"/>
            </a:bgClr>
          </a:patt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FINDING4</a:t>
            </a:r>
            <a:endParaRPr lang="en-US" sz="3600" b="1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48965" y="3581705"/>
            <a:ext cx="824607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  <a:r>
              <a:rPr lang="en-US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taff shortages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Inequities </a:t>
            </a:r>
            <a:r>
              <a:rPr lang="en-US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 mal-distribution between urban and rural areas and between the public and private health </a:t>
            </a:r>
            <a:r>
              <a:rPr lang="en-US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sectors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Unprofessional </a:t>
            </a:r>
            <a:r>
              <a:rPr lang="en-US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behaviour</a:t>
            </a:r>
            <a:r>
              <a:rPr lang="en-US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Poor </a:t>
            </a:r>
            <a:r>
              <a:rPr lang="en-US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staff motivation and </a:t>
            </a:r>
            <a:r>
              <a:rPr lang="en-US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performance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Public sector-lack </a:t>
            </a:r>
            <a:r>
              <a:rPr lang="en-US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 knowledge and skills of doctors and nurses were contributory factors in the potentially preventable maternal </a:t>
            </a:r>
            <a:r>
              <a:rPr lang="en-US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deaths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Private sector-nurses</a:t>
            </a:r>
            <a:r>
              <a:rPr lang="en-US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’ failure to follow guidelines, unresponsiveness to patients, and lack of knowledge contributed to medico-legal </a:t>
            </a:r>
            <a:r>
              <a:rPr lang="en-US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claims</a:t>
            </a:r>
            <a:endParaRPr lang="en-ZA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9128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67" grpId="0" animBg="1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113885" y="1209048"/>
            <a:ext cx="4886559" cy="229057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6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Gaps in health </a:t>
            </a:r>
            <a:r>
              <a:rPr lang="en-US" sz="2600" b="1" dirty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information system </a:t>
            </a:r>
            <a:r>
              <a:rPr lang="en-US" sz="26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 </a:t>
            </a:r>
            <a:r>
              <a:rPr lang="en-US" sz="2600" b="1" dirty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measure or monitor quality and its improvements</a:t>
            </a:r>
            <a:r>
              <a:rPr lang="en-US" sz="2600" dirty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ZA" sz="26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7" name="Flowchart: Sequential Access Storage 66"/>
          <p:cNvSpPr/>
          <p:nvPr/>
        </p:nvSpPr>
        <p:spPr>
          <a:xfrm>
            <a:off x="296260" y="1307800"/>
            <a:ext cx="3512215" cy="1968495"/>
          </a:xfrm>
          <a:prstGeom prst="flowChartMagneticTape">
            <a:avLst/>
          </a:prstGeom>
          <a:pattFill prst="dashHorz">
            <a:fgClr>
              <a:schemeClr val="tx2"/>
            </a:fgClr>
            <a:bgClr>
              <a:schemeClr val="bg1"/>
            </a:bgClr>
          </a:patt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FINDING5</a:t>
            </a:r>
            <a:endParaRPr lang="en-US" sz="3600" b="1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48965" y="3456220"/>
            <a:ext cx="824607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Enabling legislative and policy environment for the development of a health information system to measure quality</a:t>
            </a:r>
            <a:endParaRPr lang="en-ZA" sz="2000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Numerous health measurement platforms exist</a:t>
            </a:r>
            <a:endParaRPr lang="en-ZA" sz="2000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Information primarily on health system inputs, processes, service delivery</a:t>
            </a:r>
            <a:endParaRPr lang="en-ZA" sz="2000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Insufficient focus on outcomes and impact</a:t>
            </a:r>
            <a:endParaRPr lang="en-ZA" sz="2000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Data quality remains a significant barrier </a:t>
            </a:r>
            <a:endParaRPr lang="en-ZA" sz="2000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Health information systems are partially electronic and not interoperable</a:t>
            </a:r>
            <a:endParaRPr lang="en-ZA" sz="2000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ZA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1652605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67" grpId="0" animBg="1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113885" y="1138424"/>
            <a:ext cx="4886559" cy="229057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b="1" dirty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Fragmentation and limited impact of quality of care initiatives</a:t>
            </a:r>
            <a:endParaRPr lang="en-ZA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7" name="Flowchart: Sequential Access Storage 66"/>
          <p:cNvSpPr/>
          <p:nvPr/>
        </p:nvSpPr>
        <p:spPr>
          <a:xfrm>
            <a:off x="296260" y="1307800"/>
            <a:ext cx="3512215" cy="1968495"/>
          </a:xfrm>
          <a:prstGeom prst="flowChartMagneticTape">
            <a:avLst/>
          </a:prstGeom>
          <a:pattFill prst="dashHorz">
            <a:fgClr>
              <a:schemeClr val="tx2"/>
            </a:fgClr>
            <a:bgClr>
              <a:schemeClr val="bg1"/>
            </a:bgClr>
          </a:patt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FINDING6</a:t>
            </a:r>
            <a:endParaRPr lang="en-US" sz="3600" b="1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48965" y="3734410"/>
            <a:ext cx="824607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Numerous </a:t>
            </a:r>
            <a:r>
              <a:rPr lang="en-US" sz="24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 encouraging quality improvement </a:t>
            </a:r>
            <a:r>
              <a:rPr lang="en-US" sz="24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initiatives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Impact </a:t>
            </a:r>
            <a:r>
              <a:rPr lang="en-US" sz="24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is limited because of fragmentation across health conditions, levels of care and between the public and private health </a:t>
            </a:r>
            <a:r>
              <a:rPr lang="en-US" sz="24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sectors</a:t>
            </a:r>
            <a:endParaRPr lang="en-ZA" sz="2400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768332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67" grpId="0" animBg="1"/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2"/>
          <p:cNvSpPr txBox="1">
            <a:spLocks/>
          </p:cNvSpPr>
          <p:nvPr/>
        </p:nvSpPr>
        <p:spPr>
          <a:xfrm>
            <a:off x="269904" y="1880316"/>
            <a:ext cx="8667750" cy="2176528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rmAutofit fontScale="40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US" b="1" dirty="0">
              <a:solidFill>
                <a:srgbClr val="0033CC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>
              <a:defRPr/>
            </a:pPr>
            <a:endParaRPr lang="en-US" b="1" dirty="0">
              <a:solidFill>
                <a:srgbClr val="0033CC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>
              <a:defRPr/>
            </a:pPr>
            <a:endParaRPr lang="en-US" sz="4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>
              <a:defRPr/>
            </a:pPr>
            <a:endParaRPr lang="en-US" sz="4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endParaRPr lang="en-US" sz="3200" b="1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endParaRPr lang="en-US" sz="3200" b="1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 algn="ctr">
              <a:buNone/>
            </a:pPr>
            <a:r>
              <a:rPr lang="en-US" sz="110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okerman" panose="04090605060D06020702" pitchFamily="82" charset="0"/>
                <a:ea typeface="Tahoma" panose="020B0604030504040204" pitchFamily="34" charset="0"/>
                <a:cs typeface="Tahoma" panose="020B0604030504040204" pitchFamily="34" charset="0"/>
              </a:rPr>
              <a:t>Recommendations </a:t>
            </a:r>
          </a:p>
          <a:p>
            <a:pPr algn="ctr"/>
            <a:endParaRPr lang="en-US" sz="35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Jokerman" panose="04090605060D06020702" pitchFamily="82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" name="Picture 10" descr="Flag of South Afric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3395" y="5566870"/>
            <a:ext cx="1255713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9144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4375" y="222195"/>
            <a:ext cx="8229600" cy="610820"/>
          </a:xfrm>
          <a:ln>
            <a:noFill/>
          </a:ln>
        </p:spPr>
        <p:txBody>
          <a:bodyPr>
            <a:normAutofit fontScale="90000"/>
          </a:bodyPr>
          <a:lstStyle/>
          <a:p>
            <a:r>
              <a:rPr lang="en-Z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RATIONALE</a:t>
            </a:r>
            <a:endParaRPr 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Content Placeholder 7"/>
          <p:cNvSpPr>
            <a:spLocks noGrp="1"/>
          </p:cNvSpPr>
          <p:nvPr>
            <p:ph idx="1"/>
          </p:nvPr>
        </p:nvSpPr>
        <p:spPr>
          <a:xfrm>
            <a:off x="457200" y="1610139"/>
            <a:ext cx="8229600" cy="4525963"/>
          </a:xfrm>
        </p:spPr>
        <p:txBody>
          <a:bodyPr>
            <a:normAutofit/>
          </a:bodyPr>
          <a:lstStyle/>
          <a:p>
            <a:endParaRPr lang="en-US" sz="2400" dirty="0">
              <a:solidFill>
                <a:schemeClr val="tx2"/>
              </a:solidFill>
            </a:endParaRPr>
          </a:p>
          <a:p>
            <a:pPr lvl="0"/>
            <a:endParaRPr lang="en-US" sz="2400" b="1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4294967295"/>
          </p:nvPr>
        </p:nvSpPr>
        <p:spPr>
          <a:xfrm>
            <a:off x="457201" y="1484416"/>
            <a:ext cx="8229600" cy="5047013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en-ZA" sz="24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Recognition of progress since 1994</a:t>
            </a:r>
          </a:p>
          <a:p>
            <a:pPr algn="just"/>
            <a:r>
              <a:rPr lang="en-ZA" sz="24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Improvement in overall health outcomes</a:t>
            </a:r>
          </a:p>
          <a:p>
            <a:pPr algn="just"/>
            <a:r>
              <a:rPr lang="en-ZA" sz="24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Enabling </a:t>
            </a:r>
            <a:r>
              <a:rPr lang="en-ZA" sz="24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legislative framework for </a:t>
            </a:r>
            <a:r>
              <a:rPr lang="en-ZA" sz="24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quality</a:t>
            </a:r>
          </a:p>
          <a:p>
            <a:pPr lvl="1" algn="just"/>
            <a:r>
              <a:rPr lang="en-ZA" sz="24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Constitution </a:t>
            </a:r>
            <a:r>
              <a:rPr lang="en-ZA" sz="24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with its emphasis on human rights and social </a:t>
            </a:r>
            <a:r>
              <a:rPr lang="en-ZA" sz="24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justice</a:t>
            </a:r>
          </a:p>
          <a:p>
            <a:pPr lvl="1" algn="just"/>
            <a:r>
              <a:rPr lang="en-ZA" sz="24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National Health Act</a:t>
            </a:r>
          </a:p>
          <a:p>
            <a:pPr lvl="1" algn="just"/>
            <a:r>
              <a:rPr lang="en-ZA" sz="24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Office </a:t>
            </a:r>
            <a:r>
              <a:rPr lang="en-ZA" sz="24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 Health Standards Compliance as juristic institution </a:t>
            </a:r>
            <a:endParaRPr lang="en-ZA" sz="2400" dirty="0" smtClean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1" algn="just"/>
            <a:endParaRPr lang="en-ZA" sz="2400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r>
              <a:rPr lang="en-ZA" sz="24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 set of recommendations?</a:t>
            </a:r>
          </a:p>
          <a:p>
            <a:pPr lvl="1" algn="just"/>
            <a:r>
              <a:rPr lang="en-ZA" sz="24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Encourage an overall health systems approach?</a:t>
            </a:r>
          </a:p>
          <a:p>
            <a:pPr lvl="1" algn="just"/>
            <a:r>
              <a:rPr lang="en-ZA" sz="24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Focus on entire health system?</a:t>
            </a:r>
          </a:p>
          <a:p>
            <a:pPr lvl="1" algn="just"/>
            <a:r>
              <a:rPr lang="en-ZA" sz="24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Practical and build on existing initiatives?</a:t>
            </a:r>
          </a:p>
          <a:p>
            <a:pPr lvl="1" algn="just"/>
            <a:r>
              <a:rPr lang="en-ZA" sz="24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Recognise stewardship role of National Government?</a:t>
            </a:r>
          </a:p>
          <a:p>
            <a:pPr lvl="1" algn="just"/>
            <a:endParaRPr lang="en-ZA" sz="2000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2879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 descr="Papel carta"/>
          <p:cNvSpPr>
            <a:spLocks noChangeArrowheads="1"/>
          </p:cNvSpPr>
          <p:nvPr/>
        </p:nvSpPr>
        <p:spPr bwMode="auto">
          <a:xfrm>
            <a:off x="2942460" y="1138424"/>
            <a:ext cx="3177670" cy="1977149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rgbClr val="4A7EBB"/>
            </a:solidFill>
            <a:round/>
            <a:headEnd/>
            <a:tailEnd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</p:spPr>
        <p:txBody>
          <a:bodyPr wrap="none" anchor="ctr"/>
          <a:lstStyle/>
          <a:p>
            <a:pPr lvl="0"/>
            <a:r>
              <a:rPr lang="en-US" sz="20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Enhance governance </a:t>
            </a:r>
            <a:endParaRPr lang="en-US" sz="2000" dirty="0" smtClean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/>
            <a:r>
              <a:rPr lang="en-US" sz="20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 </a:t>
            </a:r>
            <a:r>
              <a:rPr lang="en-US" sz="20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leadership </a:t>
            </a:r>
            <a:endParaRPr lang="en-US" sz="2000" dirty="0" smtClean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/>
            <a:r>
              <a:rPr lang="en-US" sz="20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for </a:t>
            </a:r>
            <a:r>
              <a:rPr lang="en-US" sz="20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quality and equity</a:t>
            </a:r>
            <a:endParaRPr lang="en-ZA" sz="2000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Oval 5" descr="Corcho"/>
          <p:cNvSpPr>
            <a:spLocks noChangeArrowheads="1"/>
          </p:cNvSpPr>
          <p:nvPr/>
        </p:nvSpPr>
        <p:spPr bwMode="auto">
          <a:xfrm>
            <a:off x="30447" y="2360066"/>
            <a:ext cx="3201483" cy="2190654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rgbClr val="4A7EBB"/>
            </a:solidFill>
            <a:round/>
            <a:headEnd/>
            <a:tailEnd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</p:spPr>
        <p:txBody>
          <a:bodyPr wrap="none" anchor="ctr"/>
          <a:lstStyle/>
          <a:p>
            <a:pPr lvl="0"/>
            <a:endParaRPr lang="en-ZA" dirty="0" smtClean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/>
            <a:endParaRPr lang="en-ZA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/>
            <a:r>
              <a:rPr lang="en-US" sz="24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Revolutionise </a:t>
            </a:r>
            <a:endParaRPr lang="en-US" sz="2400" dirty="0" smtClean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/>
            <a:r>
              <a:rPr lang="en-US" sz="24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quality </a:t>
            </a:r>
            <a:r>
              <a:rPr lang="en-US" sz="24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 care</a:t>
            </a:r>
            <a:endParaRPr lang="en-ZA" sz="2400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/>
            <a:endParaRPr lang="en-ZA" b="1" dirty="0" smtClean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8" name="Oval 6" descr="Mármol verde"/>
          <p:cNvSpPr>
            <a:spLocks noChangeArrowheads="1"/>
          </p:cNvSpPr>
          <p:nvPr/>
        </p:nvSpPr>
        <p:spPr bwMode="auto">
          <a:xfrm>
            <a:off x="6151823" y="2360066"/>
            <a:ext cx="2880320" cy="216119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rgbClr val="4A7EBB"/>
            </a:solidFill>
            <a:round/>
            <a:headEnd/>
            <a:tailEnd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</p:spPr>
        <p:txBody>
          <a:bodyPr wrap="none" anchor="ctr"/>
          <a:lstStyle/>
          <a:p>
            <a:pPr algn="ctr"/>
            <a:r>
              <a:rPr lang="en-US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Measure, monitor</a:t>
            </a:r>
          </a:p>
          <a:p>
            <a:pPr algn="ctr"/>
            <a:r>
              <a:rPr lang="en-US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 evaluate to </a:t>
            </a:r>
            <a:endParaRPr lang="en-US" dirty="0" smtClean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en-US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ensure </a:t>
            </a:r>
            <a:r>
              <a:rPr lang="en-US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</a:t>
            </a:r>
            <a:endParaRPr lang="en-US" dirty="0" smtClean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en-US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high </a:t>
            </a:r>
            <a:r>
              <a:rPr lang="en-US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quality health system</a:t>
            </a:r>
            <a:endParaRPr lang="en-ZA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 algn="ctr"/>
            <a:endParaRPr lang="en-US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Oval 6" descr="Mármol verde"/>
          <p:cNvSpPr>
            <a:spLocks noChangeArrowheads="1"/>
          </p:cNvSpPr>
          <p:nvPr/>
        </p:nvSpPr>
        <p:spPr bwMode="auto">
          <a:xfrm>
            <a:off x="2739540" y="4242181"/>
            <a:ext cx="3970330" cy="254633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rgbClr val="4A7EBB"/>
            </a:solidFill>
            <a:round/>
            <a:headEnd/>
            <a:tailEnd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</p:spPr>
        <p:txBody>
          <a:bodyPr wrap="none" anchor="ctr"/>
          <a:lstStyle/>
          <a:p>
            <a:pPr lvl="0" algn="ctr"/>
            <a:r>
              <a:rPr lang="en-US" sz="20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Invest in, and </a:t>
            </a:r>
            <a:r>
              <a:rPr lang="en-US" sz="20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transform</a:t>
            </a:r>
          </a:p>
          <a:p>
            <a:pPr lvl="0" algn="ctr"/>
            <a:r>
              <a:rPr lang="en-US" sz="20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human resources </a:t>
            </a:r>
            <a:r>
              <a:rPr lang="en-US" sz="20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for health</a:t>
            </a:r>
          </a:p>
          <a:p>
            <a:pPr lvl="0" algn="ctr"/>
            <a:r>
              <a:rPr lang="en-US" sz="20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 </a:t>
            </a:r>
            <a:r>
              <a:rPr lang="en-US" sz="20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support of </a:t>
            </a:r>
            <a:endParaRPr lang="en-US" sz="2000" dirty="0" smtClean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 algn="ctr"/>
            <a:r>
              <a:rPr lang="en-US" sz="20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</a:t>
            </a:r>
            <a:r>
              <a:rPr lang="en-US" sz="20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high quality health system</a:t>
            </a:r>
            <a:endParaRPr lang="en-ZA" sz="2000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>
              <a:defRPr/>
            </a:pPr>
            <a:endParaRPr lang="en-ZA" b="1" dirty="0">
              <a:solidFill>
                <a:srgbClr val="000000"/>
              </a:solidFill>
              <a:latin typeface="Calibri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087195" y="3263379"/>
            <a:ext cx="31776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ZA" sz="24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Four Overarching Recommendations </a:t>
            </a:r>
            <a:endParaRPr lang="en-ZA" sz="2400" b="1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7380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  <p:bldP spid="1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9318" y="393110"/>
            <a:ext cx="8229600" cy="610820"/>
          </a:xfrm>
        </p:spPr>
        <p:txBody>
          <a:bodyPr>
            <a:normAutofit/>
          </a:bodyPr>
          <a:lstStyle/>
          <a:p>
            <a:r>
              <a:rPr lang="en-ZA" sz="28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TRANSFORMING QUALITY</a:t>
            </a:r>
            <a:endParaRPr lang="en-ZA" sz="28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38689799"/>
              </p:ext>
            </p:extLst>
          </p:nvPr>
        </p:nvGraphicFramePr>
        <p:xfrm>
          <a:off x="979984" y="2080390"/>
          <a:ext cx="7788267" cy="3664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7" cstate="screen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-10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90081" y="3340857"/>
            <a:ext cx="720000" cy="720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9" cstate="screen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artisticTexturizer/>
                    </a14:imgEffect>
                    <a14:imgEffect>
                      <a14:sharpenSoften amount="10000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4910081" y="3304857"/>
            <a:ext cx="454823" cy="756000"/>
          </a:xfrm>
          <a:prstGeom prst="rect">
            <a:avLst/>
          </a:prstGeom>
        </p:spPr>
      </p:pic>
      <p:sp>
        <p:nvSpPr>
          <p:cNvPr id="7" name="Down Arrow Callout 6"/>
          <p:cNvSpPr/>
          <p:nvPr/>
        </p:nvSpPr>
        <p:spPr>
          <a:xfrm>
            <a:off x="2201780" y="1197716"/>
            <a:ext cx="5344674" cy="862210"/>
          </a:xfrm>
          <a:prstGeom prst="downArrowCallou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ZA" altLang="en-US" dirty="0" smtClean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en-ZA" altLang="en-US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Competence, Compassion, Caring, Code of Ethics, Life-long Learning, Accountability</a:t>
            </a:r>
          </a:p>
          <a:p>
            <a:pPr algn="ctr"/>
            <a:endParaRPr lang="en-ZA" dirty="0"/>
          </a:p>
        </p:txBody>
      </p:sp>
      <p:sp>
        <p:nvSpPr>
          <p:cNvPr id="8" name="Right Arrow Callout 7"/>
          <p:cNvSpPr/>
          <p:nvPr/>
        </p:nvSpPr>
        <p:spPr>
          <a:xfrm>
            <a:off x="143555" y="2080390"/>
            <a:ext cx="2434130" cy="3119525"/>
          </a:xfrm>
          <a:prstGeom prst="rightArrowCallou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ZA" sz="16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Values &amp; Ethics</a:t>
            </a:r>
          </a:p>
          <a:p>
            <a:endParaRPr lang="en-ZA" sz="1600" dirty="0" smtClean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ZA" sz="16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Core Competencies</a:t>
            </a:r>
          </a:p>
          <a:p>
            <a:endParaRPr lang="en-ZA" sz="1600" dirty="0" smtClean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ZA" sz="16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Role Models </a:t>
            </a:r>
          </a:p>
          <a:p>
            <a:r>
              <a:rPr lang="en-ZA" sz="16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Mentoring</a:t>
            </a:r>
          </a:p>
          <a:p>
            <a:endParaRPr lang="en-ZA" sz="1600" dirty="0" smtClean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ZA" sz="16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Social Accountability</a:t>
            </a:r>
            <a:endParaRPr lang="en-ZA" sz="1600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Left Arrow Callout 8"/>
          <p:cNvSpPr/>
          <p:nvPr/>
        </p:nvSpPr>
        <p:spPr>
          <a:xfrm>
            <a:off x="7170704" y="2360065"/>
            <a:ext cx="1818214" cy="2443279"/>
          </a:xfrm>
          <a:prstGeom prst="leftArrowCallou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ZA" sz="14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Research the Gaps</a:t>
            </a:r>
          </a:p>
          <a:p>
            <a:endParaRPr lang="en-ZA" sz="1400" dirty="0" smtClean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ZA" sz="14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Generate </a:t>
            </a:r>
            <a:r>
              <a:rPr lang="en-ZA" sz="14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</a:t>
            </a:r>
            <a:r>
              <a:rPr lang="en-ZA" sz="14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vidence on relationships </a:t>
            </a:r>
          </a:p>
          <a:p>
            <a:endParaRPr lang="en-ZA" sz="1200" dirty="0" smtClean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ZA" sz="14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Behaviour</a:t>
            </a:r>
          </a:p>
          <a:p>
            <a:r>
              <a:rPr lang="en-ZA" sz="14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Change</a:t>
            </a:r>
          </a:p>
          <a:p>
            <a:endParaRPr lang="en-ZA" sz="1400" dirty="0" smtClean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ZA" sz="14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Implement!</a:t>
            </a:r>
            <a:endParaRPr lang="en-ZA" sz="1400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Up Arrow Callout 9"/>
          <p:cNvSpPr/>
          <p:nvPr/>
        </p:nvSpPr>
        <p:spPr>
          <a:xfrm>
            <a:off x="1617925" y="5662958"/>
            <a:ext cx="6512383" cy="1106671"/>
          </a:xfrm>
          <a:prstGeom prst="upArrowCallou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15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Leadership, Management and Governance- ‘Public Good’ &amp; Accountability</a:t>
            </a:r>
          </a:p>
          <a:p>
            <a:pPr algn="ctr"/>
            <a:r>
              <a:rPr lang="en-ZA" sz="15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Creation of Enabling Environments</a:t>
            </a:r>
          </a:p>
          <a:p>
            <a:pPr algn="ctr"/>
            <a:r>
              <a:rPr lang="en-ZA" sz="15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Feedback and use information/ evidence to inform decision-making </a:t>
            </a:r>
            <a:endParaRPr lang="en-ZA" sz="1500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8577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P spid="7" grpId="0" animBg="1"/>
      <p:bldP spid="8" grpId="0" animBg="1"/>
      <p:bldP spid="9" grpId="0" animBg="1"/>
      <p:bldP spid="1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4375" y="374900"/>
            <a:ext cx="8229600" cy="610820"/>
          </a:xfrm>
          <a:ln>
            <a:noFill/>
          </a:ln>
        </p:spPr>
        <p:txBody>
          <a:bodyPr>
            <a:normAutofit fontScale="90000"/>
          </a:bodyPr>
          <a:lstStyle/>
          <a:p>
            <a:r>
              <a:rPr lang="en-Z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CONCLUSION</a:t>
            </a:r>
            <a:endParaRPr 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Content Placeholder 7"/>
          <p:cNvSpPr>
            <a:spLocks noGrp="1"/>
          </p:cNvSpPr>
          <p:nvPr>
            <p:ph idx="1"/>
          </p:nvPr>
        </p:nvSpPr>
        <p:spPr>
          <a:xfrm>
            <a:off x="457200" y="1610139"/>
            <a:ext cx="8229600" cy="4525963"/>
          </a:xfrm>
        </p:spPr>
        <p:txBody>
          <a:bodyPr>
            <a:normAutofit/>
          </a:bodyPr>
          <a:lstStyle/>
          <a:p>
            <a:endParaRPr lang="en-US" sz="2400" dirty="0">
              <a:solidFill>
                <a:schemeClr val="tx2"/>
              </a:solidFill>
            </a:endParaRPr>
          </a:p>
          <a:p>
            <a:pPr lvl="0"/>
            <a:endParaRPr lang="en-US" sz="2400" b="1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4294967295"/>
          </p:nvPr>
        </p:nvSpPr>
        <p:spPr>
          <a:xfrm>
            <a:off x="457201" y="1349613"/>
            <a:ext cx="8229599" cy="5047013"/>
          </a:xfrm>
        </p:spPr>
        <p:txBody>
          <a:bodyPr>
            <a:normAutofit/>
          </a:bodyPr>
          <a:lstStyle/>
          <a:p>
            <a:r>
              <a:rPr lang="en-ZA" sz="30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High </a:t>
            </a:r>
            <a:r>
              <a:rPr lang="en-ZA" sz="30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quality UHC is moral and ethical imperative </a:t>
            </a:r>
          </a:p>
          <a:p>
            <a:r>
              <a:rPr lang="en-ZA" sz="30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Planned National Health Insurance (NHI) system major opportunity for transformation</a:t>
            </a:r>
          </a:p>
          <a:p>
            <a:r>
              <a:rPr lang="en-ZA" sz="30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Implementation of recommendations will require:</a:t>
            </a:r>
          </a:p>
          <a:p>
            <a:pPr lvl="1"/>
            <a:r>
              <a:rPr lang="en-ZA" sz="30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Leadership</a:t>
            </a:r>
          </a:p>
          <a:p>
            <a:pPr lvl="1"/>
            <a:r>
              <a:rPr lang="en-ZA" sz="30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Investment</a:t>
            </a:r>
          </a:p>
          <a:p>
            <a:pPr lvl="1"/>
            <a:r>
              <a:rPr lang="en-ZA" sz="30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Accountability </a:t>
            </a:r>
            <a:endParaRPr lang="en-ZA" sz="3000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ZA" dirty="0" smtClean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095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56735" y="93017"/>
            <a:ext cx="5587265" cy="1104152"/>
          </a:xfrm>
          <a:noFill/>
        </p:spPr>
        <p:txBody>
          <a:bodyPr>
            <a:normAutofit/>
          </a:bodyPr>
          <a:lstStyle/>
          <a:p>
            <a:r>
              <a:rPr lang="en-GB" sz="28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REFERENCES</a:t>
            </a:r>
            <a:endParaRPr lang="en-GB" sz="28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96260" y="1596540"/>
            <a:ext cx="8549281" cy="44627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34541" indent="-134541">
              <a:buFont typeface="Arial" panose="020B0604020202020204" pitchFamily="34" charset="0"/>
              <a:buChar char="•"/>
            </a:pPr>
            <a:endParaRPr lang="en-ZA" sz="1600" b="1" dirty="0" smtClean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34541" indent="-134541">
              <a:buFont typeface="Arial" panose="020B0604020202020204" pitchFamily="34" charset="0"/>
              <a:buChar char="•"/>
            </a:pPr>
            <a:endParaRPr lang="en-ZA" sz="16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34541" indent="-134541">
              <a:buFont typeface="Arial" panose="020B0604020202020204" pitchFamily="34" charset="0"/>
              <a:buChar char="•"/>
            </a:pPr>
            <a:endParaRPr lang="en-ZA" sz="1600" b="1" dirty="0" smtClean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94061" y="1197169"/>
            <a:ext cx="8551480" cy="4001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sz="1400" dirty="0" smtClean="0">
                <a:solidFill>
                  <a:schemeClr val="tx2"/>
                </a:solidFill>
                <a:ea typeface="Tahoma" panose="020B0604030504040204" pitchFamily="34" charset="0"/>
                <a:cs typeface="Tahoma" panose="020B0604030504040204" pitchFamily="34" charset="0"/>
              </a:rPr>
              <a:t>Kruk</a:t>
            </a:r>
            <a:r>
              <a:rPr lang="en-GB" sz="1400" dirty="0">
                <a:solidFill>
                  <a:schemeClr val="tx2"/>
                </a:solidFill>
                <a:ea typeface="Tahoma" panose="020B0604030504040204" pitchFamily="34" charset="0"/>
                <a:cs typeface="Tahoma" panose="020B0604030504040204" pitchFamily="34" charset="0"/>
              </a:rPr>
              <a:t>, M. E., Gage, A. D., Arsenault, C., Jordan, K., Leslie, H. H., </a:t>
            </a:r>
            <a:r>
              <a:rPr lang="en-GB" sz="1400" dirty="0" err="1">
                <a:solidFill>
                  <a:schemeClr val="tx2"/>
                </a:solidFill>
                <a:ea typeface="Tahoma" panose="020B0604030504040204" pitchFamily="34" charset="0"/>
                <a:cs typeface="Tahoma" panose="020B0604030504040204" pitchFamily="34" charset="0"/>
              </a:rPr>
              <a:t>Roder-dewan</a:t>
            </a:r>
            <a:r>
              <a:rPr lang="en-GB" sz="1400" dirty="0">
                <a:solidFill>
                  <a:schemeClr val="tx2"/>
                </a:solidFill>
                <a:ea typeface="Tahoma" panose="020B0604030504040204" pitchFamily="34" charset="0"/>
                <a:cs typeface="Tahoma" panose="020B0604030504040204" pitchFamily="34" charset="0"/>
              </a:rPr>
              <a:t>, S., … Pate, </a:t>
            </a:r>
            <a:r>
              <a:rPr lang="en-GB" sz="1400" dirty="0" smtClean="0">
                <a:solidFill>
                  <a:schemeClr val="tx2"/>
                </a:solidFill>
                <a:ea typeface="Tahoma" panose="020B0604030504040204" pitchFamily="34" charset="0"/>
                <a:cs typeface="Tahoma" panose="020B0604030504040204" pitchFamily="34" charset="0"/>
              </a:rPr>
              <a:t>M (2018). The </a:t>
            </a:r>
            <a:r>
              <a:rPr lang="en-GB" sz="1400" dirty="0">
                <a:solidFill>
                  <a:schemeClr val="tx2"/>
                </a:solidFill>
                <a:ea typeface="Tahoma" panose="020B0604030504040204" pitchFamily="34" charset="0"/>
                <a:cs typeface="Tahoma" panose="020B0604030504040204" pitchFamily="34" charset="0"/>
              </a:rPr>
              <a:t>Lancet Global Health Commission </a:t>
            </a:r>
            <a:r>
              <a:rPr lang="en-GB" sz="1400" dirty="0" smtClean="0">
                <a:solidFill>
                  <a:schemeClr val="tx2"/>
                </a:solidFill>
                <a:ea typeface="Tahoma" panose="020B0604030504040204" pitchFamily="34" charset="0"/>
                <a:cs typeface="Tahoma" panose="020B0604030504040204" pitchFamily="34" charset="0"/>
              </a:rPr>
              <a:t>on high-quality </a:t>
            </a:r>
            <a:r>
              <a:rPr lang="en-GB" sz="1400" dirty="0">
                <a:solidFill>
                  <a:schemeClr val="tx2"/>
                </a:solidFill>
                <a:ea typeface="Tahoma" panose="020B0604030504040204" pitchFamily="34" charset="0"/>
                <a:cs typeface="Tahoma" panose="020B0604030504040204" pitchFamily="34" charset="0"/>
              </a:rPr>
              <a:t>health systems in the Sustainable Development Goals era : time for a revolution, </a:t>
            </a:r>
            <a:r>
              <a:rPr lang="en-GB" sz="1400" i="1" dirty="0" smtClean="0">
                <a:solidFill>
                  <a:schemeClr val="tx2"/>
                </a:solidFill>
                <a:ea typeface="Tahoma" panose="020B0604030504040204" pitchFamily="34" charset="0"/>
                <a:cs typeface="Tahoma" panose="020B0604030504040204" pitchFamily="34" charset="0"/>
              </a:rPr>
              <a:t>6 </a:t>
            </a:r>
            <a:r>
              <a:rPr lang="en-GB" sz="1400" dirty="0" smtClean="0">
                <a:solidFill>
                  <a:schemeClr val="tx2"/>
                </a:solidFill>
                <a:ea typeface="Tahoma" panose="020B0604030504040204" pitchFamily="34" charset="0"/>
                <a:cs typeface="Tahoma" panose="020B0604030504040204" pitchFamily="34" charset="0"/>
              </a:rPr>
              <a:t>1196–1252</a:t>
            </a:r>
            <a:r>
              <a:rPr lang="en-GB" sz="1400" dirty="0">
                <a:solidFill>
                  <a:schemeClr val="tx2"/>
                </a:solidFill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  <a:r>
              <a:rPr lang="en-GB" sz="1400" dirty="0">
                <a:solidFill>
                  <a:schemeClr val="tx2"/>
                </a:solidFill>
                <a:ea typeface="Tahoma" panose="020B0604030504040204" pitchFamily="34" charset="0"/>
                <a:cs typeface="Tahoma" panose="020B0604030504040204" pitchFamily="34" charset="0"/>
                <a:hlinkClick r:id="rId3"/>
              </a:rPr>
              <a:t>https://</a:t>
            </a:r>
            <a:r>
              <a:rPr lang="en-GB" sz="1400" dirty="0" smtClean="0">
                <a:solidFill>
                  <a:schemeClr val="tx2"/>
                </a:solidFill>
                <a:ea typeface="Tahoma" panose="020B0604030504040204" pitchFamily="34" charset="0"/>
                <a:cs typeface="Tahoma" panose="020B0604030504040204" pitchFamily="34" charset="0"/>
                <a:hlinkClick r:id="rId3"/>
              </a:rPr>
              <a:t>doi.org/10.1016/S2214-109X(18)30386-3</a:t>
            </a:r>
            <a:endParaRPr lang="en-GB" sz="1400" dirty="0" smtClean="0">
              <a:solidFill>
                <a:schemeClr val="tx2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indent="-342900">
              <a:buFont typeface="+mj-lt"/>
              <a:buAutoNum type="arabicPeriod"/>
            </a:pPr>
            <a:endParaRPr lang="en-GB" sz="1400" dirty="0">
              <a:solidFill>
                <a:schemeClr val="tx2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sz="1400" dirty="0">
                <a:solidFill>
                  <a:schemeClr val="tx2"/>
                </a:solidFill>
                <a:ea typeface="Tahoma" panose="020B0604030504040204" pitchFamily="34" charset="0"/>
                <a:cs typeface="Tahoma" panose="020B0604030504040204" pitchFamily="34" charset="0"/>
              </a:rPr>
              <a:t>National Academies of Sciences, Engineering,  and Medicine. </a:t>
            </a:r>
            <a:r>
              <a:rPr lang="en-GB" sz="1400" i="1" dirty="0" smtClean="0">
                <a:solidFill>
                  <a:schemeClr val="tx2"/>
                </a:solidFill>
                <a:ea typeface="Tahoma" panose="020B0604030504040204" pitchFamily="34" charset="0"/>
                <a:cs typeface="Tahoma" panose="020B0604030504040204" pitchFamily="34" charset="0"/>
              </a:rPr>
              <a:t>Crossing </a:t>
            </a:r>
            <a:r>
              <a:rPr lang="en-GB" sz="1400" i="1" dirty="0">
                <a:solidFill>
                  <a:schemeClr val="tx2"/>
                </a:solidFill>
                <a:ea typeface="Tahoma" panose="020B0604030504040204" pitchFamily="34" charset="0"/>
                <a:cs typeface="Tahoma" panose="020B0604030504040204" pitchFamily="34" charset="0"/>
              </a:rPr>
              <a:t>the global quality chasm: Improving health care worldwide</a:t>
            </a:r>
            <a:r>
              <a:rPr lang="en-GB" sz="1400" dirty="0">
                <a:solidFill>
                  <a:schemeClr val="tx2"/>
                </a:solidFill>
                <a:ea typeface="Tahoma" panose="020B0604030504040204" pitchFamily="34" charset="0"/>
                <a:cs typeface="Tahoma" panose="020B0604030504040204" pitchFamily="34" charset="0"/>
              </a:rPr>
              <a:t>. Washington, DC: The National Academies </a:t>
            </a:r>
            <a:r>
              <a:rPr lang="en-GB" sz="1400" dirty="0" smtClean="0">
                <a:solidFill>
                  <a:schemeClr val="tx2"/>
                </a:solidFill>
                <a:ea typeface="Tahoma" panose="020B0604030504040204" pitchFamily="34" charset="0"/>
                <a:cs typeface="Tahoma" panose="020B0604030504040204" pitchFamily="34" charset="0"/>
              </a:rPr>
              <a:t>Press, 2018. </a:t>
            </a:r>
            <a:r>
              <a:rPr lang="en-GB" sz="1400" dirty="0">
                <a:solidFill>
                  <a:schemeClr val="tx2"/>
                </a:solidFill>
                <a:ea typeface="Tahoma" panose="020B0604030504040204" pitchFamily="34" charset="0"/>
                <a:cs typeface="Tahoma" panose="020B0604030504040204" pitchFamily="34" charset="0"/>
                <a:hlinkClick r:id="rId4"/>
              </a:rPr>
              <a:t>https://</a:t>
            </a:r>
            <a:r>
              <a:rPr lang="en-GB" sz="1400" dirty="0" smtClean="0">
                <a:solidFill>
                  <a:schemeClr val="tx2"/>
                </a:solidFill>
                <a:ea typeface="Tahoma" panose="020B0604030504040204" pitchFamily="34" charset="0"/>
                <a:cs typeface="Tahoma" panose="020B0604030504040204" pitchFamily="34" charset="0"/>
                <a:hlinkClick r:id="rId4"/>
              </a:rPr>
              <a:t>doi.org/10.17226/25152</a:t>
            </a:r>
            <a:endParaRPr lang="en-GB" sz="1400" dirty="0" smtClean="0">
              <a:solidFill>
                <a:schemeClr val="tx2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indent="-342900">
              <a:buFont typeface="+mj-lt"/>
              <a:buAutoNum type="arabicPeriod"/>
            </a:pPr>
            <a:endParaRPr lang="en-GB" sz="1400" dirty="0" smtClean="0">
              <a:solidFill>
                <a:schemeClr val="tx2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sz="1400" dirty="0" smtClean="0">
                <a:solidFill>
                  <a:schemeClr val="tx2"/>
                </a:solidFill>
                <a:ea typeface="Tahoma" panose="020B0604030504040204" pitchFamily="34" charset="0"/>
                <a:cs typeface="Tahoma" panose="020B0604030504040204" pitchFamily="34" charset="0"/>
              </a:rPr>
              <a:t>South African Lancet National Commission. </a:t>
            </a:r>
            <a:r>
              <a:rPr lang="en-ZA" sz="1400" dirty="0">
                <a:solidFill>
                  <a:schemeClr val="tx2"/>
                </a:solidFill>
              </a:rPr>
              <a:t>Confronting the Right to Ethical and Accountable Quality Healthcare in South Africa: Lancet National Commission Consensus </a:t>
            </a:r>
            <a:r>
              <a:rPr lang="en-ZA" sz="1400" dirty="0" smtClean="0">
                <a:solidFill>
                  <a:schemeClr val="tx2"/>
                </a:solidFill>
              </a:rPr>
              <a:t>Report. Pretoria, DOH, 2019.</a:t>
            </a:r>
            <a:endParaRPr lang="en-ZA" sz="1400" dirty="0">
              <a:solidFill>
                <a:schemeClr val="tx2"/>
              </a:solidFill>
            </a:endParaRPr>
          </a:p>
          <a:p>
            <a:pPr marL="342900" indent="-342900">
              <a:buFont typeface="+mj-lt"/>
              <a:buAutoNum type="arabicPeriod"/>
            </a:pPr>
            <a:endParaRPr lang="en-GB" sz="1400" dirty="0" smtClean="0">
              <a:solidFill>
                <a:schemeClr val="tx2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sz="1400" dirty="0" smtClean="0">
                <a:solidFill>
                  <a:schemeClr val="tx2"/>
                </a:solidFill>
                <a:ea typeface="Tahoma" panose="020B0604030504040204" pitchFamily="34" charset="0"/>
                <a:cs typeface="Tahoma" panose="020B0604030504040204" pitchFamily="34" charset="0"/>
              </a:rPr>
              <a:t>WHO</a:t>
            </a:r>
            <a:r>
              <a:rPr lang="en-GB" sz="1400" dirty="0">
                <a:solidFill>
                  <a:schemeClr val="tx2"/>
                </a:solidFill>
                <a:ea typeface="Tahoma" panose="020B0604030504040204" pitchFamily="34" charset="0"/>
                <a:cs typeface="Tahoma" panose="020B0604030504040204" pitchFamily="34" charset="0"/>
              </a:rPr>
              <a:t>, OECD, &amp; World </a:t>
            </a:r>
            <a:r>
              <a:rPr lang="en-GB" sz="1400" dirty="0" smtClean="0">
                <a:solidFill>
                  <a:schemeClr val="tx2"/>
                </a:solidFill>
                <a:ea typeface="Tahoma" panose="020B0604030504040204" pitchFamily="34" charset="0"/>
                <a:cs typeface="Tahoma" panose="020B0604030504040204" pitchFamily="34" charset="0"/>
              </a:rPr>
              <a:t>Bank</a:t>
            </a:r>
            <a:r>
              <a:rPr lang="en-GB" sz="1400" dirty="0">
                <a:solidFill>
                  <a:schemeClr val="tx2"/>
                </a:solidFill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  <a:r>
              <a:rPr lang="en-GB" sz="1400" i="1" dirty="0" smtClean="0">
                <a:solidFill>
                  <a:schemeClr val="tx2"/>
                </a:solidFill>
                <a:ea typeface="Tahoma" panose="020B0604030504040204" pitchFamily="34" charset="0"/>
                <a:cs typeface="Tahoma" panose="020B0604030504040204" pitchFamily="34" charset="0"/>
              </a:rPr>
              <a:t>Delivering </a:t>
            </a:r>
            <a:r>
              <a:rPr lang="en-GB" sz="1400" i="1" dirty="0">
                <a:solidFill>
                  <a:schemeClr val="tx2"/>
                </a:solidFill>
                <a:ea typeface="Tahoma" panose="020B0604030504040204" pitchFamily="34" charset="0"/>
                <a:cs typeface="Tahoma" panose="020B0604030504040204" pitchFamily="34" charset="0"/>
              </a:rPr>
              <a:t>quality health services: a global imperative for universal health </a:t>
            </a:r>
            <a:r>
              <a:rPr lang="en-GB" sz="1400" i="1" dirty="0" smtClean="0">
                <a:solidFill>
                  <a:schemeClr val="tx2"/>
                </a:solidFill>
                <a:ea typeface="Tahoma" panose="020B0604030504040204" pitchFamily="34" charset="0"/>
                <a:cs typeface="Tahoma" panose="020B0604030504040204" pitchFamily="34" charset="0"/>
              </a:rPr>
              <a:t>coverage, 2018</a:t>
            </a:r>
            <a:r>
              <a:rPr lang="en-GB" sz="1400" dirty="0" smtClean="0">
                <a:solidFill>
                  <a:schemeClr val="tx2"/>
                </a:solidFill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  <a:r>
              <a:rPr lang="en-GB" sz="1400" dirty="0">
                <a:solidFill>
                  <a:schemeClr val="tx2"/>
                </a:solidFill>
                <a:ea typeface="Tahoma" panose="020B0604030504040204" pitchFamily="34" charset="0"/>
                <a:cs typeface="Tahoma" panose="020B0604030504040204" pitchFamily="34" charset="0"/>
              </a:rPr>
              <a:t>Retrieved from </a:t>
            </a:r>
            <a:r>
              <a:rPr lang="en-GB" sz="1400" dirty="0" smtClean="0">
                <a:solidFill>
                  <a:schemeClr val="tx2"/>
                </a:solidFill>
                <a:ea typeface="Tahoma" panose="020B0604030504040204" pitchFamily="34" charset="0"/>
                <a:cs typeface="Tahoma" panose="020B0604030504040204" pitchFamily="34" charset="0"/>
                <a:hlinkClick r:id="rId5"/>
              </a:rPr>
              <a:t>ttp</a:t>
            </a:r>
            <a:r>
              <a:rPr lang="en-GB" sz="1400" dirty="0">
                <a:solidFill>
                  <a:schemeClr val="tx2"/>
                </a:solidFill>
                <a:ea typeface="Tahoma" panose="020B0604030504040204" pitchFamily="34" charset="0"/>
                <a:cs typeface="Tahoma" panose="020B0604030504040204" pitchFamily="34" charset="0"/>
                <a:hlinkClick r:id="rId5"/>
              </a:rPr>
              <a:t>://</a:t>
            </a:r>
            <a:r>
              <a:rPr lang="en-GB" sz="1400" dirty="0" smtClean="0">
                <a:solidFill>
                  <a:schemeClr val="tx2"/>
                </a:solidFill>
                <a:ea typeface="Tahoma" panose="020B0604030504040204" pitchFamily="34" charset="0"/>
                <a:cs typeface="Tahoma" panose="020B0604030504040204" pitchFamily="34" charset="0"/>
                <a:hlinkClick r:id="rId5"/>
              </a:rPr>
              <a:t>documents.worldbank.org/curated/en/482771530290792652/pdf/127816-REVISED-quality-joint-publication-July2018-Complete-vignettes-ebook-L.pdf</a:t>
            </a:r>
            <a:endParaRPr lang="en-GB" sz="1400" dirty="0" smtClean="0">
              <a:solidFill>
                <a:schemeClr val="tx2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indent="-342900">
              <a:buFont typeface="+mj-lt"/>
              <a:buAutoNum type="arabicPeriod"/>
            </a:pPr>
            <a:endParaRPr lang="en-GB" sz="1400" dirty="0">
              <a:solidFill>
                <a:schemeClr val="tx2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GB" sz="1400" dirty="0" smtClean="0">
              <a:solidFill>
                <a:schemeClr val="tx2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65113" indent="-265113">
              <a:buFont typeface="Arial" panose="020B0604020202020204" pitchFamily="34" charset="0"/>
              <a:buChar char="•"/>
            </a:pPr>
            <a:endParaRPr lang="en-GB" sz="1400" dirty="0">
              <a:solidFill>
                <a:schemeClr val="tx2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65113" indent="-265113"/>
            <a:r>
              <a:rPr lang="en-GB" sz="1600" dirty="0">
                <a:solidFill>
                  <a:schemeClr val="tx2"/>
                </a:solidFill>
                <a:ea typeface="Tahoma" panose="020B0604030504040204" pitchFamily="34" charset="0"/>
                <a:cs typeface="Tahoma" panose="020B0604030504040204" pitchFamily="34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26835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3210</TotalTime>
  <Words>1146</Words>
  <Application>Microsoft Office PowerPoint</Application>
  <PresentationFormat>On-screen Show (4:3)</PresentationFormat>
  <Paragraphs>218</Paragraphs>
  <Slides>22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31" baseType="lpstr">
      <vt:lpstr>Arial</vt:lpstr>
      <vt:lpstr>Arial Narrow</vt:lpstr>
      <vt:lpstr>Calibri</vt:lpstr>
      <vt:lpstr>Jokerman</vt:lpstr>
      <vt:lpstr>Symbol</vt:lpstr>
      <vt:lpstr>Tahoma</vt:lpstr>
      <vt:lpstr>Times New Roman</vt:lpstr>
      <vt:lpstr>Wingdings</vt:lpstr>
      <vt:lpstr>Office Theme</vt:lpstr>
      <vt:lpstr>  Transforming Quality:  Synopsis of the SA Lancet National Commission Report</vt:lpstr>
      <vt:lpstr>FOCUS</vt:lpstr>
      <vt:lpstr>PowerPoint Presentation</vt:lpstr>
      <vt:lpstr>KEY MESSAGES </vt:lpstr>
      <vt:lpstr>PowerPoint Presentation</vt:lpstr>
      <vt:lpstr>CONCEPTUAL FRAMEWORK</vt:lpstr>
      <vt:lpstr>DEFINITION OF  HIGH QUALITY HEALTH SYSTEM</vt:lpstr>
      <vt:lpstr>PowerPoint Presentation</vt:lpstr>
      <vt:lpstr>PowerPoint Presentation</vt:lpstr>
      <vt:lpstr>ENABLING  ENVIRONMENT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RATIONALE</vt:lpstr>
      <vt:lpstr>PowerPoint Presentation</vt:lpstr>
      <vt:lpstr>TRANSFORMING QUALITY</vt:lpstr>
      <vt:lpstr>CONCLUSION</vt:lpstr>
      <vt:lpstr>REFERENCES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LCR</dc:creator>
  <cp:lastModifiedBy>Laetitia Rispel</cp:lastModifiedBy>
  <cp:revision>459</cp:revision>
  <cp:lastPrinted>2016-01-14T05:56:11Z</cp:lastPrinted>
  <dcterms:created xsi:type="dcterms:W3CDTF">2013-08-21T19:17:07Z</dcterms:created>
  <dcterms:modified xsi:type="dcterms:W3CDTF">2020-02-25T14:06:49Z</dcterms:modified>
</cp:coreProperties>
</file>