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slideLayouts/slideLayout1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684" r:id="rId2"/>
    <p:sldMasterId id="2147483697" r:id="rId3"/>
  </p:sldMasterIdLst>
  <p:notesMasterIdLst>
    <p:notesMasterId r:id="rId29"/>
  </p:notesMasterIdLst>
  <p:handoutMasterIdLst>
    <p:handoutMasterId r:id="rId30"/>
  </p:handoutMasterIdLst>
  <p:sldIdLst>
    <p:sldId id="353" r:id="rId4"/>
    <p:sldId id="488" r:id="rId5"/>
    <p:sldId id="489" r:id="rId6"/>
    <p:sldId id="490" r:id="rId7"/>
    <p:sldId id="257" r:id="rId8"/>
    <p:sldId id="491" r:id="rId9"/>
    <p:sldId id="492" r:id="rId10"/>
    <p:sldId id="493" r:id="rId11"/>
    <p:sldId id="494" r:id="rId12"/>
    <p:sldId id="495" r:id="rId13"/>
    <p:sldId id="497" r:id="rId14"/>
    <p:sldId id="498" r:id="rId15"/>
    <p:sldId id="499" r:id="rId16"/>
    <p:sldId id="502" r:id="rId17"/>
    <p:sldId id="504" r:id="rId18"/>
    <p:sldId id="505" r:id="rId19"/>
    <p:sldId id="486" r:id="rId20"/>
    <p:sldId id="292" r:id="rId21"/>
    <p:sldId id="501" r:id="rId22"/>
    <p:sldId id="503" r:id="rId23"/>
    <p:sldId id="476" r:id="rId24"/>
    <p:sldId id="496" r:id="rId25"/>
    <p:sldId id="267" r:id="rId26"/>
    <p:sldId id="268" r:id="rId27"/>
    <p:sldId id="351" r:id="rId28"/>
  </p:sldIdLst>
  <p:sldSz cx="9144000" cy="6858000" type="screen4x3"/>
  <p:notesSz cx="7010400" cy="92964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521415D9-36F7-43E2-AB2F-B90AF26B5E84}">
      <p14:sectionLst xmlns:p14="http://schemas.microsoft.com/office/powerpoint/2010/main">
        <p14:section name="Default Section" id="{06845CE1-FDE8-4BCD-BF58-CFB3CEA11091}">
          <p14:sldIdLst>
            <p14:sldId id="353"/>
            <p14:sldId id="488"/>
            <p14:sldId id="489"/>
            <p14:sldId id="490"/>
            <p14:sldId id="257"/>
            <p14:sldId id="491"/>
            <p14:sldId id="492"/>
            <p14:sldId id="493"/>
            <p14:sldId id="494"/>
            <p14:sldId id="495"/>
            <p14:sldId id="497"/>
            <p14:sldId id="498"/>
            <p14:sldId id="499"/>
            <p14:sldId id="502"/>
            <p14:sldId id="504"/>
            <p14:sldId id="505"/>
            <p14:sldId id="486"/>
            <p14:sldId id="292"/>
            <p14:sldId id="501"/>
            <p14:sldId id="503"/>
            <p14:sldId id="476"/>
            <p14:sldId id="496"/>
            <p14:sldId id="267"/>
            <p14:sldId id="268"/>
            <p14:sldId id="351"/>
          </p14:sldIdLst>
        </p14:section>
        <p14:section name="Untitled Section" id="{64AE8FA6-66C6-429E-98DC-86F1D7F12D2A}">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userDrawn="1">
          <p15:clr>
            <a:srgbClr val="A4A3A4"/>
          </p15:clr>
        </p15:guide>
        <p15:guide id="2" pos="2208"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FD06A7E-A68C-419A-BBA6-F9971A6FC1A8}" v="121" dt="2020-03-11T06:52:31.37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279" autoAdjust="0"/>
    <p:restoredTop sz="94343" autoAdjust="0"/>
  </p:normalViewPr>
  <p:slideViewPr>
    <p:cSldViewPr>
      <p:cViewPr varScale="1">
        <p:scale>
          <a:sx n="60" d="100"/>
          <a:sy n="60" d="100"/>
        </p:scale>
        <p:origin x="1740" y="72"/>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sorterViewPr>
    <p:cViewPr>
      <p:scale>
        <a:sx n="80" d="100"/>
        <a:sy n="80" d="100"/>
      </p:scale>
      <p:origin x="0" y="0"/>
    </p:cViewPr>
  </p:sorterViewPr>
  <p:notesViewPr>
    <p:cSldViewPr>
      <p:cViewPr varScale="1">
        <p:scale>
          <a:sx n="51" d="100"/>
          <a:sy n="51" d="100"/>
        </p:scale>
        <p:origin x="-2958" y="-96"/>
      </p:cViewPr>
      <p:guideLst>
        <p:guide orient="horz" pos="2928"/>
        <p:guide pos="2208"/>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handoutMaster" Target="handoutMasters/handoutMaster1.xml"/><Relationship Id="rId35" Type="http://schemas.microsoft.com/office/2015/10/relationships/revisionInfo" Target="revisionInfo.xml"/></Relationships>
</file>

<file path=ppt/diagrams/_rels/data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svg"/><Relationship Id="rId1" Type="http://schemas.openxmlformats.org/officeDocument/2006/relationships/image" Target="../media/image14.png"/><Relationship Id="rId4" Type="http://schemas.openxmlformats.org/officeDocument/2006/relationships/image" Target="../media/image17.svg"/></Relationships>
</file>

<file path=ppt/diagrams/_rels/data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4" Type="http://schemas.openxmlformats.org/officeDocument/2006/relationships/image" Target="../media/image21.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svg"/><Relationship Id="rId1" Type="http://schemas.openxmlformats.org/officeDocument/2006/relationships/image" Target="../media/image14.png"/><Relationship Id="rId4" Type="http://schemas.openxmlformats.org/officeDocument/2006/relationships/image" Target="../media/image17.svg"/></Relationships>
</file>

<file path=ppt/diagrams/_rels/drawing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4" Type="http://schemas.openxmlformats.org/officeDocument/2006/relationships/image" Target="../media/image21.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a:alpha val="0"/>
      </a:schemeClr>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F6E9986-3409-45CB-9DC4-9F50B363B35C}" type="doc">
      <dgm:prSet loTypeId="urn:microsoft.com/office/officeart/2018/5/layout/CenteredIconLabelDescriptionList" loCatId="icon" qsTypeId="urn:microsoft.com/office/officeart/2005/8/quickstyle/simple1" qsCatId="simple" csTypeId="urn:microsoft.com/office/officeart/2018/5/colors/Iconchunking_neutralbg_colorful2" csCatId="colorful" phldr="1"/>
      <dgm:spPr/>
      <dgm:t>
        <a:bodyPr/>
        <a:lstStyle/>
        <a:p>
          <a:endParaRPr lang="en-US"/>
        </a:p>
      </dgm:t>
    </dgm:pt>
    <dgm:pt modelId="{56DF97AD-89B8-415F-ADBD-ED1A0745D444}">
      <dgm:prSet/>
      <dgm:spPr/>
      <dgm:t>
        <a:bodyPr/>
        <a:lstStyle/>
        <a:p>
          <a:pPr>
            <a:lnSpc>
              <a:spcPct val="100000"/>
            </a:lnSpc>
            <a:defRPr b="1"/>
          </a:pPr>
          <a:r>
            <a:rPr lang="en-ZA" dirty="0">
              <a:solidFill>
                <a:srgbClr val="FF0000"/>
              </a:solidFill>
            </a:rPr>
            <a:t>Purchaser </a:t>
          </a:r>
          <a:r>
            <a:rPr lang="en-ZA" dirty="0"/>
            <a:t>of health care</a:t>
          </a:r>
          <a:endParaRPr lang="en-US" dirty="0"/>
        </a:p>
      </dgm:t>
    </dgm:pt>
    <dgm:pt modelId="{0616D107-CBC5-46A4-B6B3-A7A12615913E}" type="parTrans" cxnId="{0D284BBE-D9D5-4DEE-B09A-DCB3B2F75A0E}">
      <dgm:prSet/>
      <dgm:spPr/>
      <dgm:t>
        <a:bodyPr/>
        <a:lstStyle/>
        <a:p>
          <a:endParaRPr lang="en-US"/>
        </a:p>
      </dgm:t>
    </dgm:pt>
    <dgm:pt modelId="{4283AF24-3C8E-4999-ACB7-8DA8369E9028}" type="sibTrans" cxnId="{0D284BBE-D9D5-4DEE-B09A-DCB3B2F75A0E}">
      <dgm:prSet/>
      <dgm:spPr/>
      <dgm:t>
        <a:bodyPr/>
        <a:lstStyle/>
        <a:p>
          <a:endParaRPr lang="en-US"/>
        </a:p>
      </dgm:t>
    </dgm:pt>
    <dgm:pt modelId="{14EBABB7-FBFD-4042-97C8-7C341EF092D1}">
      <dgm:prSet custT="1"/>
      <dgm:spPr/>
      <dgm:t>
        <a:bodyPr/>
        <a:lstStyle/>
        <a:p>
          <a:pPr>
            <a:lnSpc>
              <a:spcPct val="100000"/>
            </a:lnSpc>
            <a:buNone/>
          </a:pPr>
          <a:r>
            <a:rPr lang="en-ZA" sz="2400"/>
            <a:t>NHI Fund Office</a:t>
          </a:r>
          <a:endParaRPr lang="en-US" sz="2400"/>
        </a:p>
      </dgm:t>
    </dgm:pt>
    <dgm:pt modelId="{86074EB4-A0A4-43C3-A7C9-D0A44AB05F4D}" type="parTrans" cxnId="{1012910F-1D31-4B3B-9CC1-D83C3564D2C1}">
      <dgm:prSet/>
      <dgm:spPr/>
      <dgm:t>
        <a:bodyPr/>
        <a:lstStyle/>
        <a:p>
          <a:endParaRPr lang="en-US"/>
        </a:p>
      </dgm:t>
    </dgm:pt>
    <dgm:pt modelId="{92FD147A-8EA5-4277-AE95-236B39C2AEAD}" type="sibTrans" cxnId="{1012910F-1D31-4B3B-9CC1-D83C3564D2C1}">
      <dgm:prSet/>
      <dgm:spPr/>
      <dgm:t>
        <a:bodyPr/>
        <a:lstStyle/>
        <a:p>
          <a:endParaRPr lang="en-US"/>
        </a:p>
      </dgm:t>
    </dgm:pt>
    <dgm:pt modelId="{48CCE7E5-284D-4539-8A88-C2BB8E9E1EE2}">
      <dgm:prSet custT="1"/>
      <dgm:spPr/>
      <dgm:t>
        <a:bodyPr/>
        <a:lstStyle/>
        <a:p>
          <a:r>
            <a:rPr lang="en-ZA" sz="2400"/>
            <a:t>Public Entity</a:t>
          </a:r>
          <a:endParaRPr lang="en-US" sz="2400"/>
        </a:p>
      </dgm:t>
    </dgm:pt>
    <dgm:pt modelId="{5DE2B353-C3FC-44C3-B50A-945EC92DF950}" type="parTrans" cxnId="{469584C4-B6E6-4062-8E09-046674802850}">
      <dgm:prSet/>
      <dgm:spPr/>
      <dgm:t>
        <a:bodyPr/>
        <a:lstStyle/>
        <a:p>
          <a:endParaRPr lang="en-US"/>
        </a:p>
      </dgm:t>
    </dgm:pt>
    <dgm:pt modelId="{1A67C348-AA5F-476F-BF2D-CA84195E1081}" type="sibTrans" cxnId="{469584C4-B6E6-4062-8E09-046674802850}">
      <dgm:prSet/>
      <dgm:spPr/>
      <dgm:t>
        <a:bodyPr/>
        <a:lstStyle/>
        <a:p>
          <a:endParaRPr lang="en-US"/>
        </a:p>
      </dgm:t>
    </dgm:pt>
    <dgm:pt modelId="{3E744154-4C1B-488F-8A18-F2808635322A}">
      <dgm:prSet custT="1"/>
      <dgm:spPr/>
      <dgm:t>
        <a:bodyPr/>
        <a:lstStyle/>
        <a:p>
          <a:r>
            <a:rPr lang="en-ZA" sz="2400" dirty="0"/>
            <a:t>Administrative purchasing units</a:t>
          </a:r>
          <a:endParaRPr lang="en-US" sz="2400" dirty="0"/>
        </a:p>
      </dgm:t>
    </dgm:pt>
    <dgm:pt modelId="{C6393563-D394-4CC7-85CA-5A972933A26F}" type="parTrans" cxnId="{EDABEFDA-F855-4CD9-BECA-6E9250323BDF}">
      <dgm:prSet/>
      <dgm:spPr/>
      <dgm:t>
        <a:bodyPr/>
        <a:lstStyle/>
        <a:p>
          <a:endParaRPr lang="en-US"/>
        </a:p>
      </dgm:t>
    </dgm:pt>
    <dgm:pt modelId="{2EF75705-C81F-4E50-9D71-DA28BBDC8C76}" type="sibTrans" cxnId="{EDABEFDA-F855-4CD9-BECA-6E9250323BDF}">
      <dgm:prSet/>
      <dgm:spPr/>
      <dgm:t>
        <a:bodyPr/>
        <a:lstStyle/>
        <a:p>
          <a:endParaRPr lang="en-US"/>
        </a:p>
      </dgm:t>
    </dgm:pt>
    <dgm:pt modelId="{826AC805-6494-4FFF-82A2-D1639F82A4E3}">
      <dgm:prSet/>
      <dgm:spPr/>
      <dgm:t>
        <a:bodyPr/>
        <a:lstStyle/>
        <a:p>
          <a:pPr>
            <a:lnSpc>
              <a:spcPct val="100000"/>
            </a:lnSpc>
            <a:defRPr b="1"/>
          </a:pPr>
          <a:r>
            <a:rPr lang="en-ZA" dirty="0">
              <a:solidFill>
                <a:srgbClr val="FF0000"/>
              </a:solidFill>
            </a:rPr>
            <a:t>Providers </a:t>
          </a:r>
          <a:r>
            <a:rPr lang="en-ZA" dirty="0"/>
            <a:t>of health care</a:t>
          </a:r>
          <a:endParaRPr lang="en-US" dirty="0"/>
        </a:p>
      </dgm:t>
    </dgm:pt>
    <dgm:pt modelId="{55D0253F-08B8-4885-8C3D-5999717E153F}" type="parTrans" cxnId="{E3FC885A-82F2-4CE2-B549-5014A41425F5}">
      <dgm:prSet/>
      <dgm:spPr/>
      <dgm:t>
        <a:bodyPr/>
        <a:lstStyle/>
        <a:p>
          <a:endParaRPr lang="en-US"/>
        </a:p>
      </dgm:t>
    </dgm:pt>
    <dgm:pt modelId="{087F483D-7AA0-4EB6-9894-D6D6C00411BF}" type="sibTrans" cxnId="{E3FC885A-82F2-4CE2-B549-5014A41425F5}">
      <dgm:prSet/>
      <dgm:spPr/>
      <dgm:t>
        <a:bodyPr/>
        <a:lstStyle/>
        <a:p>
          <a:endParaRPr lang="en-US"/>
        </a:p>
      </dgm:t>
    </dgm:pt>
    <dgm:pt modelId="{1ABDD9A8-D35D-4F38-AACB-75DA283CED49}">
      <dgm:prSet custT="1"/>
      <dgm:spPr/>
      <dgm:t>
        <a:bodyPr/>
        <a:lstStyle/>
        <a:p>
          <a:pPr>
            <a:lnSpc>
              <a:spcPct val="100000"/>
            </a:lnSpc>
          </a:pPr>
          <a:r>
            <a:rPr lang="en-ZA" sz="2400" dirty="0"/>
            <a:t>Public</a:t>
          </a:r>
          <a:endParaRPr lang="en-US" sz="2400" dirty="0"/>
        </a:p>
      </dgm:t>
    </dgm:pt>
    <dgm:pt modelId="{94564BDA-CC7B-4732-9752-92EF566AFBED}" type="parTrans" cxnId="{8C4ED1DF-3AA7-490D-815B-92A2109A6263}">
      <dgm:prSet/>
      <dgm:spPr/>
      <dgm:t>
        <a:bodyPr/>
        <a:lstStyle/>
        <a:p>
          <a:endParaRPr lang="en-US"/>
        </a:p>
      </dgm:t>
    </dgm:pt>
    <dgm:pt modelId="{112C004A-713D-4868-B2C9-5F4C660DB5B4}" type="sibTrans" cxnId="{8C4ED1DF-3AA7-490D-815B-92A2109A6263}">
      <dgm:prSet/>
      <dgm:spPr/>
      <dgm:t>
        <a:bodyPr/>
        <a:lstStyle/>
        <a:p>
          <a:endParaRPr lang="en-US"/>
        </a:p>
      </dgm:t>
    </dgm:pt>
    <dgm:pt modelId="{DAC1AB65-8B31-4EF4-8E1A-F207CA5B61B6}">
      <dgm:prSet custT="1"/>
      <dgm:spPr/>
      <dgm:t>
        <a:bodyPr/>
        <a:lstStyle/>
        <a:p>
          <a:pPr>
            <a:lnSpc>
              <a:spcPct val="100000"/>
            </a:lnSpc>
          </a:pPr>
          <a:r>
            <a:rPr lang="en-ZA" sz="2400"/>
            <a:t>Private</a:t>
          </a:r>
          <a:endParaRPr lang="en-US" sz="2400"/>
        </a:p>
      </dgm:t>
    </dgm:pt>
    <dgm:pt modelId="{17C7F03D-412D-4402-9E5A-1D94AB9A79BF}" type="parTrans" cxnId="{2FFE9DAC-93B5-4801-AB1F-9DCA05E0621E}">
      <dgm:prSet/>
      <dgm:spPr/>
      <dgm:t>
        <a:bodyPr/>
        <a:lstStyle/>
        <a:p>
          <a:endParaRPr lang="en-US"/>
        </a:p>
      </dgm:t>
    </dgm:pt>
    <dgm:pt modelId="{2828B236-8598-490F-91D6-B9FE43B06581}" type="sibTrans" cxnId="{2FFE9DAC-93B5-4801-AB1F-9DCA05E0621E}">
      <dgm:prSet/>
      <dgm:spPr/>
      <dgm:t>
        <a:bodyPr/>
        <a:lstStyle/>
        <a:p>
          <a:endParaRPr lang="en-US"/>
        </a:p>
      </dgm:t>
    </dgm:pt>
    <dgm:pt modelId="{48914BC7-60E5-4125-93AB-6B0867B129B2}">
      <dgm:prSet custT="1"/>
      <dgm:spPr/>
      <dgm:t>
        <a:bodyPr/>
        <a:lstStyle/>
        <a:p>
          <a:pPr>
            <a:lnSpc>
              <a:spcPct val="100000"/>
            </a:lnSpc>
          </a:pPr>
          <a:r>
            <a:rPr lang="en-ZA" sz="2400"/>
            <a:t>PHC/Hospitals</a:t>
          </a:r>
          <a:endParaRPr lang="en-US" sz="2400"/>
        </a:p>
      </dgm:t>
    </dgm:pt>
    <dgm:pt modelId="{DE64708B-5E63-41DE-A4A7-3B4A8709A9DE}" type="parTrans" cxnId="{87BF0631-3209-4EF5-82E7-75C548670B92}">
      <dgm:prSet/>
      <dgm:spPr/>
      <dgm:t>
        <a:bodyPr/>
        <a:lstStyle/>
        <a:p>
          <a:endParaRPr lang="en-US"/>
        </a:p>
      </dgm:t>
    </dgm:pt>
    <dgm:pt modelId="{E8A5EFC3-1FF3-4C18-A7F3-9CB941423AA6}" type="sibTrans" cxnId="{87BF0631-3209-4EF5-82E7-75C548670B92}">
      <dgm:prSet/>
      <dgm:spPr/>
      <dgm:t>
        <a:bodyPr/>
        <a:lstStyle/>
        <a:p>
          <a:endParaRPr lang="en-US"/>
        </a:p>
      </dgm:t>
    </dgm:pt>
    <dgm:pt modelId="{97447D4C-B316-4677-8165-4FA8D14D1C57}">
      <dgm:prSet custT="1"/>
      <dgm:spPr/>
      <dgm:t>
        <a:bodyPr/>
        <a:lstStyle/>
        <a:p>
          <a:pPr>
            <a:lnSpc>
              <a:spcPct val="100000"/>
            </a:lnSpc>
          </a:pPr>
          <a:r>
            <a:rPr lang="en-ZA" sz="2400"/>
            <a:t>Accreditation</a:t>
          </a:r>
          <a:endParaRPr lang="en-US" sz="2400"/>
        </a:p>
      </dgm:t>
    </dgm:pt>
    <dgm:pt modelId="{63AB81C8-4198-4CC9-AB34-9232C0885E73}" type="parTrans" cxnId="{B1BFD108-D207-4149-BCE6-DEF5F61DB6C2}">
      <dgm:prSet/>
      <dgm:spPr/>
      <dgm:t>
        <a:bodyPr/>
        <a:lstStyle/>
        <a:p>
          <a:endParaRPr lang="en-US"/>
        </a:p>
      </dgm:t>
    </dgm:pt>
    <dgm:pt modelId="{D8244E84-A4AF-44B2-8A44-430FB60C51D9}" type="sibTrans" cxnId="{B1BFD108-D207-4149-BCE6-DEF5F61DB6C2}">
      <dgm:prSet/>
      <dgm:spPr/>
      <dgm:t>
        <a:bodyPr/>
        <a:lstStyle/>
        <a:p>
          <a:endParaRPr lang="en-US"/>
        </a:p>
      </dgm:t>
    </dgm:pt>
    <dgm:pt modelId="{EFBE673A-ADEF-45B2-855D-3CF42F5067B9}">
      <dgm:prSet custT="1"/>
      <dgm:spPr/>
      <dgm:t>
        <a:bodyPr/>
        <a:lstStyle/>
        <a:p>
          <a:pPr>
            <a:buNone/>
          </a:pPr>
          <a:r>
            <a:rPr lang="en-US" sz="2400" dirty="0"/>
            <a:t>(Private Medical Aids)</a:t>
          </a:r>
        </a:p>
      </dgm:t>
    </dgm:pt>
    <dgm:pt modelId="{C3D93181-D66A-400C-887F-556EF2D3C59F}" type="parTrans" cxnId="{E207CC68-9496-4DDA-A462-41A3454ADE48}">
      <dgm:prSet/>
      <dgm:spPr/>
      <dgm:t>
        <a:bodyPr/>
        <a:lstStyle/>
        <a:p>
          <a:endParaRPr lang="en-ZA"/>
        </a:p>
      </dgm:t>
    </dgm:pt>
    <dgm:pt modelId="{1EABA527-C487-4E05-87C6-FDF74F99F21B}" type="sibTrans" cxnId="{E207CC68-9496-4DDA-A462-41A3454ADE48}">
      <dgm:prSet/>
      <dgm:spPr/>
      <dgm:t>
        <a:bodyPr/>
        <a:lstStyle/>
        <a:p>
          <a:endParaRPr lang="en-ZA"/>
        </a:p>
      </dgm:t>
    </dgm:pt>
    <dgm:pt modelId="{797704C4-41EE-431A-A5F5-177A2240E9B3}">
      <dgm:prSet custT="1"/>
      <dgm:spPr/>
      <dgm:t>
        <a:bodyPr/>
        <a:lstStyle/>
        <a:p>
          <a:pPr>
            <a:buNone/>
          </a:pPr>
          <a:endParaRPr lang="en-US" sz="2400" dirty="0"/>
        </a:p>
      </dgm:t>
    </dgm:pt>
    <dgm:pt modelId="{91017512-CF10-4DDD-937F-9295811911C4}" type="parTrans" cxnId="{1D5A7A25-BD83-4159-AB81-1C9066254CED}">
      <dgm:prSet/>
      <dgm:spPr/>
      <dgm:t>
        <a:bodyPr/>
        <a:lstStyle/>
        <a:p>
          <a:endParaRPr lang="en-ZA"/>
        </a:p>
      </dgm:t>
    </dgm:pt>
    <dgm:pt modelId="{03C98CC9-9236-4BA9-A2AD-61BF81173836}" type="sibTrans" cxnId="{1D5A7A25-BD83-4159-AB81-1C9066254CED}">
      <dgm:prSet/>
      <dgm:spPr/>
      <dgm:t>
        <a:bodyPr/>
        <a:lstStyle/>
        <a:p>
          <a:endParaRPr lang="en-ZA"/>
        </a:p>
      </dgm:t>
    </dgm:pt>
    <dgm:pt modelId="{8B708EA9-6A05-4AAE-9614-2E77718B1923}" type="pres">
      <dgm:prSet presAssocID="{FF6E9986-3409-45CB-9DC4-9F50B363B35C}" presName="root" presStyleCnt="0">
        <dgm:presLayoutVars>
          <dgm:dir/>
          <dgm:resizeHandles val="exact"/>
        </dgm:presLayoutVars>
      </dgm:prSet>
      <dgm:spPr/>
    </dgm:pt>
    <dgm:pt modelId="{91AEC29A-838E-4EB5-8F60-54572D092327}" type="pres">
      <dgm:prSet presAssocID="{56DF97AD-89B8-415F-ADBD-ED1A0745D444}" presName="compNode" presStyleCnt="0"/>
      <dgm:spPr/>
    </dgm:pt>
    <dgm:pt modelId="{586C2C58-B80C-4BBB-9FF9-13C48091120A}" type="pres">
      <dgm:prSet presAssocID="{56DF97AD-89B8-415F-ADBD-ED1A0745D444}"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ilding"/>
        </a:ext>
      </dgm:extLst>
    </dgm:pt>
    <dgm:pt modelId="{F6C6911F-568F-44E6-82EE-5661F68741E3}" type="pres">
      <dgm:prSet presAssocID="{56DF97AD-89B8-415F-ADBD-ED1A0745D444}" presName="iconSpace" presStyleCnt="0"/>
      <dgm:spPr/>
    </dgm:pt>
    <dgm:pt modelId="{1AE293F6-5F16-4C98-82D8-EC582BBBBCFD}" type="pres">
      <dgm:prSet presAssocID="{56DF97AD-89B8-415F-ADBD-ED1A0745D444}" presName="parTx" presStyleLbl="revTx" presStyleIdx="0" presStyleCnt="4">
        <dgm:presLayoutVars>
          <dgm:chMax val="0"/>
          <dgm:chPref val="0"/>
        </dgm:presLayoutVars>
      </dgm:prSet>
      <dgm:spPr/>
    </dgm:pt>
    <dgm:pt modelId="{765C753E-8B7B-4A75-BC1A-A4A0C5D87251}" type="pres">
      <dgm:prSet presAssocID="{56DF97AD-89B8-415F-ADBD-ED1A0745D444}" presName="txSpace" presStyleCnt="0"/>
      <dgm:spPr/>
    </dgm:pt>
    <dgm:pt modelId="{379F4729-631A-4A72-822C-22F81164AB0D}" type="pres">
      <dgm:prSet presAssocID="{56DF97AD-89B8-415F-ADBD-ED1A0745D444}" presName="desTx" presStyleLbl="revTx" presStyleIdx="1" presStyleCnt="4" custScaleX="108268">
        <dgm:presLayoutVars/>
      </dgm:prSet>
      <dgm:spPr/>
    </dgm:pt>
    <dgm:pt modelId="{46F82542-22DC-4538-A0CB-067ABB22EC2F}" type="pres">
      <dgm:prSet presAssocID="{4283AF24-3C8E-4999-ACB7-8DA8369E9028}" presName="sibTrans" presStyleCnt="0"/>
      <dgm:spPr/>
    </dgm:pt>
    <dgm:pt modelId="{C7061DD0-012E-46B5-AA38-3197F154F28F}" type="pres">
      <dgm:prSet presAssocID="{826AC805-6494-4FFF-82A2-D1639F82A4E3}" presName="compNode" presStyleCnt="0"/>
      <dgm:spPr/>
    </dgm:pt>
    <dgm:pt modelId="{EBD8DB47-61ED-4C7E-A717-E3DAEAE523A3}" type="pres">
      <dgm:prSet presAssocID="{826AC805-6494-4FFF-82A2-D1639F82A4E3}"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tethoscope"/>
        </a:ext>
      </dgm:extLst>
    </dgm:pt>
    <dgm:pt modelId="{35A93928-6477-406A-9A1B-F17DAEF2C8E6}" type="pres">
      <dgm:prSet presAssocID="{826AC805-6494-4FFF-82A2-D1639F82A4E3}" presName="iconSpace" presStyleCnt="0"/>
      <dgm:spPr/>
    </dgm:pt>
    <dgm:pt modelId="{EC5CCB55-409A-4944-B85E-EFE29E76BDDC}" type="pres">
      <dgm:prSet presAssocID="{826AC805-6494-4FFF-82A2-D1639F82A4E3}" presName="parTx" presStyleLbl="revTx" presStyleIdx="2" presStyleCnt="4">
        <dgm:presLayoutVars>
          <dgm:chMax val="0"/>
          <dgm:chPref val="0"/>
        </dgm:presLayoutVars>
      </dgm:prSet>
      <dgm:spPr/>
    </dgm:pt>
    <dgm:pt modelId="{9901408C-EB4D-4DAE-9B86-4AF253542522}" type="pres">
      <dgm:prSet presAssocID="{826AC805-6494-4FFF-82A2-D1639F82A4E3}" presName="txSpace" presStyleCnt="0"/>
      <dgm:spPr/>
    </dgm:pt>
    <dgm:pt modelId="{590A6F89-ADCE-45A9-BA3A-8FDF72F48981}" type="pres">
      <dgm:prSet presAssocID="{826AC805-6494-4FFF-82A2-D1639F82A4E3}" presName="desTx" presStyleLbl="revTx" presStyleIdx="3" presStyleCnt="4">
        <dgm:presLayoutVars/>
      </dgm:prSet>
      <dgm:spPr/>
    </dgm:pt>
  </dgm:ptLst>
  <dgm:cxnLst>
    <dgm:cxn modelId="{337A1602-90F0-4D4D-BAAE-FE5AF2595E38}" type="presOf" srcId="{DAC1AB65-8B31-4EF4-8E1A-F207CA5B61B6}" destId="{590A6F89-ADCE-45A9-BA3A-8FDF72F48981}" srcOrd="0" destOrd="1" presId="urn:microsoft.com/office/officeart/2018/5/layout/CenteredIconLabelDescriptionList"/>
    <dgm:cxn modelId="{A7D3BF03-825D-4D75-B132-3C83BC1A95DC}" type="presOf" srcId="{1ABDD9A8-D35D-4F38-AACB-75DA283CED49}" destId="{590A6F89-ADCE-45A9-BA3A-8FDF72F48981}" srcOrd="0" destOrd="0" presId="urn:microsoft.com/office/officeart/2018/5/layout/CenteredIconLabelDescriptionList"/>
    <dgm:cxn modelId="{52183605-2D75-47DE-93A8-550E425C2161}" type="presOf" srcId="{97447D4C-B316-4677-8165-4FA8D14D1C57}" destId="{590A6F89-ADCE-45A9-BA3A-8FDF72F48981}" srcOrd="0" destOrd="3" presId="urn:microsoft.com/office/officeart/2018/5/layout/CenteredIconLabelDescriptionList"/>
    <dgm:cxn modelId="{B1BFD108-D207-4149-BCE6-DEF5F61DB6C2}" srcId="{826AC805-6494-4FFF-82A2-D1639F82A4E3}" destId="{97447D4C-B316-4677-8165-4FA8D14D1C57}" srcOrd="3" destOrd="0" parTransId="{63AB81C8-4198-4CC9-AB34-9232C0885E73}" sibTransId="{D8244E84-A4AF-44B2-8A44-430FB60C51D9}"/>
    <dgm:cxn modelId="{1012910F-1D31-4B3B-9CC1-D83C3564D2C1}" srcId="{56DF97AD-89B8-415F-ADBD-ED1A0745D444}" destId="{14EBABB7-FBFD-4042-97C8-7C341EF092D1}" srcOrd="0" destOrd="0" parTransId="{86074EB4-A0A4-43C3-A7C9-D0A44AB05F4D}" sibTransId="{92FD147A-8EA5-4277-AE95-236B39C2AEAD}"/>
    <dgm:cxn modelId="{F6360A14-B1B6-4F0D-834C-D8CC4C69BC27}" type="presOf" srcId="{48CCE7E5-284D-4539-8A88-C2BB8E9E1EE2}" destId="{379F4729-631A-4A72-822C-22F81164AB0D}" srcOrd="0" destOrd="1" presId="urn:microsoft.com/office/officeart/2018/5/layout/CenteredIconLabelDescriptionList"/>
    <dgm:cxn modelId="{1D5A7A25-BD83-4159-AB81-1C9066254CED}" srcId="{14EBABB7-FBFD-4042-97C8-7C341EF092D1}" destId="{797704C4-41EE-431A-A5F5-177A2240E9B3}" srcOrd="2" destOrd="0" parTransId="{91017512-CF10-4DDD-937F-9295811911C4}" sibTransId="{03C98CC9-9236-4BA9-A2AD-61BF81173836}"/>
    <dgm:cxn modelId="{87BF0631-3209-4EF5-82E7-75C548670B92}" srcId="{826AC805-6494-4FFF-82A2-D1639F82A4E3}" destId="{48914BC7-60E5-4125-93AB-6B0867B129B2}" srcOrd="2" destOrd="0" parTransId="{DE64708B-5E63-41DE-A4A7-3B4A8709A9DE}" sibTransId="{E8A5EFC3-1FF3-4C18-A7F3-9CB941423AA6}"/>
    <dgm:cxn modelId="{E207CC68-9496-4DDA-A462-41A3454ADE48}" srcId="{14EBABB7-FBFD-4042-97C8-7C341EF092D1}" destId="{EFBE673A-ADEF-45B2-855D-3CF42F5067B9}" srcOrd="3" destOrd="0" parTransId="{C3D93181-D66A-400C-887F-556EF2D3C59F}" sibTransId="{1EABA527-C487-4E05-87C6-FDF74F99F21B}"/>
    <dgm:cxn modelId="{7D725E53-FC1E-461D-A83D-1D30806E386C}" type="presOf" srcId="{FF6E9986-3409-45CB-9DC4-9F50B363B35C}" destId="{8B708EA9-6A05-4AAE-9614-2E77718B1923}" srcOrd="0" destOrd="0" presId="urn:microsoft.com/office/officeart/2018/5/layout/CenteredIconLabelDescriptionList"/>
    <dgm:cxn modelId="{E9874473-55AE-42CC-91EA-ED8173EC0AB7}" type="presOf" srcId="{48914BC7-60E5-4125-93AB-6B0867B129B2}" destId="{590A6F89-ADCE-45A9-BA3A-8FDF72F48981}" srcOrd="0" destOrd="2" presId="urn:microsoft.com/office/officeart/2018/5/layout/CenteredIconLabelDescriptionList"/>
    <dgm:cxn modelId="{E3FC885A-82F2-4CE2-B549-5014A41425F5}" srcId="{FF6E9986-3409-45CB-9DC4-9F50B363B35C}" destId="{826AC805-6494-4FFF-82A2-D1639F82A4E3}" srcOrd="1" destOrd="0" parTransId="{55D0253F-08B8-4885-8C3D-5999717E153F}" sibTransId="{087F483D-7AA0-4EB6-9894-D6D6C00411BF}"/>
    <dgm:cxn modelId="{2FFE9DAC-93B5-4801-AB1F-9DCA05E0621E}" srcId="{826AC805-6494-4FFF-82A2-D1639F82A4E3}" destId="{DAC1AB65-8B31-4EF4-8E1A-F207CA5B61B6}" srcOrd="1" destOrd="0" parTransId="{17C7F03D-412D-4402-9E5A-1D94AB9A79BF}" sibTransId="{2828B236-8598-490F-91D6-B9FE43B06581}"/>
    <dgm:cxn modelId="{134E33AF-969D-460A-9BC1-F7B3DEBED5A2}" type="presOf" srcId="{EFBE673A-ADEF-45B2-855D-3CF42F5067B9}" destId="{379F4729-631A-4A72-822C-22F81164AB0D}" srcOrd="0" destOrd="4" presId="urn:microsoft.com/office/officeart/2018/5/layout/CenteredIconLabelDescriptionList"/>
    <dgm:cxn modelId="{0D284BBE-D9D5-4DEE-B09A-DCB3B2F75A0E}" srcId="{FF6E9986-3409-45CB-9DC4-9F50B363B35C}" destId="{56DF97AD-89B8-415F-ADBD-ED1A0745D444}" srcOrd="0" destOrd="0" parTransId="{0616D107-CBC5-46A4-B6B3-A7A12615913E}" sibTransId="{4283AF24-3C8E-4999-ACB7-8DA8369E9028}"/>
    <dgm:cxn modelId="{469584C4-B6E6-4062-8E09-046674802850}" srcId="{14EBABB7-FBFD-4042-97C8-7C341EF092D1}" destId="{48CCE7E5-284D-4539-8A88-C2BB8E9E1EE2}" srcOrd="0" destOrd="0" parTransId="{5DE2B353-C3FC-44C3-B50A-945EC92DF950}" sibTransId="{1A67C348-AA5F-476F-BF2D-CA84195E1081}"/>
    <dgm:cxn modelId="{F389D6D4-71DF-4B4F-A12F-87CE0EBAD7B7}" type="presOf" srcId="{3E744154-4C1B-488F-8A18-F2808635322A}" destId="{379F4729-631A-4A72-822C-22F81164AB0D}" srcOrd="0" destOrd="2" presId="urn:microsoft.com/office/officeart/2018/5/layout/CenteredIconLabelDescriptionList"/>
    <dgm:cxn modelId="{A3C940D9-9AF2-458E-B39D-8AE9C3E9214F}" type="presOf" srcId="{826AC805-6494-4FFF-82A2-D1639F82A4E3}" destId="{EC5CCB55-409A-4944-B85E-EFE29E76BDDC}" srcOrd="0" destOrd="0" presId="urn:microsoft.com/office/officeart/2018/5/layout/CenteredIconLabelDescriptionList"/>
    <dgm:cxn modelId="{EDABEFDA-F855-4CD9-BECA-6E9250323BDF}" srcId="{14EBABB7-FBFD-4042-97C8-7C341EF092D1}" destId="{3E744154-4C1B-488F-8A18-F2808635322A}" srcOrd="1" destOrd="0" parTransId="{C6393563-D394-4CC7-85CA-5A972933A26F}" sibTransId="{2EF75705-C81F-4E50-9D71-DA28BBDC8C76}"/>
    <dgm:cxn modelId="{54C3C2DB-E9F2-465A-B257-34E92EC568DB}" type="presOf" srcId="{14EBABB7-FBFD-4042-97C8-7C341EF092D1}" destId="{379F4729-631A-4A72-822C-22F81164AB0D}" srcOrd="0" destOrd="0" presId="urn:microsoft.com/office/officeart/2018/5/layout/CenteredIconLabelDescriptionList"/>
    <dgm:cxn modelId="{8C4ED1DF-3AA7-490D-815B-92A2109A6263}" srcId="{826AC805-6494-4FFF-82A2-D1639F82A4E3}" destId="{1ABDD9A8-D35D-4F38-AACB-75DA283CED49}" srcOrd="0" destOrd="0" parTransId="{94564BDA-CC7B-4732-9752-92EF566AFBED}" sibTransId="{112C004A-713D-4868-B2C9-5F4C660DB5B4}"/>
    <dgm:cxn modelId="{2D82D2EE-BB01-4C11-8375-4FCE3B81713C}" type="presOf" srcId="{56DF97AD-89B8-415F-ADBD-ED1A0745D444}" destId="{1AE293F6-5F16-4C98-82D8-EC582BBBBCFD}" srcOrd="0" destOrd="0" presId="urn:microsoft.com/office/officeart/2018/5/layout/CenteredIconLabelDescriptionList"/>
    <dgm:cxn modelId="{CB7351EF-1482-40AE-A64B-0003625A7B23}" type="presOf" srcId="{797704C4-41EE-431A-A5F5-177A2240E9B3}" destId="{379F4729-631A-4A72-822C-22F81164AB0D}" srcOrd="0" destOrd="3" presId="urn:microsoft.com/office/officeart/2018/5/layout/CenteredIconLabelDescriptionList"/>
    <dgm:cxn modelId="{6E7FB349-7942-4CF4-8B2B-A4870901AAFA}" type="presParOf" srcId="{8B708EA9-6A05-4AAE-9614-2E77718B1923}" destId="{91AEC29A-838E-4EB5-8F60-54572D092327}" srcOrd="0" destOrd="0" presId="urn:microsoft.com/office/officeart/2018/5/layout/CenteredIconLabelDescriptionList"/>
    <dgm:cxn modelId="{590FCFA9-04B9-4F54-AEA1-CCEEF5FB2861}" type="presParOf" srcId="{91AEC29A-838E-4EB5-8F60-54572D092327}" destId="{586C2C58-B80C-4BBB-9FF9-13C48091120A}" srcOrd="0" destOrd="0" presId="urn:microsoft.com/office/officeart/2018/5/layout/CenteredIconLabelDescriptionList"/>
    <dgm:cxn modelId="{B752C962-2DA9-441F-99D4-93FC78F187F9}" type="presParOf" srcId="{91AEC29A-838E-4EB5-8F60-54572D092327}" destId="{F6C6911F-568F-44E6-82EE-5661F68741E3}" srcOrd="1" destOrd="0" presId="urn:microsoft.com/office/officeart/2018/5/layout/CenteredIconLabelDescriptionList"/>
    <dgm:cxn modelId="{788AE80E-42D8-47A7-AEFA-62CF31AFCC61}" type="presParOf" srcId="{91AEC29A-838E-4EB5-8F60-54572D092327}" destId="{1AE293F6-5F16-4C98-82D8-EC582BBBBCFD}" srcOrd="2" destOrd="0" presId="urn:microsoft.com/office/officeart/2018/5/layout/CenteredIconLabelDescriptionList"/>
    <dgm:cxn modelId="{794E1D4E-A600-42C1-BC5B-78BE42A2698C}" type="presParOf" srcId="{91AEC29A-838E-4EB5-8F60-54572D092327}" destId="{765C753E-8B7B-4A75-BC1A-A4A0C5D87251}" srcOrd="3" destOrd="0" presId="urn:microsoft.com/office/officeart/2018/5/layout/CenteredIconLabelDescriptionList"/>
    <dgm:cxn modelId="{04243BC2-F98E-4219-966E-B9B77BB238D1}" type="presParOf" srcId="{91AEC29A-838E-4EB5-8F60-54572D092327}" destId="{379F4729-631A-4A72-822C-22F81164AB0D}" srcOrd="4" destOrd="0" presId="urn:microsoft.com/office/officeart/2018/5/layout/CenteredIconLabelDescriptionList"/>
    <dgm:cxn modelId="{9A8ACA93-C164-4889-9845-1A7CEBEA932C}" type="presParOf" srcId="{8B708EA9-6A05-4AAE-9614-2E77718B1923}" destId="{46F82542-22DC-4538-A0CB-067ABB22EC2F}" srcOrd="1" destOrd="0" presId="urn:microsoft.com/office/officeart/2018/5/layout/CenteredIconLabelDescriptionList"/>
    <dgm:cxn modelId="{137CDA2D-DC7C-4E9C-9790-961EAD0466A2}" type="presParOf" srcId="{8B708EA9-6A05-4AAE-9614-2E77718B1923}" destId="{C7061DD0-012E-46B5-AA38-3197F154F28F}" srcOrd="2" destOrd="0" presId="urn:microsoft.com/office/officeart/2018/5/layout/CenteredIconLabelDescriptionList"/>
    <dgm:cxn modelId="{DF3AE4E5-C106-4471-B342-FB3C035F9BF2}" type="presParOf" srcId="{C7061DD0-012E-46B5-AA38-3197F154F28F}" destId="{EBD8DB47-61ED-4C7E-A717-E3DAEAE523A3}" srcOrd="0" destOrd="0" presId="urn:microsoft.com/office/officeart/2018/5/layout/CenteredIconLabelDescriptionList"/>
    <dgm:cxn modelId="{08130D21-B7C2-4BC5-9B68-182991C5A739}" type="presParOf" srcId="{C7061DD0-012E-46B5-AA38-3197F154F28F}" destId="{35A93928-6477-406A-9A1B-F17DAEF2C8E6}" srcOrd="1" destOrd="0" presId="urn:microsoft.com/office/officeart/2018/5/layout/CenteredIconLabelDescriptionList"/>
    <dgm:cxn modelId="{AEECCCF4-3792-4BEE-AF49-0E6F9A738C4E}" type="presParOf" srcId="{C7061DD0-012E-46B5-AA38-3197F154F28F}" destId="{EC5CCB55-409A-4944-B85E-EFE29E76BDDC}" srcOrd="2" destOrd="0" presId="urn:microsoft.com/office/officeart/2018/5/layout/CenteredIconLabelDescriptionList"/>
    <dgm:cxn modelId="{2F3C444D-3336-49A7-8A1E-91219DBED67E}" type="presParOf" srcId="{C7061DD0-012E-46B5-AA38-3197F154F28F}" destId="{9901408C-EB4D-4DAE-9B86-4AF253542522}" srcOrd="3" destOrd="0" presId="urn:microsoft.com/office/officeart/2018/5/layout/CenteredIconLabelDescriptionList"/>
    <dgm:cxn modelId="{EFCF0B5F-38C9-4188-A749-49BFC7B05E66}" type="presParOf" srcId="{C7061DD0-012E-46B5-AA38-3197F154F28F}" destId="{590A6F89-ADCE-45A9-BA3A-8FDF72F48981}" srcOrd="4" destOrd="0" presId="urn:microsoft.com/office/officeart/2018/5/layout/CenteredIconLabelDescrip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1FC7674-81E5-45B3-B3AC-39612A98953A}"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BFB7850D-DBF5-430C-AC9D-215A5D44234C}">
      <dgm:prSet/>
      <dgm:spPr/>
      <dgm:t>
        <a:bodyPr/>
        <a:lstStyle/>
        <a:p>
          <a:r>
            <a:rPr lang="en-ZA" dirty="0">
              <a:latin typeface="Arial" panose="020B0604020202020204" pitchFamily="34" charset="0"/>
              <a:cs typeface="Arial" panose="020B0604020202020204" pitchFamily="34" charset="0"/>
            </a:rPr>
            <a:t>Many years of concentrated and consistent work</a:t>
          </a:r>
          <a:endParaRPr lang="en-US" dirty="0">
            <a:latin typeface="Arial" panose="020B0604020202020204" pitchFamily="34" charset="0"/>
            <a:cs typeface="Arial" panose="020B0604020202020204" pitchFamily="34" charset="0"/>
          </a:endParaRPr>
        </a:p>
      </dgm:t>
    </dgm:pt>
    <dgm:pt modelId="{FEF71491-C37A-45AB-9383-EBC5417A0F7B}" type="parTrans" cxnId="{F1F13DD4-46FF-4B1F-A7C8-714E2ECF25D5}">
      <dgm:prSet/>
      <dgm:spPr/>
      <dgm:t>
        <a:bodyPr/>
        <a:lstStyle/>
        <a:p>
          <a:endParaRPr lang="en-US"/>
        </a:p>
      </dgm:t>
    </dgm:pt>
    <dgm:pt modelId="{9284EDB1-31C2-437E-B1B5-48C79B1F2318}" type="sibTrans" cxnId="{F1F13DD4-46FF-4B1F-A7C8-714E2ECF25D5}">
      <dgm:prSet/>
      <dgm:spPr/>
      <dgm:t>
        <a:bodyPr/>
        <a:lstStyle/>
        <a:p>
          <a:endParaRPr lang="en-US"/>
        </a:p>
      </dgm:t>
    </dgm:pt>
    <dgm:pt modelId="{53DDD004-FA13-44A0-84D6-421859F75EA1}">
      <dgm:prSet/>
      <dgm:spPr/>
      <dgm:t>
        <a:bodyPr/>
        <a:lstStyle/>
        <a:p>
          <a:r>
            <a:rPr lang="en-ZA" dirty="0">
              <a:latin typeface="Arial" panose="020B0604020202020204" pitchFamily="34" charset="0"/>
              <a:cs typeface="Arial" panose="020B0604020202020204" pitchFamily="34" charset="0"/>
            </a:rPr>
            <a:t>Broken up into manageable phases and parts each of shorter duration</a:t>
          </a:r>
          <a:endParaRPr lang="en-US" dirty="0">
            <a:latin typeface="Arial" panose="020B0604020202020204" pitchFamily="34" charset="0"/>
            <a:cs typeface="Arial" panose="020B0604020202020204" pitchFamily="34" charset="0"/>
          </a:endParaRPr>
        </a:p>
      </dgm:t>
    </dgm:pt>
    <dgm:pt modelId="{616403C3-12F8-46CB-9B3A-1CBE6C319950}" type="parTrans" cxnId="{A9B8E56B-E35A-49EC-9FEF-08EE4C5C1FF4}">
      <dgm:prSet/>
      <dgm:spPr/>
      <dgm:t>
        <a:bodyPr/>
        <a:lstStyle/>
        <a:p>
          <a:endParaRPr lang="en-US"/>
        </a:p>
      </dgm:t>
    </dgm:pt>
    <dgm:pt modelId="{193B616B-8310-4291-853F-59CE5C5F916D}" type="sibTrans" cxnId="{A9B8E56B-E35A-49EC-9FEF-08EE4C5C1FF4}">
      <dgm:prSet/>
      <dgm:spPr/>
      <dgm:t>
        <a:bodyPr/>
        <a:lstStyle/>
        <a:p>
          <a:endParaRPr lang="en-US"/>
        </a:p>
      </dgm:t>
    </dgm:pt>
    <dgm:pt modelId="{DDD3AB25-1E99-4E69-9DD9-AC8CA850A725}" type="pres">
      <dgm:prSet presAssocID="{91FC7674-81E5-45B3-B3AC-39612A98953A}" presName="root" presStyleCnt="0">
        <dgm:presLayoutVars>
          <dgm:dir/>
          <dgm:resizeHandles val="exact"/>
        </dgm:presLayoutVars>
      </dgm:prSet>
      <dgm:spPr/>
    </dgm:pt>
    <dgm:pt modelId="{2EE596AA-172D-4BF1-9882-09C3EAC4AB6D}" type="pres">
      <dgm:prSet presAssocID="{BFB7850D-DBF5-430C-AC9D-215A5D44234C}" presName="compNode" presStyleCnt="0"/>
      <dgm:spPr/>
    </dgm:pt>
    <dgm:pt modelId="{A9AADD7B-BE97-4181-BC54-304870BE384A}" type="pres">
      <dgm:prSet presAssocID="{BFB7850D-DBF5-430C-AC9D-215A5D44234C}"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siness Growth"/>
        </a:ext>
      </dgm:extLst>
    </dgm:pt>
    <dgm:pt modelId="{C8BE9721-8888-48A6-A397-6D3640C57C62}" type="pres">
      <dgm:prSet presAssocID="{BFB7850D-DBF5-430C-AC9D-215A5D44234C}" presName="spaceRect" presStyleCnt="0"/>
      <dgm:spPr/>
    </dgm:pt>
    <dgm:pt modelId="{1BC9CE92-9141-473F-8988-73A977D6D2AA}" type="pres">
      <dgm:prSet presAssocID="{BFB7850D-DBF5-430C-AC9D-215A5D44234C}" presName="textRect" presStyleLbl="revTx" presStyleIdx="0" presStyleCnt="2">
        <dgm:presLayoutVars>
          <dgm:chMax val="1"/>
          <dgm:chPref val="1"/>
        </dgm:presLayoutVars>
      </dgm:prSet>
      <dgm:spPr/>
    </dgm:pt>
    <dgm:pt modelId="{E938BDFC-8425-4320-99FD-1E92EC705C4D}" type="pres">
      <dgm:prSet presAssocID="{9284EDB1-31C2-437E-B1B5-48C79B1F2318}" presName="sibTrans" presStyleCnt="0"/>
      <dgm:spPr/>
    </dgm:pt>
    <dgm:pt modelId="{223237D4-9A31-427A-BFFB-A406AF4680B8}" type="pres">
      <dgm:prSet presAssocID="{53DDD004-FA13-44A0-84D6-421859F75EA1}" presName="compNode" presStyleCnt="0"/>
      <dgm:spPr/>
    </dgm:pt>
    <dgm:pt modelId="{2B18E477-2879-4386-82C1-3C7A84F7830F}" type="pres">
      <dgm:prSet presAssocID="{53DDD004-FA13-44A0-84D6-421859F75EA1}"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topwatch"/>
        </a:ext>
      </dgm:extLst>
    </dgm:pt>
    <dgm:pt modelId="{C7DF38AB-A394-4005-BF74-07C0507D28AD}" type="pres">
      <dgm:prSet presAssocID="{53DDD004-FA13-44A0-84D6-421859F75EA1}" presName="spaceRect" presStyleCnt="0"/>
      <dgm:spPr/>
    </dgm:pt>
    <dgm:pt modelId="{9B47553A-E11C-47A1-A93D-0C682BB0C2E7}" type="pres">
      <dgm:prSet presAssocID="{53DDD004-FA13-44A0-84D6-421859F75EA1}" presName="textRect" presStyleLbl="revTx" presStyleIdx="1" presStyleCnt="2">
        <dgm:presLayoutVars>
          <dgm:chMax val="1"/>
          <dgm:chPref val="1"/>
        </dgm:presLayoutVars>
      </dgm:prSet>
      <dgm:spPr/>
    </dgm:pt>
  </dgm:ptLst>
  <dgm:cxnLst>
    <dgm:cxn modelId="{A9B8E56B-E35A-49EC-9FEF-08EE4C5C1FF4}" srcId="{91FC7674-81E5-45B3-B3AC-39612A98953A}" destId="{53DDD004-FA13-44A0-84D6-421859F75EA1}" srcOrd="1" destOrd="0" parTransId="{616403C3-12F8-46CB-9B3A-1CBE6C319950}" sibTransId="{193B616B-8310-4291-853F-59CE5C5F916D}"/>
    <dgm:cxn modelId="{604D8F93-D525-4960-A686-BDB11B245CA8}" type="presOf" srcId="{91FC7674-81E5-45B3-B3AC-39612A98953A}" destId="{DDD3AB25-1E99-4E69-9DD9-AC8CA850A725}" srcOrd="0" destOrd="0" presId="urn:microsoft.com/office/officeart/2018/2/layout/IconLabelList"/>
    <dgm:cxn modelId="{A05BFC97-8EE6-4E77-B497-A928E80479C6}" type="presOf" srcId="{53DDD004-FA13-44A0-84D6-421859F75EA1}" destId="{9B47553A-E11C-47A1-A93D-0C682BB0C2E7}" srcOrd="0" destOrd="0" presId="urn:microsoft.com/office/officeart/2018/2/layout/IconLabelList"/>
    <dgm:cxn modelId="{2F8DDEC2-8F33-49B4-894D-EC0A366E54CF}" type="presOf" srcId="{BFB7850D-DBF5-430C-AC9D-215A5D44234C}" destId="{1BC9CE92-9141-473F-8988-73A977D6D2AA}" srcOrd="0" destOrd="0" presId="urn:microsoft.com/office/officeart/2018/2/layout/IconLabelList"/>
    <dgm:cxn modelId="{F1F13DD4-46FF-4B1F-A7C8-714E2ECF25D5}" srcId="{91FC7674-81E5-45B3-B3AC-39612A98953A}" destId="{BFB7850D-DBF5-430C-AC9D-215A5D44234C}" srcOrd="0" destOrd="0" parTransId="{FEF71491-C37A-45AB-9383-EBC5417A0F7B}" sibTransId="{9284EDB1-31C2-437E-B1B5-48C79B1F2318}"/>
    <dgm:cxn modelId="{691701D7-E2B4-4CDE-A700-6A213603B445}" type="presParOf" srcId="{DDD3AB25-1E99-4E69-9DD9-AC8CA850A725}" destId="{2EE596AA-172D-4BF1-9882-09C3EAC4AB6D}" srcOrd="0" destOrd="0" presId="urn:microsoft.com/office/officeart/2018/2/layout/IconLabelList"/>
    <dgm:cxn modelId="{FD2DE33A-7F71-4F40-8C49-02B3FC625AE1}" type="presParOf" srcId="{2EE596AA-172D-4BF1-9882-09C3EAC4AB6D}" destId="{A9AADD7B-BE97-4181-BC54-304870BE384A}" srcOrd="0" destOrd="0" presId="urn:microsoft.com/office/officeart/2018/2/layout/IconLabelList"/>
    <dgm:cxn modelId="{87EB3B0F-7343-4E41-8B55-AC80153C1849}" type="presParOf" srcId="{2EE596AA-172D-4BF1-9882-09C3EAC4AB6D}" destId="{C8BE9721-8888-48A6-A397-6D3640C57C62}" srcOrd="1" destOrd="0" presId="urn:microsoft.com/office/officeart/2018/2/layout/IconLabelList"/>
    <dgm:cxn modelId="{79CDA466-8C1E-4F48-9B4E-D9FD8D2B663D}" type="presParOf" srcId="{2EE596AA-172D-4BF1-9882-09C3EAC4AB6D}" destId="{1BC9CE92-9141-473F-8988-73A977D6D2AA}" srcOrd="2" destOrd="0" presId="urn:microsoft.com/office/officeart/2018/2/layout/IconLabelList"/>
    <dgm:cxn modelId="{BB7CE875-2CC1-42BF-97E6-DE24CE773186}" type="presParOf" srcId="{DDD3AB25-1E99-4E69-9DD9-AC8CA850A725}" destId="{E938BDFC-8425-4320-99FD-1E92EC705C4D}" srcOrd="1" destOrd="0" presId="urn:microsoft.com/office/officeart/2018/2/layout/IconLabelList"/>
    <dgm:cxn modelId="{EE962E10-99AA-414D-81C6-99600595901A}" type="presParOf" srcId="{DDD3AB25-1E99-4E69-9DD9-AC8CA850A725}" destId="{223237D4-9A31-427A-BFFB-A406AF4680B8}" srcOrd="2" destOrd="0" presId="urn:microsoft.com/office/officeart/2018/2/layout/IconLabelList"/>
    <dgm:cxn modelId="{0D5672C9-89A0-475E-AF65-DDA8CAE7E5FD}" type="presParOf" srcId="{223237D4-9A31-427A-BFFB-A406AF4680B8}" destId="{2B18E477-2879-4386-82C1-3C7A84F7830F}" srcOrd="0" destOrd="0" presId="urn:microsoft.com/office/officeart/2018/2/layout/IconLabelList"/>
    <dgm:cxn modelId="{A6299B41-BF21-4D10-A113-F7795963606F}" type="presParOf" srcId="{223237D4-9A31-427A-BFFB-A406AF4680B8}" destId="{C7DF38AB-A394-4005-BF74-07C0507D28AD}" srcOrd="1" destOrd="0" presId="urn:microsoft.com/office/officeart/2018/2/layout/IconLabelList"/>
    <dgm:cxn modelId="{070E3D72-FF69-4B1E-AB95-4F9A2700CC5F}" type="presParOf" srcId="{223237D4-9A31-427A-BFFB-A406AF4680B8}" destId="{9B47553A-E11C-47A1-A93D-0C682BB0C2E7}"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6C2C58-B80C-4BBB-9FF9-13C48091120A}">
      <dsp:nvSpPr>
        <dsp:cNvPr id="0" name=""/>
        <dsp:cNvSpPr/>
      </dsp:nvSpPr>
      <dsp:spPr>
        <a:xfrm>
          <a:off x="1303483" y="49325"/>
          <a:ext cx="1233470" cy="123347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AE293F6-5F16-4C98-82D8-EC582BBBBCFD}">
      <dsp:nvSpPr>
        <dsp:cNvPr id="0" name=""/>
        <dsp:cNvSpPr/>
      </dsp:nvSpPr>
      <dsp:spPr>
        <a:xfrm>
          <a:off x="158118" y="1450079"/>
          <a:ext cx="3524200" cy="5286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00150">
            <a:lnSpc>
              <a:spcPct val="100000"/>
            </a:lnSpc>
            <a:spcBef>
              <a:spcPct val="0"/>
            </a:spcBef>
            <a:spcAft>
              <a:spcPct val="35000"/>
            </a:spcAft>
            <a:buNone/>
            <a:defRPr b="1"/>
          </a:pPr>
          <a:r>
            <a:rPr lang="en-ZA" sz="2700" kern="1200" dirty="0">
              <a:solidFill>
                <a:srgbClr val="FF0000"/>
              </a:solidFill>
            </a:rPr>
            <a:t>Purchaser </a:t>
          </a:r>
          <a:r>
            <a:rPr lang="en-ZA" sz="2700" kern="1200" dirty="0"/>
            <a:t>of health care</a:t>
          </a:r>
          <a:endParaRPr lang="en-US" sz="2700" kern="1200" dirty="0"/>
        </a:p>
      </dsp:txBody>
      <dsp:txXfrm>
        <a:off x="158118" y="1450079"/>
        <a:ext cx="3524200" cy="528630"/>
      </dsp:txXfrm>
    </dsp:sp>
    <dsp:sp modelId="{379F4729-631A-4A72-822C-22F81164AB0D}">
      <dsp:nvSpPr>
        <dsp:cNvPr id="0" name=""/>
        <dsp:cNvSpPr/>
      </dsp:nvSpPr>
      <dsp:spPr>
        <a:xfrm>
          <a:off x="12428" y="1971179"/>
          <a:ext cx="3815581" cy="2053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1066800">
            <a:lnSpc>
              <a:spcPct val="100000"/>
            </a:lnSpc>
            <a:spcBef>
              <a:spcPct val="0"/>
            </a:spcBef>
            <a:spcAft>
              <a:spcPct val="35000"/>
            </a:spcAft>
            <a:buNone/>
          </a:pPr>
          <a:r>
            <a:rPr lang="en-ZA" sz="2400" kern="1200"/>
            <a:t>NHI Fund Office</a:t>
          </a:r>
          <a:endParaRPr lang="en-US" sz="2400" kern="1200"/>
        </a:p>
        <a:p>
          <a:pPr marL="228600" lvl="1" indent="-228600" algn="l" defTabSz="1066800">
            <a:lnSpc>
              <a:spcPct val="90000"/>
            </a:lnSpc>
            <a:spcBef>
              <a:spcPct val="0"/>
            </a:spcBef>
            <a:spcAft>
              <a:spcPct val="15000"/>
            </a:spcAft>
            <a:buChar char="•"/>
          </a:pPr>
          <a:r>
            <a:rPr lang="en-ZA" sz="2400" kern="1200"/>
            <a:t>Public Entity</a:t>
          </a:r>
          <a:endParaRPr lang="en-US" sz="2400" kern="1200"/>
        </a:p>
        <a:p>
          <a:pPr marL="228600" lvl="1" indent="-228600" algn="l" defTabSz="1066800">
            <a:lnSpc>
              <a:spcPct val="90000"/>
            </a:lnSpc>
            <a:spcBef>
              <a:spcPct val="0"/>
            </a:spcBef>
            <a:spcAft>
              <a:spcPct val="15000"/>
            </a:spcAft>
            <a:buChar char="•"/>
          </a:pPr>
          <a:r>
            <a:rPr lang="en-ZA" sz="2400" kern="1200" dirty="0"/>
            <a:t>Administrative purchasing units</a:t>
          </a:r>
          <a:endParaRPr lang="en-US" sz="2400" kern="1200" dirty="0"/>
        </a:p>
        <a:p>
          <a:pPr marL="228600" lvl="1" indent="-228600" algn="l" defTabSz="1066800">
            <a:lnSpc>
              <a:spcPct val="90000"/>
            </a:lnSpc>
            <a:spcBef>
              <a:spcPct val="0"/>
            </a:spcBef>
            <a:spcAft>
              <a:spcPct val="15000"/>
            </a:spcAft>
            <a:buNone/>
          </a:pPr>
          <a:endParaRPr lang="en-US" sz="2400" kern="1200" dirty="0"/>
        </a:p>
        <a:p>
          <a:pPr marL="228600" lvl="1" indent="-228600" algn="l" defTabSz="1066800">
            <a:lnSpc>
              <a:spcPct val="90000"/>
            </a:lnSpc>
            <a:spcBef>
              <a:spcPct val="0"/>
            </a:spcBef>
            <a:spcAft>
              <a:spcPct val="15000"/>
            </a:spcAft>
            <a:buNone/>
          </a:pPr>
          <a:r>
            <a:rPr lang="en-US" sz="2400" kern="1200" dirty="0"/>
            <a:t>(Private Medical Aids)</a:t>
          </a:r>
        </a:p>
      </dsp:txBody>
      <dsp:txXfrm>
        <a:off x="12428" y="1971179"/>
        <a:ext cx="3815581" cy="2053813"/>
      </dsp:txXfrm>
    </dsp:sp>
    <dsp:sp modelId="{EBD8DB47-61ED-4C7E-A717-E3DAEAE523A3}">
      <dsp:nvSpPr>
        <dsp:cNvPr id="0" name=""/>
        <dsp:cNvSpPr/>
      </dsp:nvSpPr>
      <dsp:spPr>
        <a:xfrm>
          <a:off x="5590109" y="91994"/>
          <a:ext cx="1233470" cy="123347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C5CCB55-409A-4944-B85E-EFE29E76BDDC}">
      <dsp:nvSpPr>
        <dsp:cNvPr id="0" name=""/>
        <dsp:cNvSpPr/>
      </dsp:nvSpPr>
      <dsp:spPr>
        <a:xfrm>
          <a:off x="4444744" y="1492748"/>
          <a:ext cx="3524200" cy="5286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00150">
            <a:lnSpc>
              <a:spcPct val="100000"/>
            </a:lnSpc>
            <a:spcBef>
              <a:spcPct val="0"/>
            </a:spcBef>
            <a:spcAft>
              <a:spcPct val="35000"/>
            </a:spcAft>
            <a:buNone/>
            <a:defRPr b="1"/>
          </a:pPr>
          <a:r>
            <a:rPr lang="en-ZA" sz="2700" kern="1200" dirty="0">
              <a:solidFill>
                <a:srgbClr val="FF0000"/>
              </a:solidFill>
            </a:rPr>
            <a:t>Providers </a:t>
          </a:r>
          <a:r>
            <a:rPr lang="en-ZA" sz="2700" kern="1200" dirty="0"/>
            <a:t>of health care</a:t>
          </a:r>
          <a:endParaRPr lang="en-US" sz="2700" kern="1200" dirty="0"/>
        </a:p>
      </dsp:txBody>
      <dsp:txXfrm>
        <a:off x="4444744" y="1492748"/>
        <a:ext cx="3524200" cy="528630"/>
      </dsp:txXfrm>
    </dsp:sp>
    <dsp:sp modelId="{590A6F89-ADCE-45A9-BA3A-8FDF72F48981}">
      <dsp:nvSpPr>
        <dsp:cNvPr id="0" name=""/>
        <dsp:cNvSpPr/>
      </dsp:nvSpPr>
      <dsp:spPr>
        <a:xfrm>
          <a:off x="4444744" y="2099185"/>
          <a:ext cx="3524200" cy="18831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100000"/>
            </a:lnSpc>
            <a:spcBef>
              <a:spcPct val="0"/>
            </a:spcBef>
            <a:spcAft>
              <a:spcPct val="35000"/>
            </a:spcAft>
            <a:buNone/>
          </a:pPr>
          <a:r>
            <a:rPr lang="en-ZA" sz="2400" kern="1200" dirty="0"/>
            <a:t>Public</a:t>
          </a:r>
          <a:endParaRPr lang="en-US" sz="2400" kern="1200" dirty="0"/>
        </a:p>
        <a:p>
          <a:pPr marL="0" lvl="0" indent="0" algn="ctr" defTabSz="1066800">
            <a:lnSpc>
              <a:spcPct val="100000"/>
            </a:lnSpc>
            <a:spcBef>
              <a:spcPct val="0"/>
            </a:spcBef>
            <a:spcAft>
              <a:spcPct val="35000"/>
            </a:spcAft>
            <a:buNone/>
          </a:pPr>
          <a:r>
            <a:rPr lang="en-ZA" sz="2400" kern="1200"/>
            <a:t>Private</a:t>
          </a:r>
          <a:endParaRPr lang="en-US" sz="2400" kern="1200"/>
        </a:p>
        <a:p>
          <a:pPr marL="0" lvl="0" indent="0" algn="ctr" defTabSz="1066800">
            <a:lnSpc>
              <a:spcPct val="100000"/>
            </a:lnSpc>
            <a:spcBef>
              <a:spcPct val="0"/>
            </a:spcBef>
            <a:spcAft>
              <a:spcPct val="35000"/>
            </a:spcAft>
            <a:buNone/>
          </a:pPr>
          <a:r>
            <a:rPr lang="en-ZA" sz="2400" kern="1200"/>
            <a:t>PHC/Hospitals</a:t>
          </a:r>
          <a:endParaRPr lang="en-US" sz="2400" kern="1200"/>
        </a:p>
        <a:p>
          <a:pPr marL="0" lvl="0" indent="0" algn="ctr" defTabSz="1066800">
            <a:lnSpc>
              <a:spcPct val="100000"/>
            </a:lnSpc>
            <a:spcBef>
              <a:spcPct val="0"/>
            </a:spcBef>
            <a:spcAft>
              <a:spcPct val="35000"/>
            </a:spcAft>
            <a:buNone/>
          </a:pPr>
          <a:r>
            <a:rPr lang="en-ZA" sz="2400" kern="1200"/>
            <a:t>Accreditation</a:t>
          </a:r>
          <a:endParaRPr lang="en-US" sz="2400" kern="1200"/>
        </a:p>
      </dsp:txBody>
      <dsp:txXfrm>
        <a:off x="4444744" y="2099185"/>
        <a:ext cx="3524200" cy="188313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AADD7B-BE97-4181-BC54-304870BE384A}">
      <dsp:nvSpPr>
        <dsp:cNvPr id="0" name=""/>
        <dsp:cNvSpPr/>
      </dsp:nvSpPr>
      <dsp:spPr>
        <a:xfrm>
          <a:off x="1583802" y="62487"/>
          <a:ext cx="1377000" cy="1377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BC9CE92-9141-473F-8988-73A977D6D2AA}">
      <dsp:nvSpPr>
        <dsp:cNvPr id="0" name=""/>
        <dsp:cNvSpPr/>
      </dsp:nvSpPr>
      <dsp:spPr>
        <a:xfrm>
          <a:off x="742302" y="1809800"/>
          <a:ext cx="306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90000"/>
            </a:lnSpc>
            <a:spcBef>
              <a:spcPct val="0"/>
            </a:spcBef>
            <a:spcAft>
              <a:spcPct val="35000"/>
            </a:spcAft>
            <a:buNone/>
          </a:pPr>
          <a:r>
            <a:rPr lang="en-ZA" sz="1800" kern="1200" dirty="0">
              <a:latin typeface="Arial" panose="020B0604020202020204" pitchFamily="34" charset="0"/>
              <a:cs typeface="Arial" panose="020B0604020202020204" pitchFamily="34" charset="0"/>
            </a:rPr>
            <a:t>Many years of concentrated and consistent work</a:t>
          </a:r>
          <a:endParaRPr lang="en-US" sz="1800" kern="1200" dirty="0">
            <a:latin typeface="Arial" panose="020B0604020202020204" pitchFamily="34" charset="0"/>
            <a:cs typeface="Arial" panose="020B0604020202020204" pitchFamily="34" charset="0"/>
          </a:endParaRPr>
        </a:p>
      </dsp:txBody>
      <dsp:txXfrm>
        <a:off x="742302" y="1809800"/>
        <a:ext cx="3060000" cy="720000"/>
      </dsp:txXfrm>
    </dsp:sp>
    <dsp:sp modelId="{2B18E477-2879-4386-82C1-3C7A84F7830F}">
      <dsp:nvSpPr>
        <dsp:cNvPr id="0" name=""/>
        <dsp:cNvSpPr/>
      </dsp:nvSpPr>
      <dsp:spPr>
        <a:xfrm>
          <a:off x="5179302" y="62487"/>
          <a:ext cx="1377000" cy="1377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B47553A-E11C-47A1-A93D-0C682BB0C2E7}">
      <dsp:nvSpPr>
        <dsp:cNvPr id="0" name=""/>
        <dsp:cNvSpPr/>
      </dsp:nvSpPr>
      <dsp:spPr>
        <a:xfrm>
          <a:off x="4337802" y="1809800"/>
          <a:ext cx="306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90000"/>
            </a:lnSpc>
            <a:spcBef>
              <a:spcPct val="0"/>
            </a:spcBef>
            <a:spcAft>
              <a:spcPct val="35000"/>
            </a:spcAft>
            <a:buNone/>
          </a:pPr>
          <a:r>
            <a:rPr lang="en-ZA" sz="1800" kern="1200" dirty="0">
              <a:latin typeface="Arial" panose="020B0604020202020204" pitchFamily="34" charset="0"/>
              <a:cs typeface="Arial" panose="020B0604020202020204" pitchFamily="34" charset="0"/>
            </a:rPr>
            <a:t>Broken up into manageable phases and parts each of shorter duration</a:t>
          </a:r>
          <a:endParaRPr lang="en-US" sz="1800" kern="1200" dirty="0">
            <a:latin typeface="Arial" panose="020B0604020202020204" pitchFamily="34" charset="0"/>
            <a:cs typeface="Arial" panose="020B0604020202020204" pitchFamily="34" charset="0"/>
          </a:endParaRPr>
        </a:p>
      </dsp:txBody>
      <dsp:txXfrm>
        <a:off x="4337802" y="1809800"/>
        <a:ext cx="3060000" cy="720000"/>
      </dsp:txXfrm>
    </dsp:sp>
  </dsp:spTree>
</dsp:drawing>
</file>

<file path=ppt/diagrams/layout1.xml><?xml version="1.0" encoding="utf-8"?>
<dgm:layoutDef xmlns:dgm="http://schemas.openxmlformats.org/drawingml/2006/diagram" xmlns:a="http://schemas.openxmlformats.org/drawingml/2006/main" uniqueId="urn:microsoft.com/office/officeart/2018/5/layout/CenteredIconLabelDescriptionList">
  <dgm:title val="Centered 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ctrX" for="ch" forName="iconRect" refType="w" fact="0.5"/>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3"/>
            <a:ext cx="3038604" cy="465341"/>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ZA" dirty="0"/>
          </a:p>
        </p:txBody>
      </p:sp>
      <p:sp>
        <p:nvSpPr>
          <p:cNvPr id="3" name="Date Placeholder 2"/>
          <p:cNvSpPr>
            <a:spLocks noGrp="1"/>
          </p:cNvSpPr>
          <p:nvPr>
            <p:ph type="dt" sz="quarter" idx="1"/>
          </p:nvPr>
        </p:nvSpPr>
        <p:spPr>
          <a:xfrm>
            <a:off x="3970159" y="3"/>
            <a:ext cx="3038604" cy="465341"/>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1596AE9A-A5CE-4C13-A164-748646669920}" type="datetimeFigureOut">
              <a:rPr lang="en-US"/>
              <a:pPr>
                <a:defRPr/>
              </a:pPr>
              <a:t>3/11/2020</a:t>
            </a:fld>
            <a:endParaRPr lang="en-ZA" dirty="0"/>
          </a:p>
        </p:txBody>
      </p:sp>
      <p:sp>
        <p:nvSpPr>
          <p:cNvPr id="4" name="Footer Placeholder 3"/>
          <p:cNvSpPr>
            <a:spLocks noGrp="1"/>
          </p:cNvSpPr>
          <p:nvPr>
            <p:ph type="ftr" sz="quarter" idx="2"/>
          </p:nvPr>
        </p:nvSpPr>
        <p:spPr>
          <a:xfrm>
            <a:off x="0" y="8829574"/>
            <a:ext cx="3038604" cy="46534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ZA" dirty="0"/>
          </a:p>
        </p:txBody>
      </p:sp>
      <p:sp>
        <p:nvSpPr>
          <p:cNvPr id="5" name="Slide Number Placeholder 4"/>
          <p:cNvSpPr>
            <a:spLocks noGrp="1"/>
          </p:cNvSpPr>
          <p:nvPr>
            <p:ph type="sldNum" sz="quarter" idx="3"/>
          </p:nvPr>
        </p:nvSpPr>
        <p:spPr>
          <a:xfrm>
            <a:off x="3970159" y="8829574"/>
            <a:ext cx="3038604" cy="46534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A8A20720-81EF-4EF6-86A6-A048F32EAC11}" type="slidenum">
              <a:rPr lang="en-ZA"/>
              <a:pPr>
                <a:defRPr/>
              </a:pPr>
              <a:t>‹#›</a:t>
            </a:fld>
            <a:endParaRPr lang="en-ZA" dirty="0"/>
          </a:p>
        </p:txBody>
      </p:sp>
    </p:spTree>
    <p:extLst>
      <p:ext uri="{BB962C8B-B14F-4D97-AF65-F5344CB8AC3E}">
        <p14:creationId xmlns:p14="http://schemas.microsoft.com/office/powerpoint/2010/main" val="3474833810"/>
      </p:ext>
    </p:extLst>
  </p:cSld>
  <p:clrMap bg1="lt1" tx1="dk1" bg2="lt2" tx2="dk2" accent1="accent1" accent2="accent2" accent3="accent3" accent4="accent4" accent5="accent5" accent6="accent6" hlink="hlink" folHlink="folHlink"/>
  <p:hf hd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3"/>
            <a:ext cx="3038604" cy="465341"/>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ZA" dirty="0"/>
          </a:p>
        </p:txBody>
      </p:sp>
      <p:sp>
        <p:nvSpPr>
          <p:cNvPr id="3" name="Date Placeholder 2"/>
          <p:cNvSpPr>
            <a:spLocks noGrp="1"/>
          </p:cNvSpPr>
          <p:nvPr>
            <p:ph type="dt" idx="1"/>
          </p:nvPr>
        </p:nvSpPr>
        <p:spPr>
          <a:xfrm>
            <a:off x="3970159" y="3"/>
            <a:ext cx="3038604" cy="465341"/>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E8B81E69-7446-48F7-8D7E-B1DD33F87A2E}" type="datetimeFigureOut">
              <a:rPr lang="en-US"/>
              <a:pPr>
                <a:defRPr/>
              </a:pPr>
              <a:t>3/11/2020</a:t>
            </a:fld>
            <a:endParaRPr lang="en-ZA" dirty="0"/>
          </a:p>
        </p:txBody>
      </p:sp>
      <p:sp>
        <p:nvSpPr>
          <p:cNvPr id="4" name="Slide Image Placeholder 3"/>
          <p:cNvSpPr>
            <a:spLocks noGrp="1" noRot="1" noChangeAspect="1"/>
          </p:cNvSpPr>
          <p:nvPr>
            <p:ph type="sldImg" idx="2"/>
          </p:nvPr>
        </p:nvSpPr>
        <p:spPr>
          <a:xfrm>
            <a:off x="1182688" y="696913"/>
            <a:ext cx="4645025" cy="3484562"/>
          </a:xfrm>
          <a:prstGeom prst="rect">
            <a:avLst/>
          </a:prstGeom>
          <a:noFill/>
          <a:ln w="12700">
            <a:solidFill>
              <a:prstClr val="black"/>
            </a:solidFill>
          </a:ln>
        </p:spPr>
        <p:txBody>
          <a:bodyPr vert="horz" lIns="91440" tIns="45720" rIns="91440" bIns="45720" rtlCol="0" anchor="ctr"/>
          <a:lstStyle/>
          <a:p>
            <a:pPr lvl="0"/>
            <a:endParaRPr lang="en-ZA" noProof="0" dirty="0"/>
          </a:p>
        </p:txBody>
      </p:sp>
      <p:sp>
        <p:nvSpPr>
          <p:cNvPr id="5" name="Notes Placeholder 4"/>
          <p:cNvSpPr>
            <a:spLocks noGrp="1"/>
          </p:cNvSpPr>
          <p:nvPr>
            <p:ph type="body" sz="quarter" idx="3"/>
          </p:nvPr>
        </p:nvSpPr>
        <p:spPr>
          <a:xfrm>
            <a:off x="700717" y="4415533"/>
            <a:ext cx="5608975" cy="4183603"/>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ZA" noProof="0"/>
          </a:p>
        </p:txBody>
      </p:sp>
      <p:sp>
        <p:nvSpPr>
          <p:cNvPr id="6" name="Footer Placeholder 5"/>
          <p:cNvSpPr>
            <a:spLocks noGrp="1"/>
          </p:cNvSpPr>
          <p:nvPr>
            <p:ph type="ftr" sz="quarter" idx="4"/>
          </p:nvPr>
        </p:nvSpPr>
        <p:spPr>
          <a:xfrm>
            <a:off x="0" y="8829574"/>
            <a:ext cx="3038604" cy="46534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ZA" dirty="0"/>
          </a:p>
        </p:txBody>
      </p:sp>
      <p:sp>
        <p:nvSpPr>
          <p:cNvPr id="7" name="Slide Number Placeholder 6"/>
          <p:cNvSpPr>
            <a:spLocks noGrp="1"/>
          </p:cNvSpPr>
          <p:nvPr>
            <p:ph type="sldNum" sz="quarter" idx="5"/>
          </p:nvPr>
        </p:nvSpPr>
        <p:spPr>
          <a:xfrm>
            <a:off x="3970159" y="8829574"/>
            <a:ext cx="3038604" cy="46534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B756147A-2F7A-4EC5-9585-1D30E2181C7E}" type="slidenum">
              <a:rPr lang="en-ZA"/>
              <a:pPr>
                <a:defRPr/>
              </a:pPr>
              <a:t>‹#›</a:t>
            </a:fld>
            <a:endParaRPr lang="en-ZA" dirty="0"/>
          </a:p>
        </p:txBody>
      </p:sp>
    </p:spTree>
    <p:extLst>
      <p:ext uri="{BB962C8B-B14F-4D97-AF65-F5344CB8AC3E}">
        <p14:creationId xmlns:p14="http://schemas.microsoft.com/office/powerpoint/2010/main" val="1697286698"/>
      </p:ext>
    </p:extLst>
  </p:cSld>
  <p:clrMap bg1="lt1" tx1="dk1" bg2="lt2" tx2="dk2" accent1="accent1" accent2="accent2" accent3="accent3" accent4="accent4" accent5="accent5" accent6="accent6" hlink="hlink" folHlink="folHlink"/>
  <p:hf hdr="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74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D06BAB15-4B2E-417D-B449-5DDBE8D66A53}" type="slidenum">
              <a:rPr lang="en-ZA" altLang="en-US"/>
              <a:pPr>
                <a:spcBef>
                  <a:spcPct val="0"/>
                </a:spcBef>
              </a:pPr>
              <a:t>1</a:t>
            </a:fld>
            <a:endParaRPr lang="en-ZA" altLang="en-US"/>
          </a:p>
        </p:txBody>
      </p:sp>
    </p:spTree>
    <p:extLst>
      <p:ext uri="{BB962C8B-B14F-4D97-AF65-F5344CB8AC3E}">
        <p14:creationId xmlns:p14="http://schemas.microsoft.com/office/powerpoint/2010/main" val="70983116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Master" Target="../slideMasters/slideMaster2.xml"/><Relationship Id="rId5" Type="http://schemas.openxmlformats.org/officeDocument/2006/relationships/image" Target="../media/image1.jpeg"/><Relationship Id="rId4" Type="http://schemas.openxmlformats.org/officeDocument/2006/relationships/image" Target="../media/image8.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9.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Master" Target="../slideMasters/slideMaster2.xml"/><Relationship Id="rId6" Type="http://schemas.openxmlformats.org/officeDocument/2006/relationships/image" Target="../media/image13.png"/><Relationship Id="rId5" Type="http://schemas.openxmlformats.org/officeDocument/2006/relationships/image" Target="../media/image12.jpeg"/><Relationship Id="rId4" Type="http://schemas.openxmlformats.org/officeDocument/2006/relationships/image" Target="../media/image8.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cxnSp>
        <p:nvCxnSpPr>
          <p:cNvPr id="2" name="Straight Connector 1"/>
          <p:cNvCxnSpPr/>
          <p:nvPr userDrawn="1"/>
        </p:nvCxnSpPr>
        <p:spPr>
          <a:xfrm>
            <a:off x="0" y="5791200"/>
            <a:ext cx="9144000"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pic>
        <p:nvPicPr>
          <p:cNvPr id="3" name="Picture 5" descr="Phila.jpg"/>
          <p:cNvPicPr>
            <a:picLocks noChangeAspect="1"/>
          </p:cNvPicPr>
          <p:nvPr userDrawn="1"/>
        </p:nvPicPr>
        <p:blipFill>
          <a:blip r:embed="rId2" cstate="print"/>
          <a:srcRect/>
          <a:stretch>
            <a:fillRect/>
          </a:stretch>
        </p:blipFill>
        <p:spPr bwMode="auto">
          <a:xfrm>
            <a:off x="5584825" y="5929313"/>
            <a:ext cx="1071563" cy="909637"/>
          </a:xfrm>
          <a:prstGeom prst="rect">
            <a:avLst/>
          </a:prstGeom>
          <a:noFill/>
          <a:ln w="9525">
            <a:noFill/>
            <a:miter lim="800000"/>
            <a:headEnd/>
            <a:tailEnd/>
          </a:ln>
        </p:spPr>
      </p:pic>
      <p:pic>
        <p:nvPicPr>
          <p:cNvPr id="4" name="Picture 9" descr="Logo - NDP - Full colour.jpg"/>
          <p:cNvPicPr>
            <a:picLocks noChangeAspect="1"/>
          </p:cNvPicPr>
          <p:nvPr userDrawn="1"/>
        </p:nvPicPr>
        <p:blipFill>
          <a:blip r:embed="rId3" cstate="print"/>
          <a:srcRect/>
          <a:stretch>
            <a:fillRect/>
          </a:stretch>
        </p:blipFill>
        <p:spPr bwMode="auto">
          <a:xfrm>
            <a:off x="6799263" y="5870575"/>
            <a:ext cx="1058862" cy="1058863"/>
          </a:xfrm>
          <a:prstGeom prst="rect">
            <a:avLst/>
          </a:prstGeom>
          <a:noFill/>
          <a:ln w="9525">
            <a:noFill/>
            <a:miter lim="800000"/>
            <a:headEnd/>
            <a:tailEnd/>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sp>
        <p:nvSpPr>
          <p:cNvPr id="7" name="Rectangle 6"/>
          <p:cNvSpPr/>
          <p:nvPr/>
        </p:nvSpPr>
        <p:spPr>
          <a:xfrm>
            <a:off x="0" y="0"/>
            <a:ext cx="9144000" cy="1143000"/>
          </a:xfrm>
          <a:prstGeom prst="rect">
            <a:avLst/>
          </a:prstGeom>
          <a:solidFill>
            <a:srgbClr val="005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11"/>
          <p:cNvPicPr>
            <a:picLocks noChangeAspect="1" noChangeArrowheads="1"/>
          </p:cNvPicPr>
          <p:nvPr/>
        </p:nvPicPr>
        <p:blipFill>
          <a:blip r:embed="rId2" cstate="print"/>
          <a:srcRect r="26000"/>
          <a:stretch>
            <a:fillRect/>
          </a:stretch>
        </p:blipFill>
        <p:spPr bwMode="auto">
          <a:xfrm>
            <a:off x="228600" y="1219200"/>
            <a:ext cx="1524000" cy="1372973"/>
          </a:xfrm>
          <a:prstGeom prst="rect">
            <a:avLst/>
          </a:prstGeom>
          <a:noFill/>
          <a:ln w="9525">
            <a:noFill/>
            <a:miter lim="800000"/>
            <a:headEnd/>
            <a:tailEnd/>
          </a:ln>
          <a:effectLst/>
        </p:spPr>
      </p:pic>
      <p:pic>
        <p:nvPicPr>
          <p:cNvPr id="9" name="Picture 7"/>
          <p:cNvPicPr>
            <a:picLocks noChangeAspect="1" noChangeArrowheads="1"/>
          </p:cNvPicPr>
          <p:nvPr/>
        </p:nvPicPr>
        <p:blipFill>
          <a:blip r:embed="rId3" cstate="print"/>
          <a:srcRect l="5799" r="18813"/>
          <a:stretch>
            <a:fillRect/>
          </a:stretch>
        </p:blipFill>
        <p:spPr bwMode="auto">
          <a:xfrm flipH="1">
            <a:off x="228600" y="2743200"/>
            <a:ext cx="1524000" cy="1333891"/>
          </a:xfrm>
          <a:prstGeom prst="rect">
            <a:avLst/>
          </a:prstGeom>
          <a:noFill/>
          <a:ln w="9525">
            <a:noFill/>
            <a:miter lim="800000"/>
            <a:headEnd/>
            <a:tailEnd/>
          </a:ln>
          <a:effectLst/>
        </p:spPr>
      </p:pic>
      <p:pic>
        <p:nvPicPr>
          <p:cNvPr id="10" name="Picture 9"/>
          <p:cNvPicPr>
            <a:picLocks noChangeAspect="1" noChangeArrowheads="1"/>
          </p:cNvPicPr>
          <p:nvPr/>
        </p:nvPicPr>
        <p:blipFill>
          <a:blip r:embed="rId4" cstate="print"/>
          <a:srcRect l="11563" r="32932" b="27168"/>
          <a:stretch>
            <a:fillRect/>
          </a:stretch>
        </p:blipFill>
        <p:spPr bwMode="auto">
          <a:xfrm>
            <a:off x="228600" y="4267200"/>
            <a:ext cx="1567543" cy="1371600"/>
          </a:xfrm>
          <a:prstGeom prst="rect">
            <a:avLst/>
          </a:prstGeom>
          <a:noFill/>
          <a:ln w="9525">
            <a:noFill/>
            <a:miter lim="800000"/>
            <a:headEnd/>
            <a:tailEnd/>
          </a:ln>
          <a:effectLst/>
        </p:spPr>
      </p:pic>
      <p:cxnSp>
        <p:nvCxnSpPr>
          <p:cNvPr id="12" name="Straight Connector 11"/>
          <p:cNvCxnSpPr/>
          <p:nvPr/>
        </p:nvCxnSpPr>
        <p:spPr>
          <a:xfrm>
            <a:off x="2514600" y="2667000"/>
            <a:ext cx="6400800" cy="1588"/>
          </a:xfrm>
          <a:prstGeom prst="line">
            <a:avLst/>
          </a:prstGeom>
          <a:ln>
            <a:solidFill>
              <a:srgbClr val="005D28"/>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2514600" y="4191000"/>
            <a:ext cx="6400800" cy="1588"/>
          </a:xfrm>
          <a:prstGeom prst="line">
            <a:avLst/>
          </a:prstGeom>
          <a:ln>
            <a:solidFill>
              <a:srgbClr val="005D28"/>
            </a:solidFill>
          </a:ln>
        </p:spPr>
        <p:style>
          <a:lnRef idx="1">
            <a:schemeClr val="accent1"/>
          </a:lnRef>
          <a:fillRef idx="0">
            <a:schemeClr val="accent1"/>
          </a:fillRef>
          <a:effectRef idx="0">
            <a:schemeClr val="accent1"/>
          </a:effectRef>
          <a:fontRef idx="minor">
            <a:schemeClr val="tx1"/>
          </a:fontRef>
        </p:style>
      </p:cxnSp>
      <p:pic>
        <p:nvPicPr>
          <p:cNvPr id="16" name="Picture 15" descr="NDOH Logo.jpg"/>
          <p:cNvPicPr>
            <a:picLocks noChangeAspect="1"/>
          </p:cNvPicPr>
          <p:nvPr/>
        </p:nvPicPr>
        <p:blipFill>
          <a:blip r:embed="rId5" cstate="print"/>
          <a:stretch>
            <a:fillRect/>
          </a:stretch>
        </p:blipFill>
        <p:spPr>
          <a:xfrm>
            <a:off x="152400" y="5867400"/>
            <a:ext cx="2286000" cy="824484"/>
          </a:xfrm>
          <a:prstGeom prst="rect">
            <a:avLst/>
          </a:prstGeom>
        </p:spPr>
      </p:pic>
      <p:cxnSp>
        <p:nvCxnSpPr>
          <p:cNvPr id="17" name="Straight Connector 16"/>
          <p:cNvCxnSpPr/>
          <p:nvPr/>
        </p:nvCxnSpPr>
        <p:spPr>
          <a:xfrm>
            <a:off x="0" y="5791200"/>
            <a:ext cx="9144000"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hasCustomPrompt="1"/>
          </p:nvPr>
        </p:nvSpPr>
        <p:spPr>
          <a:xfrm>
            <a:off x="2514600" y="1217612"/>
            <a:ext cx="6279018" cy="1325563"/>
          </a:xfrm>
          <a:prstGeom prst="rect">
            <a:avLst/>
          </a:prstGeom>
        </p:spPr>
        <p:txBody>
          <a:bodyPr/>
          <a:lstStyle>
            <a:lvl1pPr marL="0" algn="l" defTabSz="914400" rtl="0" eaLnBrk="1" latinLnBrk="0" hangingPunct="1">
              <a:defRPr lang="en-US" sz="3600" kern="1200" dirty="0">
                <a:solidFill>
                  <a:schemeClr val="bg1">
                    <a:lumMod val="50000"/>
                  </a:schemeClr>
                </a:solidFill>
                <a:latin typeface="Arial" pitchFamily="34" charset="0"/>
                <a:ea typeface="+mn-ea"/>
                <a:cs typeface="Arial" pitchFamily="34" charset="0"/>
              </a:defRPr>
            </a:lvl1pPr>
          </a:lstStyle>
          <a:p>
            <a:r>
              <a:rPr lang="en-ZA" dirty="0"/>
              <a:t>[Insert title of meeting/event here]</a:t>
            </a:r>
          </a:p>
        </p:txBody>
      </p:sp>
      <p:sp>
        <p:nvSpPr>
          <p:cNvPr id="15" name="TextBox 14"/>
          <p:cNvSpPr txBox="1"/>
          <p:nvPr/>
        </p:nvSpPr>
        <p:spPr>
          <a:xfrm>
            <a:off x="2485996" y="3207150"/>
            <a:ext cx="5791200" cy="400110"/>
          </a:xfrm>
          <a:prstGeom prst="rect">
            <a:avLst/>
          </a:prstGeom>
          <a:noFill/>
        </p:spPr>
        <p:txBody>
          <a:bodyPr wrap="square" rtlCol="0">
            <a:spAutoFit/>
          </a:bodyPr>
          <a:lstStyle/>
          <a:p>
            <a:r>
              <a:rPr lang="en-US" sz="2000" dirty="0">
                <a:solidFill>
                  <a:schemeClr val="bg1">
                    <a:lumMod val="50000"/>
                  </a:schemeClr>
                </a:solidFill>
                <a:latin typeface="Arial" pitchFamily="34" charset="0"/>
                <a:cs typeface="Arial" pitchFamily="34" charset="0"/>
              </a:rPr>
              <a:t>[Insert name of presenter/unit here]</a:t>
            </a:r>
          </a:p>
        </p:txBody>
      </p:sp>
      <p:sp>
        <p:nvSpPr>
          <p:cNvPr id="19" name="Date Placeholder 1"/>
          <p:cNvSpPr>
            <a:spLocks noGrp="1"/>
          </p:cNvSpPr>
          <p:nvPr>
            <p:ph type="dt" sz="half" idx="10"/>
          </p:nvPr>
        </p:nvSpPr>
        <p:spPr>
          <a:xfrm>
            <a:off x="3923928" y="4669965"/>
            <a:ext cx="2808312" cy="365125"/>
          </a:xfrm>
          <a:prstGeom prst="rect">
            <a:avLst/>
          </a:prstGeom>
        </p:spPr>
        <p:txBody>
          <a:bodyPr/>
          <a:lstStyle>
            <a:lvl1pPr algn="ctr">
              <a:defRPr lang="en-US" sz="2000" kern="1200" smtClean="0">
                <a:solidFill>
                  <a:schemeClr val="bg1">
                    <a:lumMod val="50000"/>
                  </a:schemeClr>
                </a:solidFill>
                <a:latin typeface="Arial" pitchFamily="34" charset="0"/>
                <a:ea typeface="+mn-ea"/>
                <a:cs typeface="Arial" pitchFamily="34" charset="0"/>
              </a:defRPr>
            </a:lvl1pPr>
          </a:lstStyle>
          <a:p>
            <a:fld id="{C2E548F0-25AB-4D0C-9DD8-3BA9C1D1232D}" type="datetimeFigureOut">
              <a:rPr lang="en-US" smtClean="0"/>
              <a:pPr/>
              <a:t>3/11/2020</a:t>
            </a:fld>
            <a:endParaRPr lang="en-US" dirty="0"/>
          </a:p>
        </p:txBody>
      </p:sp>
    </p:spTree>
    <p:extLst>
      <p:ext uri="{BB962C8B-B14F-4D97-AF65-F5344CB8AC3E}">
        <p14:creationId xmlns:p14="http://schemas.microsoft.com/office/powerpoint/2010/main" val="2255989767"/>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6463630" cy="543595"/>
          </a:xfrm>
          <a:prstGeom prst="rect">
            <a:avLst/>
          </a:prstGeom>
        </p:spPr>
        <p:txBody>
          <a:bodyPr/>
          <a:lstStyle>
            <a:lvl1pPr>
              <a:defRPr lang="en-US" sz="2800" b="1" kern="1200" dirty="0">
                <a:solidFill>
                  <a:schemeClr val="bg1"/>
                </a:solidFill>
                <a:latin typeface="Arial" pitchFamily="34" charset="0"/>
                <a:ea typeface="+mj-ea"/>
                <a:cs typeface="Arial" pitchFamily="34" charset="0"/>
              </a:defRPr>
            </a:lvl1pPr>
          </a:lstStyle>
          <a:p>
            <a:pPr marL="0" marR="0" lvl="0" indent="0" algn="l" defTabSz="457200" rtl="0" eaLnBrk="1" fontAlgn="auto" latinLnBrk="0" hangingPunct="1">
              <a:lnSpc>
                <a:spcPct val="100000"/>
              </a:lnSpc>
              <a:spcBef>
                <a:spcPct val="0"/>
              </a:spcBef>
              <a:spcAft>
                <a:spcPts val="0"/>
              </a:spcAft>
              <a:buClrTx/>
              <a:buSz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US"/>
              <a:t>Click to edit Master title style</a:t>
            </a:r>
            <a:endParaRPr lang="en-US" dirty="0"/>
          </a:p>
        </p:txBody>
      </p:sp>
      <p:sp>
        <p:nvSpPr>
          <p:cNvPr id="3" name="Content Placeholder 2"/>
          <p:cNvSpPr>
            <a:spLocks noGrp="1"/>
          </p:cNvSpPr>
          <p:nvPr>
            <p:ph idx="1"/>
          </p:nvPr>
        </p:nvSpPr>
        <p:spPr>
          <a:xfrm>
            <a:off x="628650" y="1825625"/>
            <a:ext cx="7886700" cy="4351338"/>
          </a:xfrm>
          <a:prstGeom prst="rect">
            <a:avLst/>
          </a:prstGeo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a:xfrm>
            <a:off x="2843808" y="6356349"/>
            <a:ext cx="3086100" cy="365125"/>
          </a:xfrm>
          <a:prstGeom prst="rect">
            <a:avLst/>
          </a:prstGeom>
        </p:spPr>
        <p:txBody>
          <a:bodyPr/>
          <a:lstStyle/>
          <a:p>
            <a:endParaRPr lang="en-US" dirty="0"/>
          </a:p>
        </p:txBody>
      </p:sp>
      <p:sp>
        <p:nvSpPr>
          <p:cNvPr id="7" name="Slide Number Placeholder 5"/>
          <p:cNvSpPr txBox="1">
            <a:spLocks/>
          </p:cNvSpPr>
          <p:nvPr/>
        </p:nvSpPr>
        <p:spPr>
          <a:xfrm>
            <a:off x="8119306" y="6356349"/>
            <a:ext cx="792088"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27CBE16-C524-4E85-84FB-DE985D9DE1E6}" type="slidenum">
              <a:rPr lang="en-US" smtClean="0">
                <a:latin typeface="Arial" panose="020B0604020202020204" pitchFamily="34" charset="0"/>
                <a:cs typeface="Arial" panose="020B0604020202020204" pitchFamily="34" charset="0"/>
              </a:rPr>
              <a:pPr/>
              <a:t>‹#›</a:t>
            </a:fld>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27962871"/>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0" y="5791200"/>
            <a:ext cx="9144000"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 name="Title 1"/>
          <p:cNvSpPr>
            <a:spLocks noGrp="1"/>
          </p:cNvSpPr>
          <p:nvPr>
            <p:ph type="title"/>
          </p:nvPr>
        </p:nvSpPr>
        <p:spPr>
          <a:xfrm>
            <a:off x="628650" y="365125"/>
            <a:ext cx="6463630" cy="543595"/>
          </a:xfrm>
          <a:prstGeom prst="rect">
            <a:avLst/>
          </a:prstGeom>
        </p:spPr>
        <p:txBody>
          <a:bodyPr/>
          <a:lstStyle>
            <a:lvl1pPr>
              <a:defRPr lang="en-US" sz="2800" b="1" kern="1200" dirty="0">
                <a:solidFill>
                  <a:schemeClr val="bg1"/>
                </a:solidFill>
                <a:latin typeface="Arial" pitchFamily="34" charset="0"/>
                <a:ea typeface="+mj-ea"/>
                <a:cs typeface="Arial" pitchFamily="34" charset="0"/>
              </a:defRPr>
            </a:lvl1pPr>
          </a:lstStyle>
          <a:p>
            <a:pPr marL="0" marR="0" lvl="0" indent="0" algn="l" defTabSz="457200" rtl="0" eaLnBrk="1" fontAlgn="auto" latinLnBrk="0" hangingPunct="1">
              <a:lnSpc>
                <a:spcPct val="100000"/>
              </a:lnSpc>
              <a:spcBef>
                <a:spcPct val="0"/>
              </a:spcBef>
              <a:spcAft>
                <a:spcPts val="0"/>
              </a:spcAft>
              <a:buClrTx/>
              <a:buSz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US"/>
              <a:t>Click to edit Master title style</a:t>
            </a:r>
            <a:endParaRPr lang="en-US" dirty="0"/>
          </a:p>
        </p:txBody>
      </p:sp>
      <p:sp>
        <p:nvSpPr>
          <p:cNvPr id="8" name="Slide Number Placeholder 5"/>
          <p:cNvSpPr txBox="1">
            <a:spLocks/>
          </p:cNvSpPr>
          <p:nvPr/>
        </p:nvSpPr>
        <p:spPr>
          <a:xfrm>
            <a:off x="8119306" y="6356349"/>
            <a:ext cx="792088" cy="365125"/>
          </a:xfrm>
          <a:prstGeom prst="rect">
            <a:avLst/>
          </a:prstGeom>
        </p:spPr>
        <p:txBody>
          <a:bodyPr/>
          <a:lstStyle>
            <a:defPPr>
              <a:defRPr lang="en-US"/>
            </a:defPPr>
            <a:lvl1pPr>
              <a:defRPr>
                <a:latin typeface="Arial" panose="020B0604020202020204" pitchFamily="34" charset="0"/>
                <a:cs typeface="Arial" panose="020B0604020202020204" pitchFamily="34" charset="0"/>
              </a:defRPr>
            </a:lvl1pPr>
          </a:lstStyle>
          <a:p>
            <a:pPr lvl="0"/>
            <a:fld id="{327CBE16-C524-4E85-84FB-DE985D9DE1E6}" type="slidenum">
              <a:rPr lang="en-US" smtClean="0"/>
              <a:pPr lvl="0"/>
              <a:t>‹#›</a:t>
            </a:fld>
            <a:endParaRPr lang="en-US" dirty="0"/>
          </a:p>
        </p:txBody>
      </p:sp>
    </p:spTree>
    <p:extLst>
      <p:ext uri="{BB962C8B-B14F-4D97-AF65-F5344CB8AC3E}">
        <p14:creationId xmlns:p14="http://schemas.microsoft.com/office/powerpoint/2010/main" val="45448325"/>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a:prstGeom prst="rect">
            <a:avLst/>
          </a:prstGeom>
        </p:spPr>
        <p:txBody>
          <a:bodyPr anchor="b"/>
          <a:lstStyle>
            <a:lvl1pPr marL="0" algn="l" defTabSz="914400" rtl="0" eaLnBrk="1" latinLnBrk="0" hangingPunct="1">
              <a:spcBef>
                <a:spcPct val="0"/>
              </a:spcBef>
              <a:buNone/>
              <a:defRPr lang="en-US" sz="3600" kern="1200" dirty="0">
                <a:solidFill>
                  <a:schemeClr val="bg1">
                    <a:lumMod val="50000"/>
                  </a:schemeClr>
                </a:solidFill>
                <a:latin typeface="Arial" pitchFamily="34" charset="0"/>
                <a:ea typeface="+mn-ea"/>
                <a:cs typeface="Arial" pitchFamily="34" charset="0"/>
              </a:defRPr>
            </a:lvl1pPr>
          </a:lstStyle>
          <a:p>
            <a:r>
              <a:rPr lang="en-US"/>
              <a:t>Click to edit Master title style</a:t>
            </a:r>
            <a:endParaRPr lang="en-US" dirty="0"/>
          </a:p>
        </p:txBody>
      </p:sp>
      <p:sp>
        <p:nvSpPr>
          <p:cNvPr id="3" name="Text Placeholder 2"/>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5" name="Footer Placeholder 4"/>
          <p:cNvSpPr>
            <a:spLocks noGrp="1"/>
          </p:cNvSpPr>
          <p:nvPr>
            <p:ph type="ftr" sz="quarter" idx="11"/>
          </p:nvPr>
        </p:nvSpPr>
        <p:spPr>
          <a:xfrm>
            <a:off x="3028950" y="6356350"/>
            <a:ext cx="2551162" cy="365125"/>
          </a:xfrm>
          <a:prstGeom prst="rect">
            <a:avLst/>
          </a:prstGeom>
        </p:spPr>
        <p:txBody>
          <a:bodyPr/>
          <a:lstStyle/>
          <a:p>
            <a:endParaRPr lang="en-US" dirty="0"/>
          </a:p>
        </p:txBody>
      </p:sp>
      <p:sp>
        <p:nvSpPr>
          <p:cNvPr id="7" name="Slide Number Placeholder 5"/>
          <p:cNvSpPr txBox="1">
            <a:spLocks/>
          </p:cNvSpPr>
          <p:nvPr/>
        </p:nvSpPr>
        <p:spPr>
          <a:xfrm>
            <a:off x="8119306" y="6356349"/>
            <a:ext cx="792088"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27CBE16-C524-4E85-84FB-DE985D9DE1E6}" type="slidenum">
              <a:rPr lang="en-US" sz="1800" kern="1200" smtClean="0">
                <a:solidFill>
                  <a:schemeClr val="tx1"/>
                </a:solidFill>
                <a:latin typeface="Arial" panose="020B0604020202020204" pitchFamily="34" charset="0"/>
                <a:ea typeface="+mn-ea"/>
                <a:cs typeface="Arial" panose="020B0604020202020204" pitchFamily="34" charset="0"/>
              </a:rPr>
              <a:pPr/>
              <a:t>‹#›</a:t>
            </a:fld>
            <a:endParaRPr lang="en-US" sz="1800" kern="1200" dirty="0">
              <a:solidFill>
                <a:schemeClr val="tx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4937756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40618" y="260648"/>
            <a:ext cx="6535638" cy="543595"/>
          </a:xfrm>
          <a:prstGeom prst="rect">
            <a:avLst/>
          </a:prstGeom>
        </p:spPr>
        <p:txBody>
          <a:bodyPr/>
          <a:lstStyle>
            <a:lvl1pPr algn="l">
              <a:defRPr lang="en-US" sz="2800" b="1" kern="1200" dirty="0" smtClean="0">
                <a:solidFill>
                  <a:schemeClr val="bg1"/>
                </a:solidFill>
                <a:latin typeface="Arial" pitchFamily="34" charset="0"/>
                <a:ea typeface="+mj-ea"/>
                <a:cs typeface="Arial" pitchFamily="34" charset="0"/>
              </a:defRPr>
            </a:lvl1pPr>
          </a:lstStyle>
          <a:p>
            <a:r>
              <a:rPr lang="en-US"/>
              <a:t>Click to edit Master title style</a:t>
            </a:r>
            <a:endParaRPr lang="en-US" dirty="0"/>
          </a:p>
        </p:txBody>
      </p:sp>
      <p:sp>
        <p:nvSpPr>
          <p:cNvPr id="3" name="Content Placeholder 2"/>
          <p:cNvSpPr>
            <a:spLocks noGrp="1"/>
          </p:cNvSpPr>
          <p:nvPr>
            <p:ph sz="half" idx="1"/>
          </p:nvPr>
        </p:nvSpPr>
        <p:spPr>
          <a:xfrm>
            <a:off x="467544" y="1196752"/>
            <a:ext cx="3867150" cy="4990684"/>
          </a:xfrm>
          <a:prstGeom prst="rect">
            <a:avLst/>
          </a:prstGeom>
        </p:spPr>
        <p:txBody>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8200" y="1196752"/>
            <a:ext cx="3867150" cy="4980211"/>
          </a:xfrm>
          <a:prstGeom prst="rect">
            <a:avLst/>
          </a:prstGeom>
        </p:spPr>
        <p:txBody>
          <a:bodyPr/>
          <a:lstStyle>
            <a:lvl1pPr>
              <a:defRPr sz="2400">
                <a:latin typeface="Arial" panose="020B0604020202020204" pitchFamily="34" charset="0"/>
                <a:cs typeface="Arial" panose="020B0604020202020204" pitchFamily="34" charset="0"/>
              </a:defRPr>
            </a:lvl1pPr>
            <a:lvl2pPr>
              <a:defRPr sz="2000"/>
            </a:lvl2pPr>
            <a:lvl3pPr>
              <a:defRPr sz="1800"/>
            </a:lvl3pPr>
            <a:lvl4pPr>
              <a:defRPr sz="1600"/>
            </a:lvl4pPr>
            <a:lvl5pPr>
              <a:defRPr sz="16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p:cNvSpPr>
            <a:spLocks noGrp="1"/>
          </p:cNvSpPr>
          <p:nvPr>
            <p:ph type="ftr" sz="quarter" idx="11"/>
          </p:nvPr>
        </p:nvSpPr>
        <p:spPr>
          <a:xfrm>
            <a:off x="2699792" y="6356350"/>
            <a:ext cx="2808312"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dirty="0"/>
          </a:p>
        </p:txBody>
      </p:sp>
      <p:sp>
        <p:nvSpPr>
          <p:cNvPr id="9" name="Slide Number Placeholder 5"/>
          <p:cNvSpPr txBox="1">
            <a:spLocks/>
          </p:cNvSpPr>
          <p:nvPr/>
        </p:nvSpPr>
        <p:spPr>
          <a:xfrm>
            <a:off x="8119306" y="6356349"/>
            <a:ext cx="792088"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27CBE16-C524-4E85-84FB-DE985D9DE1E6}" type="slidenum">
              <a:rPr lang="en-US" smtClean="0">
                <a:latin typeface="Arial" panose="020B0604020202020204" pitchFamily="34" charset="0"/>
                <a:cs typeface="Arial" panose="020B0604020202020204" pitchFamily="34" charset="0"/>
              </a:rPr>
              <a:pPr/>
              <a:t>‹#›</a:t>
            </a:fld>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72170096"/>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6462042" cy="615603"/>
          </a:xfrm>
          <a:prstGeom prst="rect">
            <a:avLst/>
          </a:prstGeom>
        </p:spPr>
        <p:txBody>
          <a:bodyPr/>
          <a:lstStyle>
            <a:lvl1pPr>
              <a:defRPr lang="en-US" sz="2800" b="1" kern="1200" smtClean="0">
                <a:solidFill>
                  <a:schemeClr val="bg1"/>
                </a:solidFill>
                <a:latin typeface="Arial" pitchFamily="34" charset="0"/>
                <a:ea typeface="+mj-ea"/>
                <a:cs typeface="Arial" pitchFamily="34" charset="0"/>
              </a:defRPr>
            </a:lvl1pPr>
          </a:lstStyle>
          <a:p>
            <a:r>
              <a:rPr lang="en-US"/>
              <a:t>Click to edit Master title style</a:t>
            </a:r>
            <a:endParaRPr lang="en-US" dirty="0"/>
          </a:p>
        </p:txBody>
      </p:sp>
      <p:sp>
        <p:nvSpPr>
          <p:cNvPr id="3" name="Text Placeholder 2"/>
          <p:cNvSpPr>
            <a:spLocks noGrp="1"/>
          </p:cNvSpPr>
          <p:nvPr>
            <p:ph type="body" idx="1"/>
          </p:nvPr>
        </p:nvSpPr>
        <p:spPr>
          <a:xfrm>
            <a:off x="630238" y="1681163"/>
            <a:ext cx="3868737" cy="823912"/>
          </a:xfrm>
          <a:prstGeom prst="rect">
            <a:avLst/>
          </a:prstGeom>
        </p:spPr>
        <p:txBody>
          <a:bodyPr anchor="b"/>
          <a:lstStyle>
            <a:lvl1pPr marL="0" indent="0" algn="l" defTabSz="914400" rtl="0" eaLnBrk="1" latinLnBrk="0" hangingPunct="1">
              <a:buNone/>
              <a:defRPr lang="en-US" sz="2400" b="1" kern="1200" dirty="0" smtClean="0">
                <a:solidFill>
                  <a:schemeClr val="tx1"/>
                </a:solidFill>
                <a:latin typeface="Arial" pitchFamily="34" charset="0"/>
                <a:ea typeface="+mn-ea"/>
                <a:cs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a:prstGeom prst="rect">
            <a:avLst/>
          </a:prstGeom>
        </p:spPr>
        <p:txBody>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788" cy="823912"/>
          </a:xfrm>
          <a:prstGeom prst="rect">
            <a:avLst/>
          </a:prstGeom>
        </p:spPr>
        <p:txBody>
          <a:bodyPr anchor="b"/>
          <a:lstStyle>
            <a:lvl1pPr marL="0" indent="0">
              <a:buNone/>
              <a:defRPr lang="en-US" sz="2400" b="1" kern="1200" dirty="0" smtClean="0">
                <a:solidFill>
                  <a:schemeClr val="tx1"/>
                </a:solidFill>
                <a:latin typeface="Arial" pitchFamily="34" charset="0"/>
                <a:ea typeface="+mn-ea"/>
                <a:cs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spcBef>
                <a:spcPct val="20000"/>
              </a:spcBef>
              <a:buFont typeface="Arial" pitchFamily="34" charset="0"/>
              <a:buNone/>
            </a:pPr>
            <a:r>
              <a:rPr lang="en-US"/>
              <a:t>Edit Master text styles</a:t>
            </a:r>
          </a:p>
        </p:txBody>
      </p:sp>
      <p:sp>
        <p:nvSpPr>
          <p:cNvPr id="6" name="Content Placeholder 5"/>
          <p:cNvSpPr>
            <a:spLocks noGrp="1"/>
          </p:cNvSpPr>
          <p:nvPr>
            <p:ph sz="quarter" idx="4"/>
          </p:nvPr>
        </p:nvSpPr>
        <p:spPr>
          <a:xfrm>
            <a:off x="4629150" y="2505075"/>
            <a:ext cx="3887788" cy="3684588"/>
          </a:xfrm>
          <a:prstGeom prst="rect">
            <a:avLst/>
          </a:prstGeom>
        </p:spPr>
        <p:txBody>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Footer Placeholder 4"/>
          <p:cNvSpPr>
            <a:spLocks noGrp="1"/>
          </p:cNvSpPr>
          <p:nvPr>
            <p:ph type="ftr" sz="quarter" idx="11"/>
          </p:nvPr>
        </p:nvSpPr>
        <p:spPr>
          <a:xfrm>
            <a:off x="3028950" y="6356350"/>
            <a:ext cx="2551162"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dirty="0"/>
          </a:p>
        </p:txBody>
      </p:sp>
      <p:sp>
        <p:nvSpPr>
          <p:cNvPr id="12" name="Slide Number Placeholder 5"/>
          <p:cNvSpPr txBox="1">
            <a:spLocks/>
          </p:cNvSpPr>
          <p:nvPr/>
        </p:nvSpPr>
        <p:spPr>
          <a:xfrm>
            <a:off x="8119306" y="6356349"/>
            <a:ext cx="792088"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27CBE16-C524-4E85-84FB-DE985D9DE1E6}" type="slidenum">
              <a:rPr lang="en-US" smtClean="0">
                <a:latin typeface="Arial" panose="020B0604020202020204" pitchFamily="34" charset="0"/>
                <a:cs typeface="Arial" panose="020B0604020202020204" pitchFamily="34" charset="0"/>
              </a:rPr>
              <a:pPr/>
              <a:t>‹#›</a:t>
            </a:fld>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98002980"/>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251520" y="188641"/>
            <a:ext cx="6768752" cy="720080"/>
          </a:xfrm>
          <a:prstGeom prst="rect">
            <a:avLst/>
          </a:prstGeom>
        </p:spPr>
        <p:txBody>
          <a:bodyPr/>
          <a:lstStyle>
            <a:lvl1pPr>
              <a:defRPr sz="2800" b="1">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a:xfrm>
            <a:off x="628650" y="6356350"/>
            <a:ext cx="2057400" cy="365125"/>
          </a:xfrm>
          <a:prstGeom prst="rect">
            <a:avLst/>
          </a:prstGeom>
        </p:spPr>
        <p:txBody>
          <a:bodyPr/>
          <a:lstStyle/>
          <a:p>
            <a:fld id="{C2E548F0-25AB-4D0C-9DD8-3BA9C1D1232D}" type="datetimeFigureOut">
              <a:rPr lang="en-US" smtClean="0"/>
              <a:t>3/11/2020</a:t>
            </a:fld>
            <a:endParaRPr lang="en-US"/>
          </a:p>
        </p:txBody>
      </p:sp>
      <p:sp>
        <p:nvSpPr>
          <p:cNvPr id="7" name="Footer Placeholder 4"/>
          <p:cNvSpPr>
            <a:spLocks noGrp="1"/>
          </p:cNvSpPr>
          <p:nvPr>
            <p:ph type="ftr" sz="quarter" idx="11"/>
          </p:nvPr>
        </p:nvSpPr>
        <p:spPr>
          <a:xfrm>
            <a:off x="3028950" y="6356350"/>
            <a:ext cx="2551162"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dirty="0"/>
          </a:p>
        </p:txBody>
      </p:sp>
      <p:sp>
        <p:nvSpPr>
          <p:cNvPr id="8" name="Slide Number Placeholder 5"/>
          <p:cNvSpPr txBox="1">
            <a:spLocks/>
          </p:cNvSpPr>
          <p:nvPr/>
        </p:nvSpPr>
        <p:spPr>
          <a:xfrm>
            <a:off x="8119306" y="6356349"/>
            <a:ext cx="792088"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27CBE16-C524-4E85-84FB-DE985D9DE1E6}" type="slidenum">
              <a:rPr lang="en-US" smtClean="0">
                <a:latin typeface="Arial" panose="020B0604020202020204" pitchFamily="34" charset="0"/>
                <a:cs typeface="Arial" panose="020B0604020202020204" pitchFamily="34" charset="0"/>
              </a:rPr>
              <a:pPr/>
              <a:t>‹#›</a:t>
            </a:fld>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17684262"/>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a:xfrm>
            <a:off x="3028950" y="6356350"/>
            <a:ext cx="2551162"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dirty="0"/>
          </a:p>
        </p:txBody>
      </p:sp>
      <p:sp>
        <p:nvSpPr>
          <p:cNvPr id="6" name="Slide Number Placeholder 5"/>
          <p:cNvSpPr txBox="1">
            <a:spLocks/>
          </p:cNvSpPr>
          <p:nvPr/>
        </p:nvSpPr>
        <p:spPr>
          <a:xfrm>
            <a:off x="8119306" y="6356349"/>
            <a:ext cx="792088"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27CBE16-C524-4E85-84FB-DE985D9DE1E6}" type="slidenum">
              <a:rPr lang="en-US" smtClean="0">
                <a:latin typeface="Arial" panose="020B0604020202020204" pitchFamily="34" charset="0"/>
                <a:cs typeface="Arial" panose="020B0604020202020204" pitchFamily="34" charset="0"/>
              </a:rPr>
              <a:pPr/>
              <a:t>‹#›</a:t>
            </a:fld>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28002917"/>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1_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23528" y="234950"/>
            <a:ext cx="6822082" cy="530225"/>
          </a:xfrm>
          <a:prstGeom prst="rect">
            <a:avLst/>
          </a:prstGeom>
        </p:spPr>
        <p:txBody>
          <a:bodyPr anchor="b"/>
          <a:lstStyle>
            <a:lvl1pPr>
              <a:defRPr sz="2800" b="1">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
        <p:nvSpPr>
          <p:cNvPr id="4" name="Text Placeholder 3"/>
          <p:cNvSpPr>
            <a:spLocks noGrp="1"/>
          </p:cNvSpPr>
          <p:nvPr>
            <p:ph type="body" sz="half" idx="2"/>
          </p:nvPr>
        </p:nvSpPr>
        <p:spPr>
          <a:xfrm>
            <a:off x="630238" y="1061492"/>
            <a:ext cx="2949575" cy="4671764"/>
          </a:xfrm>
          <a:prstGeom prst="rect">
            <a:avLst/>
          </a:prstGeom>
        </p:spPr>
        <p:txBody>
          <a:bodyPr/>
          <a:lstStyle>
            <a:lvl1pPr marL="0" indent="0">
              <a:buNone/>
              <a:defRPr sz="1600">
                <a:latin typeface="Arial" panose="020B0604020202020204" pitchFamily="34" charset="0"/>
                <a:cs typeface="Arial" panose="020B0604020202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Footer Placeholder 4"/>
          <p:cNvSpPr>
            <a:spLocks noGrp="1"/>
          </p:cNvSpPr>
          <p:nvPr>
            <p:ph type="ftr" sz="quarter" idx="11"/>
          </p:nvPr>
        </p:nvSpPr>
        <p:spPr>
          <a:xfrm>
            <a:off x="3028950" y="6356350"/>
            <a:ext cx="2551162"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dirty="0"/>
          </a:p>
        </p:txBody>
      </p:sp>
      <p:sp>
        <p:nvSpPr>
          <p:cNvPr id="9" name="Slide Number Placeholder 5"/>
          <p:cNvSpPr txBox="1">
            <a:spLocks/>
          </p:cNvSpPr>
          <p:nvPr/>
        </p:nvSpPr>
        <p:spPr>
          <a:xfrm>
            <a:off x="8119306" y="6356349"/>
            <a:ext cx="792088"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27CBE16-C524-4E85-84FB-DE985D9DE1E6}" type="slidenum">
              <a:rPr lang="en-US" smtClean="0">
                <a:latin typeface="Arial" panose="020B0604020202020204" pitchFamily="34" charset="0"/>
                <a:cs typeface="Arial" panose="020B0604020202020204" pitchFamily="34" charset="0"/>
              </a:rPr>
              <a:pPr/>
              <a:t>‹#›</a:t>
            </a:fld>
            <a:endParaRPr lang="en-US" dirty="0">
              <a:latin typeface="Arial" panose="020B0604020202020204" pitchFamily="34" charset="0"/>
              <a:cs typeface="Arial" panose="020B0604020202020204" pitchFamily="34" charset="0"/>
            </a:endParaRPr>
          </a:p>
        </p:txBody>
      </p:sp>
      <p:sp>
        <p:nvSpPr>
          <p:cNvPr id="10" name="Content Placeholder 2"/>
          <p:cNvSpPr>
            <a:spLocks noGrp="1"/>
          </p:cNvSpPr>
          <p:nvPr>
            <p:ph idx="1"/>
          </p:nvPr>
        </p:nvSpPr>
        <p:spPr>
          <a:xfrm>
            <a:off x="3887788" y="2060848"/>
            <a:ext cx="4629150" cy="3600400"/>
          </a:xfrm>
          <a:prstGeom prst="rect">
            <a:avLst/>
          </a:prstGeom>
        </p:spPr>
        <p:txBody>
          <a:bodyPr/>
          <a:lstStyle>
            <a:lvl1pPr>
              <a:defRPr sz="1800">
                <a:latin typeface="Arial" panose="020B0604020202020204" pitchFamily="34" charset="0"/>
                <a:cs typeface="Arial" panose="020B0604020202020204" pitchFamily="34" charset="0"/>
              </a:defRPr>
            </a:lvl1pPr>
            <a:lvl2pPr>
              <a:defRPr sz="1600">
                <a:latin typeface="Arial" panose="020B0604020202020204" pitchFamily="34" charset="0"/>
                <a:cs typeface="Arial" panose="020B0604020202020204" pitchFamily="34" charset="0"/>
              </a:defRPr>
            </a:lvl2pPr>
            <a:lvl3pPr>
              <a:defRPr sz="1400">
                <a:latin typeface="Arial" panose="020B0604020202020204" pitchFamily="34" charset="0"/>
                <a:cs typeface="Arial" panose="020B0604020202020204" pitchFamily="34" charset="0"/>
              </a:defRPr>
            </a:lvl3pPr>
            <a:lvl4pPr>
              <a:defRPr sz="1200">
                <a:latin typeface="Arial" panose="020B0604020202020204" pitchFamily="34" charset="0"/>
                <a:cs typeface="Arial" panose="020B0604020202020204" pitchFamily="34" charset="0"/>
              </a:defRPr>
            </a:lvl4pPr>
            <a:lvl5pPr>
              <a:defRPr sz="1200">
                <a:latin typeface="Arial" panose="020B0604020202020204" pitchFamily="34" charset="0"/>
                <a:cs typeface="Arial" panose="020B0604020202020204" pitchFamily="34" charset="0"/>
              </a:defRPr>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3"/>
          </p:nvPr>
        </p:nvSpPr>
        <p:spPr>
          <a:xfrm>
            <a:off x="3887788" y="1061492"/>
            <a:ext cx="4629150" cy="823912"/>
          </a:xfrm>
          <a:prstGeom prst="rect">
            <a:avLst/>
          </a:prstGeom>
        </p:spPr>
        <p:txBody>
          <a:bodyPr anchor="b"/>
          <a:lstStyle>
            <a:lvl1pPr marL="0" indent="0">
              <a:buNone/>
              <a:defRPr lang="en-US" sz="2400" b="1" kern="1200" dirty="0" smtClean="0">
                <a:solidFill>
                  <a:schemeClr val="tx1"/>
                </a:solidFill>
                <a:latin typeface="Arial" pitchFamily="34" charset="0"/>
                <a:ea typeface="+mn-ea"/>
                <a:cs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spcBef>
                <a:spcPct val="20000"/>
              </a:spcBef>
              <a:buFont typeface="Arial" pitchFamily="34" charset="0"/>
              <a:buNone/>
            </a:pPr>
            <a:r>
              <a:rPr lang="en-US"/>
              <a:t>Edit Master text styles</a:t>
            </a:r>
          </a:p>
        </p:txBody>
      </p:sp>
    </p:spTree>
    <p:extLst>
      <p:ext uri="{BB962C8B-B14F-4D97-AF65-F5344CB8AC3E}">
        <p14:creationId xmlns:p14="http://schemas.microsoft.com/office/powerpoint/2010/main" val="4172287210"/>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23528" y="234950"/>
            <a:ext cx="6822082" cy="530225"/>
          </a:xfrm>
          <a:prstGeom prst="rect">
            <a:avLst/>
          </a:prstGeom>
        </p:spPr>
        <p:txBody>
          <a:bodyPr anchor="b"/>
          <a:lstStyle>
            <a:lvl1pPr>
              <a:defRPr sz="2800" b="1">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
        <p:nvSpPr>
          <p:cNvPr id="3" name="Picture Placeholder 2"/>
          <p:cNvSpPr>
            <a:spLocks noGrp="1"/>
          </p:cNvSpPr>
          <p:nvPr>
            <p:ph type="pic" idx="1"/>
          </p:nvPr>
        </p:nvSpPr>
        <p:spPr>
          <a:xfrm>
            <a:off x="3887788" y="1124744"/>
            <a:ext cx="4629150" cy="4608512"/>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30238" y="1124744"/>
            <a:ext cx="2949575" cy="4608512"/>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Footer Placeholder 4"/>
          <p:cNvSpPr>
            <a:spLocks noGrp="1"/>
          </p:cNvSpPr>
          <p:nvPr>
            <p:ph type="ftr" sz="quarter" idx="11"/>
          </p:nvPr>
        </p:nvSpPr>
        <p:spPr>
          <a:xfrm>
            <a:off x="3028950" y="6356350"/>
            <a:ext cx="2551162"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dirty="0"/>
          </a:p>
        </p:txBody>
      </p:sp>
      <p:sp>
        <p:nvSpPr>
          <p:cNvPr id="9" name="Slide Number Placeholder 5"/>
          <p:cNvSpPr txBox="1">
            <a:spLocks/>
          </p:cNvSpPr>
          <p:nvPr/>
        </p:nvSpPr>
        <p:spPr>
          <a:xfrm>
            <a:off x="8119306" y="6356349"/>
            <a:ext cx="792088"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27CBE16-C524-4E85-84FB-DE985D9DE1E6}" type="slidenum">
              <a:rPr lang="en-US" smtClean="0">
                <a:latin typeface="Arial" panose="020B0604020202020204" pitchFamily="34" charset="0"/>
                <a:cs typeface="Arial" panose="020B0604020202020204" pitchFamily="34" charset="0"/>
              </a:rPr>
              <a:pPr/>
              <a:t>‹#›</a:t>
            </a:fld>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95516962"/>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251520" y="188640"/>
            <a:ext cx="6391622" cy="759619"/>
          </a:xfrm>
          <a:prstGeom prst="rect">
            <a:avLst/>
          </a:prstGeom>
        </p:spPr>
        <p:txBody>
          <a:bodyPr/>
          <a:lstStyle>
            <a:lvl1pPr>
              <a:defRPr lang="en-US" sz="2800" b="1" kern="1200">
                <a:solidFill>
                  <a:schemeClr val="bg1"/>
                </a:solidFill>
                <a:latin typeface="Arial" panose="020B0604020202020204" pitchFamily="34" charset="0"/>
                <a:ea typeface="+mj-ea"/>
                <a:cs typeface="Arial" panose="020B0604020202020204" pitchFamily="34" charset="0"/>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251520" y="1196752"/>
            <a:ext cx="8640960" cy="4608512"/>
          </a:xfrm>
          <a:prstGeom prst="rect">
            <a:avLst/>
          </a:prstGeom>
        </p:spPr>
        <p:txBody>
          <a:bodyPr vert="eaVert"/>
          <a:lstStyle>
            <a:lvl1pPr>
              <a:defRPr sz="2000">
                <a:latin typeface="Arial" panose="020B0604020202020204" pitchFamily="34" charset="0"/>
                <a:cs typeface="Arial" panose="020B0604020202020204" pitchFamily="34" charset="0"/>
              </a:defRPr>
            </a:lvl1pPr>
            <a:lvl2pPr>
              <a:defRPr sz="1800">
                <a:latin typeface="Arial" panose="020B0604020202020204" pitchFamily="34" charset="0"/>
                <a:cs typeface="Arial" panose="020B0604020202020204" pitchFamily="34" charset="0"/>
              </a:defRPr>
            </a:lvl2pPr>
            <a:lvl3pPr>
              <a:defRPr sz="1600">
                <a:latin typeface="Arial" panose="020B0604020202020204" pitchFamily="34" charset="0"/>
                <a:cs typeface="Arial" panose="020B0604020202020204" pitchFamily="34" charset="0"/>
              </a:defRPr>
            </a:lvl3pPr>
            <a:lvl4pPr>
              <a:defRPr sz="1400">
                <a:latin typeface="Arial" panose="020B0604020202020204" pitchFamily="34" charset="0"/>
                <a:cs typeface="Arial" panose="020B0604020202020204" pitchFamily="34" charset="0"/>
              </a:defRPr>
            </a:lvl4pPr>
            <a:lvl5pPr>
              <a:defRPr sz="1400">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Footer Placeholder 4"/>
          <p:cNvSpPr>
            <a:spLocks noGrp="1"/>
          </p:cNvSpPr>
          <p:nvPr>
            <p:ph type="ftr" sz="quarter" idx="11"/>
          </p:nvPr>
        </p:nvSpPr>
        <p:spPr>
          <a:xfrm>
            <a:off x="3028950" y="6356350"/>
            <a:ext cx="2551162"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dirty="0"/>
          </a:p>
        </p:txBody>
      </p:sp>
      <p:sp>
        <p:nvSpPr>
          <p:cNvPr id="8" name="Slide Number Placeholder 5"/>
          <p:cNvSpPr txBox="1">
            <a:spLocks/>
          </p:cNvSpPr>
          <p:nvPr/>
        </p:nvSpPr>
        <p:spPr>
          <a:xfrm>
            <a:off x="8119306" y="6356349"/>
            <a:ext cx="792088"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27CBE16-C524-4E85-84FB-DE985D9DE1E6}" type="slidenum">
              <a:rPr lang="en-US" smtClean="0">
                <a:latin typeface="Arial" panose="020B0604020202020204" pitchFamily="34" charset="0"/>
                <a:cs typeface="Arial" panose="020B0604020202020204" pitchFamily="34" charset="0"/>
              </a:rPr>
              <a:pPr/>
              <a:t>‹#›</a:t>
            </a:fld>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38162905"/>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1196751"/>
            <a:ext cx="1971675" cy="4464497"/>
          </a:xfrm>
          <a:prstGeom prst="rect">
            <a:avLst/>
          </a:prstGeom>
        </p:spPr>
        <p:txBody>
          <a:bodyPr vert="eaVert"/>
          <a:lstStyle>
            <a:lvl1pPr>
              <a:defRPr sz="2400"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628650" y="1196751"/>
            <a:ext cx="5762625" cy="4320481"/>
          </a:xfrm>
          <a:prstGeom prst="rect">
            <a:avLst/>
          </a:prstGeom>
        </p:spPr>
        <p:txBody>
          <a:bodyPr vert="eaVert"/>
          <a:lstStyle>
            <a:lvl1pPr>
              <a:defRPr sz="2000">
                <a:latin typeface="Arial" panose="020B0604020202020204" pitchFamily="34" charset="0"/>
                <a:cs typeface="Arial" panose="020B0604020202020204" pitchFamily="34" charset="0"/>
              </a:defRPr>
            </a:lvl1pPr>
            <a:lvl2pPr>
              <a:defRPr sz="1800">
                <a:latin typeface="Arial" panose="020B0604020202020204" pitchFamily="34" charset="0"/>
                <a:cs typeface="Arial" panose="020B0604020202020204" pitchFamily="34" charset="0"/>
              </a:defRPr>
            </a:lvl2pPr>
            <a:lvl3pPr>
              <a:defRPr sz="1600">
                <a:latin typeface="Arial" panose="020B0604020202020204" pitchFamily="34" charset="0"/>
                <a:cs typeface="Arial" panose="020B0604020202020204" pitchFamily="34" charset="0"/>
              </a:defRPr>
            </a:lvl3pPr>
            <a:lvl4pPr>
              <a:defRPr sz="1400">
                <a:latin typeface="Arial" panose="020B0604020202020204" pitchFamily="34" charset="0"/>
                <a:cs typeface="Arial" panose="020B0604020202020204" pitchFamily="34" charset="0"/>
              </a:defRPr>
            </a:lvl4pPr>
            <a:lvl5pPr>
              <a:defRPr sz="1400">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itle 1"/>
          <p:cNvSpPr txBox="1">
            <a:spLocks/>
          </p:cNvSpPr>
          <p:nvPr/>
        </p:nvSpPr>
        <p:spPr>
          <a:xfrm>
            <a:off x="251520" y="188640"/>
            <a:ext cx="6391622" cy="759619"/>
          </a:xfrm>
          <a:prstGeom prst="rect">
            <a:avLst/>
          </a:prstGeom>
        </p:spPr>
        <p:txBody>
          <a:bodyPr/>
          <a:lstStyle>
            <a:lvl1pPr algn="ctr" defTabSz="914400" rtl="0" eaLnBrk="1" latinLnBrk="0" hangingPunct="1">
              <a:spcBef>
                <a:spcPct val="0"/>
              </a:spcBef>
              <a:buNone/>
              <a:defRPr lang="en-US" sz="2800" b="1" kern="1200">
                <a:solidFill>
                  <a:schemeClr val="bg1"/>
                </a:solidFill>
                <a:latin typeface="Arial" panose="020B0604020202020204" pitchFamily="34" charset="0"/>
                <a:ea typeface="+mj-ea"/>
                <a:cs typeface="Arial" panose="020B0604020202020204" pitchFamily="34" charset="0"/>
              </a:defRPr>
            </a:lvl1pPr>
          </a:lstStyle>
          <a:p>
            <a:r>
              <a:rPr lang="en-ZA"/>
              <a:t>Click to edit Master title style</a:t>
            </a:r>
            <a:endParaRPr lang="en-ZA" dirty="0"/>
          </a:p>
        </p:txBody>
      </p:sp>
      <p:sp>
        <p:nvSpPr>
          <p:cNvPr id="8" name="Footer Placeholder 4"/>
          <p:cNvSpPr>
            <a:spLocks noGrp="1"/>
          </p:cNvSpPr>
          <p:nvPr>
            <p:ph type="ftr" sz="quarter" idx="11"/>
          </p:nvPr>
        </p:nvSpPr>
        <p:spPr>
          <a:xfrm>
            <a:off x="3028950" y="6356350"/>
            <a:ext cx="2551162"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dirty="0"/>
          </a:p>
        </p:txBody>
      </p:sp>
      <p:sp>
        <p:nvSpPr>
          <p:cNvPr id="9" name="Slide Number Placeholder 5"/>
          <p:cNvSpPr txBox="1">
            <a:spLocks/>
          </p:cNvSpPr>
          <p:nvPr/>
        </p:nvSpPr>
        <p:spPr>
          <a:xfrm>
            <a:off x="8119306" y="6356349"/>
            <a:ext cx="792088"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27CBE16-C524-4E85-84FB-DE985D9DE1E6}" type="slidenum">
              <a:rPr lang="en-US" smtClean="0">
                <a:latin typeface="Arial" panose="020B0604020202020204" pitchFamily="34" charset="0"/>
                <a:cs typeface="Arial" panose="020B0604020202020204" pitchFamily="34" charset="0"/>
              </a:rPr>
              <a:pPr/>
              <a:t>‹#›</a:t>
            </a:fld>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62603740"/>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cxnSp>
        <p:nvCxnSpPr>
          <p:cNvPr id="2" name="Straight Connector 1"/>
          <p:cNvCxnSpPr/>
          <p:nvPr userDrawn="1"/>
        </p:nvCxnSpPr>
        <p:spPr>
          <a:xfrm>
            <a:off x="0" y="5791200"/>
            <a:ext cx="9144000"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pic>
        <p:nvPicPr>
          <p:cNvPr id="3" name="Picture 5" descr="Phila.jpg"/>
          <p:cNvPicPr>
            <a:picLocks noChangeAspect="1"/>
          </p:cNvPicPr>
          <p:nvPr userDrawn="1"/>
        </p:nvPicPr>
        <p:blipFill>
          <a:blip r:embed="rId2" cstate="print"/>
          <a:srcRect/>
          <a:stretch>
            <a:fillRect/>
          </a:stretch>
        </p:blipFill>
        <p:spPr bwMode="auto">
          <a:xfrm>
            <a:off x="5584825" y="5929313"/>
            <a:ext cx="1071563" cy="909637"/>
          </a:xfrm>
          <a:prstGeom prst="rect">
            <a:avLst/>
          </a:prstGeom>
          <a:noFill/>
          <a:ln w="9525">
            <a:noFill/>
            <a:miter lim="800000"/>
            <a:headEnd/>
            <a:tailEnd/>
          </a:ln>
        </p:spPr>
      </p:pic>
      <p:pic>
        <p:nvPicPr>
          <p:cNvPr id="4" name="Picture 9" descr="Logo - NDP - Full colour.jpg"/>
          <p:cNvPicPr>
            <a:picLocks noChangeAspect="1"/>
          </p:cNvPicPr>
          <p:nvPr userDrawn="1"/>
        </p:nvPicPr>
        <p:blipFill>
          <a:blip r:embed="rId3" cstate="print"/>
          <a:srcRect/>
          <a:stretch>
            <a:fillRect/>
          </a:stretch>
        </p:blipFill>
        <p:spPr bwMode="auto">
          <a:xfrm>
            <a:off x="6799263" y="5870575"/>
            <a:ext cx="1058862" cy="1058863"/>
          </a:xfrm>
          <a:prstGeom prst="rect">
            <a:avLst/>
          </a:prstGeom>
          <a:noFill/>
          <a:ln w="9525">
            <a:noFill/>
            <a:miter lim="800000"/>
            <a:headEnd/>
            <a:tailEnd/>
          </a:ln>
        </p:spPr>
      </p:pic>
    </p:spTree>
    <p:extLst>
      <p:ext uri="{BB962C8B-B14F-4D97-AF65-F5344CB8AC3E}">
        <p14:creationId xmlns:p14="http://schemas.microsoft.com/office/powerpoint/2010/main" val="37806513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cxnSp>
        <p:nvCxnSpPr>
          <p:cNvPr id="7" name="Straight Connector 6"/>
          <p:cNvCxnSpPr/>
          <p:nvPr userDrawn="1"/>
        </p:nvCxnSpPr>
        <p:spPr>
          <a:xfrm>
            <a:off x="0" y="5791200"/>
            <a:ext cx="9144000"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pic>
        <p:nvPicPr>
          <p:cNvPr id="3" name="Picture 2" descr="Phila.jpg"/>
          <p:cNvPicPr>
            <a:picLocks noChangeAspect="1"/>
          </p:cNvPicPr>
          <p:nvPr userDrawn="1"/>
        </p:nvPicPr>
        <p:blipFill>
          <a:blip r:embed="rId2" cstate="print"/>
          <a:stretch>
            <a:fillRect/>
          </a:stretch>
        </p:blipFill>
        <p:spPr>
          <a:xfrm>
            <a:off x="5584724" y="5929354"/>
            <a:ext cx="1071570" cy="910387"/>
          </a:xfrm>
          <a:prstGeom prst="rect">
            <a:avLst/>
          </a:prstGeom>
        </p:spPr>
      </p:pic>
      <p:pic>
        <p:nvPicPr>
          <p:cNvPr id="4" name="Picture 3" descr="Logo - NDP - Full colour.jpg"/>
          <p:cNvPicPr>
            <a:picLocks noChangeAspect="1"/>
          </p:cNvPicPr>
          <p:nvPr userDrawn="1"/>
        </p:nvPicPr>
        <p:blipFill>
          <a:blip r:embed="rId3" cstate="print"/>
          <a:stretch>
            <a:fillRect/>
          </a:stretch>
        </p:blipFill>
        <p:spPr>
          <a:xfrm>
            <a:off x="6799170" y="5870484"/>
            <a:ext cx="1058978" cy="1058978"/>
          </a:xfrm>
          <a:prstGeom prst="rect">
            <a:avLst/>
          </a:prstGeom>
        </p:spPr>
      </p:pic>
    </p:spTree>
    <p:extLst>
      <p:ext uri="{BB962C8B-B14F-4D97-AF65-F5344CB8AC3E}">
        <p14:creationId xmlns:p14="http://schemas.microsoft.com/office/powerpoint/2010/main" val="18731829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_Title Slide">
    <p:spTree>
      <p:nvGrpSpPr>
        <p:cNvPr id="1" name=""/>
        <p:cNvGrpSpPr/>
        <p:nvPr/>
      </p:nvGrpSpPr>
      <p:grpSpPr>
        <a:xfrm>
          <a:off x="0" y="0"/>
          <a:ext cx="0" cy="0"/>
          <a:chOff x="0" y="0"/>
          <a:chExt cx="0" cy="0"/>
        </a:xfrm>
      </p:grpSpPr>
      <p:sp>
        <p:nvSpPr>
          <p:cNvPr id="2" name="Rectangle 1"/>
          <p:cNvSpPr/>
          <p:nvPr/>
        </p:nvSpPr>
        <p:spPr>
          <a:xfrm>
            <a:off x="0" y="0"/>
            <a:ext cx="9144000" cy="1143000"/>
          </a:xfrm>
          <a:prstGeom prst="rect">
            <a:avLst/>
          </a:prstGeom>
          <a:solidFill>
            <a:srgbClr val="005D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3" name="Picture 11"/>
          <p:cNvPicPr>
            <a:picLocks noChangeAspect="1" noChangeArrowheads="1"/>
          </p:cNvPicPr>
          <p:nvPr/>
        </p:nvPicPr>
        <p:blipFill>
          <a:blip r:embed="rId2">
            <a:extLst>
              <a:ext uri="{28A0092B-C50C-407E-A947-70E740481C1C}">
                <a14:useLocalDpi xmlns:a14="http://schemas.microsoft.com/office/drawing/2010/main" val="0"/>
              </a:ext>
            </a:extLst>
          </a:blip>
          <a:srcRect r="25999"/>
          <a:stretch>
            <a:fillRect/>
          </a:stretch>
        </p:blipFill>
        <p:spPr bwMode="auto">
          <a:xfrm>
            <a:off x="228600" y="1219200"/>
            <a:ext cx="1524000" cy="137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7"/>
          <p:cNvPicPr>
            <a:picLocks noChangeAspect="1" noChangeArrowheads="1"/>
          </p:cNvPicPr>
          <p:nvPr/>
        </p:nvPicPr>
        <p:blipFill>
          <a:blip r:embed="rId3">
            <a:extLst>
              <a:ext uri="{28A0092B-C50C-407E-A947-70E740481C1C}">
                <a14:useLocalDpi xmlns:a14="http://schemas.microsoft.com/office/drawing/2010/main" val="0"/>
              </a:ext>
            </a:extLst>
          </a:blip>
          <a:srcRect l="18813" r="5798"/>
          <a:stretch>
            <a:fillRect/>
          </a:stretch>
        </p:blipFill>
        <p:spPr bwMode="auto">
          <a:xfrm>
            <a:off x="228600" y="2743200"/>
            <a:ext cx="1524000"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9"/>
          <p:cNvPicPr>
            <a:picLocks noChangeAspect="1" noChangeArrowheads="1"/>
          </p:cNvPicPr>
          <p:nvPr/>
        </p:nvPicPr>
        <p:blipFill>
          <a:blip r:embed="rId4">
            <a:extLst>
              <a:ext uri="{28A0092B-C50C-407E-A947-70E740481C1C}">
                <a14:useLocalDpi xmlns:a14="http://schemas.microsoft.com/office/drawing/2010/main" val="0"/>
              </a:ext>
            </a:extLst>
          </a:blip>
          <a:srcRect l="11563" r="32932" b="27168"/>
          <a:stretch>
            <a:fillRect/>
          </a:stretch>
        </p:blipFill>
        <p:spPr bwMode="auto">
          <a:xfrm>
            <a:off x="228600" y="4267200"/>
            <a:ext cx="1566863"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 name="Straight Connector 5"/>
          <p:cNvCxnSpPr/>
          <p:nvPr/>
        </p:nvCxnSpPr>
        <p:spPr>
          <a:xfrm>
            <a:off x="2514600" y="2667000"/>
            <a:ext cx="6400800" cy="1588"/>
          </a:xfrm>
          <a:prstGeom prst="line">
            <a:avLst/>
          </a:prstGeom>
          <a:ln>
            <a:solidFill>
              <a:srgbClr val="005D28"/>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2514600" y="4191000"/>
            <a:ext cx="6400800" cy="1588"/>
          </a:xfrm>
          <a:prstGeom prst="line">
            <a:avLst/>
          </a:prstGeom>
          <a:ln>
            <a:solidFill>
              <a:srgbClr val="005D28"/>
            </a:solidFill>
          </a:ln>
        </p:spPr>
        <p:style>
          <a:lnRef idx="1">
            <a:schemeClr val="accent1"/>
          </a:lnRef>
          <a:fillRef idx="0">
            <a:schemeClr val="accent1"/>
          </a:fillRef>
          <a:effectRef idx="0">
            <a:schemeClr val="accent1"/>
          </a:effectRef>
          <a:fontRef idx="minor">
            <a:schemeClr val="tx1"/>
          </a:fontRef>
        </p:style>
      </p:cxnSp>
      <p:pic>
        <p:nvPicPr>
          <p:cNvPr id="8" name="Picture 12" descr="NDOH Logo.jp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2400" y="5867400"/>
            <a:ext cx="2286000"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5791200"/>
            <a:ext cx="9144000"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0" name="Rectangle 9"/>
          <p:cNvSpPr/>
          <p:nvPr userDrawn="1"/>
        </p:nvSpPr>
        <p:spPr>
          <a:xfrm>
            <a:off x="0" y="0"/>
            <a:ext cx="9144000" cy="1143000"/>
          </a:xfrm>
          <a:prstGeom prst="rect">
            <a:avLst/>
          </a:prstGeom>
          <a:solidFill>
            <a:srgbClr val="005D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11" name="Picture 11"/>
          <p:cNvPicPr>
            <a:picLocks noChangeAspect="1" noChangeArrowheads="1"/>
          </p:cNvPicPr>
          <p:nvPr userDrawn="1"/>
        </p:nvPicPr>
        <p:blipFill>
          <a:blip r:embed="rId2">
            <a:extLst>
              <a:ext uri="{28A0092B-C50C-407E-A947-70E740481C1C}">
                <a14:useLocalDpi xmlns:a14="http://schemas.microsoft.com/office/drawing/2010/main" val="0"/>
              </a:ext>
            </a:extLst>
          </a:blip>
          <a:srcRect r="25999"/>
          <a:stretch>
            <a:fillRect/>
          </a:stretch>
        </p:blipFill>
        <p:spPr bwMode="auto">
          <a:xfrm>
            <a:off x="228600" y="1219200"/>
            <a:ext cx="1524000" cy="137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7"/>
          <p:cNvPicPr>
            <a:picLocks noChangeAspect="1" noChangeArrowheads="1"/>
          </p:cNvPicPr>
          <p:nvPr userDrawn="1"/>
        </p:nvPicPr>
        <p:blipFill>
          <a:blip r:embed="rId3">
            <a:extLst>
              <a:ext uri="{28A0092B-C50C-407E-A947-70E740481C1C}">
                <a14:useLocalDpi xmlns:a14="http://schemas.microsoft.com/office/drawing/2010/main" val="0"/>
              </a:ext>
            </a:extLst>
          </a:blip>
          <a:srcRect l="18813" r="5798"/>
          <a:stretch>
            <a:fillRect/>
          </a:stretch>
        </p:blipFill>
        <p:spPr bwMode="auto">
          <a:xfrm>
            <a:off x="228600" y="2743200"/>
            <a:ext cx="1524000"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9"/>
          <p:cNvPicPr>
            <a:picLocks noChangeAspect="1" noChangeArrowheads="1"/>
          </p:cNvPicPr>
          <p:nvPr userDrawn="1"/>
        </p:nvPicPr>
        <p:blipFill>
          <a:blip r:embed="rId4">
            <a:extLst>
              <a:ext uri="{28A0092B-C50C-407E-A947-70E740481C1C}">
                <a14:useLocalDpi xmlns:a14="http://schemas.microsoft.com/office/drawing/2010/main" val="0"/>
              </a:ext>
            </a:extLst>
          </a:blip>
          <a:srcRect l="11563" r="32932" b="27168"/>
          <a:stretch>
            <a:fillRect/>
          </a:stretch>
        </p:blipFill>
        <p:spPr bwMode="auto">
          <a:xfrm>
            <a:off x="228600" y="4267200"/>
            <a:ext cx="1566863"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4" name="Straight Connector 13"/>
          <p:cNvCxnSpPr/>
          <p:nvPr userDrawn="1"/>
        </p:nvCxnSpPr>
        <p:spPr>
          <a:xfrm>
            <a:off x="2514600" y="2667000"/>
            <a:ext cx="6400800" cy="1588"/>
          </a:xfrm>
          <a:prstGeom prst="line">
            <a:avLst/>
          </a:prstGeom>
          <a:ln>
            <a:solidFill>
              <a:srgbClr val="005D28"/>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userDrawn="1"/>
        </p:nvCxnSpPr>
        <p:spPr>
          <a:xfrm>
            <a:off x="2514600" y="4191000"/>
            <a:ext cx="6400800" cy="1588"/>
          </a:xfrm>
          <a:prstGeom prst="line">
            <a:avLst/>
          </a:prstGeom>
          <a:ln>
            <a:solidFill>
              <a:srgbClr val="005D28"/>
            </a:solidFill>
          </a:ln>
        </p:spPr>
        <p:style>
          <a:lnRef idx="1">
            <a:schemeClr val="accent1"/>
          </a:lnRef>
          <a:fillRef idx="0">
            <a:schemeClr val="accent1"/>
          </a:fillRef>
          <a:effectRef idx="0">
            <a:schemeClr val="accent1"/>
          </a:effectRef>
          <a:fontRef idx="minor">
            <a:schemeClr val="tx1"/>
          </a:fontRef>
        </p:style>
      </p:cxnSp>
      <p:pic>
        <p:nvPicPr>
          <p:cNvPr id="16" name="Picture 12" descr="NDOH Logo.jpg"/>
          <p:cNvPicPr>
            <a:picLocks noChangeAspect="1"/>
          </p:cNvPicPr>
          <p:nvPr userDrawn="1"/>
        </p:nvPicPr>
        <p:blipFill>
          <a:blip r:embed="rId5" cstate="print">
            <a:extLst>
              <a:ext uri="{28A0092B-C50C-407E-A947-70E740481C1C}">
                <a14:useLocalDpi xmlns:a14="http://schemas.microsoft.com/office/drawing/2010/main" val="0"/>
              </a:ext>
            </a:extLst>
          </a:blip>
          <a:srcRect/>
          <a:stretch>
            <a:fillRect/>
          </a:stretch>
        </p:blipFill>
        <p:spPr bwMode="auto">
          <a:xfrm>
            <a:off x="152400" y="5867400"/>
            <a:ext cx="2286000"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7" name="Straight Connector 16"/>
          <p:cNvCxnSpPr/>
          <p:nvPr userDrawn="1"/>
        </p:nvCxnSpPr>
        <p:spPr>
          <a:xfrm>
            <a:off x="0" y="5791200"/>
            <a:ext cx="9144000"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pic>
        <p:nvPicPr>
          <p:cNvPr id="18" name="Picture 2"/>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8072438" y="5815013"/>
            <a:ext cx="928687" cy="104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526503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cxnSp>
        <p:nvCxnSpPr>
          <p:cNvPr id="7" name="Straight Connector 6"/>
          <p:cNvCxnSpPr/>
          <p:nvPr userDrawn="1"/>
        </p:nvCxnSpPr>
        <p:spPr>
          <a:xfrm>
            <a:off x="0" y="5791200"/>
            <a:ext cx="9144000"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8511307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 Id="rId4" Type="http://schemas.openxmlformats.org/officeDocument/2006/relationships/image" Target="../media/image2.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13" Type="http://schemas.openxmlformats.org/officeDocument/2006/relationships/slideLayout" Target="../slideLayouts/slideLayout14.xml"/><Relationship Id="rId18" Type="http://schemas.openxmlformats.org/officeDocument/2006/relationships/image" Target="../media/image2.jpeg"/><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slideLayout" Target="../slideLayouts/slideLayout13.xml"/><Relationship Id="rId17" Type="http://schemas.openxmlformats.org/officeDocument/2006/relationships/image" Target="../media/image1.jpeg"/><Relationship Id="rId2" Type="http://schemas.openxmlformats.org/officeDocument/2006/relationships/slideLayout" Target="../slideLayouts/slideLayout3.xml"/><Relationship Id="rId16" Type="http://schemas.openxmlformats.org/officeDocument/2006/relationships/theme" Target="../theme/theme2.xml"/><Relationship Id="rId20"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5" Type="http://schemas.openxmlformats.org/officeDocument/2006/relationships/slideLayout" Target="../slideLayouts/slideLayout16.xml"/><Relationship Id="rId10" Type="http://schemas.openxmlformats.org/officeDocument/2006/relationships/slideLayout" Target="../slideLayouts/slideLayout11.xml"/><Relationship Id="rId19" Type="http://schemas.openxmlformats.org/officeDocument/2006/relationships/image" Target="../media/image5.jpeg"/><Relationship Id="rId4" Type="http://schemas.openxmlformats.org/officeDocument/2006/relationships/slideLayout" Target="../slideLayouts/slideLayout5.xml"/><Relationship Id="rId9" Type="http://schemas.openxmlformats.org/officeDocument/2006/relationships/slideLayout" Target="../slideLayouts/slideLayout10.xml"/><Relationship Id="rId14" Type="http://schemas.openxmlformats.org/officeDocument/2006/relationships/slideLayout" Target="../slideLayouts/slideLayout15.xml"/></Relationships>
</file>

<file path=ppt/slideMasters/_rels/slideMaster3.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theme" Target="../theme/theme3.xml"/><Relationship Id="rId1"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Rectangle 6"/>
          <p:cNvSpPr/>
          <p:nvPr userDrawn="1"/>
        </p:nvSpPr>
        <p:spPr>
          <a:xfrm>
            <a:off x="0" y="0"/>
            <a:ext cx="9144000" cy="1066800"/>
          </a:xfrm>
          <a:prstGeom prst="rect">
            <a:avLst/>
          </a:prstGeom>
          <a:solidFill>
            <a:srgbClr val="005D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pic>
        <p:nvPicPr>
          <p:cNvPr id="2051" name="Picture 7" descr="NDOH Logo.jpg"/>
          <p:cNvPicPr>
            <a:picLocks noChangeAspect="1"/>
          </p:cNvPicPr>
          <p:nvPr userDrawn="1"/>
        </p:nvPicPr>
        <p:blipFill>
          <a:blip r:embed="rId3" cstate="print"/>
          <a:srcRect/>
          <a:stretch>
            <a:fillRect/>
          </a:stretch>
        </p:blipFill>
        <p:spPr bwMode="auto">
          <a:xfrm>
            <a:off x="152400" y="5867400"/>
            <a:ext cx="2286000" cy="823913"/>
          </a:xfrm>
          <a:prstGeom prst="rect">
            <a:avLst/>
          </a:prstGeom>
          <a:noFill/>
          <a:ln w="9525">
            <a:noFill/>
            <a:miter lim="800000"/>
            <a:headEnd/>
            <a:tailEnd/>
          </a:ln>
        </p:spPr>
      </p:pic>
      <p:pic>
        <p:nvPicPr>
          <p:cNvPr id="2052" name="Picture 11"/>
          <p:cNvPicPr>
            <a:picLocks noChangeAspect="1" noChangeArrowheads="1"/>
          </p:cNvPicPr>
          <p:nvPr userDrawn="1"/>
        </p:nvPicPr>
        <p:blipFill>
          <a:blip r:embed="rId4" cstate="print"/>
          <a:srcRect r="25999"/>
          <a:stretch>
            <a:fillRect/>
          </a:stretch>
        </p:blipFill>
        <p:spPr bwMode="auto">
          <a:xfrm>
            <a:off x="7342188" y="0"/>
            <a:ext cx="1184275" cy="10668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82" r:id="rId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0"/>
            <a:ext cx="9144000" cy="1066800"/>
          </a:xfrm>
          <a:prstGeom prst="rect">
            <a:avLst/>
          </a:prstGeom>
          <a:solidFill>
            <a:srgbClr val="005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NDOH Logo.jpg"/>
          <p:cNvPicPr>
            <a:picLocks noChangeAspect="1"/>
          </p:cNvPicPr>
          <p:nvPr/>
        </p:nvPicPr>
        <p:blipFill>
          <a:blip r:embed="rId17" cstate="print"/>
          <a:stretch>
            <a:fillRect/>
          </a:stretch>
        </p:blipFill>
        <p:spPr>
          <a:xfrm>
            <a:off x="152400" y="5867400"/>
            <a:ext cx="2286000" cy="824484"/>
          </a:xfrm>
          <a:prstGeom prst="rect">
            <a:avLst/>
          </a:prstGeom>
        </p:spPr>
      </p:pic>
      <p:pic>
        <p:nvPicPr>
          <p:cNvPr id="9" name="Picture 11"/>
          <p:cNvPicPr>
            <a:picLocks noChangeAspect="1" noChangeArrowheads="1"/>
          </p:cNvPicPr>
          <p:nvPr/>
        </p:nvPicPr>
        <p:blipFill>
          <a:blip r:embed="rId18" cstate="print"/>
          <a:srcRect r="26000"/>
          <a:stretch>
            <a:fillRect/>
          </a:stretch>
        </p:blipFill>
        <p:spPr bwMode="auto">
          <a:xfrm>
            <a:off x="7341870" y="1"/>
            <a:ext cx="1184147" cy="1066799"/>
          </a:xfrm>
          <a:prstGeom prst="rect">
            <a:avLst/>
          </a:prstGeom>
          <a:noFill/>
          <a:ln w="9525">
            <a:noFill/>
            <a:miter lim="800000"/>
            <a:headEnd/>
            <a:tailEnd/>
          </a:ln>
          <a:effectLst/>
        </p:spPr>
      </p:pic>
      <p:pic>
        <p:nvPicPr>
          <p:cNvPr id="5" name="Picture 4" descr="Phila.jpg"/>
          <p:cNvPicPr>
            <a:picLocks noChangeAspect="1"/>
          </p:cNvPicPr>
          <p:nvPr/>
        </p:nvPicPr>
        <p:blipFill>
          <a:blip r:embed="rId19" cstate="print"/>
          <a:stretch>
            <a:fillRect/>
          </a:stretch>
        </p:blipFill>
        <p:spPr>
          <a:xfrm>
            <a:off x="5652120" y="5877272"/>
            <a:ext cx="1071570" cy="910387"/>
          </a:xfrm>
          <a:prstGeom prst="rect">
            <a:avLst/>
          </a:prstGeom>
        </p:spPr>
      </p:pic>
      <p:pic>
        <p:nvPicPr>
          <p:cNvPr id="6" name="Picture 5" descr="Logo - NDP - Full colour.jpg"/>
          <p:cNvPicPr>
            <a:picLocks noChangeAspect="1"/>
          </p:cNvPicPr>
          <p:nvPr/>
        </p:nvPicPr>
        <p:blipFill>
          <a:blip r:embed="rId20" cstate="print"/>
          <a:stretch>
            <a:fillRect/>
          </a:stretch>
        </p:blipFill>
        <p:spPr>
          <a:xfrm>
            <a:off x="6874965" y="5805264"/>
            <a:ext cx="1058978" cy="1058978"/>
          </a:xfrm>
          <a:prstGeom prst="rect">
            <a:avLst/>
          </a:prstGeom>
        </p:spPr>
      </p:pic>
      <p:cxnSp>
        <p:nvCxnSpPr>
          <p:cNvPr id="11" name="Straight Connector 10"/>
          <p:cNvCxnSpPr/>
          <p:nvPr/>
        </p:nvCxnSpPr>
        <p:spPr>
          <a:xfrm>
            <a:off x="0" y="5791200"/>
            <a:ext cx="9144000"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1766802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702" r:id="rId13"/>
    <p:sldLayoutId id="2147483705" r:id="rId14"/>
    <p:sldLayoutId id="2147483706" r:id="rId15"/>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9144000" cy="1066800"/>
          </a:xfrm>
          <a:prstGeom prst="rect">
            <a:avLst/>
          </a:prstGeom>
          <a:solidFill>
            <a:srgbClr val="005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8" name="Picture 7" descr="NDOH Logo.jpg"/>
          <p:cNvPicPr>
            <a:picLocks noChangeAspect="1"/>
          </p:cNvPicPr>
          <p:nvPr userDrawn="1"/>
        </p:nvPicPr>
        <p:blipFill>
          <a:blip r:embed="rId3" cstate="print"/>
          <a:stretch>
            <a:fillRect/>
          </a:stretch>
        </p:blipFill>
        <p:spPr>
          <a:xfrm>
            <a:off x="152400" y="5867400"/>
            <a:ext cx="2286000" cy="824484"/>
          </a:xfrm>
          <a:prstGeom prst="rect">
            <a:avLst/>
          </a:prstGeom>
        </p:spPr>
      </p:pic>
      <p:pic>
        <p:nvPicPr>
          <p:cNvPr id="9" name="Picture 11"/>
          <p:cNvPicPr>
            <a:picLocks noChangeAspect="1" noChangeArrowheads="1"/>
          </p:cNvPicPr>
          <p:nvPr userDrawn="1"/>
        </p:nvPicPr>
        <p:blipFill>
          <a:blip r:embed="rId3" cstate="print"/>
          <a:srcRect r="26000"/>
          <a:stretch>
            <a:fillRect/>
          </a:stretch>
        </p:blipFill>
        <p:spPr bwMode="auto">
          <a:xfrm>
            <a:off x="7341870" y="1"/>
            <a:ext cx="1184147" cy="1066799"/>
          </a:xfrm>
          <a:prstGeom prst="rect">
            <a:avLst/>
          </a:prstGeom>
          <a:noFill/>
          <a:ln w="9525">
            <a:noFill/>
            <a:miter lim="800000"/>
            <a:headEnd/>
            <a:tailEnd/>
          </a:ln>
          <a:effectLst/>
        </p:spPr>
      </p:pic>
      <p:pic>
        <p:nvPicPr>
          <p:cNvPr id="5" name="Picture 4" descr="Logo - NDP - Full colour.jpg"/>
          <p:cNvPicPr>
            <a:picLocks noChangeAspect="1"/>
          </p:cNvPicPr>
          <p:nvPr userDrawn="1"/>
        </p:nvPicPr>
        <p:blipFill>
          <a:blip r:embed="rId3" cstate="print"/>
          <a:stretch>
            <a:fillRect/>
          </a:stretch>
        </p:blipFill>
        <p:spPr>
          <a:xfrm>
            <a:off x="7786710" y="5857892"/>
            <a:ext cx="1055030" cy="1000108"/>
          </a:xfrm>
          <a:prstGeom prst="rect">
            <a:avLst/>
          </a:prstGeom>
        </p:spPr>
      </p:pic>
      <p:cxnSp>
        <p:nvCxnSpPr>
          <p:cNvPr id="6" name="Straight Connector 5"/>
          <p:cNvCxnSpPr/>
          <p:nvPr userDrawn="1"/>
        </p:nvCxnSpPr>
        <p:spPr>
          <a:xfrm>
            <a:off x="0" y="5791200"/>
            <a:ext cx="9144000"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39733656"/>
      </p:ext>
    </p:extLst>
  </p:cSld>
  <p:clrMap bg1="lt1" tx1="dk1" bg2="lt2" tx2="dk2" accent1="accent1" accent2="accent2" accent3="accent3" accent4="accent4" accent5="accent5" accent6="accent6" hlink="hlink" folHlink="folHlink"/>
  <p:sldLayoutIdLst>
    <p:sldLayoutId id="2147483698" r:id="rId1"/>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48019" y="1447550"/>
            <a:ext cx="7396880" cy="1446550"/>
          </a:xfrm>
          <a:prstGeom prst="rect">
            <a:avLst/>
          </a:prstGeom>
          <a:noFill/>
        </p:spPr>
        <p:txBody>
          <a:bodyPr wrap="square" anchor="t">
            <a:spAutoFit/>
          </a:bodyPr>
          <a:lstStyle/>
          <a:p>
            <a:pPr algn="ctr" fontAlgn="auto">
              <a:spcBef>
                <a:spcPts val="0"/>
              </a:spcBef>
              <a:spcAft>
                <a:spcPts val="0"/>
              </a:spcAft>
              <a:defRPr/>
            </a:pPr>
            <a:r>
              <a:rPr lang="en-ZA" sz="3200" b="1" dirty="0">
                <a:solidFill>
                  <a:srgbClr val="003300"/>
                </a:solidFill>
                <a:effectLst>
                  <a:outerShdw blurRad="38100" dist="38100" dir="2700000" algn="tl">
                    <a:srgbClr val="000000">
                      <a:alpha val="43137"/>
                    </a:srgbClr>
                  </a:outerShdw>
                </a:effectLst>
                <a:latin typeface="Arial"/>
                <a:cs typeface="Arial"/>
              </a:rPr>
              <a:t>Quality &amp; National Health Insurance: A Clearer Perspective</a:t>
            </a:r>
            <a:endParaRPr lang="en-ZA" sz="3200" b="1" dirty="0">
              <a:solidFill>
                <a:srgbClr val="003300"/>
              </a:solidFill>
              <a:effectLst>
                <a:outerShdw blurRad="38100" dist="38100" dir="2700000" algn="tl">
                  <a:srgbClr val="000000">
                    <a:alpha val="43137"/>
                  </a:srgbClr>
                </a:outerShdw>
              </a:effectLst>
            </a:endParaRPr>
          </a:p>
          <a:p>
            <a:pPr algn="ctr" eaLnBrk="1" fontAlgn="auto" hangingPunct="1">
              <a:spcBef>
                <a:spcPts val="0"/>
              </a:spcBef>
              <a:spcAft>
                <a:spcPts val="0"/>
              </a:spcAft>
              <a:defRPr/>
            </a:pPr>
            <a:endParaRPr lang="en-US" sz="2400" b="1" dirty="0">
              <a:solidFill>
                <a:srgbClr val="003300"/>
              </a:solidFill>
              <a:effectLst>
                <a:outerShdw blurRad="38100" dist="38100" dir="2700000" algn="tl">
                  <a:srgbClr val="000000">
                    <a:alpha val="43137"/>
                  </a:srgbClr>
                </a:outerShdw>
              </a:effectLst>
            </a:endParaRPr>
          </a:p>
        </p:txBody>
      </p:sp>
      <p:sp>
        <p:nvSpPr>
          <p:cNvPr id="6" name="TextBox 5"/>
          <p:cNvSpPr txBox="1"/>
          <p:nvPr/>
        </p:nvSpPr>
        <p:spPr>
          <a:xfrm>
            <a:off x="1941388" y="4456136"/>
            <a:ext cx="6901587" cy="461665"/>
          </a:xfrm>
          <a:prstGeom prst="rect">
            <a:avLst/>
          </a:prstGeom>
          <a:noFill/>
        </p:spPr>
        <p:txBody>
          <a:bodyPr wrap="square" anchor="t">
            <a:spAutoFit/>
          </a:bodyPr>
          <a:lstStyle/>
          <a:p>
            <a:pPr algn="ctr" eaLnBrk="1" fontAlgn="auto" hangingPunct="1">
              <a:spcBef>
                <a:spcPts val="0"/>
              </a:spcBef>
              <a:spcAft>
                <a:spcPts val="0"/>
              </a:spcAft>
              <a:defRPr/>
            </a:pPr>
            <a:r>
              <a:rPr lang="en-ZA" sz="2400" dirty="0">
                <a:solidFill>
                  <a:srgbClr val="003300"/>
                </a:solidFill>
                <a:effectLst>
                  <a:outerShdw blurRad="38100" dist="38100" dir="2700000" algn="tl">
                    <a:srgbClr val="000000">
                      <a:alpha val="43137"/>
                    </a:srgbClr>
                  </a:outerShdw>
                </a:effectLst>
                <a:latin typeface="Arial"/>
                <a:cs typeface="Arial"/>
              </a:rPr>
              <a:t>26 February 2020</a:t>
            </a:r>
          </a:p>
        </p:txBody>
      </p:sp>
      <p:sp>
        <p:nvSpPr>
          <p:cNvPr id="7" name="Rectangle 2"/>
          <p:cNvSpPr txBox="1">
            <a:spLocks noChangeArrowheads="1"/>
          </p:cNvSpPr>
          <p:nvPr/>
        </p:nvSpPr>
        <p:spPr>
          <a:xfrm>
            <a:off x="533400" y="142875"/>
            <a:ext cx="8110538" cy="928688"/>
          </a:xfrm>
          <a:prstGeom prst="rect">
            <a:avLst/>
          </a:prstGeom>
        </p:spPr>
        <p:txBody>
          <a:bodyPr anchor="b">
            <a:normAutofit/>
          </a:bodyPr>
          <a:lstStyle/>
          <a:p>
            <a:pPr algn="ctr" defTabSz="457200" eaLnBrk="1" fontAlgn="auto" hangingPunct="1">
              <a:spcBef>
                <a:spcPts val="0"/>
              </a:spcBef>
              <a:spcAft>
                <a:spcPts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endParaRPr lang="en-GB" sz="2800" b="1" dirty="0">
              <a:solidFill>
                <a:schemeClr val="bg1"/>
              </a:solidFill>
              <a:effectLst>
                <a:outerShdw blurRad="38100" dist="38100" dir="2700000" algn="tl">
                  <a:srgbClr val="000000">
                    <a:alpha val="43137"/>
                  </a:srgbClr>
                </a:outerShdw>
              </a:effectLst>
              <a:ea typeface="+mj-ea"/>
            </a:endParaRPr>
          </a:p>
        </p:txBody>
      </p:sp>
      <p:sp>
        <p:nvSpPr>
          <p:cNvPr id="5" name="TextBox 4">
            <a:extLst>
              <a:ext uri="{FF2B5EF4-FFF2-40B4-BE49-F238E27FC236}">
                <a16:creationId xmlns:a16="http://schemas.microsoft.com/office/drawing/2014/main" id="{4D927FF6-0C7B-4EDF-A0F3-659FFE077860}"/>
              </a:ext>
            </a:extLst>
          </p:cNvPr>
          <p:cNvSpPr txBox="1"/>
          <p:nvPr/>
        </p:nvSpPr>
        <p:spPr>
          <a:xfrm>
            <a:off x="1941387" y="3039254"/>
            <a:ext cx="6901587" cy="461665"/>
          </a:xfrm>
          <a:prstGeom prst="rect">
            <a:avLst/>
          </a:prstGeom>
          <a:noFill/>
        </p:spPr>
        <p:txBody>
          <a:bodyPr wrap="square" anchor="t">
            <a:spAutoFit/>
          </a:bodyPr>
          <a:lstStyle/>
          <a:p>
            <a:pPr algn="ctr" eaLnBrk="1" fontAlgn="auto" hangingPunct="1">
              <a:spcBef>
                <a:spcPts val="0"/>
              </a:spcBef>
              <a:spcAft>
                <a:spcPts val="0"/>
              </a:spcAft>
              <a:defRPr/>
            </a:pPr>
            <a:r>
              <a:rPr lang="en-ZA" sz="2400" dirty="0"/>
              <a:t>Dr Nicolas Crisp</a:t>
            </a:r>
            <a:endParaRPr lang="en-ZA" sz="2400" dirty="0">
              <a:solidFill>
                <a:srgbClr val="003300"/>
              </a:solidFill>
              <a:effectLst>
                <a:outerShdw blurRad="38100" dist="38100" dir="2700000" algn="tl">
                  <a:srgbClr val="000000">
                    <a:alpha val="43137"/>
                  </a:srgbClr>
                </a:outerShdw>
              </a:effectLst>
              <a:latin typeface="Arial"/>
              <a:cs typeface="Arial"/>
            </a:endParaRPr>
          </a:p>
        </p:txBody>
      </p:sp>
    </p:spTree>
    <p:extLst>
      <p:ext uri="{BB962C8B-B14F-4D97-AF65-F5344CB8AC3E}">
        <p14:creationId xmlns:p14="http://schemas.microsoft.com/office/powerpoint/2010/main" val="42726059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2050C3-EF0F-48FB-A0FA-EAE70BE21D4D}"/>
              </a:ext>
            </a:extLst>
          </p:cNvPr>
          <p:cNvSpPr>
            <a:spLocks noGrp="1"/>
          </p:cNvSpPr>
          <p:nvPr>
            <p:ph type="title"/>
          </p:nvPr>
        </p:nvSpPr>
        <p:spPr>
          <a:xfrm>
            <a:off x="107504" y="260648"/>
            <a:ext cx="7344816" cy="543595"/>
          </a:xfrm>
        </p:spPr>
        <p:txBody>
          <a:bodyPr/>
          <a:lstStyle/>
          <a:p>
            <a:pPr algn="l"/>
            <a:r>
              <a:rPr lang="en-ZA" dirty="0"/>
              <a:t>What is National Health Insurance (NHI)?</a:t>
            </a:r>
          </a:p>
        </p:txBody>
      </p:sp>
      <p:sp>
        <p:nvSpPr>
          <p:cNvPr id="3" name="Content Placeholder 2">
            <a:extLst>
              <a:ext uri="{FF2B5EF4-FFF2-40B4-BE49-F238E27FC236}">
                <a16:creationId xmlns:a16="http://schemas.microsoft.com/office/drawing/2014/main" id="{0EB73538-9061-4402-9E3B-2615051DC5A1}"/>
              </a:ext>
            </a:extLst>
          </p:cNvPr>
          <p:cNvSpPr>
            <a:spLocks noGrp="1"/>
          </p:cNvSpPr>
          <p:nvPr>
            <p:ph idx="1"/>
          </p:nvPr>
        </p:nvSpPr>
        <p:spPr>
          <a:xfrm>
            <a:off x="323528" y="1253331"/>
            <a:ext cx="7886700" cy="4351338"/>
          </a:xfrm>
        </p:spPr>
        <p:txBody>
          <a:bodyPr anchor="t"/>
          <a:lstStyle/>
          <a:p>
            <a:r>
              <a:rPr lang="en-ZA" sz="2000" dirty="0">
                <a:latin typeface="Arial"/>
                <a:cs typeface="Arial"/>
              </a:rPr>
              <a:t>NHI (National Health Insurance) is a health financing system</a:t>
            </a:r>
            <a:r>
              <a:rPr lang="en-ZA" sz="2000" dirty="0">
                <a:solidFill>
                  <a:srgbClr val="FF0000"/>
                </a:solidFill>
                <a:latin typeface="Arial"/>
                <a:cs typeface="Arial"/>
              </a:rPr>
              <a:t> </a:t>
            </a:r>
            <a:r>
              <a:rPr lang="en-ZA" sz="2000" dirty="0">
                <a:latin typeface="Arial"/>
                <a:cs typeface="Arial"/>
              </a:rPr>
              <a:t>that is designed to pool funds to provide access to quality affordable personal health services for all South Africans, based on their health needs, irrespective of their socio-economic status</a:t>
            </a:r>
          </a:p>
          <a:p>
            <a:pPr marL="0" indent="0">
              <a:buNone/>
            </a:pPr>
            <a:endParaRPr lang="en-ZA" sz="2000" dirty="0"/>
          </a:p>
          <a:p>
            <a:r>
              <a:rPr lang="en-ZA" sz="2000" dirty="0"/>
              <a:t>NHI aims to achieve Universal Health Coverage (UHC) for all South Africans</a:t>
            </a:r>
          </a:p>
          <a:p>
            <a:pPr lvl="1"/>
            <a:r>
              <a:rPr lang="en-ZA" sz="2000" dirty="0">
                <a:latin typeface="Arial"/>
                <a:cs typeface="Arial"/>
              </a:rPr>
              <a:t>Cover more people</a:t>
            </a:r>
          </a:p>
          <a:p>
            <a:pPr lvl="1"/>
            <a:r>
              <a:rPr lang="en-ZA" sz="2000" dirty="0">
                <a:latin typeface="Arial"/>
                <a:cs typeface="Arial"/>
              </a:rPr>
              <a:t>Cover greater range of services</a:t>
            </a:r>
          </a:p>
          <a:p>
            <a:pPr lvl="1"/>
            <a:r>
              <a:rPr lang="en-ZA" sz="2000" dirty="0">
                <a:latin typeface="Arial"/>
                <a:cs typeface="Arial"/>
              </a:rPr>
              <a:t>Less cost to user at point of care (and improve quality of care)</a:t>
            </a:r>
          </a:p>
          <a:p>
            <a:endParaRPr lang="en-ZA" sz="2000" dirty="0"/>
          </a:p>
        </p:txBody>
      </p:sp>
    </p:spTree>
    <p:extLst>
      <p:ext uri="{BB962C8B-B14F-4D97-AF65-F5344CB8AC3E}">
        <p14:creationId xmlns:p14="http://schemas.microsoft.com/office/powerpoint/2010/main" val="1886832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0E1F25-CDE1-4200-AB13-08FC9B292CF3}"/>
              </a:ext>
            </a:extLst>
          </p:cNvPr>
          <p:cNvSpPr>
            <a:spLocks noGrp="1"/>
          </p:cNvSpPr>
          <p:nvPr>
            <p:ph type="title"/>
          </p:nvPr>
        </p:nvSpPr>
        <p:spPr>
          <a:xfrm>
            <a:off x="628650" y="260648"/>
            <a:ext cx="6463630" cy="543595"/>
          </a:xfrm>
        </p:spPr>
        <p:txBody>
          <a:bodyPr/>
          <a:lstStyle/>
          <a:p>
            <a:r>
              <a:rPr lang="en-ZA" dirty="0"/>
              <a:t>Why do we need NHI?</a:t>
            </a:r>
          </a:p>
        </p:txBody>
      </p:sp>
      <p:sp>
        <p:nvSpPr>
          <p:cNvPr id="3" name="Content Placeholder 2">
            <a:extLst>
              <a:ext uri="{FF2B5EF4-FFF2-40B4-BE49-F238E27FC236}">
                <a16:creationId xmlns:a16="http://schemas.microsoft.com/office/drawing/2014/main" id="{76BBDF41-24A5-4D4F-B6FF-F79581E1C5FC}"/>
              </a:ext>
            </a:extLst>
          </p:cNvPr>
          <p:cNvSpPr>
            <a:spLocks noGrp="1"/>
          </p:cNvSpPr>
          <p:nvPr>
            <p:ph idx="1"/>
          </p:nvPr>
        </p:nvSpPr>
        <p:spPr>
          <a:xfrm>
            <a:off x="628650" y="1124745"/>
            <a:ext cx="8191822" cy="4608512"/>
          </a:xfrm>
        </p:spPr>
        <p:txBody>
          <a:bodyPr anchor="t"/>
          <a:lstStyle/>
          <a:p>
            <a:r>
              <a:rPr lang="en-ZA" sz="2000" dirty="0">
                <a:latin typeface="Arial"/>
                <a:cs typeface="Arial"/>
              </a:rPr>
              <a:t>Health care is a human right</a:t>
            </a:r>
            <a:r>
              <a:rPr lang="en-ZA" sz="2000" dirty="0">
                <a:solidFill>
                  <a:srgbClr val="FF0000"/>
                </a:solidFill>
                <a:latin typeface="Arial"/>
                <a:cs typeface="Arial"/>
              </a:rPr>
              <a:t> </a:t>
            </a:r>
            <a:r>
              <a:rPr lang="en-ZA" sz="2000" dirty="0">
                <a:latin typeface="Arial"/>
                <a:cs typeface="Arial"/>
              </a:rPr>
              <a:t>that every one of us is entitled to</a:t>
            </a:r>
          </a:p>
          <a:p>
            <a:pPr lvl="1"/>
            <a:r>
              <a:rPr lang="en-ZA" sz="1600" dirty="0"/>
              <a:t>This is also a widely accepted international principle</a:t>
            </a:r>
          </a:p>
          <a:p>
            <a:pPr lvl="1"/>
            <a:r>
              <a:rPr lang="en-ZA" sz="1600" dirty="0"/>
              <a:t>This right should not depend on one’s financial status</a:t>
            </a:r>
          </a:p>
          <a:p>
            <a:r>
              <a:rPr lang="en-ZA" sz="2000" dirty="0"/>
              <a:t>Presently totally inadequate two-tier health system with poor outcomes in comparison to inputs</a:t>
            </a:r>
          </a:p>
          <a:p>
            <a:pPr lvl="1"/>
            <a:r>
              <a:rPr lang="en-ZA" sz="1600" dirty="0"/>
              <a:t>Fragmented, poor, inefficient, understaffed and ill-equipped public sector serving about 85% of the population</a:t>
            </a:r>
          </a:p>
          <a:p>
            <a:pPr lvl="1"/>
            <a:r>
              <a:rPr lang="en-ZA" sz="1600" dirty="0"/>
              <a:t>Fragmented, over-serviced, over-specialised, expensive, private sector serving about 15% of the population</a:t>
            </a:r>
          </a:p>
          <a:p>
            <a:r>
              <a:rPr lang="en-ZA" sz="2000" dirty="0"/>
              <a:t>It is not possible to address one part of the dichotomy without addressing the other, they are mutually dependent</a:t>
            </a:r>
          </a:p>
          <a:p>
            <a:r>
              <a:rPr lang="en-ZA" sz="2000" dirty="0"/>
              <a:t>The whole system needs a ‘face-lift’</a:t>
            </a:r>
          </a:p>
          <a:p>
            <a:r>
              <a:rPr lang="en-ZA" sz="2000" dirty="0"/>
              <a:t>Recognise both systemic change required and local change required</a:t>
            </a:r>
          </a:p>
          <a:p>
            <a:endParaRPr lang="en-ZA" sz="2000" dirty="0"/>
          </a:p>
        </p:txBody>
      </p:sp>
    </p:spTree>
    <p:extLst>
      <p:ext uri="{BB962C8B-B14F-4D97-AF65-F5344CB8AC3E}">
        <p14:creationId xmlns:p14="http://schemas.microsoft.com/office/powerpoint/2010/main" val="24485707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E2E4D9-7DA0-491F-9C4D-51E02B009006}"/>
              </a:ext>
            </a:extLst>
          </p:cNvPr>
          <p:cNvSpPr>
            <a:spLocks noGrp="1"/>
          </p:cNvSpPr>
          <p:nvPr>
            <p:ph type="title"/>
          </p:nvPr>
        </p:nvSpPr>
        <p:spPr/>
        <p:txBody>
          <a:bodyPr/>
          <a:lstStyle/>
          <a:p>
            <a:r>
              <a:rPr lang="en-ZA" dirty="0"/>
              <a:t>How will NHI work?</a:t>
            </a:r>
          </a:p>
        </p:txBody>
      </p:sp>
      <p:sp>
        <p:nvSpPr>
          <p:cNvPr id="3" name="Content Placeholder 2">
            <a:extLst>
              <a:ext uri="{FF2B5EF4-FFF2-40B4-BE49-F238E27FC236}">
                <a16:creationId xmlns:a16="http://schemas.microsoft.com/office/drawing/2014/main" id="{DAD9263E-2F74-4FAF-9883-0446CE7EF7A7}"/>
              </a:ext>
            </a:extLst>
          </p:cNvPr>
          <p:cNvSpPr>
            <a:spLocks noGrp="1"/>
          </p:cNvSpPr>
          <p:nvPr>
            <p:ph idx="1"/>
          </p:nvPr>
        </p:nvSpPr>
        <p:spPr>
          <a:xfrm>
            <a:off x="628650" y="1196752"/>
            <a:ext cx="7886700" cy="4320481"/>
          </a:xfrm>
        </p:spPr>
        <p:txBody>
          <a:bodyPr anchor="t"/>
          <a:lstStyle/>
          <a:p>
            <a:r>
              <a:rPr lang="en-ZA" sz="2000" dirty="0">
                <a:latin typeface="Arial"/>
                <a:cs typeface="Arial"/>
              </a:rPr>
              <a:t>NHI will pool public resources into one NHI Fund</a:t>
            </a:r>
          </a:p>
          <a:p>
            <a:r>
              <a:rPr lang="en-ZA" sz="2000" dirty="0">
                <a:latin typeface="Arial"/>
                <a:cs typeface="Arial"/>
              </a:rPr>
              <a:t>NHI Fund will purchase services (benefits) on behalf of the whole nation from both the public and private health sectors</a:t>
            </a:r>
          </a:p>
          <a:p>
            <a:r>
              <a:rPr lang="en-ZA" sz="2000" dirty="0">
                <a:latin typeface="Arial"/>
                <a:cs typeface="Arial"/>
              </a:rPr>
              <a:t>The NHI Fund contracts directly with service providers</a:t>
            </a:r>
          </a:p>
          <a:p>
            <a:r>
              <a:rPr lang="en-ZA" sz="2000" dirty="0"/>
              <a:t>The public (Users) must register with clinics and doctor/family practitioners to obtain services</a:t>
            </a:r>
          </a:p>
          <a:p>
            <a:endParaRPr lang="en-ZA" sz="2000" dirty="0"/>
          </a:p>
        </p:txBody>
      </p:sp>
    </p:spTree>
    <p:extLst>
      <p:ext uri="{BB962C8B-B14F-4D97-AF65-F5344CB8AC3E}">
        <p14:creationId xmlns:p14="http://schemas.microsoft.com/office/powerpoint/2010/main" val="39426293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F95230-CF81-4FD1-8FF9-7D235B9F67FD}"/>
              </a:ext>
            </a:extLst>
          </p:cNvPr>
          <p:cNvSpPr>
            <a:spLocks noGrp="1"/>
          </p:cNvSpPr>
          <p:nvPr>
            <p:ph type="title"/>
          </p:nvPr>
        </p:nvSpPr>
        <p:spPr>
          <a:xfrm>
            <a:off x="965200" y="1314450"/>
            <a:ext cx="7648121" cy="824593"/>
          </a:xfrm>
        </p:spPr>
        <p:txBody>
          <a:bodyPr>
            <a:normAutofit/>
          </a:bodyPr>
          <a:lstStyle/>
          <a:p>
            <a:r>
              <a:rPr lang="en-ZA" dirty="0"/>
              <a:t>What will NHI look like? (Big picture)</a:t>
            </a:r>
          </a:p>
        </p:txBody>
      </p:sp>
      <p:graphicFrame>
        <p:nvGraphicFramePr>
          <p:cNvPr id="5" name="Content Placeholder 2">
            <a:extLst>
              <a:ext uri="{FF2B5EF4-FFF2-40B4-BE49-F238E27FC236}">
                <a16:creationId xmlns:a16="http://schemas.microsoft.com/office/drawing/2014/main" id="{41388B92-0550-4DB4-9DA7-6C3B7D94E0A8}"/>
              </a:ext>
            </a:extLst>
          </p:cNvPr>
          <p:cNvGraphicFramePr>
            <a:graphicFrameLocks noGrp="1"/>
          </p:cNvGraphicFramePr>
          <p:nvPr>
            <p:ph idx="1"/>
            <p:extLst>
              <p:ext uri="{D42A27DB-BD31-4B8C-83A1-F6EECF244321}">
                <p14:modId xmlns:p14="http://schemas.microsoft.com/office/powerpoint/2010/main" val="353050461"/>
              </p:ext>
            </p:extLst>
          </p:nvPr>
        </p:nvGraphicFramePr>
        <p:xfrm>
          <a:off x="631948" y="1314451"/>
          <a:ext cx="7981373" cy="40743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itle 1">
            <a:extLst>
              <a:ext uri="{FF2B5EF4-FFF2-40B4-BE49-F238E27FC236}">
                <a16:creationId xmlns:a16="http://schemas.microsoft.com/office/drawing/2014/main" id="{947ECE77-B23C-4AC0-8AD8-34BB0C969B7B}"/>
              </a:ext>
            </a:extLst>
          </p:cNvPr>
          <p:cNvSpPr txBox="1">
            <a:spLocks/>
          </p:cNvSpPr>
          <p:nvPr/>
        </p:nvSpPr>
        <p:spPr>
          <a:xfrm>
            <a:off x="251520" y="214993"/>
            <a:ext cx="6669102" cy="621720"/>
          </a:xfrm>
          <a:prstGeom prst="rect">
            <a:avLst/>
          </a:prstGeom>
        </p:spPr>
        <p:txBody>
          <a:bodyPr>
            <a:normAutofit/>
          </a:bodyPr>
          <a:lstStyle>
            <a:lvl1pPr algn="ctr" defTabSz="914400" rtl="0" eaLnBrk="1" latinLnBrk="0" hangingPunct="1">
              <a:spcBef>
                <a:spcPct val="0"/>
              </a:spcBef>
              <a:buNone/>
              <a:defRPr lang="en-US" sz="2800" b="1" kern="1200" dirty="0">
                <a:solidFill>
                  <a:schemeClr val="bg1"/>
                </a:solidFill>
                <a:latin typeface="Arial" pitchFamily="34" charset="0"/>
                <a:ea typeface="+mj-ea"/>
                <a:cs typeface="Arial" pitchFamily="34" charset="0"/>
              </a:defRPr>
            </a:lvl1pPr>
          </a:lstStyle>
          <a:p>
            <a:pPr fontAlgn="auto">
              <a:spcAft>
                <a:spcPts val="0"/>
              </a:spcAft>
            </a:pPr>
            <a:r>
              <a:rPr lang="en-ZA" dirty="0"/>
              <a:t>Big picture</a:t>
            </a:r>
          </a:p>
        </p:txBody>
      </p:sp>
    </p:spTree>
    <p:extLst>
      <p:ext uri="{BB962C8B-B14F-4D97-AF65-F5344CB8AC3E}">
        <p14:creationId xmlns:p14="http://schemas.microsoft.com/office/powerpoint/2010/main" val="15201131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C77DD-6E8B-437C-A529-17B2B3425E4D}"/>
              </a:ext>
            </a:extLst>
          </p:cNvPr>
          <p:cNvSpPr>
            <a:spLocks noGrp="1"/>
          </p:cNvSpPr>
          <p:nvPr>
            <p:ph type="title"/>
          </p:nvPr>
        </p:nvSpPr>
        <p:spPr/>
        <p:txBody>
          <a:bodyPr/>
          <a:lstStyle/>
          <a:p>
            <a:r>
              <a:rPr lang="en-ZA" dirty="0"/>
              <a:t>When will NHI be implemented?</a:t>
            </a:r>
          </a:p>
        </p:txBody>
      </p:sp>
      <p:sp>
        <p:nvSpPr>
          <p:cNvPr id="3" name="Content Placeholder 2">
            <a:extLst>
              <a:ext uri="{FF2B5EF4-FFF2-40B4-BE49-F238E27FC236}">
                <a16:creationId xmlns:a16="http://schemas.microsoft.com/office/drawing/2014/main" id="{2494BCC6-DB66-41F1-9DB5-7B37F7A6BE9C}"/>
              </a:ext>
            </a:extLst>
          </p:cNvPr>
          <p:cNvSpPr>
            <a:spLocks noGrp="1"/>
          </p:cNvSpPr>
          <p:nvPr>
            <p:ph idx="1"/>
          </p:nvPr>
        </p:nvSpPr>
        <p:spPr>
          <a:xfrm>
            <a:off x="628650" y="1196753"/>
            <a:ext cx="7886700" cy="2232247"/>
          </a:xfrm>
        </p:spPr>
        <p:txBody>
          <a:bodyPr anchor="t"/>
          <a:lstStyle/>
          <a:p>
            <a:r>
              <a:rPr lang="en-ZA" sz="2000" dirty="0"/>
              <a:t>As soon as the Bill passes through the National Assembly and National Council of Provinces</a:t>
            </a:r>
          </a:p>
          <a:p>
            <a:r>
              <a:rPr lang="en-ZA" sz="2000" dirty="0">
                <a:latin typeface="Arial"/>
                <a:cs typeface="Arial"/>
              </a:rPr>
              <a:t>It will be implemented in phases</a:t>
            </a:r>
            <a:r>
              <a:rPr lang="en-ZA" sz="2000" dirty="0">
                <a:solidFill>
                  <a:srgbClr val="FF0000"/>
                </a:solidFill>
                <a:latin typeface="Arial"/>
                <a:cs typeface="Arial"/>
              </a:rPr>
              <a:t> </a:t>
            </a:r>
            <a:r>
              <a:rPr lang="en-ZA" sz="2000" dirty="0">
                <a:latin typeface="Arial"/>
                <a:cs typeface="Arial"/>
              </a:rPr>
              <a:t>and fully implemented in 2025/6 Financial Year</a:t>
            </a:r>
          </a:p>
          <a:p>
            <a:r>
              <a:rPr lang="en-ZA" sz="2000" dirty="0"/>
              <a:t>An implementation plan is being finalised in preparation for the passage of the NHI Bill</a:t>
            </a:r>
          </a:p>
        </p:txBody>
      </p:sp>
      <p:graphicFrame>
        <p:nvGraphicFramePr>
          <p:cNvPr id="4" name="Content Placeholder 2">
            <a:extLst>
              <a:ext uri="{FF2B5EF4-FFF2-40B4-BE49-F238E27FC236}">
                <a16:creationId xmlns:a16="http://schemas.microsoft.com/office/drawing/2014/main" id="{BAE7C6A0-228C-459A-A91A-1409C0667EF2}"/>
              </a:ext>
            </a:extLst>
          </p:cNvPr>
          <p:cNvGraphicFramePr>
            <a:graphicFrameLocks/>
          </p:cNvGraphicFramePr>
          <p:nvPr>
            <p:extLst>
              <p:ext uri="{D42A27DB-BD31-4B8C-83A1-F6EECF244321}">
                <p14:modId xmlns:p14="http://schemas.microsoft.com/office/powerpoint/2010/main" val="3121592583"/>
              </p:ext>
            </p:extLst>
          </p:nvPr>
        </p:nvGraphicFramePr>
        <p:xfrm>
          <a:off x="608360" y="3212976"/>
          <a:ext cx="8140104" cy="2592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925376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C8F6DE-C3A7-4094-A849-058FCE60BCAB}"/>
              </a:ext>
            </a:extLst>
          </p:cNvPr>
          <p:cNvSpPr>
            <a:spLocks noGrp="1"/>
          </p:cNvSpPr>
          <p:nvPr>
            <p:ph type="title"/>
          </p:nvPr>
        </p:nvSpPr>
        <p:spPr>
          <a:xfrm>
            <a:off x="628650" y="260649"/>
            <a:ext cx="6463630" cy="648072"/>
          </a:xfrm>
        </p:spPr>
        <p:txBody>
          <a:bodyPr/>
          <a:lstStyle/>
          <a:p>
            <a:r>
              <a:rPr lang="en-ZA" dirty="0"/>
              <a:t>Objects of the NHI Bill</a:t>
            </a:r>
          </a:p>
        </p:txBody>
      </p:sp>
      <p:sp>
        <p:nvSpPr>
          <p:cNvPr id="3" name="Content Placeholder 2">
            <a:extLst>
              <a:ext uri="{FF2B5EF4-FFF2-40B4-BE49-F238E27FC236}">
                <a16:creationId xmlns:a16="http://schemas.microsoft.com/office/drawing/2014/main" id="{D3DDFB22-E298-4818-8DD1-1B4502A2E34E}"/>
              </a:ext>
            </a:extLst>
          </p:cNvPr>
          <p:cNvSpPr>
            <a:spLocks noGrp="1"/>
          </p:cNvSpPr>
          <p:nvPr>
            <p:ph idx="1"/>
          </p:nvPr>
        </p:nvSpPr>
        <p:spPr>
          <a:xfrm>
            <a:off x="628650" y="1124745"/>
            <a:ext cx="7886700" cy="4320480"/>
          </a:xfrm>
        </p:spPr>
        <p:txBody>
          <a:bodyPr anchor="t"/>
          <a:lstStyle/>
          <a:p>
            <a:r>
              <a:rPr lang="en-ZA" sz="2000" dirty="0">
                <a:latin typeface="Arial"/>
                <a:cs typeface="Arial"/>
              </a:rPr>
              <a:t>Achieve universal access to quality health care services</a:t>
            </a:r>
            <a:r>
              <a:rPr lang="en-ZA" sz="2000" dirty="0">
                <a:solidFill>
                  <a:srgbClr val="FF0000"/>
                </a:solidFill>
                <a:latin typeface="Arial"/>
                <a:cs typeface="Arial"/>
              </a:rPr>
              <a:t> </a:t>
            </a:r>
            <a:r>
              <a:rPr lang="en-ZA" sz="2000" dirty="0">
                <a:latin typeface="Arial"/>
                <a:cs typeface="Arial"/>
              </a:rPr>
              <a:t>(S27 of the Constitution)</a:t>
            </a:r>
          </a:p>
          <a:p>
            <a:r>
              <a:rPr lang="en-ZA" sz="2000" dirty="0"/>
              <a:t>Establish the NHI Fund and to set out its powers, functions and governance structures</a:t>
            </a:r>
          </a:p>
          <a:p>
            <a:r>
              <a:rPr lang="en-ZA" sz="2000" dirty="0"/>
              <a:t>Provide a framework for the NHI Fund strategic purchasing of health care services </a:t>
            </a:r>
          </a:p>
          <a:p>
            <a:r>
              <a:rPr lang="en-ZA" sz="2000" dirty="0"/>
              <a:t>Create mechanism for the equitable, effective and efficient utilisation of the resources to meet needs of the population</a:t>
            </a:r>
          </a:p>
          <a:p>
            <a:r>
              <a:rPr lang="en-ZA" sz="2000" dirty="0"/>
              <a:t>Prevent or limit unethical and unlawful practices in relation to the Fund and its users </a:t>
            </a:r>
          </a:p>
        </p:txBody>
      </p:sp>
    </p:spTree>
    <p:extLst>
      <p:ext uri="{BB962C8B-B14F-4D97-AF65-F5344CB8AC3E}">
        <p14:creationId xmlns:p14="http://schemas.microsoft.com/office/powerpoint/2010/main" val="16162513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2A08DD-A2CB-4C19-B079-EB10C5D0E642}"/>
              </a:ext>
            </a:extLst>
          </p:cNvPr>
          <p:cNvSpPr>
            <a:spLocks noGrp="1"/>
          </p:cNvSpPr>
          <p:nvPr>
            <p:ph type="title"/>
          </p:nvPr>
        </p:nvSpPr>
        <p:spPr/>
        <p:txBody>
          <a:bodyPr/>
          <a:lstStyle/>
          <a:p>
            <a:r>
              <a:rPr lang="en-ZA" dirty="0"/>
              <a:t>Aim of the Bill</a:t>
            </a:r>
          </a:p>
        </p:txBody>
      </p:sp>
      <p:sp>
        <p:nvSpPr>
          <p:cNvPr id="3" name="Content Placeholder 2">
            <a:extLst>
              <a:ext uri="{FF2B5EF4-FFF2-40B4-BE49-F238E27FC236}">
                <a16:creationId xmlns:a16="http://schemas.microsoft.com/office/drawing/2014/main" id="{4E682B8A-F2ED-4CA5-8737-E692519E3031}"/>
              </a:ext>
            </a:extLst>
          </p:cNvPr>
          <p:cNvSpPr>
            <a:spLocks noGrp="1"/>
          </p:cNvSpPr>
          <p:nvPr>
            <p:ph idx="1"/>
          </p:nvPr>
        </p:nvSpPr>
        <p:spPr>
          <a:xfrm>
            <a:off x="628650" y="1124744"/>
            <a:ext cx="8119814" cy="4608513"/>
          </a:xfrm>
        </p:spPr>
        <p:txBody>
          <a:bodyPr anchor="t"/>
          <a:lstStyle/>
          <a:p>
            <a:r>
              <a:rPr lang="en-ZA" sz="2000" dirty="0">
                <a:latin typeface="Arial"/>
                <a:cs typeface="Arial"/>
              </a:rPr>
              <a:t>Achieve the progressive realisation of the right of access to quality personal health care services (Universal Health Coverage)</a:t>
            </a:r>
          </a:p>
          <a:p>
            <a:r>
              <a:rPr lang="en-ZA" sz="2000" dirty="0">
                <a:latin typeface="Arial"/>
                <a:cs typeface="Arial"/>
              </a:rPr>
              <a:t>Pool financial resources and ensure risk protection</a:t>
            </a:r>
          </a:p>
          <a:p>
            <a:r>
              <a:rPr lang="en-ZA" sz="2000" dirty="0">
                <a:latin typeface="Arial"/>
                <a:cs typeface="Arial"/>
              </a:rPr>
              <a:t>Provide quality of health care services, universality and social solidarity </a:t>
            </a:r>
            <a:endParaRPr lang="en-ZA" sz="2000" dirty="0"/>
          </a:p>
          <a:p>
            <a:r>
              <a:rPr lang="en-ZA" sz="2000" dirty="0">
                <a:latin typeface="Arial"/>
                <a:cs typeface="Arial"/>
              </a:rPr>
              <a:t>Single purchaser of health services and end fragmentation</a:t>
            </a:r>
          </a:p>
          <a:p>
            <a:r>
              <a:rPr lang="en-ZA" sz="2000" dirty="0">
                <a:latin typeface="Arial"/>
                <a:cs typeface="Arial"/>
              </a:rPr>
              <a:t>Create a single national health system</a:t>
            </a:r>
          </a:p>
          <a:p>
            <a:r>
              <a:rPr lang="en-ZA" sz="2000" dirty="0">
                <a:latin typeface="Arial"/>
                <a:cs typeface="Arial"/>
              </a:rPr>
              <a:t>Ensure portability of health care services to enhance access</a:t>
            </a:r>
          </a:p>
        </p:txBody>
      </p:sp>
    </p:spTree>
    <p:extLst>
      <p:ext uri="{BB962C8B-B14F-4D97-AF65-F5344CB8AC3E}">
        <p14:creationId xmlns:p14="http://schemas.microsoft.com/office/powerpoint/2010/main" val="12448106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411BF5-4D72-4A9F-89AA-C9E2C5E49C76}"/>
              </a:ext>
            </a:extLst>
          </p:cNvPr>
          <p:cNvSpPr>
            <a:spLocks noGrp="1"/>
          </p:cNvSpPr>
          <p:nvPr>
            <p:ph type="title"/>
          </p:nvPr>
        </p:nvSpPr>
        <p:spPr/>
        <p:txBody>
          <a:bodyPr/>
          <a:lstStyle/>
          <a:p>
            <a:r>
              <a:rPr lang="en-ZA" dirty="0"/>
              <a:t>The NHI Fund</a:t>
            </a:r>
          </a:p>
        </p:txBody>
      </p:sp>
      <p:sp>
        <p:nvSpPr>
          <p:cNvPr id="3" name="Content Placeholder 2">
            <a:extLst>
              <a:ext uri="{FF2B5EF4-FFF2-40B4-BE49-F238E27FC236}">
                <a16:creationId xmlns:a16="http://schemas.microsoft.com/office/drawing/2014/main" id="{1CA80C68-B407-45AF-A9E5-AA02599266EA}"/>
              </a:ext>
            </a:extLst>
          </p:cNvPr>
          <p:cNvSpPr>
            <a:spLocks noGrp="1"/>
          </p:cNvSpPr>
          <p:nvPr>
            <p:ph idx="1"/>
          </p:nvPr>
        </p:nvSpPr>
        <p:spPr>
          <a:xfrm>
            <a:off x="628650" y="1124745"/>
            <a:ext cx="8119814" cy="4608512"/>
          </a:xfrm>
        </p:spPr>
        <p:txBody>
          <a:bodyPr anchor="t"/>
          <a:lstStyle/>
          <a:p>
            <a:r>
              <a:rPr lang="en-ZA" sz="2000" dirty="0">
                <a:latin typeface="Arial"/>
                <a:cs typeface="Arial"/>
              </a:rPr>
              <a:t>Must purchase health care services, determined by the Benefits Advisory Committee</a:t>
            </a:r>
          </a:p>
          <a:p>
            <a:r>
              <a:rPr lang="en-ZA" sz="2000" dirty="0">
                <a:latin typeface="Arial"/>
                <a:cs typeface="Arial"/>
              </a:rPr>
              <a:t>Chief source of income is money appropriated annually by Parliament in order to achieve the purpose of the Act from money collected and in accordance with social solidarity in respect of—</a:t>
            </a:r>
          </a:p>
          <a:p>
            <a:pPr lvl="1"/>
            <a:r>
              <a:rPr lang="en-ZA" sz="1600" dirty="0"/>
              <a:t>general tax revenue, including the shifting funds from the provincial equitable share and conditional grants into the Fund;</a:t>
            </a:r>
          </a:p>
          <a:p>
            <a:pPr lvl="1"/>
            <a:r>
              <a:rPr lang="en-ZA" sz="1600" dirty="0"/>
              <a:t>reallocation of funding for medical scheme tax credits paid to various medical schemes towards the funding of the National Health Insurance;</a:t>
            </a:r>
          </a:p>
          <a:p>
            <a:pPr lvl="1"/>
            <a:r>
              <a:rPr lang="en-ZA" sz="1600" dirty="0"/>
              <a:t>payroll tax (employer and employee); and</a:t>
            </a:r>
          </a:p>
          <a:p>
            <a:pPr lvl="1"/>
            <a:r>
              <a:rPr lang="en-ZA" sz="1600" dirty="0"/>
              <a:t>surcharge on personal income tax introduced through a money Bill by the Minister of Finance and earmarked for use by the Fund, subject to section 57</a:t>
            </a:r>
          </a:p>
          <a:p>
            <a:endParaRPr lang="en-ZA" sz="2000" dirty="0"/>
          </a:p>
          <a:p>
            <a:endParaRPr lang="en-ZA" sz="2000" dirty="0"/>
          </a:p>
        </p:txBody>
      </p:sp>
    </p:spTree>
    <p:extLst>
      <p:ext uri="{BB962C8B-B14F-4D97-AF65-F5344CB8AC3E}">
        <p14:creationId xmlns:p14="http://schemas.microsoft.com/office/powerpoint/2010/main" val="33921771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766FC-7493-41DE-B686-8B80FC8E2B8A}"/>
              </a:ext>
            </a:extLst>
          </p:cNvPr>
          <p:cNvSpPr>
            <a:spLocks noGrp="1"/>
          </p:cNvSpPr>
          <p:nvPr>
            <p:ph type="title"/>
          </p:nvPr>
        </p:nvSpPr>
        <p:spPr/>
        <p:txBody>
          <a:bodyPr/>
          <a:lstStyle/>
          <a:p>
            <a:r>
              <a:rPr lang="en-ZA" dirty="0"/>
              <a:t>Beneficiary users of NHI</a:t>
            </a:r>
          </a:p>
        </p:txBody>
      </p:sp>
      <p:sp>
        <p:nvSpPr>
          <p:cNvPr id="3" name="Content Placeholder 2">
            <a:extLst>
              <a:ext uri="{FF2B5EF4-FFF2-40B4-BE49-F238E27FC236}">
                <a16:creationId xmlns:a16="http://schemas.microsoft.com/office/drawing/2014/main" id="{FE93227C-3D3C-48CC-A56F-D5F1D846F2DD}"/>
              </a:ext>
            </a:extLst>
          </p:cNvPr>
          <p:cNvSpPr>
            <a:spLocks noGrp="1"/>
          </p:cNvSpPr>
          <p:nvPr>
            <p:ph idx="1"/>
          </p:nvPr>
        </p:nvSpPr>
        <p:spPr>
          <a:xfrm>
            <a:off x="649527" y="1253331"/>
            <a:ext cx="7886700" cy="4351338"/>
          </a:xfrm>
        </p:spPr>
        <p:txBody>
          <a:bodyPr/>
          <a:lstStyle/>
          <a:p>
            <a:r>
              <a:rPr lang="en-ZA" sz="2000" dirty="0"/>
              <a:t>South African citizens (includes all children regardless of origin) permanent residents, refugees, inmates, designated foreign national</a:t>
            </a:r>
          </a:p>
          <a:p>
            <a:r>
              <a:rPr lang="en-ZA" sz="2000" dirty="0"/>
              <a:t>An asylum seeker or illegal migrant, and foreigners with no travel insurance are only entitled to</a:t>
            </a:r>
          </a:p>
          <a:p>
            <a:pPr lvl="1"/>
            <a:r>
              <a:rPr lang="en-ZA" sz="1600" dirty="0"/>
              <a:t>emergency medical services</a:t>
            </a:r>
          </a:p>
          <a:p>
            <a:pPr lvl="1"/>
            <a:r>
              <a:rPr lang="en-ZA" sz="1600" dirty="0"/>
              <a:t>notifiable conditions services</a:t>
            </a:r>
          </a:p>
          <a:p>
            <a:pPr lvl="1"/>
            <a:r>
              <a:rPr lang="en-ZA" sz="1600" dirty="0"/>
              <a:t>Foreigners who hold travel insurance are covered by own policy</a:t>
            </a:r>
          </a:p>
          <a:p>
            <a:endParaRPr lang="en-ZA" sz="2000" dirty="0"/>
          </a:p>
        </p:txBody>
      </p:sp>
    </p:spTree>
    <p:extLst>
      <p:ext uri="{BB962C8B-B14F-4D97-AF65-F5344CB8AC3E}">
        <p14:creationId xmlns:p14="http://schemas.microsoft.com/office/powerpoint/2010/main" val="22651752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FECBA1-504E-4D77-B7BA-3CE4A2238D45}"/>
              </a:ext>
            </a:extLst>
          </p:cNvPr>
          <p:cNvSpPr>
            <a:spLocks noGrp="1"/>
          </p:cNvSpPr>
          <p:nvPr>
            <p:ph type="title"/>
          </p:nvPr>
        </p:nvSpPr>
        <p:spPr/>
        <p:txBody>
          <a:bodyPr/>
          <a:lstStyle/>
          <a:p>
            <a:r>
              <a:rPr lang="en-ZA" dirty="0"/>
              <a:t>Registration of Health Service Users</a:t>
            </a:r>
          </a:p>
        </p:txBody>
      </p:sp>
      <p:sp>
        <p:nvSpPr>
          <p:cNvPr id="3" name="Content Placeholder 2">
            <a:extLst>
              <a:ext uri="{FF2B5EF4-FFF2-40B4-BE49-F238E27FC236}">
                <a16:creationId xmlns:a16="http://schemas.microsoft.com/office/drawing/2014/main" id="{586C5BC6-A028-4A1C-82F1-0CCFBB26D907}"/>
              </a:ext>
            </a:extLst>
          </p:cNvPr>
          <p:cNvSpPr>
            <a:spLocks noGrp="1"/>
          </p:cNvSpPr>
          <p:nvPr>
            <p:ph idx="1"/>
          </p:nvPr>
        </p:nvSpPr>
        <p:spPr>
          <a:xfrm>
            <a:off x="628650" y="1124745"/>
            <a:ext cx="7886700" cy="4608512"/>
          </a:xfrm>
        </p:spPr>
        <p:txBody>
          <a:bodyPr anchor="t"/>
          <a:lstStyle/>
          <a:p>
            <a:r>
              <a:rPr lang="en-ZA" sz="2000" dirty="0">
                <a:latin typeface="Arial"/>
                <a:cs typeface="Arial"/>
              </a:rPr>
              <a:t>Everyone must register as a user with the Fund at an accredited health care service provider or health establishment</a:t>
            </a:r>
          </a:p>
          <a:p>
            <a:pPr lvl="1"/>
            <a:r>
              <a:rPr lang="en-ZA" sz="1600" dirty="0"/>
              <a:t>parent must register his or her child as a user</a:t>
            </a:r>
          </a:p>
          <a:p>
            <a:pPr lvl="1"/>
            <a:r>
              <a:rPr lang="en-ZA" sz="1600" dirty="0"/>
              <a:t>child born to a user is registered automatically at birth</a:t>
            </a:r>
          </a:p>
          <a:p>
            <a:pPr lvl="1"/>
            <a:r>
              <a:rPr lang="en-ZA" sz="1600" dirty="0"/>
              <a:t>Persons aged 12 and 18 years may apply for registration if not registered as a dependent</a:t>
            </a:r>
          </a:p>
          <a:p>
            <a:pPr lvl="1"/>
            <a:r>
              <a:rPr lang="en-ZA" sz="1600" dirty="0"/>
              <a:t>A supervising adult must register a child in the child-headed household concerned</a:t>
            </a:r>
          </a:p>
          <a:p>
            <a:pPr lvl="1"/>
            <a:r>
              <a:rPr lang="en-ZA" sz="1600" dirty="0"/>
              <a:t>If no supervising adult, any employee of an accredited health care service provider or health establishment must assist the child to be so registered</a:t>
            </a:r>
          </a:p>
          <a:p>
            <a:r>
              <a:rPr lang="en-ZA" sz="2000" dirty="0"/>
              <a:t>Biometrics as prescribed, including fingerprints, photographs, proof of habitual place of residence</a:t>
            </a:r>
          </a:p>
          <a:p>
            <a:r>
              <a:rPr lang="en-ZA" sz="2000" dirty="0"/>
              <a:t>Possible new prescripts for foreigners by the Minister, in consultation with the Minister of Home Affairs </a:t>
            </a:r>
          </a:p>
        </p:txBody>
      </p:sp>
    </p:spTree>
    <p:extLst>
      <p:ext uri="{BB962C8B-B14F-4D97-AF65-F5344CB8AC3E}">
        <p14:creationId xmlns:p14="http://schemas.microsoft.com/office/powerpoint/2010/main" val="8907751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A112CC-D6AF-4D08-9CF4-E6713E540157}"/>
              </a:ext>
            </a:extLst>
          </p:cNvPr>
          <p:cNvSpPr>
            <a:spLocks noGrp="1"/>
          </p:cNvSpPr>
          <p:nvPr>
            <p:ph type="title"/>
          </p:nvPr>
        </p:nvSpPr>
        <p:spPr/>
        <p:txBody>
          <a:bodyPr/>
          <a:lstStyle/>
          <a:p>
            <a:r>
              <a:rPr lang="en-ZA" dirty="0"/>
              <a:t>Complementary Cover</a:t>
            </a:r>
          </a:p>
        </p:txBody>
      </p:sp>
      <p:sp>
        <p:nvSpPr>
          <p:cNvPr id="3" name="Content Placeholder 2">
            <a:extLst>
              <a:ext uri="{FF2B5EF4-FFF2-40B4-BE49-F238E27FC236}">
                <a16:creationId xmlns:a16="http://schemas.microsoft.com/office/drawing/2014/main" id="{B7AF5E09-018F-49E7-8DEA-A7A22FB37A5B}"/>
              </a:ext>
            </a:extLst>
          </p:cNvPr>
          <p:cNvSpPr>
            <a:spLocks noGrp="1"/>
          </p:cNvSpPr>
          <p:nvPr>
            <p:ph idx="1"/>
          </p:nvPr>
        </p:nvSpPr>
        <p:spPr>
          <a:xfrm>
            <a:off x="628650" y="1124745"/>
            <a:ext cx="7886700" cy="4608512"/>
          </a:xfrm>
        </p:spPr>
        <p:txBody>
          <a:bodyPr anchor="t"/>
          <a:lstStyle/>
          <a:p>
            <a:r>
              <a:rPr lang="en-ZA" sz="2000" dirty="0">
                <a:latin typeface="Arial"/>
                <a:cs typeface="Arial"/>
              </a:rPr>
              <a:t>Third party payment for personal health care service benefits not reimbursed by the Fund, including any top up cover offered by medical schemes registered in terms of the Medical Schemes Act (as amended) or any other voluntary private health insurance fund</a:t>
            </a:r>
          </a:p>
        </p:txBody>
      </p:sp>
    </p:spTree>
    <p:extLst>
      <p:ext uri="{BB962C8B-B14F-4D97-AF65-F5344CB8AC3E}">
        <p14:creationId xmlns:p14="http://schemas.microsoft.com/office/powerpoint/2010/main" val="12690675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54E2C6-91C9-406E-9F13-F1537518FBFB}"/>
              </a:ext>
            </a:extLst>
          </p:cNvPr>
          <p:cNvSpPr>
            <a:spLocks noGrp="1"/>
          </p:cNvSpPr>
          <p:nvPr>
            <p:ph type="title"/>
          </p:nvPr>
        </p:nvSpPr>
        <p:spPr/>
        <p:txBody>
          <a:bodyPr/>
          <a:lstStyle/>
          <a:p>
            <a:r>
              <a:rPr lang="en-ZA" dirty="0"/>
              <a:t>Health care services coverage</a:t>
            </a:r>
          </a:p>
        </p:txBody>
      </p:sp>
      <p:sp>
        <p:nvSpPr>
          <p:cNvPr id="3" name="Content Placeholder 2">
            <a:extLst>
              <a:ext uri="{FF2B5EF4-FFF2-40B4-BE49-F238E27FC236}">
                <a16:creationId xmlns:a16="http://schemas.microsoft.com/office/drawing/2014/main" id="{3BDC2DA1-4BFF-4B95-A21C-3E00FE4B418B}"/>
              </a:ext>
            </a:extLst>
          </p:cNvPr>
          <p:cNvSpPr>
            <a:spLocks noGrp="1"/>
          </p:cNvSpPr>
          <p:nvPr>
            <p:ph idx="1"/>
          </p:nvPr>
        </p:nvSpPr>
        <p:spPr>
          <a:xfrm>
            <a:off x="628650" y="1124745"/>
            <a:ext cx="8119814" cy="4752528"/>
          </a:xfrm>
        </p:spPr>
        <p:txBody>
          <a:bodyPr anchor="t"/>
          <a:lstStyle/>
          <a:p>
            <a:r>
              <a:rPr lang="en-ZA" sz="2000" dirty="0">
                <a:latin typeface="Arial"/>
                <a:cs typeface="Arial"/>
              </a:rPr>
              <a:t>The Fund will contract accredited providers and health establishments at PHC and at hospital level, based on the health needs of users and in accordance with referral pathways</a:t>
            </a:r>
          </a:p>
          <a:p>
            <a:r>
              <a:rPr lang="en-ZA" sz="2000" dirty="0">
                <a:latin typeface="Arial"/>
                <a:cs typeface="Arial"/>
              </a:rPr>
              <a:t>A user must receive services at a provider or health establishment at which he/she is registered</a:t>
            </a:r>
          </a:p>
          <a:p>
            <a:pPr lvl="1"/>
            <a:r>
              <a:rPr lang="en-ZA" sz="1600" dirty="0">
                <a:latin typeface="Arial"/>
                <a:cs typeface="Arial"/>
              </a:rPr>
              <a:t>must first access health care services at a PHC level as the entry into the health system</a:t>
            </a:r>
          </a:p>
          <a:p>
            <a:r>
              <a:rPr lang="en-ZA" sz="2000" dirty="0">
                <a:latin typeface="Arial"/>
                <a:cs typeface="Arial"/>
              </a:rPr>
              <a:t>Services will be portable where not possible to use services at a facility where he/she is registered</a:t>
            </a:r>
          </a:p>
          <a:p>
            <a:r>
              <a:rPr lang="en-ZA" sz="2000" dirty="0">
                <a:latin typeface="Arial"/>
                <a:cs typeface="Arial"/>
              </a:rPr>
              <a:t>Where not possible to provide services, the provider must transfer the user to another appropriate provider or competent on such terms as may be prescribed</a:t>
            </a:r>
          </a:p>
          <a:p>
            <a:pPr lvl="1"/>
            <a:r>
              <a:rPr lang="en-ZA" sz="1600" dirty="0"/>
              <a:t>must adhere to the prescribed referral pathway; and</a:t>
            </a:r>
          </a:p>
          <a:p>
            <a:pPr lvl="1"/>
            <a:r>
              <a:rPr lang="en-ZA" sz="1600" dirty="0"/>
              <a:t>is not entitled to health care services purchased by the Fund if he or she fails to adhere to the prescribed referral pathways</a:t>
            </a:r>
          </a:p>
        </p:txBody>
      </p:sp>
    </p:spTree>
    <p:extLst>
      <p:ext uri="{BB962C8B-B14F-4D97-AF65-F5344CB8AC3E}">
        <p14:creationId xmlns:p14="http://schemas.microsoft.com/office/powerpoint/2010/main" val="12273255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DD82CF-33E5-48F4-BEF4-3622C2219DC2}"/>
              </a:ext>
            </a:extLst>
          </p:cNvPr>
          <p:cNvSpPr>
            <a:spLocks noGrp="1"/>
          </p:cNvSpPr>
          <p:nvPr>
            <p:ph type="title"/>
          </p:nvPr>
        </p:nvSpPr>
        <p:spPr/>
        <p:txBody>
          <a:bodyPr/>
          <a:lstStyle/>
          <a:p>
            <a:r>
              <a:rPr lang="en-ZA" dirty="0"/>
              <a:t>NHI Fund as purchaser</a:t>
            </a:r>
            <a:br>
              <a:rPr lang="en-ZA" dirty="0"/>
            </a:br>
            <a:endParaRPr lang="en-ZA" dirty="0"/>
          </a:p>
        </p:txBody>
      </p:sp>
      <p:sp>
        <p:nvSpPr>
          <p:cNvPr id="3" name="Content Placeholder 2">
            <a:extLst>
              <a:ext uri="{FF2B5EF4-FFF2-40B4-BE49-F238E27FC236}">
                <a16:creationId xmlns:a16="http://schemas.microsoft.com/office/drawing/2014/main" id="{5BEE32C9-CAF9-4AB6-9DA1-0E2F588F4439}"/>
              </a:ext>
            </a:extLst>
          </p:cNvPr>
          <p:cNvSpPr>
            <a:spLocks noGrp="1"/>
          </p:cNvSpPr>
          <p:nvPr>
            <p:ph idx="1"/>
          </p:nvPr>
        </p:nvSpPr>
        <p:spPr>
          <a:xfrm>
            <a:off x="628650" y="1124745"/>
            <a:ext cx="7886700" cy="4608512"/>
          </a:xfrm>
        </p:spPr>
        <p:txBody>
          <a:bodyPr anchor="t"/>
          <a:lstStyle/>
          <a:p>
            <a:r>
              <a:rPr lang="en-ZA" sz="2000" dirty="0">
                <a:latin typeface="Arial"/>
                <a:cs typeface="Arial"/>
              </a:rPr>
              <a:t>Fund will purchase health services for all based on need:</a:t>
            </a:r>
          </a:p>
          <a:p>
            <a:pPr lvl="1"/>
            <a:r>
              <a:rPr lang="en-ZA" sz="2000" dirty="0">
                <a:latin typeface="Arial"/>
                <a:cs typeface="Arial"/>
              </a:rPr>
              <a:t>Fund must transfer funds directly to accredited and contracted central, provincial, regional, specialised and district hospitals (including private hospitals) based on a global budget or Diagnosis Related Groups</a:t>
            </a:r>
          </a:p>
          <a:p>
            <a:pPr lvl="1"/>
            <a:r>
              <a:rPr lang="en-ZA" sz="2000" dirty="0">
                <a:latin typeface="Arial"/>
                <a:cs typeface="Arial"/>
              </a:rPr>
              <a:t>Funds for PHC must be transferred to Contracting Units for Primary Health Care at the sub-district level (capitation)</a:t>
            </a:r>
          </a:p>
          <a:p>
            <a:pPr lvl="1"/>
            <a:r>
              <a:rPr lang="en-ZA" sz="2000" dirty="0">
                <a:latin typeface="Arial"/>
                <a:cs typeface="Arial"/>
              </a:rPr>
              <a:t>Emergency medical services provided by accredited and contracted public and private health care service providers must be reimbursed on a capped case-based fee basis with adjustments made for case severity, where necessary</a:t>
            </a:r>
          </a:p>
          <a:p>
            <a:pPr lvl="1"/>
            <a:r>
              <a:rPr lang="en-ZA" sz="2000" dirty="0">
                <a:latin typeface="Arial"/>
                <a:cs typeface="Arial"/>
              </a:rPr>
              <a:t>Public ambulances services will be reimbursed through the provincial equitable allocation</a:t>
            </a:r>
          </a:p>
        </p:txBody>
      </p:sp>
    </p:spTree>
    <p:extLst>
      <p:ext uri="{BB962C8B-B14F-4D97-AF65-F5344CB8AC3E}">
        <p14:creationId xmlns:p14="http://schemas.microsoft.com/office/powerpoint/2010/main" val="34945987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DBF943-A035-474A-A920-62BA5226FBE2}"/>
              </a:ext>
            </a:extLst>
          </p:cNvPr>
          <p:cNvSpPr>
            <a:spLocks noGrp="1"/>
          </p:cNvSpPr>
          <p:nvPr>
            <p:ph type="title"/>
          </p:nvPr>
        </p:nvSpPr>
        <p:spPr/>
        <p:txBody>
          <a:bodyPr/>
          <a:lstStyle/>
          <a:p>
            <a:r>
              <a:rPr lang="en-ZA" dirty="0"/>
              <a:t>Accreditation of service providers</a:t>
            </a:r>
          </a:p>
        </p:txBody>
      </p:sp>
      <p:sp>
        <p:nvSpPr>
          <p:cNvPr id="3" name="Content Placeholder 2">
            <a:extLst>
              <a:ext uri="{FF2B5EF4-FFF2-40B4-BE49-F238E27FC236}">
                <a16:creationId xmlns:a16="http://schemas.microsoft.com/office/drawing/2014/main" id="{AEB621AF-680D-4420-A0D2-8FBF4B3015F7}"/>
              </a:ext>
            </a:extLst>
          </p:cNvPr>
          <p:cNvSpPr>
            <a:spLocks noGrp="1"/>
          </p:cNvSpPr>
          <p:nvPr>
            <p:ph idx="1"/>
          </p:nvPr>
        </p:nvSpPr>
        <p:spPr>
          <a:xfrm>
            <a:off x="628650" y="1124745"/>
            <a:ext cx="7886700" cy="4536504"/>
          </a:xfrm>
        </p:spPr>
        <p:txBody>
          <a:bodyPr anchor="t"/>
          <a:lstStyle/>
          <a:p>
            <a:r>
              <a:rPr lang="en-ZA" sz="2000" dirty="0">
                <a:latin typeface="Arial"/>
                <a:cs typeface="Arial"/>
              </a:rPr>
              <a:t>Health care service providers and health establishments will be accredited to deliver health care services (benefits) at the appropriate level of care</a:t>
            </a:r>
          </a:p>
          <a:p>
            <a:r>
              <a:rPr lang="en-ZA" sz="2000" dirty="0">
                <a:latin typeface="Arial"/>
                <a:cs typeface="Arial"/>
              </a:rPr>
              <a:t>Proof of certification by the Office of Health Standards Compliance (OHSC) and of registration by a health professional Council</a:t>
            </a:r>
          </a:p>
          <a:p>
            <a:r>
              <a:rPr lang="en-ZA" sz="2000" dirty="0">
                <a:latin typeface="Arial"/>
                <a:cs typeface="Arial"/>
              </a:rPr>
              <a:t>NHI Fund must ensure that providers meet the needs of users</a:t>
            </a:r>
            <a:r>
              <a:rPr lang="en-ZA" sz="2000" dirty="0">
                <a:solidFill>
                  <a:srgbClr val="FF0000"/>
                </a:solidFill>
                <a:latin typeface="Arial"/>
                <a:cs typeface="Arial"/>
              </a:rPr>
              <a:t> </a:t>
            </a:r>
            <a:r>
              <a:rPr lang="en-ZA" sz="2000" dirty="0">
                <a:latin typeface="Arial"/>
                <a:cs typeface="Arial"/>
              </a:rPr>
              <a:t>and must ensure service provider compliance with prescribed specific performance criteria</a:t>
            </a:r>
          </a:p>
        </p:txBody>
      </p:sp>
    </p:spTree>
    <p:extLst>
      <p:ext uri="{BB962C8B-B14F-4D97-AF65-F5344CB8AC3E}">
        <p14:creationId xmlns:p14="http://schemas.microsoft.com/office/powerpoint/2010/main" val="5562851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0AF8DA-F299-428D-BC40-E134F0CBD88E}"/>
              </a:ext>
            </a:extLst>
          </p:cNvPr>
          <p:cNvSpPr>
            <a:spLocks noGrp="1"/>
          </p:cNvSpPr>
          <p:nvPr>
            <p:ph type="title"/>
          </p:nvPr>
        </p:nvSpPr>
        <p:spPr>
          <a:xfrm>
            <a:off x="107504" y="260649"/>
            <a:ext cx="7272808" cy="648072"/>
          </a:xfrm>
        </p:spPr>
        <p:txBody>
          <a:bodyPr/>
          <a:lstStyle/>
          <a:p>
            <a:r>
              <a:rPr lang="en-ZA" dirty="0"/>
              <a:t>Payment of health care service providers </a:t>
            </a:r>
          </a:p>
        </p:txBody>
      </p:sp>
      <p:sp>
        <p:nvSpPr>
          <p:cNvPr id="3" name="Content Placeholder 2">
            <a:extLst>
              <a:ext uri="{FF2B5EF4-FFF2-40B4-BE49-F238E27FC236}">
                <a16:creationId xmlns:a16="http://schemas.microsoft.com/office/drawing/2014/main" id="{B7F3FCA0-A623-4EE4-BF97-F683206CE860}"/>
              </a:ext>
            </a:extLst>
          </p:cNvPr>
          <p:cNvSpPr>
            <a:spLocks noGrp="1"/>
          </p:cNvSpPr>
          <p:nvPr>
            <p:ph idx="1"/>
          </p:nvPr>
        </p:nvSpPr>
        <p:spPr>
          <a:xfrm>
            <a:off x="628650" y="1124745"/>
            <a:ext cx="7886700" cy="4392488"/>
          </a:xfrm>
        </p:spPr>
        <p:txBody>
          <a:bodyPr anchor="t"/>
          <a:lstStyle/>
          <a:p>
            <a:r>
              <a:rPr lang="en-ZA" sz="2400" dirty="0"/>
              <a:t>The Fund</a:t>
            </a:r>
          </a:p>
          <a:p>
            <a:pPr lvl="1"/>
            <a:r>
              <a:rPr lang="en-ZA" sz="2000" dirty="0">
                <a:latin typeface="Arial"/>
                <a:cs typeface="Arial"/>
              </a:rPr>
              <a:t>must determine the nature of provider payment mechanisms and adopt additional mechanisms</a:t>
            </a:r>
          </a:p>
          <a:p>
            <a:pPr lvl="1"/>
            <a:r>
              <a:rPr lang="en-ZA" sz="2000" dirty="0">
                <a:latin typeface="Arial"/>
                <a:cs typeface="Arial"/>
              </a:rPr>
              <a:t>must ensure that health care service providers are properly accredited before they are reimbursed</a:t>
            </a:r>
          </a:p>
          <a:p>
            <a:pPr lvl="1"/>
            <a:r>
              <a:rPr lang="en-ZA" sz="2000" dirty="0">
                <a:latin typeface="Arial"/>
                <a:cs typeface="Arial"/>
              </a:rPr>
              <a:t>in the case of specialist and hospital services, payments must be all-inclusive and based on the performance </a:t>
            </a:r>
            <a:endParaRPr lang="en-ZA" sz="2000" dirty="0"/>
          </a:p>
          <a:p>
            <a:pPr lvl="1"/>
            <a:r>
              <a:rPr lang="en-ZA" sz="2000" dirty="0">
                <a:latin typeface="Arial"/>
                <a:cs typeface="Arial"/>
              </a:rPr>
              <a:t>emergency medical services must be reimbursed on a capped case-based fee basis with adjustments made for case severity, where necessary</a:t>
            </a:r>
          </a:p>
        </p:txBody>
      </p:sp>
    </p:spTree>
    <p:extLst>
      <p:ext uri="{BB962C8B-B14F-4D97-AF65-F5344CB8AC3E}">
        <p14:creationId xmlns:p14="http://schemas.microsoft.com/office/powerpoint/2010/main" val="9293957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77E346-3D7D-4680-859F-8EE8B5778DFB}"/>
              </a:ext>
            </a:extLst>
          </p:cNvPr>
          <p:cNvSpPr>
            <a:spLocks noGrp="1"/>
          </p:cNvSpPr>
          <p:nvPr>
            <p:ph type="title"/>
          </p:nvPr>
        </p:nvSpPr>
        <p:spPr>
          <a:xfrm>
            <a:off x="467544" y="332656"/>
            <a:ext cx="6480720" cy="576064"/>
          </a:xfrm>
        </p:spPr>
        <p:txBody>
          <a:bodyPr/>
          <a:lstStyle/>
          <a:p>
            <a:pPr algn="l"/>
            <a:r>
              <a:rPr lang="en-ZA" dirty="0"/>
              <a:t>NHI Fund Functions</a:t>
            </a:r>
          </a:p>
        </p:txBody>
      </p:sp>
      <p:sp>
        <p:nvSpPr>
          <p:cNvPr id="3" name="Content Placeholder 2">
            <a:extLst>
              <a:ext uri="{FF2B5EF4-FFF2-40B4-BE49-F238E27FC236}">
                <a16:creationId xmlns:a16="http://schemas.microsoft.com/office/drawing/2014/main" id="{F69F0BB3-6A39-49F8-A305-0A37F92D93ED}"/>
              </a:ext>
            </a:extLst>
          </p:cNvPr>
          <p:cNvSpPr>
            <a:spLocks noGrp="1"/>
          </p:cNvSpPr>
          <p:nvPr>
            <p:ph idx="1"/>
          </p:nvPr>
        </p:nvSpPr>
        <p:spPr>
          <a:xfrm>
            <a:off x="628650" y="1196753"/>
            <a:ext cx="7886700" cy="4392488"/>
          </a:xfrm>
        </p:spPr>
        <p:txBody>
          <a:bodyPr/>
          <a:lstStyle/>
          <a:p>
            <a:pPr marL="0" lvl="0" indent="0">
              <a:buNone/>
            </a:pPr>
            <a:r>
              <a:rPr lang="en-ZA" sz="2000" dirty="0"/>
              <a:t>SEVEN main functions, each in a component, some also supporting committees that will report to the Minister:</a:t>
            </a:r>
          </a:p>
          <a:p>
            <a:pPr marL="800100" lvl="1" indent="-342900">
              <a:buFont typeface="+mj-lt"/>
              <a:buAutoNum type="arabicPeriod"/>
            </a:pPr>
            <a:r>
              <a:rPr lang="en-ZA" sz="2000" dirty="0"/>
              <a:t>Governance and Administration, including</a:t>
            </a:r>
          </a:p>
          <a:p>
            <a:pPr lvl="2"/>
            <a:r>
              <a:rPr lang="en-ZA" sz="1600" dirty="0"/>
              <a:t>CEO Office (</a:t>
            </a:r>
            <a:r>
              <a:rPr lang="en-ZA" sz="1600" dirty="0" err="1"/>
              <a:t>Incl</a:t>
            </a:r>
            <a:r>
              <a:rPr lang="en-ZA" sz="1600" dirty="0"/>
              <a:t> Board &amp; Committees)</a:t>
            </a:r>
          </a:p>
          <a:p>
            <a:pPr lvl="2"/>
            <a:r>
              <a:rPr lang="en-ZA" sz="1600" dirty="0"/>
              <a:t>Corporate Services</a:t>
            </a:r>
          </a:p>
          <a:p>
            <a:pPr lvl="2"/>
            <a:r>
              <a:rPr lang="en-ZA" sz="1600" dirty="0"/>
              <a:t>Finances (CFO)</a:t>
            </a:r>
          </a:p>
          <a:p>
            <a:pPr marL="800100" lvl="1" indent="-342900">
              <a:buFont typeface="+mj-lt"/>
              <a:buAutoNum type="arabicPeriod"/>
            </a:pPr>
            <a:r>
              <a:rPr lang="en-ZA" sz="2000" dirty="0"/>
              <a:t>NHI Fund</a:t>
            </a:r>
          </a:p>
          <a:p>
            <a:pPr marL="800100" lvl="1" indent="-342900">
              <a:buFont typeface="+mj-lt"/>
              <a:buAutoNum type="arabicPeriod"/>
            </a:pPr>
            <a:r>
              <a:rPr lang="en-ZA" sz="2000" dirty="0"/>
              <a:t>Health Care Benefits &amp; Provider Payment Design</a:t>
            </a:r>
          </a:p>
          <a:p>
            <a:pPr marL="800100" lvl="1" indent="-342900">
              <a:buFont typeface="+mj-lt"/>
              <a:buAutoNum type="arabicPeriod"/>
            </a:pPr>
            <a:r>
              <a:rPr lang="en-ZA" sz="2000" dirty="0"/>
              <a:t>Health Product Procurement</a:t>
            </a:r>
          </a:p>
          <a:p>
            <a:pPr marL="800100" lvl="1" indent="-342900">
              <a:buFont typeface="+mj-lt"/>
              <a:buAutoNum type="arabicPeriod"/>
            </a:pPr>
            <a:r>
              <a:rPr lang="en-ZA" sz="2000" dirty="0"/>
              <a:t>Digital Information</a:t>
            </a:r>
          </a:p>
          <a:p>
            <a:pPr marL="800100" lvl="1" indent="-342900">
              <a:buFont typeface="+mj-lt"/>
              <a:buAutoNum type="arabicPeriod"/>
            </a:pPr>
            <a:r>
              <a:rPr lang="en-ZA" sz="2000" dirty="0"/>
              <a:t>Risk &amp; Fraud Management</a:t>
            </a:r>
          </a:p>
          <a:p>
            <a:pPr marL="800100" lvl="1" indent="-342900">
              <a:buFont typeface="+mj-lt"/>
              <a:buAutoNum type="arabicPeriod"/>
            </a:pPr>
            <a:r>
              <a:rPr lang="en-ZA" sz="2000" dirty="0"/>
              <a:t>User &amp; Service Provider Management</a:t>
            </a:r>
          </a:p>
        </p:txBody>
      </p:sp>
    </p:spTree>
    <p:extLst>
      <p:ext uri="{BB962C8B-B14F-4D97-AF65-F5344CB8AC3E}">
        <p14:creationId xmlns:p14="http://schemas.microsoft.com/office/powerpoint/2010/main" val="4878253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31">
            <a:extLst>
              <a:ext uri="{FF2B5EF4-FFF2-40B4-BE49-F238E27FC236}">
                <a16:creationId xmlns:a16="http://schemas.microsoft.com/office/drawing/2014/main" id="{F5DEC5CF-53F2-4D53-BE19-A657F4BF3EE9}"/>
              </a:ext>
            </a:extLst>
          </p:cNvPr>
          <p:cNvPicPr>
            <a:picLocks noChangeAspect="1"/>
          </p:cNvPicPr>
          <p:nvPr/>
        </p:nvPicPr>
        <p:blipFill rotWithShape="1">
          <a:blip r:embed="rId2"/>
          <a:srcRect l="1962" t="17784" r="41338" b="14984"/>
          <a:stretch/>
        </p:blipFill>
        <p:spPr>
          <a:xfrm>
            <a:off x="179511" y="1138603"/>
            <a:ext cx="7002991" cy="4668662"/>
          </a:xfrm>
          <a:prstGeom prst="rect">
            <a:avLst/>
          </a:prstGeom>
        </p:spPr>
      </p:pic>
      <p:grpSp>
        <p:nvGrpSpPr>
          <p:cNvPr id="26" name="Group 25">
            <a:extLst>
              <a:ext uri="{FF2B5EF4-FFF2-40B4-BE49-F238E27FC236}">
                <a16:creationId xmlns:a16="http://schemas.microsoft.com/office/drawing/2014/main" id="{10174408-C891-4E9C-8C47-B8BFA5BC001C}"/>
              </a:ext>
            </a:extLst>
          </p:cNvPr>
          <p:cNvGrpSpPr/>
          <p:nvPr/>
        </p:nvGrpSpPr>
        <p:grpSpPr>
          <a:xfrm>
            <a:off x="1274885" y="1119319"/>
            <a:ext cx="7666893" cy="624254"/>
            <a:chOff x="1547446" y="35170"/>
            <a:chExt cx="10222524" cy="832338"/>
          </a:xfrm>
        </p:grpSpPr>
        <p:sp>
          <p:nvSpPr>
            <p:cNvPr id="6" name="TextBox 5">
              <a:extLst>
                <a:ext uri="{FF2B5EF4-FFF2-40B4-BE49-F238E27FC236}">
                  <a16:creationId xmlns:a16="http://schemas.microsoft.com/office/drawing/2014/main" id="{9DF18945-A809-4CA7-9044-31BCC0C3A6A7}"/>
                </a:ext>
              </a:extLst>
            </p:cNvPr>
            <p:cNvSpPr txBox="1"/>
            <p:nvPr/>
          </p:nvSpPr>
          <p:spPr>
            <a:xfrm>
              <a:off x="7432435" y="375138"/>
              <a:ext cx="4337535" cy="410369"/>
            </a:xfrm>
            <a:prstGeom prst="rect">
              <a:avLst/>
            </a:prstGeom>
            <a:noFill/>
          </p:spPr>
          <p:txBody>
            <a:bodyPr wrap="square" rtlCol="0">
              <a:spAutoFit/>
            </a:bodyPr>
            <a:lstStyle/>
            <a:p>
              <a:r>
                <a:rPr lang="en-ZA" sz="1400" dirty="0"/>
                <a:t>BOARD – Accounting Authority</a:t>
              </a:r>
            </a:p>
          </p:txBody>
        </p:sp>
        <p:sp>
          <p:nvSpPr>
            <p:cNvPr id="15" name="Rectangle: Rounded Corners 14">
              <a:extLst>
                <a:ext uri="{FF2B5EF4-FFF2-40B4-BE49-F238E27FC236}">
                  <a16:creationId xmlns:a16="http://schemas.microsoft.com/office/drawing/2014/main" id="{D3057A50-03F7-4F45-921F-BD6E4235C5E4}"/>
                </a:ext>
              </a:extLst>
            </p:cNvPr>
            <p:cNvSpPr/>
            <p:nvPr/>
          </p:nvSpPr>
          <p:spPr>
            <a:xfrm>
              <a:off x="1547446" y="35170"/>
              <a:ext cx="3692769" cy="832338"/>
            </a:xfrm>
            <a:prstGeom prst="roundRect">
              <a:avLst/>
            </a:prstGeom>
            <a:solidFill>
              <a:srgbClr val="90C226">
                <a:alpha val="30196"/>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20" name="Arrow: Left 19">
              <a:extLst>
                <a:ext uri="{FF2B5EF4-FFF2-40B4-BE49-F238E27FC236}">
                  <a16:creationId xmlns:a16="http://schemas.microsoft.com/office/drawing/2014/main" id="{F9A9CBCD-BB84-49DD-BC2D-F6C9BBDFABE4}"/>
                </a:ext>
              </a:extLst>
            </p:cNvPr>
            <p:cNvSpPr/>
            <p:nvPr/>
          </p:nvSpPr>
          <p:spPr>
            <a:xfrm>
              <a:off x="4900246" y="427147"/>
              <a:ext cx="2532185" cy="287330"/>
            </a:xfrm>
            <a:prstGeom prst="leftArrow">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dirty="0">
                <a:ln w="3175">
                  <a:solidFill>
                    <a:schemeClr val="tx1"/>
                  </a:solidFill>
                </a:ln>
              </a:endParaRPr>
            </a:p>
          </p:txBody>
        </p:sp>
      </p:grpSp>
      <p:grpSp>
        <p:nvGrpSpPr>
          <p:cNvPr id="27" name="Group 26">
            <a:extLst>
              <a:ext uri="{FF2B5EF4-FFF2-40B4-BE49-F238E27FC236}">
                <a16:creationId xmlns:a16="http://schemas.microsoft.com/office/drawing/2014/main" id="{6E48ED55-F689-4F47-9532-08B1B53EBE22}"/>
              </a:ext>
            </a:extLst>
          </p:cNvPr>
          <p:cNvGrpSpPr/>
          <p:nvPr/>
        </p:nvGrpSpPr>
        <p:grpSpPr>
          <a:xfrm>
            <a:off x="1297597" y="1817350"/>
            <a:ext cx="7666892" cy="624254"/>
            <a:chOff x="1547446" y="911549"/>
            <a:chExt cx="10222523" cy="832338"/>
          </a:xfrm>
        </p:grpSpPr>
        <p:sp>
          <p:nvSpPr>
            <p:cNvPr id="7" name="TextBox 6">
              <a:extLst>
                <a:ext uri="{FF2B5EF4-FFF2-40B4-BE49-F238E27FC236}">
                  <a16:creationId xmlns:a16="http://schemas.microsoft.com/office/drawing/2014/main" id="{6C301419-4F06-440A-A2F7-CF8DC9A0F60F}"/>
                </a:ext>
              </a:extLst>
            </p:cNvPr>
            <p:cNvSpPr txBox="1"/>
            <p:nvPr/>
          </p:nvSpPr>
          <p:spPr>
            <a:xfrm>
              <a:off x="7432434" y="1143051"/>
              <a:ext cx="4337535" cy="410369"/>
            </a:xfrm>
            <a:prstGeom prst="rect">
              <a:avLst/>
            </a:prstGeom>
            <a:noFill/>
          </p:spPr>
          <p:txBody>
            <a:bodyPr wrap="square" rtlCol="0">
              <a:spAutoFit/>
            </a:bodyPr>
            <a:lstStyle/>
            <a:p>
              <a:r>
                <a:rPr lang="en-ZA" sz="1400" dirty="0"/>
                <a:t>CEO – Accounting Officer</a:t>
              </a:r>
            </a:p>
          </p:txBody>
        </p:sp>
        <p:sp>
          <p:nvSpPr>
            <p:cNvPr id="16" name="Rectangle: Rounded Corners 15">
              <a:extLst>
                <a:ext uri="{FF2B5EF4-FFF2-40B4-BE49-F238E27FC236}">
                  <a16:creationId xmlns:a16="http://schemas.microsoft.com/office/drawing/2014/main" id="{C838B0C8-BB3C-474C-AEFC-ACA22ED79358}"/>
                </a:ext>
              </a:extLst>
            </p:cNvPr>
            <p:cNvSpPr/>
            <p:nvPr/>
          </p:nvSpPr>
          <p:spPr>
            <a:xfrm>
              <a:off x="1547446" y="911549"/>
              <a:ext cx="3692769" cy="832338"/>
            </a:xfrm>
            <a:prstGeom prst="roundRect">
              <a:avLst/>
            </a:prstGeom>
            <a:solidFill>
              <a:srgbClr val="90C226">
                <a:alpha val="30196"/>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21" name="Arrow: Left 20">
              <a:extLst>
                <a:ext uri="{FF2B5EF4-FFF2-40B4-BE49-F238E27FC236}">
                  <a16:creationId xmlns:a16="http://schemas.microsoft.com/office/drawing/2014/main" id="{31A216B3-523F-4A94-B3C4-A8D8BBF51ECE}"/>
                </a:ext>
              </a:extLst>
            </p:cNvPr>
            <p:cNvSpPr/>
            <p:nvPr/>
          </p:nvSpPr>
          <p:spPr>
            <a:xfrm>
              <a:off x="4900246" y="1225053"/>
              <a:ext cx="2532185" cy="28733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ln w="3175">
                  <a:solidFill>
                    <a:schemeClr val="tx1"/>
                  </a:solidFill>
                </a:ln>
              </a:endParaRPr>
            </a:p>
          </p:txBody>
        </p:sp>
      </p:grpSp>
      <p:grpSp>
        <p:nvGrpSpPr>
          <p:cNvPr id="28" name="Group 27">
            <a:extLst>
              <a:ext uri="{FF2B5EF4-FFF2-40B4-BE49-F238E27FC236}">
                <a16:creationId xmlns:a16="http://schemas.microsoft.com/office/drawing/2014/main" id="{3BFBFA4D-B7AD-4F80-81FE-A8BD6888463A}"/>
              </a:ext>
            </a:extLst>
          </p:cNvPr>
          <p:cNvGrpSpPr/>
          <p:nvPr/>
        </p:nvGrpSpPr>
        <p:grpSpPr>
          <a:xfrm>
            <a:off x="1905558" y="2489866"/>
            <a:ext cx="7092114" cy="2395785"/>
            <a:chOff x="2332893" y="1787928"/>
            <a:chExt cx="9669117" cy="3194380"/>
          </a:xfrm>
        </p:grpSpPr>
        <p:sp>
          <p:nvSpPr>
            <p:cNvPr id="10" name="TextBox 9">
              <a:extLst>
                <a:ext uri="{FF2B5EF4-FFF2-40B4-BE49-F238E27FC236}">
                  <a16:creationId xmlns:a16="http://schemas.microsoft.com/office/drawing/2014/main" id="{6E5430AB-3306-4073-BD7E-2D88D942DD00}"/>
                </a:ext>
              </a:extLst>
            </p:cNvPr>
            <p:cNvSpPr txBox="1"/>
            <p:nvPr/>
          </p:nvSpPr>
          <p:spPr>
            <a:xfrm>
              <a:off x="10153000" y="3240529"/>
              <a:ext cx="1849010" cy="984885"/>
            </a:xfrm>
            <a:prstGeom prst="rect">
              <a:avLst/>
            </a:prstGeom>
            <a:noFill/>
          </p:spPr>
          <p:txBody>
            <a:bodyPr wrap="square" rtlCol="0">
              <a:spAutoFit/>
            </a:bodyPr>
            <a:lstStyle/>
            <a:p>
              <a:r>
                <a:rPr lang="en-ZA" sz="1400" dirty="0"/>
                <a:t>Administration of core agency functions</a:t>
              </a:r>
            </a:p>
          </p:txBody>
        </p:sp>
        <p:sp>
          <p:nvSpPr>
            <p:cNvPr id="17" name="Rectangle: Rounded Corners 16">
              <a:extLst>
                <a:ext uri="{FF2B5EF4-FFF2-40B4-BE49-F238E27FC236}">
                  <a16:creationId xmlns:a16="http://schemas.microsoft.com/office/drawing/2014/main" id="{01846B94-B8F9-4687-951B-A5ED1C77DEC3}"/>
                </a:ext>
              </a:extLst>
            </p:cNvPr>
            <p:cNvSpPr/>
            <p:nvPr/>
          </p:nvSpPr>
          <p:spPr>
            <a:xfrm>
              <a:off x="2332893" y="1787928"/>
              <a:ext cx="7194383" cy="3194380"/>
            </a:xfrm>
            <a:prstGeom prst="roundRect">
              <a:avLst/>
            </a:prstGeom>
            <a:solidFill>
              <a:srgbClr val="90C226">
                <a:alpha val="30196"/>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22" name="Arrow: Left 21">
              <a:extLst>
                <a:ext uri="{FF2B5EF4-FFF2-40B4-BE49-F238E27FC236}">
                  <a16:creationId xmlns:a16="http://schemas.microsoft.com/office/drawing/2014/main" id="{03E466FA-3A8B-4F4E-B841-A7E446B8BA2D}"/>
                </a:ext>
              </a:extLst>
            </p:cNvPr>
            <p:cNvSpPr/>
            <p:nvPr/>
          </p:nvSpPr>
          <p:spPr>
            <a:xfrm>
              <a:off x="9274440" y="3344733"/>
              <a:ext cx="867508" cy="33760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ln w="3175">
                  <a:solidFill>
                    <a:schemeClr val="tx1"/>
                  </a:solidFill>
                </a:ln>
              </a:endParaRPr>
            </a:p>
          </p:txBody>
        </p:sp>
      </p:grpSp>
      <p:grpSp>
        <p:nvGrpSpPr>
          <p:cNvPr id="29" name="Group 28">
            <a:extLst>
              <a:ext uri="{FF2B5EF4-FFF2-40B4-BE49-F238E27FC236}">
                <a16:creationId xmlns:a16="http://schemas.microsoft.com/office/drawing/2014/main" id="{0C1DE1A0-E1BD-49C9-9DB6-50BC0758B97D}"/>
              </a:ext>
            </a:extLst>
          </p:cNvPr>
          <p:cNvGrpSpPr/>
          <p:nvPr/>
        </p:nvGrpSpPr>
        <p:grpSpPr>
          <a:xfrm>
            <a:off x="146328" y="2489867"/>
            <a:ext cx="8851344" cy="2624562"/>
            <a:chOff x="4296509" y="1852145"/>
            <a:chExt cx="11801792" cy="3499416"/>
          </a:xfrm>
        </p:grpSpPr>
        <p:sp>
          <p:nvSpPr>
            <p:cNvPr id="12" name="TextBox 11">
              <a:extLst>
                <a:ext uri="{FF2B5EF4-FFF2-40B4-BE49-F238E27FC236}">
                  <a16:creationId xmlns:a16="http://schemas.microsoft.com/office/drawing/2014/main" id="{EAED1576-21C4-47F6-962A-47D47D77F78B}"/>
                </a:ext>
              </a:extLst>
            </p:cNvPr>
            <p:cNvSpPr txBox="1"/>
            <p:nvPr/>
          </p:nvSpPr>
          <p:spPr>
            <a:xfrm>
              <a:off x="13767257" y="4915521"/>
              <a:ext cx="2331044" cy="410369"/>
            </a:xfrm>
            <a:prstGeom prst="rect">
              <a:avLst/>
            </a:prstGeom>
            <a:noFill/>
          </p:spPr>
          <p:txBody>
            <a:bodyPr wrap="square" rtlCol="0">
              <a:spAutoFit/>
            </a:bodyPr>
            <a:lstStyle/>
            <a:p>
              <a:r>
                <a:rPr lang="en-ZA" sz="1400" dirty="0"/>
                <a:t>Corporate services</a:t>
              </a:r>
            </a:p>
          </p:txBody>
        </p:sp>
        <p:sp>
          <p:nvSpPr>
            <p:cNvPr id="18" name="Rectangle: Rounded Corners 17">
              <a:extLst>
                <a:ext uri="{FF2B5EF4-FFF2-40B4-BE49-F238E27FC236}">
                  <a16:creationId xmlns:a16="http://schemas.microsoft.com/office/drawing/2014/main" id="{CB6DC718-89BB-4BD7-BEE3-EBB586A01BF6}"/>
                </a:ext>
              </a:extLst>
            </p:cNvPr>
            <p:cNvSpPr/>
            <p:nvPr/>
          </p:nvSpPr>
          <p:spPr>
            <a:xfrm>
              <a:off x="4296509" y="1852145"/>
              <a:ext cx="2391507" cy="3499416"/>
            </a:xfrm>
            <a:prstGeom prst="roundRect">
              <a:avLst/>
            </a:prstGeom>
            <a:solidFill>
              <a:srgbClr val="90C226">
                <a:alpha val="30196"/>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23" name="Arrow: Left 22">
              <a:extLst>
                <a:ext uri="{FF2B5EF4-FFF2-40B4-BE49-F238E27FC236}">
                  <a16:creationId xmlns:a16="http://schemas.microsoft.com/office/drawing/2014/main" id="{594481AB-D40E-4131-9FBF-2B9EF8811CFC}"/>
                </a:ext>
              </a:extLst>
            </p:cNvPr>
            <p:cNvSpPr/>
            <p:nvPr/>
          </p:nvSpPr>
          <p:spPr>
            <a:xfrm>
              <a:off x="6553508" y="4914789"/>
              <a:ext cx="7168809" cy="336659"/>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ln w="3175">
                  <a:solidFill>
                    <a:schemeClr val="tx1"/>
                  </a:solidFill>
                </a:ln>
              </a:endParaRPr>
            </a:p>
          </p:txBody>
        </p:sp>
      </p:grpSp>
      <p:grpSp>
        <p:nvGrpSpPr>
          <p:cNvPr id="31" name="Group 30">
            <a:extLst>
              <a:ext uri="{FF2B5EF4-FFF2-40B4-BE49-F238E27FC236}">
                <a16:creationId xmlns:a16="http://schemas.microsoft.com/office/drawing/2014/main" id="{C177FE86-11DE-4765-A200-B905DE1A9FE8}"/>
              </a:ext>
            </a:extLst>
          </p:cNvPr>
          <p:cNvGrpSpPr/>
          <p:nvPr/>
        </p:nvGrpSpPr>
        <p:grpSpPr>
          <a:xfrm>
            <a:off x="167056" y="5013732"/>
            <a:ext cx="8863344" cy="867309"/>
            <a:chOff x="70337" y="5996355"/>
            <a:chExt cx="11817791" cy="832338"/>
          </a:xfrm>
        </p:grpSpPr>
        <p:sp>
          <p:nvSpPr>
            <p:cNvPr id="13" name="TextBox 12">
              <a:extLst>
                <a:ext uri="{FF2B5EF4-FFF2-40B4-BE49-F238E27FC236}">
                  <a16:creationId xmlns:a16="http://schemas.microsoft.com/office/drawing/2014/main" id="{45E38FD0-5575-4434-9BFF-2D6FC3DF9EA1}"/>
                </a:ext>
              </a:extLst>
            </p:cNvPr>
            <p:cNvSpPr txBox="1"/>
            <p:nvPr/>
          </p:nvSpPr>
          <p:spPr>
            <a:xfrm>
              <a:off x="9586669" y="6110456"/>
              <a:ext cx="2301459" cy="708880"/>
            </a:xfrm>
            <a:prstGeom prst="rect">
              <a:avLst/>
            </a:prstGeom>
            <a:noFill/>
          </p:spPr>
          <p:txBody>
            <a:bodyPr wrap="square" rtlCol="0">
              <a:spAutoFit/>
            </a:bodyPr>
            <a:lstStyle/>
            <a:p>
              <a:r>
                <a:rPr lang="en-ZA" sz="1400" dirty="0"/>
                <a:t>Decentralised administration functions</a:t>
              </a:r>
            </a:p>
          </p:txBody>
        </p:sp>
        <p:sp>
          <p:nvSpPr>
            <p:cNvPr id="19" name="Rectangle: Rounded Corners 18">
              <a:extLst>
                <a:ext uri="{FF2B5EF4-FFF2-40B4-BE49-F238E27FC236}">
                  <a16:creationId xmlns:a16="http://schemas.microsoft.com/office/drawing/2014/main" id="{DF63F63F-14B2-4369-80A0-6A0629A8FDBC}"/>
                </a:ext>
              </a:extLst>
            </p:cNvPr>
            <p:cNvSpPr/>
            <p:nvPr/>
          </p:nvSpPr>
          <p:spPr>
            <a:xfrm>
              <a:off x="70337" y="5996355"/>
              <a:ext cx="8273524" cy="832338"/>
            </a:xfrm>
            <a:prstGeom prst="roundRect">
              <a:avLst/>
            </a:prstGeom>
            <a:solidFill>
              <a:srgbClr val="90C226">
                <a:alpha val="30196"/>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24" name="Arrow: Left 23">
              <a:extLst>
                <a:ext uri="{FF2B5EF4-FFF2-40B4-BE49-F238E27FC236}">
                  <a16:creationId xmlns:a16="http://schemas.microsoft.com/office/drawing/2014/main" id="{49D62018-ED81-4C20-8302-D6DBECF58001}"/>
                </a:ext>
              </a:extLst>
            </p:cNvPr>
            <p:cNvSpPr/>
            <p:nvPr/>
          </p:nvSpPr>
          <p:spPr>
            <a:xfrm>
              <a:off x="8343862" y="6190041"/>
              <a:ext cx="1124993" cy="21443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ln w="3175">
                  <a:solidFill>
                    <a:schemeClr val="tx1"/>
                  </a:solidFill>
                </a:ln>
              </a:endParaRPr>
            </a:p>
          </p:txBody>
        </p:sp>
      </p:grpSp>
      <p:grpSp>
        <p:nvGrpSpPr>
          <p:cNvPr id="30" name="Group 29">
            <a:extLst>
              <a:ext uri="{FF2B5EF4-FFF2-40B4-BE49-F238E27FC236}">
                <a16:creationId xmlns:a16="http://schemas.microsoft.com/office/drawing/2014/main" id="{4E47064E-FBB1-4B4E-8E80-F7446F6746E3}"/>
              </a:ext>
            </a:extLst>
          </p:cNvPr>
          <p:cNvGrpSpPr/>
          <p:nvPr/>
        </p:nvGrpSpPr>
        <p:grpSpPr>
          <a:xfrm>
            <a:off x="5364089" y="3158989"/>
            <a:ext cx="3096343" cy="307777"/>
            <a:chOff x="-149749" y="5091997"/>
            <a:chExt cx="10308834" cy="169947"/>
          </a:xfrm>
        </p:grpSpPr>
        <p:sp>
          <p:nvSpPr>
            <p:cNvPr id="9" name="TextBox 8">
              <a:extLst>
                <a:ext uri="{FF2B5EF4-FFF2-40B4-BE49-F238E27FC236}">
                  <a16:creationId xmlns:a16="http://schemas.microsoft.com/office/drawing/2014/main" id="{1EC92DF1-95C0-457B-BFBD-1A72DA304012}"/>
                </a:ext>
              </a:extLst>
            </p:cNvPr>
            <p:cNvSpPr txBox="1"/>
            <p:nvPr/>
          </p:nvSpPr>
          <p:spPr>
            <a:xfrm>
              <a:off x="7432431" y="5091997"/>
              <a:ext cx="2726654" cy="169947"/>
            </a:xfrm>
            <a:prstGeom prst="rect">
              <a:avLst/>
            </a:prstGeom>
            <a:noFill/>
          </p:spPr>
          <p:txBody>
            <a:bodyPr wrap="square" rtlCol="0">
              <a:spAutoFit/>
            </a:bodyPr>
            <a:lstStyle/>
            <a:p>
              <a:r>
                <a:rPr lang="en-ZA" sz="1400" dirty="0"/>
                <a:t>FUND</a:t>
              </a:r>
              <a:endParaRPr lang="en-ZA" sz="1400" dirty="0">
                <a:solidFill>
                  <a:srgbClr val="FF0000"/>
                </a:solidFill>
              </a:endParaRPr>
            </a:p>
          </p:txBody>
        </p:sp>
        <p:sp>
          <p:nvSpPr>
            <p:cNvPr id="25" name="Arrow: Left 24">
              <a:extLst>
                <a:ext uri="{FF2B5EF4-FFF2-40B4-BE49-F238E27FC236}">
                  <a16:creationId xmlns:a16="http://schemas.microsoft.com/office/drawing/2014/main" id="{F5FDA80B-AC7D-4D5C-ADF6-FAC51E725089}"/>
                </a:ext>
              </a:extLst>
            </p:cNvPr>
            <p:cNvSpPr/>
            <p:nvPr/>
          </p:nvSpPr>
          <p:spPr>
            <a:xfrm>
              <a:off x="-149749" y="5120740"/>
              <a:ext cx="7582180" cy="123984"/>
            </a:xfrm>
            <a:prstGeom prst="leftArrow">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ln w="3175">
                  <a:solidFill>
                    <a:schemeClr val="tx1"/>
                  </a:solidFill>
                </a:ln>
              </a:endParaRPr>
            </a:p>
          </p:txBody>
        </p:sp>
      </p:grpSp>
      <p:sp>
        <p:nvSpPr>
          <p:cNvPr id="33" name="Title 1">
            <a:extLst>
              <a:ext uri="{FF2B5EF4-FFF2-40B4-BE49-F238E27FC236}">
                <a16:creationId xmlns:a16="http://schemas.microsoft.com/office/drawing/2014/main" id="{BEDC0E9C-313D-408C-8A08-2A9A01CB9027}"/>
              </a:ext>
            </a:extLst>
          </p:cNvPr>
          <p:cNvSpPr txBox="1">
            <a:spLocks/>
          </p:cNvSpPr>
          <p:nvPr/>
        </p:nvSpPr>
        <p:spPr>
          <a:xfrm>
            <a:off x="323528" y="180038"/>
            <a:ext cx="7886700" cy="558914"/>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fontAlgn="auto">
              <a:spcAft>
                <a:spcPts val="0"/>
              </a:spcAft>
            </a:pPr>
            <a:r>
              <a:rPr lang="en-ZA" sz="2800" b="1" dirty="0">
                <a:solidFill>
                  <a:schemeClr val="bg1"/>
                </a:solidFill>
                <a:latin typeface="Arial" panose="020B0604020202020204" pitchFamily="34" charset="0"/>
                <a:cs typeface="Arial" panose="020B0604020202020204" pitchFamily="34" charset="0"/>
              </a:rPr>
              <a:t>NHI Fund organisation</a:t>
            </a:r>
          </a:p>
        </p:txBody>
      </p:sp>
    </p:spTree>
    <p:extLst>
      <p:ext uri="{BB962C8B-B14F-4D97-AF65-F5344CB8AC3E}">
        <p14:creationId xmlns:p14="http://schemas.microsoft.com/office/powerpoint/2010/main" val="1477852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114E48-8EAC-4504-AC9B-005E365EB14A}"/>
              </a:ext>
            </a:extLst>
          </p:cNvPr>
          <p:cNvSpPr>
            <a:spLocks noGrp="1"/>
          </p:cNvSpPr>
          <p:nvPr>
            <p:ph type="title"/>
          </p:nvPr>
        </p:nvSpPr>
        <p:spPr/>
        <p:txBody>
          <a:bodyPr/>
          <a:lstStyle/>
          <a:p>
            <a:r>
              <a:rPr lang="en-ZA" dirty="0"/>
              <a:t>Role of health departments</a:t>
            </a:r>
          </a:p>
        </p:txBody>
      </p:sp>
      <p:sp>
        <p:nvSpPr>
          <p:cNvPr id="3" name="Content Placeholder 2">
            <a:extLst>
              <a:ext uri="{FF2B5EF4-FFF2-40B4-BE49-F238E27FC236}">
                <a16:creationId xmlns:a16="http://schemas.microsoft.com/office/drawing/2014/main" id="{E5DD0D77-84A9-4CFE-B282-2CCEB5DD1B49}"/>
              </a:ext>
            </a:extLst>
          </p:cNvPr>
          <p:cNvSpPr>
            <a:spLocks noGrp="1"/>
          </p:cNvSpPr>
          <p:nvPr>
            <p:ph idx="1"/>
          </p:nvPr>
        </p:nvSpPr>
        <p:spPr>
          <a:xfrm>
            <a:off x="628650" y="1268759"/>
            <a:ext cx="7886700" cy="4464497"/>
          </a:xfrm>
        </p:spPr>
        <p:txBody>
          <a:bodyPr/>
          <a:lstStyle/>
          <a:p>
            <a:r>
              <a:rPr lang="en-ZA" sz="2000" dirty="0"/>
              <a:t>National Department of Health – policy, standards, coordination</a:t>
            </a:r>
          </a:p>
          <a:p>
            <a:r>
              <a:rPr lang="en-ZA" sz="2000" dirty="0"/>
              <a:t>Provincial Departments of Health – stewardship over public and private providers</a:t>
            </a:r>
          </a:p>
          <a:p>
            <a:r>
              <a:rPr lang="en-ZA" sz="2000" dirty="0"/>
              <a:t>Municipalities – non-personal health services and intersectoral interactions</a:t>
            </a:r>
          </a:p>
        </p:txBody>
      </p:sp>
    </p:spTree>
    <p:extLst>
      <p:ext uri="{BB962C8B-B14F-4D97-AF65-F5344CB8AC3E}">
        <p14:creationId xmlns:p14="http://schemas.microsoft.com/office/powerpoint/2010/main" val="4370411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39B2B0-4F27-4901-91AC-DB5EB3D5E863}"/>
              </a:ext>
            </a:extLst>
          </p:cNvPr>
          <p:cNvSpPr>
            <a:spLocks noGrp="1"/>
          </p:cNvSpPr>
          <p:nvPr>
            <p:ph type="title"/>
          </p:nvPr>
        </p:nvSpPr>
        <p:spPr>
          <a:xfrm>
            <a:off x="107504" y="116632"/>
            <a:ext cx="7344816" cy="1008111"/>
          </a:xfrm>
        </p:spPr>
        <p:txBody>
          <a:bodyPr/>
          <a:lstStyle/>
          <a:p>
            <a:r>
              <a:rPr lang="en-ZA" dirty="0"/>
              <a:t>District Health Management Offices &amp; </a:t>
            </a:r>
            <a:r>
              <a:rPr lang="en-US" dirty="0">
                <a:solidFill>
                  <a:srgbClr val="FFFFFF"/>
                </a:solidFill>
              </a:rPr>
              <a:t>Contracting Units of Primary Health Care (CUP)</a:t>
            </a:r>
            <a:endParaRPr lang="en-ZA" dirty="0"/>
          </a:p>
        </p:txBody>
      </p:sp>
      <p:sp>
        <p:nvSpPr>
          <p:cNvPr id="3" name="Content Placeholder 2">
            <a:extLst>
              <a:ext uri="{FF2B5EF4-FFF2-40B4-BE49-F238E27FC236}">
                <a16:creationId xmlns:a16="http://schemas.microsoft.com/office/drawing/2014/main" id="{A72B8CB8-2DCB-4A31-BA3D-40588F9D79EC}"/>
              </a:ext>
            </a:extLst>
          </p:cNvPr>
          <p:cNvSpPr>
            <a:spLocks noGrp="1"/>
          </p:cNvSpPr>
          <p:nvPr>
            <p:ph idx="1"/>
          </p:nvPr>
        </p:nvSpPr>
        <p:spPr>
          <a:xfrm>
            <a:off x="628650" y="1052736"/>
            <a:ext cx="7886700" cy="5040560"/>
          </a:xfrm>
        </p:spPr>
        <p:txBody>
          <a:bodyPr/>
          <a:lstStyle/>
          <a:p>
            <a:r>
              <a:rPr lang="en-ZA" sz="2000" b="1" dirty="0">
                <a:solidFill>
                  <a:srgbClr val="FF0000"/>
                </a:solidFill>
              </a:rPr>
              <a:t>DHMO</a:t>
            </a:r>
            <a:r>
              <a:rPr lang="en-ZA" sz="2000" dirty="0"/>
              <a:t> must manage, facilitate, support and coordinate the provision of PHC services for personal health care services and non-personal health services at district level in compliance with national policy guidelines and relevant law</a:t>
            </a:r>
          </a:p>
          <a:p>
            <a:r>
              <a:rPr lang="en-ZA" sz="2000" b="1" dirty="0">
                <a:solidFill>
                  <a:srgbClr val="FF0000"/>
                </a:solidFill>
              </a:rPr>
              <a:t>CUP</a:t>
            </a:r>
            <a:r>
              <a:rPr lang="en-ZA" sz="2000" dirty="0"/>
              <a:t> manages PHC services, such as prevention, promotion, curative, rehabilitative ambulatory, home-based care and community care in a demarcated geographical area (needs in terms of the demographic and epidemiological profile)</a:t>
            </a:r>
          </a:p>
          <a:p>
            <a:pPr lvl="1"/>
            <a:r>
              <a:rPr lang="en-ZA" sz="1600" dirty="0"/>
              <a:t>is a preferred unit with which the Fund contracts for the provision of PHC services within a defined area</a:t>
            </a:r>
          </a:p>
          <a:p>
            <a:pPr lvl="1"/>
            <a:r>
              <a:rPr lang="en-ZA" sz="1600" dirty="0"/>
              <a:t>is comprised of a district hospital, clinics or community health centres and ward-based (accredited public and private health care service providers at primary care facilities)</a:t>
            </a:r>
          </a:p>
          <a:p>
            <a:pPr lvl="1"/>
            <a:r>
              <a:rPr lang="en-ZA" sz="1600" dirty="0"/>
              <a:t>manage contracts entered with accredited health care service providers, health establishments and suppliers in a prescribed manner</a:t>
            </a:r>
          </a:p>
          <a:p>
            <a:pPr lvl="1"/>
            <a:r>
              <a:rPr lang="en-ZA" sz="1600" dirty="0"/>
              <a:t>monitor the disbursement of funds to health care service providers, health establishments and suppliers</a:t>
            </a:r>
          </a:p>
          <a:p>
            <a:endParaRPr lang="en-ZA" sz="1600" dirty="0"/>
          </a:p>
        </p:txBody>
      </p:sp>
    </p:spTree>
    <p:extLst>
      <p:ext uri="{BB962C8B-B14F-4D97-AF65-F5344CB8AC3E}">
        <p14:creationId xmlns:p14="http://schemas.microsoft.com/office/powerpoint/2010/main" val="6290777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9711F-1606-4850-B1F5-8CD9D0FE9B97}"/>
              </a:ext>
            </a:extLst>
          </p:cNvPr>
          <p:cNvSpPr>
            <a:spLocks noGrp="1"/>
          </p:cNvSpPr>
          <p:nvPr>
            <p:ph type="title"/>
          </p:nvPr>
        </p:nvSpPr>
        <p:spPr>
          <a:xfrm>
            <a:off x="323528" y="260648"/>
            <a:ext cx="6463630" cy="543595"/>
          </a:xfrm>
        </p:spPr>
        <p:txBody>
          <a:bodyPr/>
          <a:lstStyle/>
          <a:p>
            <a:pPr algn="l"/>
            <a:r>
              <a:rPr lang="en-ZA" dirty="0"/>
              <a:t>What will NHI cost?</a:t>
            </a:r>
          </a:p>
        </p:txBody>
      </p:sp>
      <p:sp>
        <p:nvSpPr>
          <p:cNvPr id="3" name="Content Placeholder 2">
            <a:extLst>
              <a:ext uri="{FF2B5EF4-FFF2-40B4-BE49-F238E27FC236}">
                <a16:creationId xmlns:a16="http://schemas.microsoft.com/office/drawing/2014/main" id="{BD0B88D9-2E4C-439B-A947-C1492E0F9B4B}"/>
              </a:ext>
            </a:extLst>
          </p:cNvPr>
          <p:cNvSpPr>
            <a:spLocks noGrp="1"/>
          </p:cNvSpPr>
          <p:nvPr>
            <p:ph idx="1"/>
          </p:nvPr>
        </p:nvSpPr>
        <p:spPr>
          <a:xfrm>
            <a:off x="357420" y="1253331"/>
            <a:ext cx="8607068" cy="4351338"/>
          </a:xfrm>
        </p:spPr>
        <p:txBody>
          <a:bodyPr anchor="t"/>
          <a:lstStyle/>
          <a:p>
            <a:r>
              <a:rPr lang="en-ZA" sz="2000" dirty="0"/>
              <a:t>Need not be any more than what the people in the country spend today!</a:t>
            </a:r>
          </a:p>
          <a:p>
            <a:r>
              <a:rPr lang="en-ZA" sz="2000" dirty="0"/>
              <a:t>8,2% to 8,8% of GDP (depending on source) </a:t>
            </a:r>
          </a:p>
          <a:p>
            <a:pPr lvl="1"/>
            <a:r>
              <a:rPr lang="en-ZA" sz="1800" dirty="0"/>
              <a:t>Public around 4,0%</a:t>
            </a:r>
          </a:p>
          <a:p>
            <a:pPr lvl="2"/>
            <a:r>
              <a:rPr lang="en-ZA" sz="1800" dirty="0"/>
              <a:t>About R3 155 per person per year</a:t>
            </a:r>
          </a:p>
          <a:p>
            <a:pPr lvl="2"/>
            <a:r>
              <a:rPr lang="en-ZA" sz="1800" dirty="0"/>
              <a:t>About R219bn pa increasing by about R4bn pa</a:t>
            </a:r>
          </a:p>
          <a:p>
            <a:pPr lvl="1"/>
            <a:r>
              <a:rPr lang="en-ZA" sz="1800" dirty="0"/>
              <a:t>Private around 4,55%</a:t>
            </a:r>
          </a:p>
          <a:p>
            <a:pPr lvl="2"/>
            <a:r>
              <a:rPr lang="en-ZA" sz="1800" dirty="0"/>
              <a:t>About R235bn pa</a:t>
            </a:r>
          </a:p>
          <a:p>
            <a:r>
              <a:rPr lang="en-ZA" sz="2000" dirty="0">
                <a:latin typeface="Arial"/>
                <a:cs typeface="Arial"/>
              </a:rPr>
              <a:t>The aim must be to spend every Rand more efficiently and appropriately to the need of the patients</a:t>
            </a:r>
          </a:p>
          <a:p>
            <a:r>
              <a:rPr lang="en-ZA" sz="2000" dirty="0"/>
              <a:t>Transitional costs</a:t>
            </a:r>
          </a:p>
          <a:p>
            <a:endParaRPr lang="en-ZA" sz="2000" dirty="0"/>
          </a:p>
        </p:txBody>
      </p:sp>
    </p:spTree>
    <p:extLst>
      <p:ext uri="{BB962C8B-B14F-4D97-AF65-F5344CB8AC3E}">
        <p14:creationId xmlns:p14="http://schemas.microsoft.com/office/powerpoint/2010/main" val="13373282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95EC85-9A96-4D6E-B2FC-701991C8F083}"/>
              </a:ext>
            </a:extLst>
          </p:cNvPr>
          <p:cNvSpPr>
            <a:spLocks noGrp="1"/>
          </p:cNvSpPr>
          <p:nvPr>
            <p:ph type="title"/>
          </p:nvPr>
        </p:nvSpPr>
        <p:spPr/>
        <p:txBody>
          <a:bodyPr/>
          <a:lstStyle/>
          <a:p>
            <a:r>
              <a:rPr lang="en-ZA" dirty="0"/>
              <a:t>Contentious Issues</a:t>
            </a:r>
          </a:p>
        </p:txBody>
      </p:sp>
      <p:sp>
        <p:nvSpPr>
          <p:cNvPr id="3" name="Content Placeholder 2">
            <a:extLst>
              <a:ext uri="{FF2B5EF4-FFF2-40B4-BE49-F238E27FC236}">
                <a16:creationId xmlns:a16="http://schemas.microsoft.com/office/drawing/2014/main" id="{EB2047B7-36B8-4556-A055-DB04562A8BE7}"/>
              </a:ext>
            </a:extLst>
          </p:cNvPr>
          <p:cNvSpPr>
            <a:spLocks noGrp="1"/>
          </p:cNvSpPr>
          <p:nvPr>
            <p:ph idx="1"/>
          </p:nvPr>
        </p:nvSpPr>
        <p:spPr>
          <a:xfrm>
            <a:off x="628650" y="1196753"/>
            <a:ext cx="7886700" cy="4464496"/>
          </a:xfrm>
        </p:spPr>
        <p:txBody>
          <a:bodyPr/>
          <a:lstStyle/>
          <a:p>
            <a:r>
              <a:rPr lang="en-ZA" sz="2000" dirty="0"/>
              <a:t>Role of medical schemes</a:t>
            </a:r>
          </a:p>
          <a:p>
            <a:r>
              <a:rPr lang="en-ZA" sz="2000" dirty="0"/>
              <a:t>Role of provinces</a:t>
            </a:r>
          </a:p>
          <a:p>
            <a:r>
              <a:rPr lang="en-ZA" sz="2000" dirty="0"/>
              <a:t>Capabilities of the State to manage NHI Fund</a:t>
            </a:r>
          </a:p>
          <a:p>
            <a:r>
              <a:rPr lang="en-ZA" sz="2000" dirty="0"/>
              <a:t>Centralised procurement</a:t>
            </a:r>
          </a:p>
        </p:txBody>
      </p:sp>
    </p:spTree>
    <p:extLst>
      <p:ext uri="{BB962C8B-B14F-4D97-AF65-F5344CB8AC3E}">
        <p14:creationId xmlns:p14="http://schemas.microsoft.com/office/powerpoint/2010/main" val="11403591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91D793-2638-4673-8407-0750D311FE23}"/>
              </a:ext>
            </a:extLst>
          </p:cNvPr>
          <p:cNvSpPr>
            <a:spLocks noGrp="1"/>
          </p:cNvSpPr>
          <p:nvPr>
            <p:ph type="title"/>
          </p:nvPr>
        </p:nvSpPr>
        <p:spPr>
          <a:xfrm>
            <a:off x="251519" y="332656"/>
            <a:ext cx="7108303" cy="405475"/>
          </a:xfrm>
        </p:spPr>
        <p:txBody>
          <a:bodyPr anchor="ctr">
            <a:normAutofit fontScale="90000"/>
          </a:bodyPr>
          <a:lstStyle/>
          <a:p>
            <a:r>
              <a:rPr lang="en-ZA" sz="2700" dirty="0"/>
              <a:t>Private Sector preparation for NHI </a:t>
            </a:r>
            <a:r>
              <a:rPr lang="en-ZA" sz="1800" dirty="0"/>
              <a:t>(HMI Report)</a:t>
            </a:r>
          </a:p>
        </p:txBody>
      </p:sp>
      <p:sp>
        <p:nvSpPr>
          <p:cNvPr id="3" name="Content Placeholder 2">
            <a:extLst>
              <a:ext uri="{FF2B5EF4-FFF2-40B4-BE49-F238E27FC236}">
                <a16:creationId xmlns:a16="http://schemas.microsoft.com/office/drawing/2014/main" id="{21ACADE8-D910-4182-BF5B-70AF480A9F18}"/>
              </a:ext>
            </a:extLst>
          </p:cNvPr>
          <p:cNvSpPr>
            <a:spLocks noGrp="1"/>
          </p:cNvSpPr>
          <p:nvPr>
            <p:ph idx="1"/>
          </p:nvPr>
        </p:nvSpPr>
        <p:spPr>
          <a:xfrm>
            <a:off x="323528" y="1124744"/>
            <a:ext cx="8568952" cy="4351338"/>
          </a:xfrm>
        </p:spPr>
        <p:txBody>
          <a:bodyPr/>
          <a:lstStyle/>
          <a:p>
            <a:pPr lvl="0"/>
            <a:r>
              <a:rPr lang="en-ZA" sz="2000" dirty="0"/>
              <a:t>MANY negative comments in the executive summary documenting:</a:t>
            </a:r>
            <a:endParaRPr lang="en-US" sz="2000" dirty="0"/>
          </a:p>
          <a:p>
            <a:pPr lvl="1"/>
            <a:r>
              <a:rPr lang="en-ZA" sz="1600" dirty="0"/>
              <a:t>Inefficiencies</a:t>
            </a:r>
            <a:endParaRPr lang="en-US" sz="1600" dirty="0"/>
          </a:p>
          <a:p>
            <a:pPr lvl="1"/>
            <a:r>
              <a:rPr lang="en-ZA" sz="1600" dirty="0"/>
              <a:t>Over servicing</a:t>
            </a:r>
            <a:endParaRPr lang="en-US" sz="1600" dirty="0"/>
          </a:p>
          <a:p>
            <a:pPr lvl="1"/>
            <a:r>
              <a:rPr lang="en-ZA" sz="1600" dirty="0"/>
              <a:t>Anti-competitive behaviour</a:t>
            </a:r>
            <a:endParaRPr lang="en-US" sz="1600" dirty="0"/>
          </a:p>
          <a:p>
            <a:pPr lvl="1"/>
            <a:r>
              <a:rPr lang="en-ZA" sz="1600" dirty="0"/>
              <a:t>Poor or undocumented health care outcomes</a:t>
            </a:r>
            <a:endParaRPr lang="en-US" sz="1600" dirty="0"/>
          </a:p>
          <a:p>
            <a:pPr lvl="1"/>
            <a:r>
              <a:rPr lang="en-ZA" sz="1600" dirty="0"/>
              <a:t>Transfer of costs</a:t>
            </a:r>
            <a:endParaRPr lang="en-US" sz="1600" dirty="0"/>
          </a:p>
          <a:p>
            <a:pPr lvl="1"/>
            <a:r>
              <a:rPr lang="en-ZA" sz="1600" dirty="0"/>
              <a:t>Poor accountability</a:t>
            </a:r>
            <a:endParaRPr lang="en-US" sz="1600" dirty="0"/>
          </a:p>
          <a:p>
            <a:pPr lvl="0"/>
            <a:r>
              <a:rPr lang="en-ZA" sz="2000" dirty="0"/>
              <a:t>NDOH/PDOHs need to work with private players, regulators and professional councils to address most pressing issues</a:t>
            </a:r>
            <a:endParaRPr lang="en-US" sz="2000" dirty="0"/>
          </a:p>
          <a:p>
            <a:pPr lvl="1"/>
            <a:r>
              <a:rPr lang="en-ZA" sz="1600" dirty="0"/>
              <a:t>Hospitals</a:t>
            </a:r>
            <a:endParaRPr lang="en-US" sz="1600" dirty="0"/>
          </a:p>
          <a:p>
            <a:pPr lvl="1"/>
            <a:r>
              <a:rPr lang="en-ZA" sz="1600" dirty="0"/>
              <a:t>Medical Scheme Administrators</a:t>
            </a:r>
            <a:endParaRPr lang="en-US" sz="1600" dirty="0"/>
          </a:p>
          <a:p>
            <a:pPr lvl="1"/>
            <a:r>
              <a:rPr lang="en-ZA" sz="1600" dirty="0"/>
              <a:t>Medical Schemes</a:t>
            </a:r>
            <a:endParaRPr lang="en-US" sz="1600" dirty="0"/>
          </a:p>
          <a:p>
            <a:pPr lvl="1"/>
            <a:r>
              <a:rPr lang="en-ZA" sz="1600" dirty="0"/>
              <a:t>PHC providers</a:t>
            </a:r>
            <a:endParaRPr lang="en-US" sz="1600" dirty="0"/>
          </a:p>
          <a:p>
            <a:pPr lvl="0"/>
            <a:r>
              <a:rPr lang="en-ZA" sz="2000" dirty="0"/>
              <a:t>Overlaps with Public System challenges – Social Compact actions</a:t>
            </a:r>
            <a:endParaRPr lang="en-US" sz="2000" dirty="0"/>
          </a:p>
        </p:txBody>
      </p:sp>
    </p:spTree>
    <p:extLst>
      <p:ext uri="{BB962C8B-B14F-4D97-AF65-F5344CB8AC3E}">
        <p14:creationId xmlns:p14="http://schemas.microsoft.com/office/powerpoint/2010/main" val="34335382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B0B586-97F9-4D93-B429-310745974B19}"/>
              </a:ext>
            </a:extLst>
          </p:cNvPr>
          <p:cNvSpPr>
            <a:spLocks noGrp="1"/>
          </p:cNvSpPr>
          <p:nvPr>
            <p:ph type="title"/>
          </p:nvPr>
        </p:nvSpPr>
        <p:spPr>
          <a:xfrm>
            <a:off x="628650" y="1131095"/>
            <a:ext cx="7886700" cy="647088"/>
          </a:xfrm>
        </p:spPr>
        <p:txBody>
          <a:bodyPr/>
          <a:lstStyle/>
          <a:p>
            <a:r>
              <a:rPr lang="en-ZA" dirty="0"/>
              <a:t>Public Sector preparation for NHI </a:t>
            </a:r>
          </a:p>
        </p:txBody>
      </p:sp>
      <p:sp>
        <p:nvSpPr>
          <p:cNvPr id="3" name="Content Placeholder 2">
            <a:extLst>
              <a:ext uri="{FF2B5EF4-FFF2-40B4-BE49-F238E27FC236}">
                <a16:creationId xmlns:a16="http://schemas.microsoft.com/office/drawing/2014/main" id="{87BBD94A-7656-4E29-967C-F184A17B1F06}"/>
              </a:ext>
            </a:extLst>
          </p:cNvPr>
          <p:cNvSpPr>
            <a:spLocks noGrp="1"/>
          </p:cNvSpPr>
          <p:nvPr>
            <p:ph idx="1"/>
          </p:nvPr>
        </p:nvSpPr>
        <p:spPr>
          <a:xfrm>
            <a:off x="827584" y="1327513"/>
            <a:ext cx="7621584" cy="4202974"/>
          </a:xfrm>
        </p:spPr>
        <p:txBody>
          <a:bodyPr anchor="t">
            <a:noAutofit/>
          </a:bodyPr>
          <a:lstStyle/>
          <a:p>
            <a:pPr marL="0" indent="0">
              <a:buNone/>
            </a:pPr>
            <a:r>
              <a:rPr lang="en-ZA" sz="2000" dirty="0">
                <a:latin typeface="Arial"/>
                <a:cs typeface="Arial"/>
              </a:rPr>
              <a:t>Pillar 1: Human Resource Operational Plan</a:t>
            </a:r>
          </a:p>
          <a:p>
            <a:pPr marL="0" indent="0">
              <a:buNone/>
            </a:pPr>
            <a:r>
              <a:rPr lang="en-ZA" sz="2000" dirty="0">
                <a:latin typeface="Arial"/>
                <a:cs typeface="Arial"/>
              </a:rPr>
              <a:t>Pillar 2: Supply Chain of Medicines, Medical Products and Equipment</a:t>
            </a:r>
          </a:p>
          <a:p>
            <a:pPr marL="0" indent="0">
              <a:buNone/>
            </a:pPr>
            <a:r>
              <a:rPr lang="en-ZA" sz="2000" dirty="0">
                <a:latin typeface="Arial"/>
                <a:cs typeface="Arial"/>
              </a:rPr>
              <a:t>Pillar 3: Health Infrastructure</a:t>
            </a:r>
          </a:p>
          <a:p>
            <a:pPr marL="0" indent="0">
              <a:buNone/>
            </a:pPr>
            <a:r>
              <a:rPr lang="en-ZA" sz="2000" dirty="0">
                <a:latin typeface="Arial"/>
                <a:cs typeface="Arial"/>
              </a:rPr>
              <a:t>Pillar 4: Private Sector Engagement</a:t>
            </a:r>
          </a:p>
          <a:p>
            <a:pPr marL="0" indent="0">
              <a:buNone/>
            </a:pPr>
            <a:r>
              <a:rPr lang="en-ZA" sz="2000" dirty="0">
                <a:latin typeface="Arial"/>
                <a:cs typeface="Arial"/>
              </a:rPr>
              <a:t>Pillar 5: Improve the quality and quantity of health services provided including improved access to primary health care</a:t>
            </a:r>
          </a:p>
          <a:p>
            <a:pPr marL="0" indent="0">
              <a:buNone/>
            </a:pPr>
            <a:r>
              <a:rPr lang="en-ZA" sz="2000" dirty="0">
                <a:latin typeface="Arial"/>
                <a:cs typeface="Arial"/>
              </a:rPr>
              <a:t>Pillar 6: Public Sector Financial Management</a:t>
            </a:r>
          </a:p>
          <a:p>
            <a:pPr marL="0" indent="0">
              <a:buNone/>
            </a:pPr>
            <a:r>
              <a:rPr lang="en-ZA" sz="2000" dirty="0">
                <a:latin typeface="Arial"/>
                <a:cs typeface="Arial"/>
              </a:rPr>
              <a:t>Pillar 7: Governance and Leadership</a:t>
            </a:r>
          </a:p>
          <a:p>
            <a:pPr marL="0" indent="0">
              <a:buNone/>
            </a:pPr>
            <a:r>
              <a:rPr lang="en-ZA" sz="2000" dirty="0">
                <a:latin typeface="Arial"/>
                <a:cs typeface="Arial"/>
              </a:rPr>
              <a:t>Pillar 8: Community Engagement</a:t>
            </a:r>
          </a:p>
          <a:p>
            <a:pPr marL="0" indent="0">
              <a:buNone/>
            </a:pPr>
            <a:r>
              <a:rPr lang="en-ZA" sz="2000" dirty="0">
                <a:latin typeface="Arial"/>
                <a:cs typeface="Arial"/>
              </a:rPr>
              <a:t>Pillar 9: Robust Health Information Systems</a:t>
            </a:r>
          </a:p>
        </p:txBody>
      </p:sp>
      <p:sp>
        <p:nvSpPr>
          <p:cNvPr id="4" name="Title 1">
            <a:extLst>
              <a:ext uri="{FF2B5EF4-FFF2-40B4-BE49-F238E27FC236}">
                <a16:creationId xmlns:a16="http://schemas.microsoft.com/office/drawing/2014/main" id="{0506EC45-654C-42E6-821F-A36BD672005A}"/>
              </a:ext>
            </a:extLst>
          </p:cNvPr>
          <p:cNvSpPr txBox="1">
            <a:spLocks/>
          </p:cNvSpPr>
          <p:nvPr/>
        </p:nvSpPr>
        <p:spPr>
          <a:xfrm>
            <a:off x="251519" y="332656"/>
            <a:ext cx="7108303" cy="405475"/>
          </a:xfrm>
          <a:prstGeom prst="rect">
            <a:avLst/>
          </a:prstGeom>
        </p:spPr>
        <p:txBody>
          <a:bodyPr anchor="ctr">
            <a:normAutofit fontScale="90000" lnSpcReduction="20000"/>
          </a:bodyPr>
          <a:lstStyle>
            <a:lvl1pPr algn="ctr" defTabSz="914400" rtl="0" eaLnBrk="1" latinLnBrk="0" hangingPunct="1">
              <a:spcBef>
                <a:spcPct val="0"/>
              </a:spcBef>
              <a:buNone/>
              <a:defRPr lang="en-US" sz="2800" b="1" kern="1200" dirty="0">
                <a:solidFill>
                  <a:schemeClr val="bg1"/>
                </a:solidFill>
                <a:latin typeface="Arial" pitchFamily="34" charset="0"/>
                <a:ea typeface="+mj-ea"/>
                <a:cs typeface="Arial" pitchFamily="34" charset="0"/>
              </a:defRPr>
            </a:lvl1pPr>
          </a:lstStyle>
          <a:p>
            <a:pPr algn="l" fontAlgn="auto">
              <a:spcAft>
                <a:spcPts val="0"/>
              </a:spcAft>
            </a:pPr>
            <a:r>
              <a:rPr lang="en-ZA" sz="2700" dirty="0"/>
              <a:t>Actions from the Social Compact</a:t>
            </a:r>
          </a:p>
        </p:txBody>
      </p:sp>
    </p:spTree>
    <p:extLst>
      <p:ext uri="{BB962C8B-B14F-4D97-AF65-F5344CB8AC3E}">
        <p14:creationId xmlns:p14="http://schemas.microsoft.com/office/powerpoint/2010/main" val="25635404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a:t>
            </a:r>
          </a:p>
        </p:txBody>
      </p:sp>
      <p:sp>
        <p:nvSpPr>
          <p:cNvPr id="3" name="Content Placeholder 2"/>
          <p:cNvSpPr>
            <a:spLocks noGrp="1"/>
          </p:cNvSpPr>
          <p:nvPr>
            <p:ph idx="1"/>
          </p:nvPr>
        </p:nvSpPr>
        <p:spPr>
          <a:xfrm>
            <a:off x="628650" y="1268760"/>
            <a:ext cx="7886700" cy="4351338"/>
          </a:xfrm>
        </p:spPr>
        <p:txBody>
          <a:bodyPr/>
          <a:lstStyle/>
          <a:p>
            <a:endParaRPr lang="en-US" dirty="0"/>
          </a:p>
        </p:txBody>
      </p:sp>
      <p:pic>
        <p:nvPicPr>
          <p:cNvPr id="4" name="Content Placeholder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512" y="1988840"/>
            <a:ext cx="8774044" cy="2880320"/>
          </a:xfrm>
          <a:prstGeom prst="rect">
            <a:avLst/>
          </a:prstGeom>
        </p:spPr>
      </p:pic>
    </p:spTree>
    <p:extLst>
      <p:ext uri="{BB962C8B-B14F-4D97-AF65-F5344CB8AC3E}">
        <p14:creationId xmlns:p14="http://schemas.microsoft.com/office/powerpoint/2010/main" val="3993174376"/>
      </p:ext>
    </p:extLst>
  </p:cSld>
  <p:clrMapOvr>
    <a:masterClrMapping/>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1836</Words>
  <Application>Microsoft Office PowerPoint</Application>
  <PresentationFormat>On-screen Show (4:3)</PresentationFormat>
  <Paragraphs>176</Paragraphs>
  <Slides>25</Slides>
  <Notes>1</Notes>
  <HiddenSlides>0</HiddenSlides>
  <MMClips>0</MMClips>
  <ScaleCrop>false</ScaleCrop>
  <HeadingPairs>
    <vt:vector size="6" baseType="variant">
      <vt:variant>
        <vt:lpstr>Fonts Used</vt:lpstr>
      </vt:variant>
      <vt:variant>
        <vt:i4>2</vt:i4>
      </vt:variant>
      <vt:variant>
        <vt:lpstr>Theme</vt:lpstr>
      </vt:variant>
      <vt:variant>
        <vt:i4>3</vt:i4>
      </vt:variant>
      <vt:variant>
        <vt:lpstr>Slide Titles</vt:lpstr>
      </vt:variant>
      <vt:variant>
        <vt:i4>25</vt:i4>
      </vt:variant>
    </vt:vector>
  </HeadingPairs>
  <TitlesOfParts>
    <vt:vector size="30" baseType="lpstr">
      <vt:lpstr>Arial</vt:lpstr>
      <vt:lpstr>Calibri</vt:lpstr>
      <vt:lpstr>Custom Design</vt:lpstr>
      <vt:lpstr>1_Custom Design</vt:lpstr>
      <vt:lpstr>2_Custom Design</vt:lpstr>
      <vt:lpstr>PowerPoint Presentation</vt:lpstr>
      <vt:lpstr>What is National Health Insurance (NHI)?</vt:lpstr>
      <vt:lpstr>Why do we need NHI?</vt:lpstr>
      <vt:lpstr>How will NHI work?</vt:lpstr>
      <vt:lpstr>What will NHI look like? (Big picture)</vt:lpstr>
      <vt:lpstr>When will NHI be implemented?</vt:lpstr>
      <vt:lpstr>Objects of the NHI Bill</vt:lpstr>
      <vt:lpstr>Aim of the Bill</vt:lpstr>
      <vt:lpstr>The NHI Fund</vt:lpstr>
      <vt:lpstr>Beneficiary users of NHI</vt:lpstr>
      <vt:lpstr>Registration of Health Service Users</vt:lpstr>
      <vt:lpstr>Complementary Cover</vt:lpstr>
      <vt:lpstr>Health care services coverage</vt:lpstr>
      <vt:lpstr>NHI Fund as purchaser </vt:lpstr>
      <vt:lpstr>Accreditation of service providers</vt:lpstr>
      <vt:lpstr>Payment of health care service providers </vt:lpstr>
      <vt:lpstr>NHI Fund Functions</vt:lpstr>
      <vt:lpstr>PowerPoint Presentation</vt:lpstr>
      <vt:lpstr>Role of health departments</vt:lpstr>
      <vt:lpstr>District Health Management Offices &amp; Contracting Units of Primary Health Care (CUP)</vt:lpstr>
      <vt:lpstr>What will NHI cost?</vt:lpstr>
      <vt:lpstr>Contentious Issues</vt:lpstr>
      <vt:lpstr>Private Sector preparation for NHI (HMI Report)</vt:lpstr>
      <vt:lpstr>Public Sector preparation for NHI </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Schmim</dc:creator>
  <cp:lastModifiedBy>RSteinhobel</cp:lastModifiedBy>
  <cp:revision>645</cp:revision>
  <cp:lastPrinted>2019-01-30T10:03:14Z</cp:lastPrinted>
  <dcterms:created xsi:type="dcterms:W3CDTF">2013-10-17T06:13:57Z</dcterms:created>
  <dcterms:modified xsi:type="dcterms:W3CDTF">2020-03-11T08:13:40Z</dcterms:modified>
</cp:coreProperties>
</file>