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56" r:id="rId2"/>
    <p:sldId id="263" r:id="rId3"/>
    <p:sldId id="330" r:id="rId4"/>
    <p:sldId id="306" r:id="rId5"/>
    <p:sldId id="264" r:id="rId6"/>
    <p:sldId id="299" r:id="rId7"/>
    <p:sldId id="298" r:id="rId8"/>
    <p:sldId id="297" r:id="rId9"/>
    <p:sldId id="300" r:id="rId10"/>
    <p:sldId id="301" r:id="rId11"/>
    <p:sldId id="302" r:id="rId12"/>
    <p:sldId id="303" r:id="rId13"/>
    <p:sldId id="305" r:id="rId14"/>
    <p:sldId id="304" r:id="rId15"/>
    <p:sldId id="276" r:id="rId16"/>
    <p:sldId id="278" r:id="rId17"/>
    <p:sldId id="277" r:id="rId18"/>
    <p:sldId id="279" r:id="rId19"/>
    <p:sldId id="280" r:id="rId20"/>
    <p:sldId id="281" r:id="rId21"/>
    <p:sldId id="282" r:id="rId22"/>
    <p:sldId id="283" r:id="rId23"/>
    <p:sldId id="296" r:id="rId24"/>
    <p:sldId id="275" r:id="rId25"/>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11" autoAdjust="0"/>
    <p:restoredTop sz="50000" autoAdjust="0"/>
  </p:normalViewPr>
  <p:slideViewPr>
    <p:cSldViewPr snapToGrid="0" snapToObjects="1">
      <p:cViewPr varScale="1">
        <p:scale>
          <a:sx n="86" d="100"/>
          <a:sy n="86" d="100"/>
        </p:scale>
        <p:origin x="1670" y="5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7930513-07B4-4DB4-B9B6-FA94E92856E6}"/>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vl1pPr>
          </a:lstStyle>
          <a:p>
            <a:pPr>
              <a:defRPr/>
            </a:pPr>
            <a:endParaRPr lang="en-ZA"/>
          </a:p>
        </p:txBody>
      </p:sp>
      <p:sp>
        <p:nvSpPr>
          <p:cNvPr id="3" name="Date Placeholder 2">
            <a:extLst>
              <a:ext uri="{FF2B5EF4-FFF2-40B4-BE49-F238E27FC236}">
                <a16:creationId xmlns:a16="http://schemas.microsoft.com/office/drawing/2014/main" id="{904864EF-C078-4660-B9AB-A26357480123}"/>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vl1pPr>
          </a:lstStyle>
          <a:p>
            <a:pPr>
              <a:defRPr/>
            </a:pPr>
            <a:fld id="{8006DB12-22AC-4723-8D88-10BD011CF03E}" type="datetimeFigureOut">
              <a:rPr lang="en-ZA"/>
              <a:pPr>
                <a:defRPr/>
              </a:pPr>
              <a:t>2021/05/05</a:t>
            </a:fld>
            <a:endParaRPr lang="en-ZA"/>
          </a:p>
        </p:txBody>
      </p:sp>
      <p:sp>
        <p:nvSpPr>
          <p:cNvPr id="4" name="Slide Image Placeholder 3">
            <a:extLst>
              <a:ext uri="{FF2B5EF4-FFF2-40B4-BE49-F238E27FC236}">
                <a16:creationId xmlns:a16="http://schemas.microsoft.com/office/drawing/2014/main" id="{F2BC5C80-DE04-4F14-B376-7C046CB4151E}"/>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a:p>
        </p:txBody>
      </p:sp>
      <p:sp>
        <p:nvSpPr>
          <p:cNvPr id="5" name="Notes Placeholder 4">
            <a:extLst>
              <a:ext uri="{FF2B5EF4-FFF2-40B4-BE49-F238E27FC236}">
                <a16:creationId xmlns:a16="http://schemas.microsoft.com/office/drawing/2014/main" id="{B73C2A5A-E382-4762-ADD6-82C1D23C515C}"/>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ZA" noProof="0"/>
          </a:p>
        </p:txBody>
      </p:sp>
      <p:sp>
        <p:nvSpPr>
          <p:cNvPr id="6" name="Footer Placeholder 5">
            <a:extLst>
              <a:ext uri="{FF2B5EF4-FFF2-40B4-BE49-F238E27FC236}">
                <a16:creationId xmlns:a16="http://schemas.microsoft.com/office/drawing/2014/main" id="{B334FD83-C361-4F38-9CA4-A5527EEFA72C}"/>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vl1pPr>
          </a:lstStyle>
          <a:p>
            <a:pPr>
              <a:defRPr/>
            </a:pPr>
            <a:endParaRPr lang="en-ZA"/>
          </a:p>
        </p:txBody>
      </p:sp>
      <p:sp>
        <p:nvSpPr>
          <p:cNvPr id="7" name="Slide Number Placeholder 6">
            <a:extLst>
              <a:ext uri="{FF2B5EF4-FFF2-40B4-BE49-F238E27FC236}">
                <a16:creationId xmlns:a16="http://schemas.microsoft.com/office/drawing/2014/main" id="{02F790DF-3B3A-4176-B4CC-678D71DCDB3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7C0AF27C-20C0-4EE2-A83B-91D4D8E8B486}" type="slidenum">
              <a:rPr lang="en-ZA" altLang="en-US"/>
              <a:pPr/>
              <a:t>‹#›</a:t>
            </a:fld>
            <a:endParaRPr lang="en-ZA"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1F4D790-1F91-47F6-B041-9D58D8E46894}"/>
              </a:ext>
            </a:extLst>
          </p:cNvPr>
          <p:cNvSpPr>
            <a:spLocks noGrp="1"/>
          </p:cNvSpPr>
          <p:nvPr>
            <p:ph type="dt" sz="half" idx="10"/>
          </p:nvPr>
        </p:nvSpPr>
        <p:spPr/>
        <p:txBody>
          <a:bodyPr/>
          <a:lstStyle>
            <a:lvl1pPr>
              <a:defRPr/>
            </a:lvl1pPr>
          </a:lstStyle>
          <a:p>
            <a:pPr>
              <a:defRPr/>
            </a:pPr>
            <a:fld id="{B646D95B-4043-4FE8-B387-07311A483F47}" type="datetimeFigureOut">
              <a:rPr lang="en-US"/>
              <a:pPr>
                <a:defRPr/>
              </a:pPr>
              <a:t>5/5/2021</a:t>
            </a:fld>
            <a:endParaRPr lang="en-US"/>
          </a:p>
        </p:txBody>
      </p:sp>
      <p:sp>
        <p:nvSpPr>
          <p:cNvPr id="5" name="Footer Placeholder 4">
            <a:extLst>
              <a:ext uri="{FF2B5EF4-FFF2-40B4-BE49-F238E27FC236}">
                <a16:creationId xmlns:a16="http://schemas.microsoft.com/office/drawing/2014/main" id="{76F8B731-C2C5-47A6-BFF7-58F099783DD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B09146D-993D-4AAC-8CD8-4974A05DB478}"/>
              </a:ext>
            </a:extLst>
          </p:cNvPr>
          <p:cNvSpPr>
            <a:spLocks noGrp="1"/>
          </p:cNvSpPr>
          <p:nvPr>
            <p:ph type="sldNum" sz="quarter" idx="12"/>
          </p:nvPr>
        </p:nvSpPr>
        <p:spPr/>
        <p:txBody>
          <a:bodyPr/>
          <a:lstStyle>
            <a:lvl1pPr>
              <a:defRPr/>
            </a:lvl1pPr>
          </a:lstStyle>
          <a:p>
            <a:fld id="{67517191-AC1C-496F-AA35-837A98076DB4}" type="slidenum">
              <a:rPr lang="en-US" altLang="en-US"/>
              <a:pPr/>
              <a:t>‹#›</a:t>
            </a:fld>
            <a:endParaRPr lang="en-US" altLang="en-US"/>
          </a:p>
        </p:txBody>
      </p:sp>
    </p:spTree>
    <p:extLst>
      <p:ext uri="{BB962C8B-B14F-4D97-AF65-F5344CB8AC3E}">
        <p14:creationId xmlns:p14="http://schemas.microsoft.com/office/powerpoint/2010/main" val="2850126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51FBDB-ED9D-4466-BE28-69EEE81118A4}"/>
              </a:ext>
            </a:extLst>
          </p:cNvPr>
          <p:cNvSpPr>
            <a:spLocks noGrp="1"/>
          </p:cNvSpPr>
          <p:nvPr>
            <p:ph type="dt" sz="half" idx="10"/>
          </p:nvPr>
        </p:nvSpPr>
        <p:spPr/>
        <p:txBody>
          <a:bodyPr/>
          <a:lstStyle>
            <a:lvl1pPr>
              <a:defRPr/>
            </a:lvl1pPr>
          </a:lstStyle>
          <a:p>
            <a:pPr>
              <a:defRPr/>
            </a:pPr>
            <a:fld id="{1155B297-26AF-4633-9886-BA10EA1B9153}" type="datetimeFigureOut">
              <a:rPr lang="en-US"/>
              <a:pPr>
                <a:defRPr/>
              </a:pPr>
              <a:t>5/5/2021</a:t>
            </a:fld>
            <a:endParaRPr lang="en-US"/>
          </a:p>
        </p:txBody>
      </p:sp>
      <p:sp>
        <p:nvSpPr>
          <p:cNvPr id="5" name="Footer Placeholder 4">
            <a:extLst>
              <a:ext uri="{FF2B5EF4-FFF2-40B4-BE49-F238E27FC236}">
                <a16:creationId xmlns:a16="http://schemas.microsoft.com/office/drawing/2014/main" id="{18D9E537-B1EE-4FBF-ACD0-3C7548E71CD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D3D8F96-DD23-43B3-A81B-9938B5D549E3}"/>
              </a:ext>
            </a:extLst>
          </p:cNvPr>
          <p:cNvSpPr>
            <a:spLocks noGrp="1"/>
          </p:cNvSpPr>
          <p:nvPr>
            <p:ph type="sldNum" sz="quarter" idx="12"/>
          </p:nvPr>
        </p:nvSpPr>
        <p:spPr/>
        <p:txBody>
          <a:bodyPr/>
          <a:lstStyle>
            <a:lvl1pPr>
              <a:defRPr/>
            </a:lvl1pPr>
          </a:lstStyle>
          <a:p>
            <a:fld id="{746A7A82-1F04-4190-8347-ECB4FAB81511}" type="slidenum">
              <a:rPr lang="en-US" altLang="en-US"/>
              <a:pPr/>
              <a:t>‹#›</a:t>
            </a:fld>
            <a:endParaRPr lang="en-US" altLang="en-US"/>
          </a:p>
        </p:txBody>
      </p:sp>
    </p:spTree>
    <p:extLst>
      <p:ext uri="{BB962C8B-B14F-4D97-AF65-F5344CB8AC3E}">
        <p14:creationId xmlns:p14="http://schemas.microsoft.com/office/powerpoint/2010/main" val="1339296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93EF971-C088-4481-B775-0EC456C5EB69}"/>
              </a:ext>
            </a:extLst>
          </p:cNvPr>
          <p:cNvSpPr>
            <a:spLocks noGrp="1"/>
          </p:cNvSpPr>
          <p:nvPr>
            <p:ph type="dt" sz="half" idx="10"/>
          </p:nvPr>
        </p:nvSpPr>
        <p:spPr/>
        <p:txBody>
          <a:bodyPr/>
          <a:lstStyle>
            <a:lvl1pPr>
              <a:defRPr/>
            </a:lvl1pPr>
          </a:lstStyle>
          <a:p>
            <a:pPr>
              <a:defRPr/>
            </a:pPr>
            <a:fld id="{A4303F6B-18E9-4228-8DD2-A6128B2E33F3}" type="datetimeFigureOut">
              <a:rPr lang="en-US"/>
              <a:pPr>
                <a:defRPr/>
              </a:pPr>
              <a:t>5/5/2021</a:t>
            </a:fld>
            <a:endParaRPr lang="en-US"/>
          </a:p>
        </p:txBody>
      </p:sp>
      <p:sp>
        <p:nvSpPr>
          <p:cNvPr id="5" name="Footer Placeholder 4">
            <a:extLst>
              <a:ext uri="{FF2B5EF4-FFF2-40B4-BE49-F238E27FC236}">
                <a16:creationId xmlns:a16="http://schemas.microsoft.com/office/drawing/2014/main" id="{B599005B-0BD0-461F-9D45-769398ACD18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E76EB4D-54C4-4B55-93C6-166EC444C961}"/>
              </a:ext>
            </a:extLst>
          </p:cNvPr>
          <p:cNvSpPr>
            <a:spLocks noGrp="1"/>
          </p:cNvSpPr>
          <p:nvPr>
            <p:ph type="sldNum" sz="quarter" idx="12"/>
          </p:nvPr>
        </p:nvSpPr>
        <p:spPr/>
        <p:txBody>
          <a:bodyPr/>
          <a:lstStyle>
            <a:lvl1pPr>
              <a:defRPr/>
            </a:lvl1pPr>
          </a:lstStyle>
          <a:p>
            <a:fld id="{DDB93CFE-0A93-4C8F-B027-A628256BD990}" type="slidenum">
              <a:rPr lang="en-US" altLang="en-US"/>
              <a:pPr/>
              <a:t>‹#›</a:t>
            </a:fld>
            <a:endParaRPr lang="en-US" altLang="en-US"/>
          </a:p>
        </p:txBody>
      </p:sp>
    </p:spTree>
    <p:extLst>
      <p:ext uri="{BB962C8B-B14F-4D97-AF65-F5344CB8AC3E}">
        <p14:creationId xmlns:p14="http://schemas.microsoft.com/office/powerpoint/2010/main" val="2649613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3">
            <a:extLst>
              <a:ext uri="{FF2B5EF4-FFF2-40B4-BE49-F238E27FC236}">
                <a16:creationId xmlns:a16="http://schemas.microsoft.com/office/drawing/2014/main" id="{6261FA73-1F2E-41C5-9FA4-7E20B1C0A11A}"/>
              </a:ext>
            </a:extLst>
          </p:cNvPr>
          <p:cNvSpPr>
            <a:spLocks noGrp="1"/>
          </p:cNvSpPr>
          <p:nvPr>
            <p:ph type="dt" sz="half" idx="10"/>
          </p:nvPr>
        </p:nvSpPr>
        <p:spPr/>
        <p:txBody>
          <a:bodyPr/>
          <a:lstStyle>
            <a:lvl1pPr>
              <a:defRPr/>
            </a:lvl1pPr>
          </a:lstStyle>
          <a:p>
            <a:pPr>
              <a:defRPr/>
            </a:pPr>
            <a:fld id="{EBD56322-6DAC-499F-A63F-3B02CA24D4FC}" type="datetimeFigureOut">
              <a:rPr lang="en-US"/>
              <a:pPr>
                <a:defRPr/>
              </a:pPr>
              <a:t>5/5/2021</a:t>
            </a:fld>
            <a:endParaRPr lang="en-US"/>
          </a:p>
        </p:txBody>
      </p:sp>
      <p:sp>
        <p:nvSpPr>
          <p:cNvPr id="6" name="Footer Placeholder 4">
            <a:extLst>
              <a:ext uri="{FF2B5EF4-FFF2-40B4-BE49-F238E27FC236}">
                <a16:creationId xmlns:a16="http://schemas.microsoft.com/office/drawing/2014/main" id="{CAD84DB4-7996-485D-ADBA-041E4D9DD8A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965138C-8FCA-409E-8695-14EA55C89893}"/>
              </a:ext>
            </a:extLst>
          </p:cNvPr>
          <p:cNvSpPr>
            <a:spLocks noGrp="1"/>
          </p:cNvSpPr>
          <p:nvPr>
            <p:ph type="sldNum" sz="quarter" idx="12"/>
          </p:nvPr>
        </p:nvSpPr>
        <p:spPr/>
        <p:txBody>
          <a:bodyPr/>
          <a:lstStyle>
            <a:lvl1pPr>
              <a:defRPr/>
            </a:lvl1pPr>
          </a:lstStyle>
          <a:p>
            <a:fld id="{799DFB8D-55DB-4A29-BFB3-FB7CA4620240}" type="slidenum">
              <a:rPr lang="en-US" altLang="en-US"/>
              <a:pPr/>
              <a:t>‹#›</a:t>
            </a:fld>
            <a:endParaRPr lang="en-US" altLang="en-US"/>
          </a:p>
        </p:txBody>
      </p:sp>
    </p:spTree>
    <p:extLst>
      <p:ext uri="{BB962C8B-B14F-4D97-AF65-F5344CB8AC3E}">
        <p14:creationId xmlns:p14="http://schemas.microsoft.com/office/powerpoint/2010/main" val="875234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3">
            <a:extLst>
              <a:ext uri="{FF2B5EF4-FFF2-40B4-BE49-F238E27FC236}">
                <a16:creationId xmlns:a16="http://schemas.microsoft.com/office/drawing/2014/main" id="{A546FA6E-E244-43DA-A637-404C85F5B5C6}"/>
              </a:ext>
            </a:extLst>
          </p:cNvPr>
          <p:cNvSpPr>
            <a:spLocks noGrp="1"/>
          </p:cNvSpPr>
          <p:nvPr>
            <p:ph type="dt" sz="half" idx="10"/>
          </p:nvPr>
        </p:nvSpPr>
        <p:spPr/>
        <p:txBody>
          <a:bodyPr/>
          <a:lstStyle>
            <a:lvl1pPr>
              <a:defRPr/>
            </a:lvl1pPr>
          </a:lstStyle>
          <a:p>
            <a:pPr>
              <a:defRPr/>
            </a:pPr>
            <a:fld id="{3AFB8066-BE96-47E1-A353-9BF0C9258401}" type="datetimeFigureOut">
              <a:rPr lang="en-US"/>
              <a:pPr>
                <a:defRPr/>
              </a:pPr>
              <a:t>5/5/2021</a:t>
            </a:fld>
            <a:endParaRPr lang="en-US"/>
          </a:p>
        </p:txBody>
      </p:sp>
      <p:sp>
        <p:nvSpPr>
          <p:cNvPr id="8" name="Footer Placeholder 4">
            <a:extLst>
              <a:ext uri="{FF2B5EF4-FFF2-40B4-BE49-F238E27FC236}">
                <a16:creationId xmlns:a16="http://schemas.microsoft.com/office/drawing/2014/main" id="{BF854477-94C2-410B-9107-345977494CB2}"/>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D7876506-AC6F-422C-B556-59394F66BCE9}"/>
              </a:ext>
            </a:extLst>
          </p:cNvPr>
          <p:cNvSpPr>
            <a:spLocks noGrp="1"/>
          </p:cNvSpPr>
          <p:nvPr>
            <p:ph type="sldNum" sz="quarter" idx="12"/>
          </p:nvPr>
        </p:nvSpPr>
        <p:spPr/>
        <p:txBody>
          <a:bodyPr/>
          <a:lstStyle>
            <a:lvl1pPr>
              <a:defRPr/>
            </a:lvl1pPr>
          </a:lstStyle>
          <a:p>
            <a:fld id="{E8FC9BEF-9D33-412F-8EB8-E35C958BA0D8}" type="slidenum">
              <a:rPr lang="en-US" altLang="en-US"/>
              <a:pPr/>
              <a:t>‹#›</a:t>
            </a:fld>
            <a:endParaRPr lang="en-US" altLang="en-US"/>
          </a:p>
        </p:txBody>
      </p:sp>
    </p:spTree>
    <p:extLst>
      <p:ext uri="{BB962C8B-B14F-4D97-AF65-F5344CB8AC3E}">
        <p14:creationId xmlns:p14="http://schemas.microsoft.com/office/powerpoint/2010/main" val="1951764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3">
            <a:extLst>
              <a:ext uri="{FF2B5EF4-FFF2-40B4-BE49-F238E27FC236}">
                <a16:creationId xmlns:a16="http://schemas.microsoft.com/office/drawing/2014/main" id="{2750B8D2-48DC-4E8B-8E2A-491C3365B292}"/>
              </a:ext>
            </a:extLst>
          </p:cNvPr>
          <p:cNvSpPr>
            <a:spLocks noGrp="1"/>
          </p:cNvSpPr>
          <p:nvPr>
            <p:ph type="dt" sz="half" idx="10"/>
          </p:nvPr>
        </p:nvSpPr>
        <p:spPr/>
        <p:txBody>
          <a:bodyPr/>
          <a:lstStyle>
            <a:lvl1pPr>
              <a:defRPr/>
            </a:lvl1pPr>
          </a:lstStyle>
          <a:p>
            <a:pPr>
              <a:defRPr/>
            </a:pPr>
            <a:fld id="{738F8A5D-FD90-4E7B-82AA-81B5BB649E53}" type="datetimeFigureOut">
              <a:rPr lang="en-US"/>
              <a:pPr>
                <a:defRPr/>
              </a:pPr>
              <a:t>5/5/2021</a:t>
            </a:fld>
            <a:endParaRPr lang="en-US"/>
          </a:p>
        </p:txBody>
      </p:sp>
      <p:sp>
        <p:nvSpPr>
          <p:cNvPr id="4" name="Footer Placeholder 4">
            <a:extLst>
              <a:ext uri="{FF2B5EF4-FFF2-40B4-BE49-F238E27FC236}">
                <a16:creationId xmlns:a16="http://schemas.microsoft.com/office/drawing/2014/main" id="{7B6475AF-5BBF-43B3-83F0-3A59E36E0F24}"/>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FB8A44B3-9B18-4515-A757-B996B5BAF6BF}"/>
              </a:ext>
            </a:extLst>
          </p:cNvPr>
          <p:cNvSpPr>
            <a:spLocks noGrp="1"/>
          </p:cNvSpPr>
          <p:nvPr>
            <p:ph type="sldNum" sz="quarter" idx="12"/>
          </p:nvPr>
        </p:nvSpPr>
        <p:spPr/>
        <p:txBody>
          <a:bodyPr/>
          <a:lstStyle>
            <a:lvl1pPr>
              <a:defRPr/>
            </a:lvl1pPr>
          </a:lstStyle>
          <a:p>
            <a:fld id="{FECC34FD-77C9-4D58-9B2F-F55425B7D98E}" type="slidenum">
              <a:rPr lang="en-US" altLang="en-US"/>
              <a:pPr/>
              <a:t>‹#›</a:t>
            </a:fld>
            <a:endParaRPr lang="en-US" altLang="en-US"/>
          </a:p>
        </p:txBody>
      </p:sp>
    </p:spTree>
    <p:extLst>
      <p:ext uri="{BB962C8B-B14F-4D97-AF65-F5344CB8AC3E}">
        <p14:creationId xmlns:p14="http://schemas.microsoft.com/office/powerpoint/2010/main" val="365992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394F626-BCFE-4974-BD41-D11A412C1EA1}"/>
              </a:ext>
            </a:extLst>
          </p:cNvPr>
          <p:cNvSpPr>
            <a:spLocks noGrp="1"/>
          </p:cNvSpPr>
          <p:nvPr>
            <p:ph type="dt" sz="half" idx="10"/>
          </p:nvPr>
        </p:nvSpPr>
        <p:spPr/>
        <p:txBody>
          <a:bodyPr/>
          <a:lstStyle>
            <a:lvl1pPr>
              <a:defRPr/>
            </a:lvl1pPr>
          </a:lstStyle>
          <a:p>
            <a:pPr>
              <a:defRPr/>
            </a:pPr>
            <a:fld id="{ADA1D1FC-3C87-4A65-98E0-953F34BE8C8C}" type="datetimeFigureOut">
              <a:rPr lang="en-US"/>
              <a:pPr>
                <a:defRPr/>
              </a:pPr>
              <a:t>5/5/2021</a:t>
            </a:fld>
            <a:endParaRPr lang="en-US"/>
          </a:p>
        </p:txBody>
      </p:sp>
      <p:sp>
        <p:nvSpPr>
          <p:cNvPr id="3" name="Footer Placeholder 4">
            <a:extLst>
              <a:ext uri="{FF2B5EF4-FFF2-40B4-BE49-F238E27FC236}">
                <a16:creationId xmlns:a16="http://schemas.microsoft.com/office/drawing/2014/main" id="{7CEA327C-613D-4DC0-A11D-70844F4C6204}"/>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41976686-2594-43E1-96FF-4694A3A39CCF}"/>
              </a:ext>
            </a:extLst>
          </p:cNvPr>
          <p:cNvSpPr>
            <a:spLocks noGrp="1"/>
          </p:cNvSpPr>
          <p:nvPr>
            <p:ph type="sldNum" sz="quarter" idx="12"/>
          </p:nvPr>
        </p:nvSpPr>
        <p:spPr/>
        <p:txBody>
          <a:bodyPr/>
          <a:lstStyle>
            <a:lvl1pPr>
              <a:defRPr/>
            </a:lvl1pPr>
          </a:lstStyle>
          <a:p>
            <a:fld id="{7D6DB93D-0095-45EE-9C87-F04BA39824CC}" type="slidenum">
              <a:rPr lang="en-US" altLang="en-US"/>
              <a:pPr/>
              <a:t>‹#›</a:t>
            </a:fld>
            <a:endParaRPr lang="en-US" altLang="en-US"/>
          </a:p>
        </p:txBody>
      </p:sp>
    </p:spTree>
    <p:extLst>
      <p:ext uri="{BB962C8B-B14F-4D97-AF65-F5344CB8AC3E}">
        <p14:creationId xmlns:p14="http://schemas.microsoft.com/office/powerpoint/2010/main" val="3451478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E0DADCCF-F846-4ACB-B849-4A5283C24612}"/>
              </a:ext>
            </a:extLst>
          </p:cNvPr>
          <p:cNvSpPr>
            <a:spLocks noGrp="1"/>
          </p:cNvSpPr>
          <p:nvPr>
            <p:ph type="dt" sz="half" idx="10"/>
          </p:nvPr>
        </p:nvSpPr>
        <p:spPr/>
        <p:txBody>
          <a:bodyPr/>
          <a:lstStyle>
            <a:lvl1pPr>
              <a:defRPr/>
            </a:lvl1pPr>
          </a:lstStyle>
          <a:p>
            <a:pPr>
              <a:defRPr/>
            </a:pPr>
            <a:fld id="{7CB4BAD2-814A-487B-8C93-193A842325CA}" type="datetimeFigureOut">
              <a:rPr lang="en-US"/>
              <a:pPr>
                <a:defRPr/>
              </a:pPr>
              <a:t>5/5/2021</a:t>
            </a:fld>
            <a:endParaRPr lang="en-US"/>
          </a:p>
        </p:txBody>
      </p:sp>
      <p:sp>
        <p:nvSpPr>
          <p:cNvPr id="6" name="Footer Placeholder 4">
            <a:extLst>
              <a:ext uri="{FF2B5EF4-FFF2-40B4-BE49-F238E27FC236}">
                <a16:creationId xmlns:a16="http://schemas.microsoft.com/office/drawing/2014/main" id="{3A755C4E-663F-482B-9DB6-7FB2D24C91B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D604791-73A6-4D2B-9124-710FFB80F5CE}"/>
              </a:ext>
            </a:extLst>
          </p:cNvPr>
          <p:cNvSpPr>
            <a:spLocks noGrp="1"/>
          </p:cNvSpPr>
          <p:nvPr>
            <p:ph type="sldNum" sz="quarter" idx="12"/>
          </p:nvPr>
        </p:nvSpPr>
        <p:spPr/>
        <p:txBody>
          <a:bodyPr/>
          <a:lstStyle>
            <a:lvl1pPr>
              <a:defRPr/>
            </a:lvl1pPr>
          </a:lstStyle>
          <a:p>
            <a:fld id="{E5CB8BF4-B29A-4940-98F0-41BA86CF04E5}" type="slidenum">
              <a:rPr lang="en-US" altLang="en-US"/>
              <a:pPr/>
              <a:t>‹#›</a:t>
            </a:fld>
            <a:endParaRPr lang="en-US" altLang="en-US"/>
          </a:p>
        </p:txBody>
      </p:sp>
    </p:spTree>
    <p:extLst>
      <p:ext uri="{BB962C8B-B14F-4D97-AF65-F5344CB8AC3E}">
        <p14:creationId xmlns:p14="http://schemas.microsoft.com/office/powerpoint/2010/main" val="253088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9B8E7F27-94BB-4CD3-8332-D53EBE2B0183}"/>
              </a:ext>
            </a:extLst>
          </p:cNvPr>
          <p:cNvSpPr>
            <a:spLocks noGrp="1"/>
          </p:cNvSpPr>
          <p:nvPr>
            <p:ph type="dt" sz="half" idx="10"/>
          </p:nvPr>
        </p:nvSpPr>
        <p:spPr/>
        <p:txBody>
          <a:bodyPr/>
          <a:lstStyle>
            <a:lvl1pPr>
              <a:defRPr/>
            </a:lvl1pPr>
          </a:lstStyle>
          <a:p>
            <a:pPr>
              <a:defRPr/>
            </a:pPr>
            <a:fld id="{B2DCC5AA-7932-4D7F-A256-0E2F8118B159}" type="datetimeFigureOut">
              <a:rPr lang="en-US"/>
              <a:pPr>
                <a:defRPr/>
              </a:pPr>
              <a:t>5/5/2021</a:t>
            </a:fld>
            <a:endParaRPr lang="en-US"/>
          </a:p>
        </p:txBody>
      </p:sp>
      <p:sp>
        <p:nvSpPr>
          <p:cNvPr id="6" name="Footer Placeholder 4">
            <a:extLst>
              <a:ext uri="{FF2B5EF4-FFF2-40B4-BE49-F238E27FC236}">
                <a16:creationId xmlns:a16="http://schemas.microsoft.com/office/drawing/2014/main" id="{C3215E88-D1BA-4174-8700-0E0527E783F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3761D27-1BE1-4073-B07D-9CE55119875E}"/>
              </a:ext>
            </a:extLst>
          </p:cNvPr>
          <p:cNvSpPr>
            <a:spLocks noGrp="1"/>
          </p:cNvSpPr>
          <p:nvPr>
            <p:ph type="sldNum" sz="quarter" idx="12"/>
          </p:nvPr>
        </p:nvSpPr>
        <p:spPr/>
        <p:txBody>
          <a:bodyPr/>
          <a:lstStyle>
            <a:lvl1pPr>
              <a:defRPr/>
            </a:lvl1pPr>
          </a:lstStyle>
          <a:p>
            <a:fld id="{9807A036-A4E7-4E63-A773-78D8745596E4}" type="slidenum">
              <a:rPr lang="en-US" altLang="en-US"/>
              <a:pPr/>
              <a:t>‹#›</a:t>
            </a:fld>
            <a:endParaRPr lang="en-US" altLang="en-US"/>
          </a:p>
        </p:txBody>
      </p:sp>
    </p:spTree>
    <p:extLst>
      <p:ext uri="{BB962C8B-B14F-4D97-AF65-F5344CB8AC3E}">
        <p14:creationId xmlns:p14="http://schemas.microsoft.com/office/powerpoint/2010/main" val="631776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8D14566-5296-4D55-9192-25A4F8400C85}"/>
              </a:ext>
            </a:extLst>
          </p:cNvPr>
          <p:cNvSpPr>
            <a:spLocks noGrp="1"/>
          </p:cNvSpPr>
          <p:nvPr>
            <p:ph type="dt" sz="half" idx="10"/>
          </p:nvPr>
        </p:nvSpPr>
        <p:spPr/>
        <p:txBody>
          <a:bodyPr/>
          <a:lstStyle>
            <a:lvl1pPr>
              <a:defRPr/>
            </a:lvl1pPr>
          </a:lstStyle>
          <a:p>
            <a:pPr>
              <a:defRPr/>
            </a:pPr>
            <a:fld id="{056FE97C-C74B-40C0-B708-DB6BD7908D04}" type="datetimeFigureOut">
              <a:rPr lang="en-US"/>
              <a:pPr>
                <a:defRPr/>
              </a:pPr>
              <a:t>5/5/2021</a:t>
            </a:fld>
            <a:endParaRPr lang="en-US"/>
          </a:p>
        </p:txBody>
      </p:sp>
      <p:sp>
        <p:nvSpPr>
          <p:cNvPr id="5" name="Footer Placeholder 4">
            <a:extLst>
              <a:ext uri="{FF2B5EF4-FFF2-40B4-BE49-F238E27FC236}">
                <a16:creationId xmlns:a16="http://schemas.microsoft.com/office/drawing/2014/main" id="{EE207ADD-A516-4DBF-9CB9-8BB40E0C78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799DD3A-204D-42FC-9AD9-AA0B1664DCDE}"/>
              </a:ext>
            </a:extLst>
          </p:cNvPr>
          <p:cNvSpPr>
            <a:spLocks noGrp="1"/>
          </p:cNvSpPr>
          <p:nvPr>
            <p:ph type="sldNum" sz="quarter" idx="12"/>
          </p:nvPr>
        </p:nvSpPr>
        <p:spPr/>
        <p:txBody>
          <a:bodyPr/>
          <a:lstStyle>
            <a:lvl1pPr>
              <a:defRPr/>
            </a:lvl1pPr>
          </a:lstStyle>
          <a:p>
            <a:fld id="{63D04D43-A01C-49FE-AED5-0EE5E5F08BC3}" type="slidenum">
              <a:rPr lang="en-US" altLang="en-US"/>
              <a:pPr/>
              <a:t>‹#›</a:t>
            </a:fld>
            <a:endParaRPr lang="en-US" altLang="en-US"/>
          </a:p>
        </p:txBody>
      </p:sp>
    </p:spTree>
    <p:extLst>
      <p:ext uri="{BB962C8B-B14F-4D97-AF65-F5344CB8AC3E}">
        <p14:creationId xmlns:p14="http://schemas.microsoft.com/office/powerpoint/2010/main" val="817251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84B7767-1E16-4A23-9B55-98B33FCF7F9E}"/>
              </a:ext>
            </a:extLst>
          </p:cNvPr>
          <p:cNvSpPr>
            <a:spLocks noGrp="1"/>
          </p:cNvSpPr>
          <p:nvPr>
            <p:ph type="dt" sz="half" idx="10"/>
          </p:nvPr>
        </p:nvSpPr>
        <p:spPr/>
        <p:txBody>
          <a:bodyPr/>
          <a:lstStyle>
            <a:lvl1pPr>
              <a:defRPr/>
            </a:lvl1pPr>
          </a:lstStyle>
          <a:p>
            <a:pPr>
              <a:defRPr/>
            </a:pPr>
            <a:fld id="{45B8A5E2-01DF-4CC6-87A7-FD0462295A63}" type="datetimeFigureOut">
              <a:rPr lang="en-US"/>
              <a:pPr>
                <a:defRPr/>
              </a:pPr>
              <a:t>5/5/2021</a:t>
            </a:fld>
            <a:endParaRPr lang="en-US"/>
          </a:p>
        </p:txBody>
      </p:sp>
      <p:sp>
        <p:nvSpPr>
          <p:cNvPr id="5" name="Footer Placeholder 4">
            <a:extLst>
              <a:ext uri="{FF2B5EF4-FFF2-40B4-BE49-F238E27FC236}">
                <a16:creationId xmlns:a16="http://schemas.microsoft.com/office/drawing/2014/main" id="{8C8509F0-3615-4FCD-93EC-3812FDD3844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AD385B8-00A7-4A19-AC2B-F223FF12EE54}"/>
              </a:ext>
            </a:extLst>
          </p:cNvPr>
          <p:cNvSpPr>
            <a:spLocks noGrp="1"/>
          </p:cNvSpPr>
          <p:nvPr>
            <p:ph type="sldNum" sz="quarter" idx="12"/>
          </p:nvPr>
        </p:nvSpPr>
        <p:spPr/>
        <p:txBody>
          <a:bodyPr/>
          <a:lstStyle>
            <a:lvl1pPr>
              <a:defRPr/>
            </a:lvl1pPr>
          </a:lstStyle>
          <a:p>
            <a:fld id="{71DB02C5-373D-433F-AE51-D86791CF9A69}" type="slidenum">
              <a:rPr lang="en-US" altLang="en-US"/>
              <a:pPr/>
              <a:t>‹#›</a:t>
            </a:fld>
            <a:endParaRPr lang="en-US" altLang="en-US"/>
          </a:p>
        </p:txBody>
      </p:sp>
    </p:spTree>
    <p:extLst>
      <p:ext uri="{BB962C8B-B14F-4D97-AF65-F5344CB8AC3E}">
        <p14:creationId xmlns:p14="http://schemas.microsoft.com/office/powerpoint/2010/main" val="2695522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AB77FFE-F2C4-4B17-A057-6FFF95323CA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endParaRPr lang="en-US" altLang="en-US"/>
          </a:p>
        </p:txBody>
      </p:sp>
      <p:sp>
        <p:nvSpPr>
          <p:cNvPr id="1027" name="Text Placeholder 2">
            <a:extLst>
              <a:ext uri="{FF2B5EF4-FFF2-40B4-BE49-F238E27FC236}">
                <a16:creationId xmlns:a16="http://schemas.microsoft.com/office/drawing/2014/main" id="{4E588E69-5445-4D00-B983-360494BEBB8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endParaRPr lang="en-US" altLang="en-US"/>
          </a:p>
        </p:txBody>
      </p:sp>
      <p:sp>
        <p:nvSpPr>
          <p:cNvPr id="4" name="Date Placeholder 3">
            <a:extLst>
              <a:ext uri="{FF2B5EF4-FFF2-40B4-BE49-F238E27FC236}">
                <a16:creationId xmlns:a16="http://schemas.microsoft.com/office/drawing/2014/main" id="{330A0F5D-EC0F-4357-8FC8-AA60D84BA1FE}"/>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30F5691D-B052-4DB0-82EA-5A1E2806497B}" type="datetimeFigureOut">
              <a:rPr lang="en-US"/>
              <a:pPr>
                <a:defRPr/>
              </a:pPr>
              <a:t>5/5/2021</a:t>
            </a:fld>
            <a:endParaRPr lang="en-US"/>
          </a:p>
        </p:txBody>
      </p:sp>
      <p:sp>
        <p:nvSpPr>
          <p:cNvPr id="5" name="Footer Placeholder 4">
            <a:extLst>
              <a:ext uri="{FF2B5EF4-FFF2-40B4-BE49-F238E27FC236}">
                <a16:creationId xmlns:a16="http://schemas.microsoft.com/office/drawing/2014/main" id="{B4FFC110-C3BE-4964-8E2B-7F49181131EF}"/>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E2004640-8F0F-4059-97B6-0A62CB734FB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2302A839-169D-4EA1-8066-FDCBFC21AF4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a:extLst>
              <a:ext uri="{FF2B5EF4-FFF2-40B4-BE49-F238E27FC236}">
                <a16:creationId xmlns:a16="http://schemas.microsoft.com/office/drawing/2014/main" id="{A58823D1-2D56-410F-B79F-705E7035969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7500" cy="691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a:extLst>
              <a:ext uri="{FF2B5EF4-FFF2-40B4-BE49-F238E27FC236}">
                <a16:creationId xmlns:a16="http://schemas.microsoft.com/office/drawing/2014/main" id="{14DE8E2A-0950-4F12-8564-547B291CD60F}"/>
              </a:ext>
            </a:extLst>
          </p:cNvPr>
          <p:cNvSpPr>
            <a:spLocks noGrp="1"/>
          </p:cNvSpPr>
          <p:nvPr>
            <p:ph type="ctrTitle"/>
          </p:nvPr>
        </p:nvSpPr>
        <p:spPr>
          <a:xfrm>
            <a:off x="919163" y="5357813"/>
            <a:ext cx="6211887" cy="1187450"/>
          </a:xfrm>
        </p:spPr>
        <p:txBody>
          <a:bodyPr rtlCol="0">
            <a:noAutofit/>
          </a:bodyPr>
          <a:lstStyle/>
          <a:p>
            <a:pPr>
              <a:defRPr/>
            </a:pPr>
            <a:r>
              <a:rPr lang="en-US" sz="2400" b="1" dirty="0">
                <a:latin typeface="Gill Sans"/>
                <a:cs typeface="Gill Sans Light"/>
              </a:rPr>
              <a:t>National Quality Improvement Plan</a:t>
            </a:r>
            <a:br>
              <a:rPr lang="en-ZA" sz="2400" b="1" dirty="0">
                <a:solidFill>
                  <a:srgbClr val="FFFFFF"/>
                </a:solidFill>
                <a:latin typeface="Gill Sans"/>
                <a:cs typeface="Gill Sans"/>
              </a:rPr>
            </a:br>
            <a:endParaRPr lang="en-US" sz="2400" b="1" dirty="0">
              <a:solidFill>
                <a:schemeClr val="tx1">
                  <a:lumMod val="75000"/>
                  <a:lumOff val="25000"/>
                </a:schemeClr>
              </a:solidFill>
              <a:latin typeface="Arial"/>
              <a:cs typeface="Arial"/>
            </a:endParaRPr>
          </a:p>
        </p:txBody>
      </p:sp>
      <p:sp>
        <p:nvSpPr>
          <p:cNvPr id="12" name="Title 1">
            <a:extLst>
              <a:ext uri="{FF2B5EF4-FFF2-40B4-BE49-F238E27FC236}">
                <a16:creationId xmlns:a16="http://schemas.microsoft.com/office/drawing/2014/main" id="{A551CDCA-BF3B-492D-A11F-67F029A82728}"/>
              </a:ext>
            </a:extLst>
          </p:cNvPr>
          <p:cNvSpPr txBox="1">
            <a:spLocks/>
          </p:cNvSpPr>
          <p:nvPr/>
        </p:nvSpPr>
        <p:spPr>
          <a:xfrm>
            <a:off x="203200" y="5951538"/>
            <a:ext cx="4594225" cy="468312"/>
          </a:xfrm>
          <a:prstGeom prst="rect">
            <a:avLst/>
          </a:prstGeom>
        </p:spPr>
        <p:txBody>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defRPr/>
            </a:pPr>
            <a:endParaRPr lang="en-US" sz="1800" b="1" dirty="0">
              <a:solidFill>
                <a:schemeClr val="tx1">
                  <a:lumMod val="75000"/>
                  <a:lumOff val="25000"/>
                </a:schemeClr>
              </a:solidFill>
              <a:latin typeface="Arial" pitchFamily="34" charset="0"/>
              <a:cs typeface="Arial" pitchFamily="34" charset="0"/>
            </a:endParaRPr>
          </a:p>
          <a:p>
            <a:pPr algn="l" fontAlgn="auto">
              <a:spcAft>
                <a:spcPts val="0"/>
              </a:spcAft>
              <a:defRPr/>
            </a:pPr>
            <a:endParaRPr lang="en-US" sz="1800" b="1" dirty="0">
              <a:solidFill>
                <a:schemeClr val="tx1">
                  <a:lumMod val="75000"/>
                  <a:lumOff val="25000"/>
                </a:schemeClr>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a:extLst>
              <a:ext uri="{FF2B5EF4-FFF2-40B4-BE49-F238E27FC236}">
                <a16:creationId xmlns:a16="http://schemas.microsoft.com/office/drawing/2014/main" id="{A8C60527-43FE-4306-A192-211130312F2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a:extLst>
              <a:ext uri="{FF2B5EF4-FFF2-40B4-BE49-F238E27FC236}">
                <a16:creationId xmlns:a16="http://schemas.microsoft.com/office/drawing/2014/main" id="{C23321B7-A739-446C-AE01-FF260AAE9CDB}"/>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4100" name="Content Placeholder 3">
            <a:extLst>
              <a:ext uri="{FF2B5EF4-FFF2-40B4-BE49-F238E27FC236}">
                <a16:creationId xmlns:a16="http://schemas.microsoft.com/office/drawing/2014/main" id="{AD0471CB-D347-4C3E-9DD6-1131C46F968B}"/>
              </a:ext>
            </a:extLst>
          </p:cNvPr>
          <p:cNvSpPr>
            <a:spLocks noGrp="1"/>
          </p:cNvSpPr>
          <p:nvPr>
            <p:ph idx="1"/>
          </p:nvPr>
        </p:nvSpPr>
        <p:spPr>
          <a:xfrm>
            <a:off x="271463" y="1978025"/>
            <a:ext cx="8299450" cy="5035550"/>
          </a:xfrm>
        </p:spPr>
        <p:txBody>
          <a:bodyPr/>
          <a:lstStyle/>
          <a:p>
            <a:pPr>
              <a:lnSpc>
                <a:spcPct val="150000"/>
              </a:lnSpc>
              <a:buFont typeface="Arial" panose="020B0604020202020204" pitchFamily="34" charset="0"/>
              <a:buAutoNum type="arabicPeriod"/>
              <a:defRPr/>
            </a:pPr>
            <a:r>
              <a:rPr lang="en-ZA" sz="2400" dirty="0">
                <a:latin typeface="Arial" panose="020B0604020202020204" pitchFamily="34" charset="0"/>
                <a:cs typeface="Arial" panose="020B0604020202020204" pitchFamily="34" charset="0"/>
              </a:rPr>
              <a:t>National Quality Improvement Plan - Quality Learning Centres Implementation</a:t>
            </a:r>
          </a:p>
          <a:p>
            <a:pPr>
              <a:lnSpc>
                <a:spcPct val="150000"/>
              </a:lnSpc>
              <a:buFont typeface="Arial" panose="020B0604020202020204" pitchFamily="34" charset="0"/>
              <a:buAutoNum type="arabicPeriod"/>
              <a:defRPr/>
            </a:pPr>
            <a:r>
              <a:rPr lang="en-ZA" sz="2400" dirty="0">
                <a:latin typeface="Arial" panose="020B0604020202020204" pitchFamily="34" charset="0"/>
                <a:cs typeface="Arial" panose="020B0604020202020204" pitchFamily="34" charset="0"/>
              </a:rPr>
              <a:t>Introduction and objectives of the plan</a:t>
            </a:r>
          </a:p>
          <a:p>
            <a:pPr>
              <a:lnSpc>
                <a:spcPct val="150000"/>
              </a:lnSpc>
              <a:buFont typeface="Arial" panose="020B0604020202020204" pitchFamily="34" charset="0"/>
              <a:buAutoNum type="arabicPeriod"/>
              <a:defRPr/>
            </a:pPr>
            <a:r>
              <a:rPr lang="en-ZA" sz="2400" dirty="0">
                <a:latin typeface="Arial" panose="020B0604020202020204" pitchFamily="34" charset="0"/>
                <a:cs typeface="Arial" panose="020B0604020202020204" pitchFamily="34" charset="0"/>
              </a:rPr>
              <a:t>Quality Learning Centres</a:t>
            </a:r>
          </a:p>
          <a:p>
            <a:pPr>
              <a:lnSpc>
                <a:spcPct val="150000"/>
              </a:lnSpc>
              <a:buFont typeface="Arial" panose="020B0604020202020204" pitchFamily="34" charset="0"/>
              <a:buAutoNum type="arabicPeriod"/>
              <a:defRPr/>
            </a:pPr>
            <a:r>
              <a:rPr lang="en-ZA" sz="2400" dirty="0">
                <a:latin typeface="Arial" panose="020B0604020202020204" pitchFamily="34" charset="0"/>
                <a:cs typeface="Arial" panose="020B0604020202020204" pitchFamily="34" charset="0"/>
              </a:rPr>
              <a:t>The approach to the work</a:t>
            </a:r>
          </a:p>
          <a:p>
            <a:pPr>
              <a:lnSpc>
                <a:spcPct val="150000"/>
              </a:lnSpc>
              <a:buFont typeface="Arial" panose="020B0604020202020204" pitchFamily="34" charset="0"/>
              <a:buAutoNum type="arabicPeriod"/>
              <a:defRPr/>
            </a:pPr>
            <a:r>
              <a:rPr lang="en-ZA" sz="2400" dirty="0">
                <a:latin typeface="Arial" panose="020B0604020202020204" pitchFamily="34" charset="0"/>
                <a:cs typeface="Arial" panose="020B0604020202020204" pitchFamily="34" charset="0"/>
              </a:rPr>
              <a:t>The standards </a:t>
            </a:r>
          </a:p>
          <a:p>
            <a:pPr>
              <a:lnSpc>
                <a:spcPct val="150000"/>
              </a:lnSpc>
              <a:buFont typeface="Arial" panose="020B0604020202020204" pitchFamily="34" charset="0"/>
              <a:buAutoNum type="arabicPeriod"/>
              <a:defRPr/>
            </a:pPr>
            <a:r>
              <a:rPr lang="en-ZA" sz="2400" dirty="0">
                <a:latin typeface="Arial" panose="020B0604020202020204" pitchFamily="34" charset="0"/>
                <a:cs typeface="Arial" panose="020B0604020202020204" pitchFamily="34" charset="0"/>
              </a:rPr>
              <a:t>Implementation</a:t>
            </a:r>
          </a:p>
          <a:p>
            <a:pPr>
              <a:lnSpc>
                <a:spcPct val="150000"/>
              </a:lnSpc>
              <a:buFont typeface="Arial" panose="020B0604020202020204" pitchFamily="34" charset="0"/>
              <a:buAutoNum type="arabicPeriod"/>
              <a:defRPr/>
            </a:pPr>
            <a:endParaRPr lang="en-ZA" sz="1600" dirty="0">
              <a:latin typeface="Arial" panose="020B0604020202020204" pitchFamily="34" charset="0"/>
              <a:cs typeface="Arial" panose="020B0604020202020204" pitchFamily="34" charset="0"/>
            </a:endParaRPr>
          </a:p>
          <a:p>
            <a:pPr marL="0" indent="0">
              <a:lnSpc>
                <a:spcPct val="150000"/>
              </a:lnSpc>
              <a:buFont typeface="Arial" panose="020B0604020202020204" pitchFamily="34" charset="0"/>
              <a:buNone/>
              <a:defRPr/>
            </a:pPr>
            <a:endParaRPr lang="en-ZA" altLang="en-US" sz="1600" dirty="0"/>
          </a:p>
        </p:txBody>
      </p:sp>
      <p:sp>
        <p:nvSpPr>
          <p:cNvPr id="4101" name="Title 1">
            <a:extLst>
              <a:ext uri="{FF2B5EF4-FFF2-40B4-BE49-F238E27FC236}">
                <a16:creationId xmlns:a16="http://schemas.microsoft.com/office/drawing/2014/main" id="{905CD152-D691-4AF9-B9EF-4C40EBCB58E8}"/>
              </a:ext>
            </a:extLst>
          </p:cNvPr>
          <p:cNvSpPr>
            <a:spLocks noGrp="1"/>
          </p:cNvSpPr>
          <p:nvPr>
            <p:ph type="title"/>
          </p:nvPr>
        </p:nvSpPr>
        <p:spPr>
          <a:xfrm>
            <a:off x="341313" y="1400175"/>
            <a:ext cx="8229600" cy="488950"/>
          </a:xfrm>
        </p:spPr>
        <p:txBody>
          <a:bodyPr lIns="0" rIns="0" anchor="t"/>
          <a:lstStyle/>
          <a:p>
            <a:pPr eaLnBrk="1" hangingPunct="1"/>
            <a:r>
              <a:rPr lang="en-US" altLang="en-US" sz="2400" b="1">
                <a:solidFill>
                  <a:srgbClr val="000000"/>
                </a:solidFill>
                <a:latin typeface="Arial" panose="020B0604020202020204" pitchFamily="34" charset="0"/>
                <a:cs typeface="Arial" panose="020B0604020202020204" pitchFamily="34" charset="0"/>
              </a:rPr>
              <a:t>OUTLINE OF THE PRESENTATION</a:t>
            </a:r>
            <a:endParaRPr lang="en-US" altLang="en-US" sz="2400" b="1">
              <a:solidFill>
                <a:srgbClr val="E46C0A"/>
              </a:solidFill>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6CF8554-A7E8-4AA7-9248-F422BC3C5C43}"/>
              </a:ext>
            </a:extLst>
          </p:cNvPr>
          <p:cNvSpPr>
            <a:spLocks noGrp="1"/>
          </p:cNvSpPr>
          <p:nvPr>
            <p:ph type="sldNum" sz="quarter" idx="12"/>
          </p:nvPr>
        </p:nvSpPr>
        <p:spPr>
          <a:xfrm>
            <a:off x="3321050" y="5684838"/>
            <a:ext cx="512763" cy="300037"/>
          </a:xfrm>
        </p:spPr>
        <p:txBody>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defRPr>
            </a:lvl1pPr>
            <a:lvl2pPr marL="342900" indent="-285750" defTabSz="685800">
              <a:spcBef>
                <a:spcPct val="20000"/>
              </a:spcBef>
              <a:buFont typeface="Arial" panose="020B0604020202020204" pitchFamily="34" charset="0"/>
              <a:buChar char="–"/>
              <a:defRPr sz="2800">
                <a:solidFill>
                  <a:schemeClr val="tx1"/>
                </a:solidFill>
                <a:latin typeface="Calibri" panose="020F0502020204030204" pitchFamily="34" charset="0"/>
              </a:defRPr>
            </a:lvl2pPr>
            <a:lvl3pPr marL="685800" indent="-228600" defTabSz="6858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028700" indent="-228600" defTabSz="685800">
              <a:spcBef>
                <a:spcPct val="20000"/>
              </a:spcBef>
              <a:buFont typeface="Arial" panose="020B0604020202020204" pitchFamily="34" charset="0"/>
              <a:buChar char="–"/>
              <a:defRPr sz="2000">
                <a:solidFill>
                  <a:schemeClr val="tx1"/>
                </a:solidFill>
                <a:latin typeface="Calibri" panose="020F0502020204030204" pitchFamily="34" charset="0"/>
              </a:defRPr>
            </a:lvl4pPr>
            <a:lvl5pPr marL="1371600" indent="-228600" defTabSz="685800">
              <a:spcBef>
                <a:spcPct val="20000"/>
              </a:spcBef>
              <a:buFont typeface="Arial" panose="020B0604020202020204" pitchFamily="34" charset="0"/>
              <a:buChar char="»"/>
              <a:defRPr sz="2000">
                <a:solidFill>
                  <a:schemeClr val="tx1"/>
                </a:solidFill>
                <a:latin typeface="Calibri" panose="020F0502020204030204" pitchFamily="34" charset="0"/>
              </a:defRPr>
            </a:lvl5pPr>
            <a:lvl6pPr marL="1828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286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2743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2004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fld id="{B8CB8246-9E15-4097-9235-B018B7A9D51A}" type="slidenum">
              <a:rPr lang="en-ZA" altLang="en-US" sz="1300">
                <a:solidFill>
                  <a:srgbClr val="5C120E"/>
                </a:solidFill>
                <a:effectLst>
                  <a:outerShdw blurRad="38100" dist="38100" dir="2700000" algn="tl">
                    <a:srgbClr val="C0C0C0"/>
                  </a:outerShdw>
                </a:effectLst>
              </a:rPr>
              <a:pPr algn="ctr">
                <a:spcBef>
                  <a:spcPct val="0"/>
                </a:spcBef>
                <a:buFontTx/>
                <a:buNone/>
              </a:pPr>
              <a:t>3</a:t>
            </a:fld>
            <a:endParaRPr lang="en-ZA" altLang="en-US" sz="1000">
              <a:solidFill>
                <a:srgbClr val="5C120E"/>
              </a:solidFill>
              <a:effectLst>
                <a:outerShdw blurRad="38100" dist="38100" dir="2700000" algn="tl">
                  <a:srgbClr val="C0C0C0"/>
                </a:outerShdw>
              </a:effectLst>
              <a:latin typeface="Arial Black" panose="020B0A04020102020204" pitchFamily="34" charset="0"/>
            </a:endParaRPr>
          </a:p>
        </p:txBody>
      </p:sp>
      <p:pic>
        <p:nvPicPr>
          <p:cNvPr id="5123" name="Picture 5">
            <a:extLst>
              <a:ext uri="{FF2B5EF4-FFF2-40B4-BE49-F238E27FC236}">
                <a16:creationId xmlns:a16="http://schemas.microsoft.com/office/drawing/2014/main" id="{2B258D31-B749-4EBF-8809-1D2640050E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6188" y="2411413"/>
            <a:ext cx="481965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6">
            <a:extLst>
              <a:ext uri="{FF2B5EF4-FFF2-40B4-BE49-F238E27FC236}">
                <a16:creationId xmlns:a16="http://schemas.microsoft.com/office/drawing/2014/main" id="{D119CA91-2DDD-4F06-B1A2-1AFF660209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9213" y="1257300"/>
            <a:ext cx="409098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a:extLst>
              <a:ext uri="{FF2B5EF4-FFF2-40B4-BE49-F238E27FC236}">
                <a16:creationId xmlns:a16="http://schemas.microsoft.com/office/drawing/2014/main" id="{87041CA4-3430-4DA7-BC77-6DF8F87D86D1}"/>
              </a:ext>
            </a:extLst>
          </p:cNvPr>
          <p:cNvSpPr txBox="1">
            <a:spLocks/>
          </p:cNvSpPr>
          <p:nvPr/>
        </p:nvSpPr>
        <p:spPr>
          <a:xfrm>
            <a:off x="1246188" y="919163"/>
            <a:ext cx="4308475" cy="301625"/>
          </a:xfrm>
          <a:prstGeom prst="rect">
            <a:avLst/>
          </a:prstGeom>
          <a:solidFill>
            <a:srgbClr val="E7ABB9"/>
          </a:solidFill>
        </p:spPr>
        <p:txBody>
          <a:bodyPr/>
          <a:lstStyle>
            <a:lvl1pPr algn="l" rtl="0" eaLnBrk="1" latinLnBrk="0" hangingPunct="1">
              <a:spcBef>
                <a:spcPct val="0"/>
              </a:spcBef>
              <a:buNone/>
              <a:defRPr kumimoji="0" sz="40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a:defRPr/>
            </a:pPr>
            <a:r>
              <a:rPr lang="en-US" sz="1500" dirty="0">
                <a:solidFill>
                  <a:prstClr val="black"/>
                </a:solidFill>
                <a:latin typeface="Arial Black" panose="020B0A04020102020204" pitchFamily="34" charset="0"/>
              </a:rPr>
              <a:t>PRESIDENTIAL HEALTH COMPACT 2019</a:t>
            </a:r>
          </a:p>
        </p:txBody>
      </p:sp>
      <p:pic>
        <p:nvPicPr>
          <p:cNvPr id="5126" name="Picture 1">
            <a:extLst>
              <a:ext uri="{FF2B5EF4-FFF2-40B4-BE49-F238E27FC236}">
                <a16:creationId xmlns:a16="http://schemas.microsoft.com/office/drawing/2014/main" id="{78C66BE3-276C-41D8-B708-F4E9C79917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38825" y="882650"/>
            <a:ext cx="180657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E62F442E-F20D-477A-9F51-2C5127A8A08A}"/>
              </a:ext>
            </a:extLst>
          </p:cNvPr>
          <p:cNvSpPr/>
          <p:nvPr/>
        </p:nvSpPr>
        <p:spPr>
          <a:xfrm>
            <a:off x="5594350" y="2024063"/>
            <a:ext cx="1112838" cy="1189037"/>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78</a:t>
            </a:r>
            <a:r>
              <a:rPr lang="en-US" sz="1125" dirty="0">
                <a:solidFill>
                  <a:prstClr val="black"/>
                </a:solidFill>
                <a:latin typeface="Arial" panose="020B0604020202020204" pitchFamily="34" charset="0"/>
                <a:cs typeface="Arial" panose="020B0604020202020204" pitchFamily="34" charset="0"/>
              </a:rPr>
              <a:t> </a:t>
            </a:r>
            <a:r>
              <a:rPr lang="en-US" sz="1125" b="1" dirty="0">
                <a:solidFill>
                  <a:prstClr val="black"/>
                </a:solidFill>
                <a:latin typeface="Arial" panose="020B0604020202020204" pitchFamily="34" charset="0"/>
                <a:cs typeface="Arial" panose="020B0604020202020204" pitchFamily="34" charset="0"/>
              </a:rPr>
              <a:t>Health Professional Organisations</a:t>
            </a:r>
          </a:p>
        </p:txBody>
      </p:sp>
      <p:sp>
        <p:nvSpPr>
          <p:cNvPr id="25" name="Rectangle 24">
            <a:extLst>
              <a:ext uri="{FF2B5EF4-FFF2-40B4-BE49-F238E27FC236}">
                <a16:creationId xmlns:a16="http://schemas.microsoft.com/office/drawing/2014/main" id="{A17FFDA4-A5BC-4412-8DC0-64EAD3AA5C3D}"/>
              </a:ext>
            </a:extLst>
          </p:cNvPr>
          <p:cNvSpPr/>
          <p:nvPr/>
        </p:nvSpPr>
        <p:spPr>
          <a:xfrm>
            <a:off x="1219200" y="3494088"/>
            <a:ext cx="1187450" cy="1263650"/>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16</a:t>
            </a:r>
            <a:r>
              <a:rPr lang="en-US" sz="1500" b="1" dirty="0">
                <a:solidFill>
                  <a:prstClr val="white"/>
                </a:solidFill>
                <a:latin typeface="Georgia"/>
              </a:rPr>
              <a:t> </a:t>
            </a:r>
            <a:r>
              <a:rPr lang="en-US" sz="1125" b="1" dirty="0">
                <a:solidFill>
                  <a:prstClr val="black"/>
                </a:solidFill>
                <a:latin typeface="Georgia"/>
              </a:rPr>
              <a:t>Government Departments </a:t>
            </a:r>
          </a:p>
        </p:txBody>
      </p:sp>
      <p:sp>
        <p:nvSpPr>
          <p:cNvPr id="24" name="Rectangle 23">
            <a:extLst>
              <a:ext uri="{FF2B5EF4-FFF2-40B4-BE49-F238E27FC236}">
                <a16:creationId xmlns:a16="http://schemas.microsoft.com/office/drawing/2014/main" id="{D118C321-4812-4192-BEF4-233CE42CD2E6}"/>
              </a:ext>
            </a:extLst>
          </p:cNvPr>
          <p:cNvSpPr/>
          <p:nvPr/>
        </p:nvSpPr>
        <p:spPr>
          <a:xfrm>
            <a:off x="3903663" y="3494088"/>
            <a:ext cx="1195387" cy="1195387"/>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11</a:t>
            </a:r>
            <a:r>
              <a:rPr lang="en-US" sz="1050" b="1" dirty="0">
                <a:solidFill>
                  <a:prstClr val="white"/>
                </a:solidFill>
                <a:latin typeface="Georgia"/>
              </a:rPr>
              <a:t> </a:t>
            </a:r>
            <a:r>
              <a:rPr lang="en-US" sz="1050" b="1" dirty="0">
                <a:solidFill>
                  <a:prstClr val="black"/>
                </a:solidFill>
                <a:latin typeface="Georgia"/>
              </a:rPr>
              <a:t>Allied Health Professional Organisations</a:t>
            </a:r>
            <a:endParaRPr lang="en-US" sz="1125" dirty="0">
              <a:solidFill>
                <a:prstClr val="black"/>
              </a:solidFill>
              <a:latin typeface="Arial" panose="020B0604020202020204" pitchFamily="34" charset="0"/>
              <a:cs typeface="Arial" panose="020B0604020202020204" pitchFamily="34" charset="0"/>
            </a:endParaRPr>
          </a:p>
        </p:txBody>
      </p:sp>
      <p:sp>
        <p:nvSpPr>
          <p:cNvPr id="26" name="Rectangle 25">
            <a:extLst>
              <a:ext uri="{FF2B5EF4-FFF2-40B4-BE49-F238E27FC236}">
                <a16:creationId xmlns:a16="http://schemas.microsoft.com/office/drawing/2014/main" id="{33BE2E6B-0E1C-44D2-BABB-7AC1DF9CDC1D}"/>
              </a:ext>
            </a:extLst>
          </p:cNvPr>
          <p:cNvSpPr/>
          <p:nvPr/>
        </p:nvSpPr>
        <p:spPr>
          <a:xfrm>
            <a:off x="2489200" y="3494088"/>
            <a:ext cx="1306513" cy="123666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Georgia"/>
              </a:rPr>
              <a:t>14</a:t>
            </a:r>
            <a:r>
              <a:rPr lang="en-US" sz="1200" b="1" dirty="0">
                <a:solidFill>
                  <a:prstClr val="white"/>
                </a:solidFill>
                <a:latin typeface="Georgia"/>
              </a:rPr>
              <a:t> </a:t>
            </a:r>
          </a:p>
          <a:p>
            <a:pPr algn="ctr">
              <a:defRPr/>
            </a:pPr>
            <a:r>
              <a:rPr lang="en-US" sz="1200" b="1" dirty="0">
                <a:solidFill>
                  <a:prstClr val="black"/>
                </a:solidFill>
                <a:latin typeface="Georgia"/>
              </a:rPr>
              <a:t>Civil Society Organisations </a:t>
            </a:r>
          </a:p>
        </p:txBody>
      </p:sp>
      <p:sp>
        <p:nvSpPr>
          <p:cNvPr id="27" name="Rectangle 26">
            <a:extLst>
              <a:ext uri="{FF2B5EF4-FFF2-40B4-BE49-F238E27FC236}">
                <a16:creationId xmlns:a16="http://schemas.microsoft.com/office/drawing/2014/main" id="{F036DDF7-D247-4B0A-9E60-98E730E19343}"/>
              </a:ext>
            </a:extLst>
          </p:cNvPr>
          <p:cNvSpPr/>
          <p:nvPr/>
        </p:nvSpPr>
        <p:spPr>
          <a:xfrm>
            <a:off x="4110038" y="2024063"/>
            <a:ext cx="1290637" cy="108426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rPr>
              <a:t>116</a:t>
            </a:r>
            <a:r>
              <a:rPr lang="en-US" sz="1050" b="1" dirty="0">
                <a:solidFill>
                  <a:prstClr val="black"/>
                </a:solidFill>
                <a:latin typeface="Algerian" panose="04020705040A02060702" pitchFamily="82" charset="0"/>
              </a:rPr>
              <a:t> </a:t>
            </a:r>
          </a:p>
          <a:p>
            <a:pPr algn="ctr">
              <a:defRPr/>
            </a:pPr>
            <a:r>
              <a:rPr lang="en-US" sz="1200" b="1" dirty="0">
                <a:solidFill>
                  <a:prstClr val="black"/>
                </a:solidFill>
                <a:latin typeface="Arial" panose="020B0604020202020204" pitchFamily="34" charset="0"/>
                <a:cs typeface="Arial" panose="020B0604020202020204" pitchFamily="34" charset="0"/>
              </a:rPr>
              <a:t>User Group Constituencies</a:t>
            </a:r>
          </a:p>
        </p:txBody>
      </p:sp>
      <p:sp>
        <p:nvSpPr>
          <p:cNvPr id="31" name="Rectangle 30">
            <a:extLst>
              <a:ext uri="{FF2B5EF4-FFF2-40B4-BE49-F238E27FC236}">
                <a16:creationId xmlns:a16="http://schemas.microsoft.com/office/drawing/2014/main" id="{50B62358-ADDD-4F83-8A24-5F8A56A5264E}"/>
              </a:ext>
            </a:extLst>
          </p:cNvPr>
          <p:cNvSpPr/>
          <p:nvPr/>
        </p:nvSpPr>
        <p:spPr>
          <a:xfrm>
            <a:off x="5214938" y="3541713"/>
            <a:ext cx="1363662" cy="116046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11</a:t>
            </a:r>
          </a:p>
          <a:p>
            <a:pPr algn="ctr">
              <a:defRPr/>
            </a:pPr>
            <a:r>
              <a:rPr lang="en-US" sz="1200" b="1" dirty="0">
                <a:solidFill>
                  <a:prstClr val="black"/>
                </a:solidFill>
                <a:latin typeface="Georgia"/>
              </a:rPr>
              <a:t>Traditional Healer Organizations</a:t>
            </a:r>
            <a:endParaRPr lang="en-US" sz="1125" dirty="0">
              <a:solidFill>
                <a:prstClr val="black"/>
              </a:solidFill>
              <a:latin typeface="Arial" panose="020B0604020202020204" pitchFamily="34" charset="0"/>
              <a:cs typeface="Arial" panose="020B0604020202020204" pitchFamily="34" charset="0"/>
            </a:endParaRPr>
          </a:p>
        </p:txBody>
      </p:sp>
      <p:sp>
        <p:nvSpPr>
          <p:cNvPr id="33" name="Rectangle 32">
            <a:extLst>
              <a:ext uri="{FF2B5EF4-FFF2-40B4-BE49-F238E27FC236}">
                <a16:creationId xmlns:a16="http://schemas.microsoft.com/office/drawing/2014/main" id="{DA6BB0D4-51B8-4DE6-A055-C0CD04FD68B6}"/>
              </a:ext>
            </a:extLst>
          </p:cNvPr>
          <p:cNvSpPr/>
          <p:nvPr/>
        </p:nvSpPr>
        <p:spPr>
          <a:xfrm>
            <a:off x="6773863" y="2024063"/>
            <a:ext cx="1077912" cy="1189037"/>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18</a:t>
            </a:r>
            <a:r>
              <a:rPr lang="en-US" sz="1050" b="1" dirty="0">
                <a:solidFill>
                  <a:prstClr val="white"/>
                </a:solidFill>
                <a:latin typeface="Georgia"/>
              </a:rPr>
              <a:t> </a:t>
            </a:r>
            <a:r>
              <a:rPr lang="en-US" sz="1050" b="1" dirty="0">
                <a:solidFill>
                  <a:prstClr val="black"/>
                </a:solidFill>
                <a:latin typeface="Georgia"/>
              </a:rPr>
              <a:t>Committees of Health Sciences Deans </a:t>
            </a:r>
            <a:endParaRPr lang="en-US" sz="1125" b="1" dirty="0">
              <a:solidFill>
                <a:prstClr val="black"/>
              </a:solidFill>
              <a:latin typeface="Georgia"/>
            </a:endParaRPr>
          </a:p>
        </p:txBody>
      </p:sp>
      <p:sp>
        <p:nvSpPr>
          <p:cNvPr id="35" name="Rectangle 34">
            <a:extLst>
              <a:ext uri="{FF2B5EF4-FFF2-40B4-BE49-F238E27FC236}">
                <a16:creationId xmlns:a16="http://schemas.microsoft.com/office/drawing/2014/main" id="{D5506C6C-44CF-4E85-BDE7-FD4E41724C57}"/>
              </a:ext>
            </a:extLst>
          </p:cNvPr>
          <p:cNvSpPr/>
          <p:nvPr/>
        </p:nvSpPr>
        <p:spPr>
          <a:xfrm>
            <a:off x="6737350" y="3541713"/>
            <a:ext cx="1114425" cy="1165225"/>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6</a:t>
            </a:r>
          </a:p>
          <a:p>
            <a:pPr algn="ctr">
              <a:defRPr/>
            </a:pPr>
            <a:r>
              <a:rPr lang="en-US" sz="1200" b="1" dirty="0">
                <a:solidFill>
                  <a:prstClr val="black"/>
                </a:solidFill>
                <a:latin typeface="Georgia"/>
              </a:rPr>
              <a:t>Statutory  Councils</a:t>
            </a:r>
          </a:p>
          <a:p>
            <a:pPr algn="ctr">
              <a:defRPr/>
            </a:pPr>
            <a:endParaRPr lang="en-US" sz="1125" b="1" dirty="0">
              <a:solidFill>
                <a:prstClr val="black"/>
              </a:solidFill>
              <a:latin typeface="Georgia"/>
            </a:endParaRPr>
          </a:p>
        </p:txBody>
      </p:sp>
      <p:sp>
        <p:nvSpPr>
          <p:cNvPr id="37" name="Rectangle 36">
            <a:extLst>
              <a:ext uri="{FF2B5EF4-FFF2-40B4-BE49-F238E27FC236}">
                <a16:creationId xmlns:a16="http://schemas.microsoft.com/office/drawing/2014/main" id="{36B414B6-AB9B-402F-A763-C6FB435216E5}"/>
              </a:ext>
            </a:extLst>
          </p:cNvPr>
          <p:cNvSpPr/>
          <p:nvPr/>
        </p:nvSpPr>
        <p:spPr>
          <a:xfrm>
            <a:off x="1249363" y="4897438"/>
            <a:ext cx="1189037" cy="1006475"/>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5</a:t>
            </a:r>
          </a:p>
          <a:p>
            <a:pPr algn="ctr">
              <a:defRPr/>
            </a:pPr>
            <a:r>
              <a:rPr lang="en-US" sz="1050" b="1" dirty="0">
                <a:solidFill>
                  <a:prstClr val="black"/>
                </a:solidFill>
                <a:latin typeface="Georgia" panose="02040502050405020303" pitchFamily="18" charset="0"/>
                <a:cs typeface="Arial" panose="020B0604020202020204" pitchFamily="34" charset="0"/>
              </a:rPr>
              <a:t>Science councils</a:t>
            </a:r>
          </a:p>
        </p:txBody>
      </p:sp>
      <p:sp>
        <p:nvSpPr>
          <p:cNvPr id="39" name="Rectangle 38">
            <a:extLst>
              <a:ext uri="{FF2B5EF4-FFF2-40B4-BE49-F238E27FC236}">
                <a16:creationId xmlns:a16="http://schemas.microsoft.com/office/drawing/2014/main" id="{3075E16F-0A3F-4A57-AD42-0622586A3D04}"/>
              </a:ext>
            </a:extLst>
          </p:cNvPr>
          <p:cNvSpPr/>
          <p:nvPr/>
        </p:nvSpPr>
        <p:spPr>
          <a:xfrm>
            <a:off x="3795713" y="4887913"/>
            <a:ext cx="1189037" cy="1006475"/>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4</a:t>
            </a:r>
            <a:r>
              <a:rPr lang="en-US" sz="1500" b="1" dirty="0">
                <a:solidFill>
                  <a:prstClr val="white"/>
                </a:solidFill>
                <a:latin typeface="Georgia"/>
              </a:rPr>
              <a:t> </a:t>
            </a:r>
            <a:endParaRPr lang="en-US" sz="1125" b="1" dirty="0">
              <a:solidFill>
                <a:prstClr val="black"/>
              </a:solidFill>
              <a:latin typeface="Georgia"/>
            </a:endParaRPr>
          </a:p>
          <a:p>
            <a:pPr algn="ctr">
              <a:defRPr/>
            </a:pPr>
            <a:r>
              <a:rPr lang="en-US" sz="1125" b="1" dirty="0">
                <a:solidFill>
                  <a:prstClr val="black"/>
                </a:solidFill>
                <a:latin typeface="Georgia"/>
              </a:rPr>
              <a:t>Public Health Entities</a:t>
            </a:r>
          </a:p>
        </p:txBody>
      </p:sp>
      <p:sp>
        <p:nvSpPr>
          <p:cNvPr id="41" name="Rectangle 40">
            <a:extLst>
              <a:ext uri="{FF2B5EF4-FFF2-40B4-BE49-F238E27FC236}">
                <a16:creationId xmlns:a16="http://schemas.microsoft.com/office/drawing/2014/main" id="{73ADF79F-B1F2-4F1A-918F-E6FCE1BBC6C8}"/>
              </a:ext>
            </a:extLst>
          </p:cNvPr>
          <p:cNvSpPr/>
          <p:nvPr/>
        </p:nvSpPr>
        <p:spPr>
          <a:xfrm>
            <a:off x="5080000" y="4843463"/>
            <a:ext cx="1189038" cy="1076325"/>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4</a:t>
            </a:r>
            <a:r>
              <a:rPr lang="en-US" sz="1500" b="1" dirty="0">
                <a:solidFill>
                  <a:prstClr val="white"/>
                </a:solidFill>
                <a:latin typeface="Georgia"/>
              </a:rPr>
              <a:t> </a:t>
            </a:r>
            <a:endParaRPr lang="en-US" sz="1125" b="1" dirty="0">
              <a:solidFill>
                <a:prstClr val="black"/>
              </a:solidFill>
              <a:latin typeface="Georgia"/>
            </a:endParaRPr>
          </a:p>
          <a:p>
            <a:pPr algn="ctr">
              <a:defRPr/>
            </a:pPr>
            <a:r>
              <a:rPr lang="en-US" sz="1125" b="1" dirty="0">
                <a:solidFill>
                  <a:prstClr val="black"/>
                </a:solidFill>
                <a:latin typeface="Georgia"/>
              </a:rPr>
              <a:t>Labour Organisations </a:t>
            </a:r>
          </a:p>
        </p:txBody>
      </p:sp>
      <p:sp>
        <p:nvSpPr>
          <p:cNvPr id="43" name="Rectangle 42">
            <a:extLst>
              <a:ext uri="{FF2B5EF4-FFF2-40B4-BE49-F238E27FC236}">
                <a16:creationId xmlns:a16="http://schemas.microsoft.com/office/drawing/2014/main" id="{DC7BE470-812A-4889-B425-DA522B4AC9B3}"/>
              </a:ext>
            </a:extLst>
          </p:cNvPr>
          <p:cNvSpPr/>
          <p:nvPr/>
        </p:nvSpPr>
        <p:spPr>
          <a:xfrm>
            <a:off x="6405563" y="4843463"/>
            <a:ext cx="1062037" cy="1039812"/>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1</a:t>
            </a:r>
            <a:r>
              <a:rPr lang="en-US" sz="1050" b="1" dirty="0">
                <a:solidFill>
                  <a:prstClr val="black"/>
                </a:solidFill>
                <a:latin typeface="Georgia"/>
              </a:rPr>
              <a:t>Organised Business Association</a:t>
            </a:r>
            <a:endParaRPr lang="en-US" sz="1125" dirty="0">
              <a:solidFill>
                <a:prstClr val="black"/>
              </a:solidFill>
              <a:latin typeface="Arial" panose="020B0604020202020204" pitchFamily="34" charset="0"/>
              <a:cs typeface="Arial" panose="020B0604020202020204" pitchFamily="34" charset="0"/>
            </a:endParaRPr>
          </a:p>
        </p:txBody>
      </p:sp>
      <p:sp>
        <p:nvSpPr>
          <p:cNvPr id="20" name="Rectangle 19">
            <a:extLst>
              <a:ext uri="{FF2B5EF4-FFF2-40B4-BE49-F238E27FC236}">
                <a16:creationId xmlns:a16="http://schemas.microsoft.com/office/drawing/2014/main" id="{0B74462D-78C3-4DC4-A053-ECF463FA36EA}"/>
              </a:ext>
            </a:extLst>
          </p:cNvPr>
          <p:cNvSpPr/>
          <p:nvPr/>
        </p:nvSpPr>
        <p:spPr>
          <a:xfrm>
            <a:off x="2528888" y="4887913"/>
            <a:ext cx="1187450" cy="1023937"/>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700" b="1" dirty="0">
                <a:solidFill>
                  <a:srgbClr val="FF0000"/>
                </a:solidFill>
                <a:latin typeface="Algerian" panose="04020705040A02060702" pitchFamily="82" charset="0"/>
                <a:cs typeface="Arial" panose="020B0604020202020204" pitchFamily="34" charset="0"/>
              </a:rPr>
              <a:t>4</a:t>
            </a:r>
            <a:r>
              <a:rPr lang="en-US" sz="1500" b="1" dirty="0">
                <a:solidFill>
                  <a:prstClr val="white"/>
                </a:solidFill>
                <a:latin typeface="Georgia"/>
              </a:rPr>
              <a:t> </a:t>
            </a:r>
            <a:endParaRPr lang="en-US" sz="1125" b="1" dirty="0">
              <a:solidFill>
                <a:prstClr val="black"/>
              </a:solidFill>
              <a:latin typeface="Georgia"/>
            </a:endParaRPr>
          </a:p>
          <a:p>
            <a:pPr algn="ctr">
              <a:defRPr/>
            </a:pPr>
            <a:r>
              <a:rPr lang="en-US" sz="1125" b="1" dirty="0">
                <a:solidFill>
                  <a:prstClr val="black"/>
                </a:solidFill>
                <a:latin typeface="Georgia"/>
              </a:rPr>
              <a:t>Academic and Research Organisations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a:extLst>
              <a:ext uri="{FF2B5EF4-FFF2-40B4-BE49-F238E27FC236}">
                <a16:creationId xmlns:a16="http://schemas.microsoft.com/office/drawing/2014/main" id="{56E7E966-C7AD-4874-A4AD-0D801BC2EFD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63C8F571-13AE-4E52-AE59-9547E2B2FB39}"/>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6148" name="Rectangle 2">
            <a:extLst>
              <a:ext uri="{FF2B5EF4-FFF2-40B4-BE49-F238E27FC236}">
                <a16:creationId xmlns:a16="http://schemas.microsoft.com/office/drawing/2014/main" id="{E666F854-7927-47D6-93EE-CA0D1593A1CB}"/>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6149" name="Title 3">
            <a:extLst>
              <a:ext uri="{FF2B5EF4-FFF2-40B4-BE49-F238E27FC236}">
                <a16:creationId xmlns:a16="http://schemas.microsoft.com/office/drawing/2014/main" id="{DE060089-3509-42E9-A970-D1A1260A3722}"/>
              </a:ext>
            </a:extLst>
          </p:cNvPr>
          <p:cNvSpPr>
            <a:spLocks noGrp="1"/>
          </p:cNvSpPr>
          <p:nvPr>
            <p:ph type="title"/>
          </p:nvPr>
        </p:nvSpPr>
        <p:spPr>
          <a:xfrm>
            <a:off x="271463" y="1277938"/>
            <a:ext cx="8229600" cy="654050"/>
          </a:xfrm>
        </p:spPr>
        <p:txBody>
          <a:bodyPr/>
          <a:lstStyle/>
          <a:p>
            <a:pPr>
              <a:lnSpc>
                <a:spcPct val="200000"/>
              </a:lnSpc>
            </a:pPr>
            <a:r>
              <a:rPr lang="en-ZA" altLang="en-US" sz="1800" b="1">
                <a:latin typeface="Arial" panose="020B0604020202020204" pitchFamily="34" charset="0"/>
                <a:cs typeface="Arial" panose="020B0604020202020204" pitchFamily="34" charset="0"/>
              </a:rPr>
              <a:t>Support to improve the health system: Presidential Health Compact</a:t>
            </a:r>
          </a:p>
        </p:txBody>
      </p:sp>
      <p:sp>
        <p:nvSpPr>
          <p:cNvPr id="6" name="Content Placeholder 4">
            <a:extLst>
              <a:ext uri="{FF2B5EF4-FFF2-40B4-BE49-F238E27FC236}">
                <a16:creationId xmlns:a16="http://schemas.microsoft.com/office/drawing/2014/main" id="{3B0DB87E-457F-4B66-8447-689C1E6CB14B}"/>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sp>
        <p:nvSpPr>
          <p:cNvPr id="7" name="Content Placeholder 4">
            <a:extLst>
              <a:ext uri="{FF2B5EF4-FFF2-40B4-BE49-F238E27FC236}">
                <a16:creationId xmlns:a16="http://schemas.microsoft.com/office/drawing/2014/main" id="{D15255A5-4F41-4073-AE7D-BBCA27BDEB2D}"/>
              </a:ext>
            </a:extLst>
          </p:cNvPr>
          <p:cNvSpPr txBox="1">
            <a:spLocks/>
          </p:cNvSpPr>
          <p:nvPr/>
        </p:nvSpPr>
        <p:spPr bwMode="auto">
          <a:xfrm>
            <a:off x="238125" y="2084388"/>
            <a:ext cx="8905875" cy="4525962"/>
          </a:xfrm>
          <a:prstGeom prst="rect">
            <a:avLst/>
          </a:prstGeom>
          <a:noFill/>
          <a:ln>
            <a:noFill/>
          </a:ln>
        </p:spPr>
        <p:txBody>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514350" indent="-514350">
              <a:buFont typeface="+mj-lt"/>
              <a:buAutoNum type="arabicPeriod"/>
              <a:defRPr/>
            </a:pPr>
            <a:r>
              <a:rPr lang="en-ZA" sz="1800" dirty="0"/>
              <a:t>Augment Human Resources for Health (HRH); </a:t>
            </a:r>
          </a:p>
          <a:p>
            <a:pPr marL="514350" indent="-514350">
              <a:buFont typeface="+mj-lt"/>
              <a:buAutoNum type="arabicPeriod"/>
              <a:defRPr/>
            </a:pPr>
            <a:r>
              <a:rPr lang="en-ZA" sz="1800" dirty="0"/>
              <a:t>Ensure improved access to essential medicines, vaccines and medical products through better management of supply chain, equipment and machinery; </a:t>
            </a:r>
          </a:p>
          <a:p>
            <a:pPr marL="514350" indent="-514350">
              <a:buFont typeface="+mj-lt"/>
              <a:buAutoNum type="arabicPeriod"/>
              <a:defRPr/>
            </a:pPr>
            <a:r>
              <a:rPr lang="en-ZA" sz="1800" dirty="0"/>
              <a:t>Execute the infrastructure plan to ensure adequate, appropriately distributed and well maintained health facilities; </a:t>
            </a:r>
          </a:p>
          <a:p>
            <a:pPr marL="514350" indent="-514350">
              <a:buFont typeface="+mj-lt"/>
              <a:buAutoNum type="arabicPeriod"/>
              <a:defRPr/>
            </a:pPr>
            <a:r>
              <a:rPr lang="en-ZA" sz="1800" dirty="0"/>
              <a:t>Engage the private sector in improving the access, coverage and quality of health services; </a:t>
            </a:r>
          </a:p>
          <a:p>
            <a:pPr marL="514350" indent="-514350">
              <a:buFont typeface="+mj-lt"/>
              <a:buAutoNum type="arabicPeriod"/>
              <a:defRPr/>
            </a:pPr>
            <a:r>
              <a:rPr lang="en-ZA" sz="1800" dirty="0"/>
              <a:t>Improve the quality, safety and quantity of health services provided with focus on primary health care; </a:t>
            </a:r>
          </a:p>
          <a:p>
            <a:pPr marL="514350" indent="-514350">
              <a:buFont typeface="+mj-lt"/>
              <a:buAutoNum type="arabicPeriod"/>
              <a:defRPr/>
            </a:pPr>
            <a:r>
              <a:rPr lang="en-ZA" sz="1800" dirty="0"/>
              <a:t>Improve the efficiency of public sector financial management systems and processes; </a:t>
            </a:r>
          </a:p>
          <a:p>
            <a:pPr marL="514350" indent="-514350">
              <a:buFont typeface="+mj-lt"/>
              <a:buAutoNum type="arabicPeriod"/>
              <a:defRPr/>
            </a:pPr>
            <a:r>
              <a:rPr lang="en-ZA" sz="1800" dirty="0"/>
              <a:t>Strengthen the governance and leadership to improve oversight, accountability and health system performance at all levels;</a:t>
            </a:r>
          </a:p>
          <a:p>
            <a:pPr marL="514350" indent="-514350">
              <a:buFont typeface="+mj-lt"/>
              <a:buAutoNum type="arabicPeriod"/>
              <a:defRPr/>
            </a:pPr>
            <a:r>
              <a:rPr lang="en-ZA" sz="1800" dirty="0"/>
              <a:t>Engage and empower the community to ensure adequate and appropriate community-based care; and </a:t>
            </a:r>
          </a:p>
          <a:p>
            <a:pPr marL="514350" indent="-514350">
              <a:buFont typeface="+mj-lt"/>
              <a:buAutoNum type="arabicPeriod"/>
              <a:defRPr/>
            </a:pPr>
            <a:r>
              <a:rPr lang="en-ZA" sz="1800" dirty="0"/>
              <a:t>Develop an information system that will guide the health system policies, strategies and investments.</a:t>
            </a:r>
            <a:endParaRPr lang="en-US" sz="1800" dirty="0"/>
          </a:p>
          <a:p>
            <a:pPr>
              <a:defRPr/>
            </a:pPr>
            <a:endParaRPr lang="en-ZA" sz="2400"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a:extLst>
              <a:ext uri="{FF2B5EF4-FFF2-40B4-BE49-F238E27FC236}">
                <a16:creationId xmlns:a16="http://schemas.microsoft.com/office/drawing/2014/main" id="{2B5D41D8-9E2B-4001-862A-EA7A04F3C93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EE81C6A8-5415-4C2F-B778-A87B545E0D93}"/>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7172" name="Rectangle 2">
            <a:extLst>
              <a:ext uri="{FF2B5EF4-FFF2-40B4-BE49-F238E27FC236}">
                <a16:creationId xmlns:a16="http://schemas.microsoft.com/office/drawing/2014/main" id="{739E01CD-6A0D-42D6-AD69-F487D7A9939F}"/>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E5193D04-8B9B-4CDC-964C-37504739D3C7}"/>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b="1" dirty="0">
                <a:latin typeface="Arial"/>
                <a:cs typeface="Arial"/>
              </a:rPr>
              <a:t>Introduction</a:t>
            </a:r>
          </a:p>
        </p:txBody>
      </p:sp>
      <p:sp>
        <p:nvSpPr>
          <p:cNvPr id="6" name="Content Placeholder 4">
            <a:extLst>
              <a:ext uri="{FF2B5EF4-FFF2-40B4-BE49-F238E27FC236}">
                <a16:creationId xmlns:a16="http://schemas.microsoft.com/office/drawing/2014/main" id="{211B5070-56BE-4A76-A908-90640A69303D}"/>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a:defRPr/>
            </a:pPr>
            <a:r>
              <a:rPr lang="en-ZA" sz="2200" dirty="0">
                <a:latin typeface="Arial" panose="020B0604020202020204" pitchFamily="34" charset="0"/>
                <a:cs typeface="Arial" panose="020B0604020202020204" pitchFamily="34" charset="0"/>
              </a:rPr>
              <a:t>We need to move from a mindset of compliance for the sake of compliance to a new mindset of continuous improvement to improve joy in work and patient outcomes</a:t>
            </a:r>
          </a:p>
          <a:p>
            <a:pPr>
              <a:defRPr/>
            </a:pPr>
            <a:endParaRPr lang="en-ZA" sz="2200" dirty="0">
              <a:latin typeface="Arial" panose="020B0604020202020204" pitchFamily="34" charset="0"/>
              <a:cs typeface="Arial" panose="020B0604020202020204" pitchFamily="34" charset="0"/>
            </a:endParaRPr>
          </a:p>
          <a:p>
            <a:pPr>
              <a:defRPr/>
            </a:pPr>
            <a:r>
              <a:rPr lang="en-ZA" sz="2200" dirty="0">
                <a:latin typeface="Arial" panose="020B0604020202020204" pitchFamily="34" charset="0"/>
                <a:cs typeface="Arial" panose="020B0604020202020204" pitchFamily="34" charset="0"/>
              </a:rPr>
              <a:t>We need to strengthen the systems, processes and environments that help to sustain improvement and the quality of services</a:t>
            </a:r>
          </a:p>
          <a:p>
            <a:pPr marL="0" indent="0">
              <a:buFont typeface="Arial" panose="020B0604020202020204" pitchFamily="34" charset="0"/>
              <a:buNone/>
              <a:defRPr/>
            </a:pPr>
            <a:endParaRPr lang="en-ZA" sz="2200" dirty="0">
              <a:latin typeface="Arial" panose="020B0604020202020204" pitchFamily="34" charset="0"/>
              <a:cs typeface="Arial" panose="020B0604020202020204" pitchFamily="34" charset="0"/>
            </a:endParaRPr>
          </a:p>
          <a:p>
            <a:pPr>
              <a:defRPr/>
            </a:pPr>
            <a:r>
              <a:rPr lang="en-US" sz="2200" dirty="0">
                <a:latin typeface="Arial" panose="020B0604020202020204" pitchFamily="34" charset="0"/>
                <a:cs typeface="Arial" panose="020B0604020202020204" pitchFamily="34" charset="0"/>
              </a:rPr>
              <a:t>Lay out the roadmap to improve the quality of the health system in an incremental fashion, recognising that some establishments will need more time and investment. </a:t>
            </a:r>
          </a:p>
          <a:p>
            <a:pPr eaLnBrk="1" hangingPunct="1">
              <a:defRPr/>
            </a:pPr>
            <a:endParaRPr lang="en-ZA" sz="1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a:extLst>
              <a:ext uri="{FF2B5EF4-FFF2-40B4-BE49-F238E27FC236}">
                <a16:creationId xmlns:a16="http://schemas.microsoft.com/office/drawing/2014/main" id="{EE96761C-8FC8-47E1-A742-DB04E7B927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BB441CA8-8BE1-47E6-9A0B-82251BE50DA8}"/>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8196" name="Rectangle 2">
            <a:extLst>
              <a:ext uri="{FF2B5EF4-FFF2-40B4-BE49-F238E27FC236}">
                <a16:creationId xmlns:a16="http://schemas.microsoft.com/office/drawing/2014/main" id="{0B78E618-E4B2-4AA1-9485-07495FE5A746}"/>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47067E8D-50C2-4943-9D8B-DFC9A25C0E7A}"/>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b="1" dirty="0">
                <a:latin typeface="Arial"/>
                <a:cs typeface="Arial"/>
              </a:rPr>
              <a:t>Objectives of the plan</a:t>
            </a:r>
          </a:p>
        </p:txBody>
      </p:sp>
      <p:sp>
        <p:nvSpPr>
          <p:cNvPr id="6" name="Content Placeholder 4">
            <a:extLst>
              <a:ext uri="{FF2B5EF4-FFF2-40B4-BE49-F238E27FC236}">
                <a16:creationId xmlns:a16="http://schemas.microsoft.com/office/drawing/2014/main" id="{DDA3F055-D7F9-4459-BB21-E4635547BEB6}"/>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pic>
        <p:nvPicPr>
          <p:cNvPr id="8199" name="Content Placeholder 4">
            <a:extLst>
              <a:ext uri="{FF2B5EF4-FFF2-40B4-BE49-F238E27FC236}">
                <a16:creationId xmlns:a16="http://schemas.microsoft.com/office/drawing/2014/main" id="{B0183D38-BBDD-4FE9-B2C4-75DC53EFE6B4}"/>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2032000"/>
            <a:ext cx="8407400"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7">
            <a:extLst>
              <a:ext uri="{FF2B5EF4-FFF2-40B4-BE49-F238E27FC236}">
                <a16:creationId xmlns:a16="http://schemas.microsoft.com/office/drawing/2014/main" id="{A14EE990-78E0-476A-8602-69D4AEC8F85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CF3A751D-1F15-498A-A622-1809C41FC9F2}"/>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9220" name="Rectangle 2">
            <a:extLst>
              <a:ext uri="{FF2B5EF4-FFF2-40B4-BE49-F238E27FC236}">
                <a16:creationId xmlns:a16="http://schemas.microsoft.com/office/drawing/2014/main" id="{A90C0D53-D2F0-4663-8011-68CAD56E4024}"/>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A3EA5C84-C5A1-4664-A632-EEF928F83CDE}"/>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b="1" dirty="0">
                <a:latin typeface="Arial"/>
                <a:cs typeface="Arial"/>
              </a:rPr>
              <a:t>Accreditation Steps for NHI</a:t>
            </a:r>
          </a:p>
        </p:txBody>
      </p:sp>
      <p:sp>
        <p:nvSpPr>
          <p:cNvPr id="6" name="Content Placeholder 4">
            <a:extLst>
              <a:ext uri="{FF2B5EF4-FFF2-40B4-BE49-F238E27FC236}">
                <a16:creationId xmlns:a16="http://schemas.microsoft.com/office/drawing/2014/main" id="{808B362D-72BD-432D-B21D-3F0806FAFB55}"/>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sp>
        <p:nvSpPr>
          <p:cNvPr id="7" name="Content Placeholder 4">
            <a:extLst>
              <a:ext uri="{FF2B5EF4-FFF2-40B4-BE49-F238E27FC236}">
                <a16:creationId xmlns:a16="http://schemas.microsoft.com/office/drawing/2014/main" id="{A9DD9EA6-9B46-4CDE-BC7A-1C1E7891D5DD}"/>
              </a:ext>
            </a:extLst>
          </p:cNvPr>
          <p:cNvSpPr txBox="1">
            <a:spLocks/>
          </p:cNvSpPr>
          <p:nvPr/>
        </p:nvSpPr>
        <p:spPr bwMode="auto">
          <a:xfrm>
            <a:off x="611188" y="2084388"/>
            <a:ext cx="8229600" cy="4525962"/>
          </a:xfrm>
          <a:prstGeom prst="rect">
            <a:avLst/>
          </a:prstGeom>
          <a:noFill/>
          <a:ln>
            <a:noFill/>
          </a:ln>
        </p:spPr>
        <p:txBody>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defRPr/>
            </a:pPr>
            <a:r>
              <a:rPr lang="en-ZA" b="1" dirty="0"/>
              <a:t>Step 1: Meet regulation requirements</a:t>
            </a:r>
          </a:p>
          <a:p>
            <a:pPr>
              <a:defRPr/>
            </a:pPr>
            <a:r>
              <a:rPr lang="en-ZA" b="1" dirty="0"/>
              <a:t>Step 2: Meet Licensing requirements</a:t>
            </a:r>
          </a:p>
          <a:p>
            <a:pPr>
              <a:defRPr/>
            </a:pPr>
            <a:r>
              <a:rPr lang="en-ZA" b="1" dirty="0"/>
              <a:t>Step 3: Meet certification requirements</a:t>
            </a:r>
          </a:p>
          <a:p>
            <a:pPr>
              <a:defRPr/>
            </a:pPr>
            <a:r>
              <a:rPr lang="en-ZA" b="1" dirty="0"/>
              <a:t>Step 4: Meet NHI requirements </a:t>
            </a:r>
          </a:p>
          <a:p>
            <a:pPr marL="0" indent="0">
              <a:buFont typeface="Arial" panose="020B0604020202020204" pitchFamily="34" charset="0"/>
              <a:buNone/>
              <a:defRPr/>
            </a:pPr>
            <a:r>
              <a:rPr lang="en-ZA" b="1" dirty="0"/>
              <a:t> </a:t>
            </a:r>
          </a:p>
          <a:p>
            <a:pPr>
              <a:defRPr/>
            </a:pPr>
            <a:endParaRPr lang="en-ZA" sz="2400"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a:extLst>
              <a:ext uri="{FF2B5EF4-FFF2-40B4-BE49-F238E27FC236}">
                <a16:creationId xmlns:a16="http://schemas.microsoft.com/office/drawing/2014/main" id="{95D794D1-65B6-454E-8750-B96D956093C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19663FC0-6F05-4D28-8FEE-C7A782779C63}"/>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0244" name="Rectangle 2">
            <a:extLst>
              <a:ext uri="{FF2B5EF4-FFF2-40B4-BE49-F238E27FC236}">
                <a16:creationId xmlns:a16="http://schemas.microsoft.com/office/drawing/2014/main" id="{142C9F26-E2BF-4B56-B545-4C07A08F5BE8}"/>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FCCC755E-F006-47DD-8D40-63C2E2326060}"/>
              </a:ext>
            </a:extLst>
          </p:cNvPr>
          <p:cNvSpPr>
            <a:spLocks noGrp="1"/>
          </p:cNvSpPr>
          <p:nvPr>
            <p:ph type="title"/>
          </p:nvPr>
        </p:nvSpPr>
        <p:spPr>
          <a:xfrm>
            <a:off x="271463" y="1277938"/>
            <a:ext cx="8229600" cy="654050"/>
          </a:xfrm>
        </p:spPr>
        <p:txBody>
          <a:bodyPr>
            <a:normAutofit fontScale="90000"/>
          </a:bodyPr>
          <a:lstStyle/>
          <a:p>
            <a:pPr>
              <a:lnSpc>
                <a:spcPct val="200000"/>
              </a:lnSpc>
              <a:defRPr/>
            </a:pPr>
            <a:br>
              <a:rPr lang="en-ZA" sz="2400" b="1" dirty="0">
                <a:latin typeface="Arial" panose="020B0604020202020204" pitchFamily="34" charset="0"/>
                <a:cs typeface="Arial" panose="020B0604020202020204" pitchFamily="34" charset="0"/>
              </a:rPr>
            </a:br>
            <a:r>
              <a:rPr lang="en-ZA" sz="2400" b="1" dirty="0">
                <a:latin typeface="Arial" panose="020B0604020202020204" pitchFamily="34" charset="0"/>
                <a:cs typeface="Arial" panose="020B0604020202020204" pitchFamily="34" charset="0"/>
              </a:rPr>
              <a:t>Step 1:Meet regulation requirements</a:t>
            </a:r>
            <a:br>
              <a:rPr lang="en-ZA" sz="2400" b="1" dirty="0">
                <a:latin typeface="Arial" panose="020B0604020202020204" pitchFamily="34" charset="0"/>
                <a:cs typeface="Arial" panose="020B0604020202020204" pitchFamily="34" charset="0"/>
              </a:rPr>
            </a:br>
            <a:r>
              <a:rPr lang="en-ZA" sz="2400" b="1" dirty="0">
                <a:latin typeface="Arial" panose="020B0604020202020204" pitchFamily="34" charset="0"/>
                <a:cs typeface="Arial" panose="020B0604020202020204" pitchFamily="34" charset="0"/>
              </a:rPr>
              <a:t> </a:t>
            </a:r>
          </a:p>
        </p:txBody>
      </p:sp>
      <p:sp>
        <p:nvSpPr>
          <p:cNvPr id="6" name="Content Placeholder 4">
            <a:extLst>
              <a:ext uri="{FF2B5EF4-FFF2-40B4-BE49-F238E27FC236}">
                <a16:creationId xmlns:a16="http://schemas.microsoft.com/office/drawing/2014/main" id="{C8F3C890-95D7-4B3E-ADC5-B66FE89EA9F2}"/>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sp>
        <p:nvSpPr>
          <p:cNvPr id="10247" name="Content Placeholder 4">
            <a:extLst>
              <a:ext uri="{FF2B5EF4-FFF2-40B4-BE49-F238E27FC236}">
                <a16:creationId xmlns:a16="http://schemas.microsoft.com/office/drawing/2014/main" id="{6B5F7C3C-C23B-48C3-ABFB-0BDA1EA36F57}"/>
              </a:ext>
            </a:extLst>
          </p:cNvPr>
          <p:cNvSpPr txBox="1">
            <a:spLocks/>
          </p:cNvSpPr>
          <p:nvPr/>
        </p:nvSpPr>
        <p:spPr bwMode="auto">
          <a:xfrm>
            <a:off x="611188" y="208438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ZA" altLang="en-US"/>
              <a:t>Adhering  to broad statutory framework that governs all rules, laws and regulations affecting health care service delivery and which are enforced by law</a:t>
            </a:r>
            <a:r>
              <a:rPr lang="en-ZA" altLang="en-US" sz="2400"/>
              <a:t> </a:t>
            </a:r>
            <a:endParaRPr lang="en-ZA" altLang="en-US" sz="2400">
              <a:latin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7">
            <a:extLst>
              <a:ext uri="{FF2B5EF4-FFF2-40B4-BE49-F238E27FC236}">
                <a16:creationId xmlns:a16="http://schemas.microsoft.com/office/drawing/2014/main" id="{CC29002B-DC3E-4374-8AB4-2837FDBFC76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694B8E85-E24A-405C-BC70-62ADEE5E7527}"/>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1268" name="Rectangle 2">
            <a:extLst>
              <a:ext uri="{FF2B5EF4-FFF2-40B4-BE49-F238E27FC236}">
                <a16:creationId xmlns:a16="http://schemas.microsoft.com/office/drawing/2014/main" id="{521C10BB-7D17-4ED2-854C-08FA379FFE50}"/>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97F7DB10-15FD-4134-A80C-1C4B66950ABB}"/>
              </a:ext>
            </a:extLst>
          </p:cNvPr>
          <p:cNvSpPr>
            <a:spLocks noGrp="1"/>
          </p:cNvSpPr>
          <p:nvPr>
            <p:ph type="title"/>
          </p:nvPr>
        </p:nvSpPr>
        <p:spPr>
          <a:xfrm>
            <a:off x="271463" y="1277938"/>
            <a:ext cx="8229600" cy="654050"/>
          </a:xfrm>
        </p:spPr>
        <p:txBody>
          <a:bodyPr>
            <a:normAutofit fontScale="90000"/>
          </a:bodyPr>
          <a:lstStyle/>
          <a:p>
            <a:pPr>
              <a:lnSpc>
                <a:spcPct val="200000"/>
              </a:lnSpc>
              <a:defRPr/>
            </a:pPr>
            <a:br>
              <a:rPr lang="en-ZA" sz="2400" b="1" dirty="0">
                <a:latin typeface="Arial"/>
                <a:cs typeface="Arial"/>
              </a:rPr>
            </a:br>
            <a:r>
              <a:rPr lang="en-ZA" sz="2400" b="1" dirty="0">
                <a:latin typeface="Arial"/>
                <a:cs typeface="Arial"/>
              </a:rPr>
              <a:t>Step 2 : </a:t>
            </a:r>
            <a:r>
              <a:rPr lang="en-ZA" sz="2400" b="1" dirty="0"/>
              <a:t>Meet Licensing requirements</a:t>
            </a:r>
            <a:br>
              <a:rPr lang="en-ZA" sz="2400" b="1" dirty="0"/>
            </a:br>
            <a:endParaRPr lang="en-ZA" sz="2400" b="1" dirty="0">
              <a:latin typeface="Arial"/>
              <a:cs typeface="Arial"/>
            </a:endParaRPr>
          </a:p>
        </p:txBody>
      </p:sp>
      <p:sp>
        <p:nvSpPr>
          <p:cNvPr id="6" name="Content Placeholder 4">
            <a:extLst>
              <a:ext uri="{FF2B5EF4-FFF2-40B4-BE49-F238E27FC236}">
                <a16:creationId xmlns:a16="http://schemas.microsoft.com/office/drawing/2014/main" id="{46DB0AD1-79F6-411A-BCA7-8F279E58136D}"/>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sp>
        <p:nvSpPr>
          <p:cNvPr id="11271" name="Content Placeholder 4">
            <a:extLst>
              <a:ext uri="{FF2B5EF4-FFF2-40B4-BE49-F238E27FC236}">
                <a16:creationId xmlns:a16="http://schemas.microsoft.com/office/drawing/2014/main" id="{5D6F15F1-1397-44B5-AECD-168FEFCDF66E}"/>
              </a:ext>
            </a:extLst>
          </p:cNvPr>
          <p:cNvSpPr txBox="1">
            <a:spLocks/>
          </p:cNvSpPr>
          <p:nvPr/>
        </p:nvSpPr>
        <p:spPr bwMode="auto">
          <a:xfrm>
            <a:off x="611188" y="208438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ZA" altLang="en-US" sz="2800"/>
              <a:t>Private health care facilities by the Provincial DoH in terms of regulations (e.g. R158 and R187);</a:t>
            </a:r>
          </a:p>
          <a:p>
            <a:r>
              <a:rPr lang="en-ZA" altLang="en-US" sz="2800"/>
              <a:t>Licensing/registration of non-health establishments by DSD such as old age homes, frail care centres, and community psychiatric facilities;</a:t>
            </a:r>
          </a:p>
          <a:p>
            <a:r>
              <a:rPr lang="en-ZA" altLang="en-US" sz="2800"/>
              <a:t>Licensing by NDoH of individual practices such Radiology;</a:t>
            </a:r>
          </a:p>
          <a:p>
            <a:r>
              <a:rPr lang="en-ZA" altLang="en-US" sz="2800"/>
              <a:t>Licensing/registration of professionals by Professional Councils (in order to practice</a:t>
            </a:r>
            <a:r>
              <a:rPr lang="en-ZA" altLang="en-US"/>
              <a:t>)</a:t>
            </a:r>
            <a:r>
              <a:rPr lang="en-ZA" altLang="en-US" sz="2400"/>
              <a:t> </a:t>
            </a:r>
            <a:endParaRPr lang="en-ZA" altLang="en-US" sz="2400">
              <a:latin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7">
            <a:extLst>
              <a:ext uri="{FF2B5EF4-FFF2-40B4-BE49-F238E27FC236}">
                <a16:creationId xmlns:a16="http://schemas.microsoft.com/office/drawing/2014/main" id="{2276D846-D7B0-4A09-8963-7E83CB7A960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CE5B0C25-9866-4ECC-BADC-14CC191F14AB}"/>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2292" name="Rectangle 2">
            <a:extLst>
              <a:ext uri="{FF2B5EF4-FFF2-40B4-BE49-F238E27FC236}">
                <a16:creationId xmlns:a16="http://schemas.microsoft.com/office/drawing/2014/main" id="{DC460882-8E96-4396-A8F8-95D812C113D6}"/>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24D9F593-9AC9-4C9F-A87F-3A8B60033DCF}"/>
              </a:ext>
            </a:extLst>
          </p:cNvPr>
          <p:cNvSpPr>
            <a:spLocks noGrp="1"/>
          </p:cNvSpPr>
          <p:nvPr>
            <p:ph type="title"/>
          </p:nvPr>
        </p:nvSpPr>
        <p:spPr>
          <a:xfrm>
            <a:off x="271463" y="1277938"/>
            <a:ext cx="8229600" cy="654050"/>
          </a:xfrm>
        </p:spPr>
        <p:txBody>
          <a:bodyPr>
            <a:normAutofit fontScale="90000"/>
          </a:bodyPr>
          <a:lstStyle/>
          <a:p>
            <a:pPr>
              <a:lnSpc>
                <a:spcPct val="200000"/>
              </a:lnSpc>
              <a:defRPr/>
            </a:pPr>
            <a:br>
              <a:rPr lang="en-ZA" sz="2400" b="1" dirty="0">
                <a:latin typeface="Arial"/>
                <a:cs typeface="Arial"/>
              </a:rPr>
            </a:br>
            <a:r>
              <a:rPr lang="en-ZA" sz="2400" b="1" dirty="0">
                <a:latin typeface="Arial"/>
                <a:cs typeface="Arial"/>
              </a:rPr>
              <a:t>Step 3: </a:t>
            </a:r>
            <a:r>
              <a:rPr lang="en-ZA" sz="2400" b="1" dirty="0"/>
              <a:t>Meet certification requirements</a:t>
            </a:r>
            <a:br>
              <a:rPr lang="en-ZA" sz="2400" b="1" dirty="0"/>
            </a:br>
            <a:endParaRPr lang="en-ZA" sz="2400" b="1" dirty="0">
              <a:latin typeface="Arial"/>
              <a:cs typeface="Arial"/>
            </a:endParaRPr>
          </a:p>
        </p:txBody>
      </p:sp>
      <p:sp>
        <p:nvSpPr>
          <p:cNvPr id="6" name="Content Placeholder 4">
            <a:extLst>
              <a:ext uri="{FF2B5EF4-FFF2-40B4-BE49-F238E27FC236}">
                <a16:creationId xmlns:a16="http://schemas.microsoft.com/office/drawing/2014/main" id="{BE3ED1E5-A41F-4353-B71B-AB7F0C001355}"/>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sp>
        <p:nvSpPr>
          <p:cNvPr id="12295" name="Content Placeholder 4">
            <a:extLst>
              <a:ext uri="{FF2B5EF4-FFF2-40B4-BE49-F238E27FC236}">
                <a16:creationId xmlns:a16="http://schemas.microsoft.com/office/drawing/2014/main" id="{8FAB655D-3322-418F-84FE-F759C3F08C01}"/>
              </a:ext>
            </a:extLst>
          </p:cNvPr>
          <p:cNvSpPr txBox="1">
            <a:spLocks/>
          </p:cNvSpPr>
          <p:nvPr/>
        </p:nvSpPr>
        <p:spPr bwMode="auto">
          <a:xfrm>
            <a:off x="611188" y="208438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ZA" altLang="en-US"/>
              <a:t>The OHSC ensures compliance with norms and standards and manages complaints. A key aspect of NHI will be the requirement that the contracted facilities attain the minimum requirements of the national norms and standards for health service providers as determined in the national framework agreement drawn up by the OHSC.</a:t>
            </a:r>
            <a:r>
              <a:rPr lang="en-ZA" altLang="en-US" sz="2400"/>
              <a:t> </a:t>
            </a:r>
            <a:endParaRPr lang="en-ZA" altLang="en-US" sz="2400">
              <a:latin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7">
            <a:extLst>
              <a:ext uri="{FF2B5EF4-FFF2-40B4-BE49-F238E27FC236}">
                <a16:creationId xmlns:a16="http://schemas.microsoft.com/office/drawing/2014/main" id="{F61F4775-80CF-496C-AEEF-C211E13B580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01A623BB-8412-40E2-97E3-581C4727AE47}"/>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3316" name="Rectangle 2">
            <a:extLst>
              <a:ext uri="{FF2B5EF4-FFF2-40B4-BE49-F238E27FC236}">
                <a16:creationId xmlns:a16="http://schemas.microsoft.com/office/drawing/2014/main" id="{6FDF3DFE-C607-48B8-9009-C818C3E56F1C}"/>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36A34BAA-AE2E-4313-BDB2-3BD421164EC9}"/>
              </a:ext>
            </a:extLst>
          </p:cNvPr>
          <p:cNvSpPr>
            <a:spLocks noGrp="1"/>
          </p:cNvSpPr>
          <p:nvPr>
            <p:ph type="title"/>
          </p:nvPr>
        </p:nvSpPr>
        <p:spPr>
          <a:xfrm>
            <a:off x="271463" y="1277938"/>
            <a:ext cx="8229600" cy="654050"/>
          </a:xfrm>
        </p:spPr>
        <p:txBody>
          <a:bodyPr>
            <a:normAutofit fontScale="90000"/>
          </a:bodyPr>
          <a:lstStyle/>
          <a:p>
            <a:pPr>
              <a:lnSpc>
                <a:spcPct val="200000"/>
              </a:lnSpc>
              <a:defRPr/>
            </a:pPr>
            <a:br>
              <a:rPr lang="en-ZA" sz="2400" b="1" dirty="0">
                <a:latin typeface="Arial"/>
                <a:cs typeface="Arial"/>
              </a:rPr>
            </a:br>
            <a:r>
              <a:rPr lang="en-ZA" sz="2400" b="1" dirty="0">
                <a:latin typeface="Arial"/>
                <a:cs typeface="Arial"/>
              </a:rPr>
              <a:t>Step 4 : </a:t>
            </a:r>
            <a:r>
              <a:rPr lang="en-ZA" sz="2400" b="1" dirty="0"/>
              <a:t>Meet NHI requirements </a:t>
            </a:r>
            <a:br>
              <a:rPr lang="en-ZA" sz="2400" b="1" dirty="0"/>
            </a:br>
            <a:endParaRPr lang="en-ZA" sz="2400" b="1" dirty="0">
              <a:latin typeface="Arial"/>
              <a:cs typeface="Arial"/>
            </a:endParaRPr>
          </a:p>
        </p:txBody>
      </p:sp>
      <p:sp>
        <p:nvSpPr>
          <p:cNvPr id="6" name="Content Placeholder 4">
            <a:extLst>
              <a:ext uri="{FF2B5EF4-FFF2-40B4-BE49-F238E27FC236}">
                <a16:creationId xmlns:a16="http://schemas.microsoft.com/office/drawing/2014/main" id="{5BC59CCA-7249-4FD2-A935-225E17385DFD}"/>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sp>
        <p:nvSpPr>
          <p:cNvPr id="7" name="Content Placeholder 4">
            <a:extLst>
              <a:ext uri="{FF2B5EF4-FFF2-40B4-BE49-F238E27FC236}">
                <a16:creationId xmlns:a16="http://schemas.microsoft.com/office/drawing/2014/main" id="{C2E92D26-88F9-4443-B989-ED9946BC5A6D}"/>
              </a:ext>
            </a:extLst>
          </p:cNvPr>
          <p:cNvSpPr txBox="1">
            <a:spLocks/>
          </p:cNvSpPr>
          <p:nvPr/>
        </p:nvSpPr>
        <p:spPr bwMode="auto">
          <a:xfrm>
            <a:off x="77788" y="2084388"/>
            <a:ext cx="8763000" cy="4525962"/>
          </a:xfrm>
          <a:prstGeom prst="rect">
            <a:avLst/>
          </a:prstGeom>
          <a:noFill/>
          <a:ln>
            <a:noFill/>
          </a:ln>
        </p:spPr>
        <p:txBody>
          <a:bodyPr/>
          <a:lst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panose="020B0604020202020204" pitchFamily="34" charset="0"/>
              <a:buNone/>
              <a:defRPr/>
            </a:pPr>
            <a:r>
              <a:rPr lang="en-ZA" sz="1800" dirty="0"/>
              <a:t>The purposes of accrediting health service providers are to:</a:t>
            </a:r>
          </a:p>
          <a:p>
            <a:pPr>
              <a:defRPr/>
            </a:pPr>
            <a:r>
              <a:rPr lang="en-ZA" sz="1800" dirty="0"/>
              <a:t>Improve the quality of health care by establishing optimal achievement goals in meeting standards for health care organisations;</a:t>
            </a:r>
          </a:p>
          <a:p>
            <a:pPr>
              <a:defRPr/>
            </a:pPr>
            <a:r>
              <a:rPr lang="en-ZA" sz="1800" dirty="0"/>
              <a:t>Stimulate and improve the integration and management of health services;</a:t>
            </a:r>
          </a:p>
          <a:p>
            <a:pPr>
              <a:defRPr/>
            </a:pPr>
            <a:r>
              <a:rPr lang="en-ZA" sz="1800" dirty="0"/>
              <a:t>Establish a database of health care organisations;</a:t>
            </a:r>
          </a:p>
          <a:p>
            <a:pPr>
              <a:defRPr/>
            </a:pPr>
            <a:r>
              <a:rPr lang="en-ZA" sz="1800" dirty="0"/>
              <a:t>Reduce health costs by focusing on increased efficiency and effectiveness of services;</a:t>
            </a:r>
          </a:p>
          <a:p>
            <a:pPr>
              <a:defRPr/>
            </a:pPr>
            <a:r>
              <a:rPr lang="en-ZA" sz="1800" dirty="0"/>
              <a:t>Provide education and consultation to health care organisations, managers, and health professionals on quality improvement strategies and best practice in health care; </a:t>
            </a:r>
          </a:p>
          <a:p>
            <a:pPr>
              <a:defRPr/>
            </a:pPr>
            <a:r>
              <a:rPr lang="en-ZA" sz="1800" dirty="0"/>
              <a:t>Strengthen the public’s confidence in the quality of health care; </a:t>
            </a:r>
          </a:p>
          <a:p>
            <a:pPr>
              <a:defRPr/>
            </a:pPr>
            <a:r>
              <a:rPr lang="en-ZA" sz="1800" dirty="0"/>
              <a:t>Reduce risks associated with injury and infections for patients and staffs; and</a:t>
            </a:r>
          </a:p>
          <a:p>
            <a:pPr>
              <a:defRPr/>
            </a:pPr>
            <a:r>
              <a:rPr lang="en-ZA" sz="1800" dirty="0"/>
              <a:t>Ensure that only providers willing to provide a range of services under NHIF requirements with respect to payment rates, health information, location and compliance with clinical protocols and guidelines are accredited.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a:extLst>
              <a:ext uri="{FF2B5EF4-FFF2-40B4-BE49-F238E27FC236}">
                <a16:creationId xmlns:a16="http://schemas.microsoft.com/office/drawing/2014/main" id="{6A63AF3F-9256-4E20-B7AE-4399AD95C9E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AA631F93-F872-444F-889E-5266707099D4}"/>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4340" name="Rectangle 2">
            <a:extLst>
              <a:ext uri="{FF2B5EF4-FFF2-40B4-BE49-F238E27FC236}">
                <a16:creationId xmlns:a16="http://schemas.microsoft.com/office/drawing/2014/main" id="{B1B6D759-5AFC-4133-8FD9-005C671E3F81}"/>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D1BA9276-5B43-4DA6-BA5E-EE7999B9FE99}"/>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b="1" dirty="0">
                <a:latin typeface="Arial"/>
                <a:cs typeface="Arial"/>
              </a:rPr>
              <a:t>Step 4 :  Continued</a:t>
            </a:r>
          </a:p>
        </p:txBody>
      </p:sp>
      <p:sp>
        <p:nvSpPr>
          <p:cNvPr id="6" name="Content Placeholder 4">
            <a:extLst>
              <a:ext uri="{FF2B5EF4-FFF2-40B4-BE49-F238E27FC236}">
                <a16:creationId xmlns:a16="http://schemas.microsoft.com/office/drawing/2014/main" id="{55CD3275-9BE2-4B65-8DE8-BCAB4C2B2666}"/>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sp>
        <p:nvSpPr>
          <p:cNvPr id="14343" name="Content Placeholder 4">
            <a:extLst>
              <a:ext uri="{FF2B5EF4-FFF2-40B4-BE49-F238E27FC236}">
                <a16:creationId xmlns:a16="http://schemas.microsoft.com/office/drawing/2014/main" id="{5CDD8197-D01A-4DE8-997A-AF66A168D26D}"/>
              </a:ext>
            </a:extLst>
          </p:cNvPr>
          <p:cNvSpPr txBox="1">
            <a:spLocks/>
          </p:cNvSpPr>
          <p:nvPr/>
        </p:nvSpPr>
        <p:spPr bwMode="auto">
          <a:xfrm>
            <a:off x="611188" y="208438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ZA" altLang="en-US" sz="2400"/>
              <a:t>Since South Africa is to be compared with other countries, the principles developed by the International Society for Quality in Health Care (ISQua), in collaboration with over 40 countries are used to guide the content and structure of the standards.</a:t>
            </a:r>
          </a:p>
          <a:p>
            <a:r>
              <a:rPr lang="en-ZA" altLang="en-US" sz="2400"/>
              <a:t>The underlying philosophy of the standards is based on principles of quality management and continuous quality improvement and aims to accommodate legal and ethical aspects of service delivery. Standards are grouped to provide specific indicators of performance, which can be used as points of reference in evaluating actual performance compared to targeted objectives.</a:t>
            </a:r>
          </a:p>
          <a:p>
            <a:endParaRPr lang="en-ZA" altLang="en-US" sz="2400">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7">
            <a:extLst>
              <a:ext uri="{FF2B5EF4-FFF2-40B4-BE49-F238E27FC236}">
                <a16:creationId xmlns:a16="http://schemas.microsoft.com/office/drawing/2014/main" id="{8CCB83C6-ED6F-430B-BAFF-6AE8FF30BDF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0CE64E11-32E6-4376-8ED7-A7F84D746AED}"/>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5364" name="Rectangle 2">
            <a:extLst>
              <a:ext uri="{FF2B5EF4-FFF2-40B4-BE49-F238E27FC236}">
                <a16:creationId xmlns:a16="http://schemas.microsoft.com/office/drawing/2014/main" id="{DAA799FA-1C8F-4753-A753-038421B1E818}"/>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15365" name="Title 3">
            <a:extLst>
              <a:ext uri="{FF2B5EF4-FFF2-40B4-BE49-F238E27FC236}">
                <a16:creationId xmlns:a16="http://schemas.microsoft.com/office/drawing/2014/main" id="{A8777C24-419C-4478-8636-C69B0B7AA3E1}"/>
              </a:ext>
            </a:extLst>
          </p:cNvPr>
          <p:cNvSpPr>
            <a:spLocks noGrp="1"/>
          </p:cNvSpPr>
          <p:nvPr>
            <p:ph type="title"/>
          </p:nvPr>
        </p:nvSpPr>
        <p:spPr>
          <a:xfrm>
            <a:off x="271463" y="1277938"/>
            <a:ext cx="8229600" cy="654050"/>
          </a:xfrm>
        </p:spPr>
        <p:txBody>
          <a:bodyPr/>
          <a:lstStyle/>
          <a:p>
            <a:pPr>
              <a:lnSpc>
                <a:spcPct val="200000"/>
              </a:lnSpc>
            </a:pPr>
            <a:r>
              <a:rPr lang="en-ZA" altLang="en-US" sz="1800" b="1">
                <a:latin typeface="Arial" panose="020B0604020202020204" pitchFamily="34" charset="0"/>
                <a:cs typeface="Arial" panose="020B0604020202020204" pitchFamily="34" charset="0"/>
              </a:rPr>
              <a:t>Step 4 :</a:t>
            </a:r>
            <a:r>
              <a:rPr lang="en-ZA" altLang="en-US" sz="1800">
                <a:latin typeface="Arial" panose="020B0604020202020204" pitchFamily="34" charset="0"/>
                <a:cs typeface="Arial" panose="020B0604020202020204" pitchFamily="34" charset="0"/>
              </a:rPr>
              <a:t> The potential benefits of participation in accreditation  programmes</a:t>
            </a:r>
            <a:endParaRPr lang="en-ZA" altLang="en-US" sz="1800" b="1">
              <a:latin typeface="Arial" panose="020B0604020202020204" pitchFamily="34" charset="0"/>
              <a:cs typeface="Arial" panose="020B0604020202020204" pitchFamily="34" charset="0"/>
            </a:endParaRPr>
          </a:p>
        </p:txBody>
      </p:sp>
      <p:sp>
        <p:nvSpPr>
          <p:cNvPr id="6" name="Content Placeholder 4">
            <a:extLst>
              <a:ext uri="{FF2B5EF4-FFF2-40B4-BE49-F238E27FC236}">
                <a16:creationId xmlns:a16="http://schemas.microsoft.com/office/drawing/2014/main" id="{C02A1305-AD39-4D86-99FA-AAA78C551673}"/>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sp>
        <p:nvSpPr>
          <p:cNvPr id="15367" name="Content Placeholder 4">
            <a:extLst>
              <a:ext uri="{FF2B5EF4-FFF2-40B4-BE49-F238E27FC236}">
                <a16:creationId xmlns:a16="http://schemas.microsoft.com/office/drawing/2014/main" id="{899427EA-80C4-4EF8-B1C2-72C4DE95B31F}"/>
              </a:ext>
            </a:extLst>
          </p:cNvPr>
          <p:cNvSpPr txBox="1">
            <a:spLocks/>
          </p:cNvSpPr>
          <p:nvPr/>
        </p:nvSpPr>
        <p:spPr bwMode="auto">
          <a:xfrm>
            <a:off x="611188" y="208438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ZA" altLang="en-US"/>
              <a:t>Assistance in improving organisational quality;</a:t>
            </a:r>
          </a:p>
          <a:p>
            <a:r>
              <a:rPr lang="en-ZA" altLang="en-US"/>
              <a:t>Increased reputation among end-users;</a:t>
            </a:r>
          </a:p>
          <a:p>
            <a:r>
              <a:rPr lang="en-ZA" altLang="en-US"/>
              <a:t>The right to participate in reimbursement programmes;</a:t>
            </a:r>
          </a:p>
          <a:p>
            <a:r>
              <a:rPr lang="en-ZA" altLang="en-US"/>
              <a:t>An approved supplier status for some clients;</a:t>
            </a:r>
          </a:p>
          <a:p>
            <a:r>
              <a:rPr lang="en-ZA" altLang="en-US"/>
              <a:t>Higher reimbursement from payers; and</a:t>
            </a:r>
          </a:p>
          <a:p>
            <a:r>
              <a:rPr lang="en-ZA" altLang="en-US"/>
              <a:t>Information about competitor’s relative quality</a:t>
            </a:r>
            <a:endParaRPr lang="en-ZA" altLang="en-US" sz="2400">
              <a:latin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AB5D9BB0-5369-476C-BC2F-5AC0DF11EC6F}"/>
              </a:ext>
            </a:extLst>
          </p:cNvPr>
          <p:cNvSpPr>
            <a:spLocks noGrp="1"/>
          </p:cNvSpPr>
          <p:nvPr>
            <p:ph type="title"/>
          </p:nvPr>
        </p:nvSpPr>
        <p:spPr/>
        <p:txBody>
          <a:bodyPr/>
          <a:lstStyle/>
          <a:p>
            <a:r>
              <a:rPr lang="en-US" altLang="en-US"/>
              <a:t>Accreditation Standards:</a:t>
            </a:r>
          </a:p>
        </p:txBody>
      </p:sp>
      <p:sp>
        <p:nvSpPr>
          <p:cNvPr id="16387" name="Content Placeholder 2">
            <a:extLst>
              <a:ext uri="{FF2B5EF4-FFF2-40B4-BE49-F238E27FC236}">
                <a16:creationId xmlns:a16="http://schemas.microsoft.com/office/drawing/2014/main" id="{FFEC09F6-DAD7-46D3-97FC-4B2FE552E221}"/>
              </a:ext>
            </a:extLst>
          </p:cNvPr>
          <p:cNvSpPr>
            <a:spLocks noGrp="1"/>
          </p:cNvSpPr>
          <p:nvPr>
            <p:ph idx="1"/>
          </p:nvPr>
        </p:nvSpPr>
        <p:spPr/>
        <p:txBody>
          <a:bodyPr/>
          <a:lstStyle/>
          <a:p>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7">
            <a:extLst>
              <a:ext uri="{FF2B5EF4-FFF2-40B4-BE49-F238E27FC236}">
                <a16:creationId xmlns:a16="http://schemas.microsoft.com/office/drawing/2014/main" id="{DC145EF3-5BA1-4B3B-936F-088303B5495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FBAED862-EF90-4245-8A29-5F60DCB5D2AB}"/>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7412" name="Rectangle 2">
            <a:extLst>
              <a:ext uri="{FF2B5EF4-FFF2-40B4-BE49-F238E27FC236}">
                <a16:creationId xmlns:a16="http://schemas.microsoft.com/office/drawing/2014/main" id="{5EE09972-4A98-44D5-94DA-64E9ED471D73}"/>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06F19187-0066-4170-8465-A1B127588241}"/>
              </a:ext>
            </a:extLst>
          </p:cNvPr>
          <p:cNvSpPr>
            <a:spLocks noGrp="1"/>
          </p:cNvSpPr>
          <p:nvPr>
            <p:ph type="title"/>
          </p:nvPr>
        </p:nvSpPr>
        <p:spPr>
          <a:xfrm>
            <a:off x="271463" y="1277938"/>
            <a:ext cx="8229600" cy="654050"/>
          </a:xfrm>
        </p:spPr>
        <p:txBody>
          <a:bodyPr>
            <a:normAutofit fontScale="90000"/>
          </a:bodyPr>
          <a:lstStyle/>
          <a:p>
            <a:pPr>
              <a:lnSpc>
                <a:spcPct val="200000"/>
              </a:lnSpc>
              <a:defRPr/>
            </a:pPr>
            <a:br>
              <a:rPr lang="en-GB" sz="2400" b="1" dirty="0">
                <a:latin typeface="Arial" panose="020B0604020202020204" pitchFamily="34" charset="0"/>
                <a:cs typeface="Arial" panose="020B0604020202020204" pitchFamily="34" charset="0"/>
              </a:rPr>
            </a:br>
            <a:r>
              <a:rPr lang="en-GB" sz="2400" b="1" dirty="0">
                <a:latin typeface="Arial" panose="020B0604020202020204" pitchFamily="34" charset="0"/>
                <a:cs typeface="Arial" panose="020B0604020202020204" pitchFamily="34" charset="0"/>
              </a:rPr>
              <a:t>The Trajectory Towards Excellence</a:t>
            </a:r>
            <a:br>
              <a:rPr lang="en-GB" sz="2400" b="1" dirty="0">
                <a:latin typeface="Arial" panose="020B0604020202020204" pitchFamily="34" charset="0"/>
                <a:cs typeface="Arial" panose="020B0604020202020204" pitchFamily="34" charset="0"/>
              </a:rPr>
            </a:br>
            <a:endParaRPr lang="en-ZA" sz="2400" b="1" dirty="0">
              <a:latin typeface="Arial"/>
              <a:cs typeface="Arial"/>
            </a:endParaRPr>
          </a:p>
        </p:txBody>
      </p:sp>
      <p:sp>
        <p:nvSpPr>
          <p:cNvPr id="6" name="Content Placeholder 4">
            <a:extLst>
              <a:ext uri="{FF2B5EF4-FFF2-40B4-BE49-F238E27FC236}">
                <a16:creationId xmlns:a16="http://schemas.microsoft.com/office/drawing/2014/main" id="{FCB803F1-F822-4482-B57D-4114A280DC20}"/>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eaLnBrk="1" hangingPunct="1">
              <a:defRPr/>
            </a:pPr>
            <a:endParaRPr lang="en-ZA" sz="1600" dirty="0"/>
          </a:p>
        </p:txBody>
      </p:sp>
      <p:pic>
        <p:nvPicPr>
          <p:cNvPr id="7" name="Picture 2">
            <a:extLst>
              <a:ext uri="{FF2B5EF4-FFF2-40B4-BE49-F238E27FC236}">
                <a16:creationId xmlns:a16="http://schemas.microsoft.com/office/drawing/2014/main" id="{9A371823-5197-45E1-8566-E95157750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3" y="1373188"/>
            <a:ext cx="8828087" cy="551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extLst>
              <a:ext uri="{FF2B5EF4-FFF2-40B4-BE49-F238E27FC236}">
                <a16:creationId xmlns:a16="http://schemas.microsoft.com/office/drawing/2014/main" id="{94D7A207-FF5B-49CB-9384-27B8991D4ACF}"/>
              </a:ext>
            </a:extLst>
          </p:cNvPr>
          <p:cNvSpPr txBox="1">
            <a:spLocks noChangeArrowheads="1"/>
          </p:cNvSpPr>
          <p:nvPr/>
        </p:nvSpPr>
        <p:spPr bwMode="auto">
          <a:xfrm>
            <a:off x="2959100" y="4140200"/>
            <a:ext cx="58134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400" b="1">
                <a:latin typeface="Arial" panose="020B0604020202020204" pitchFamily="34" charset="0"/>
              </a:rPr>
              <a:t>3. </a:t>
            </a:r>
            <a:r>
              <a:rPr lang="en-ZA" altLang="en-US" sz="1400" b="1">
                <a:latin typeface="Arial" panose="020B0604020202020204" pitchFamily="34" charset="0"/>
              </a:rPr>
              <a:t>Health establishments embed a culture of continuous quality</a:t>
            </a:r>
          </a:p>
          <a:p>
            <a:pPr>
              <a:spcBef>
                <a:spcPct val="0"/>
              </a:spcBef>
              <a:buFontTx/>
              <a:buNone/>
            </a:pPr>
            <a:r>
              <a:rPr lang="en-ZA" altLang="en-US" sz="1400" b="1">
                <a:latin typeface="Arial" panose="020B0604020202020204" pitchFamily="34" charset="0"/>
              </a:rPr>
              <a:t> improvement to improve patient care</a:t>
            </a:r>
            <a:endParaRPr lang="en-US" altLang="en-US" sz="1400" b="1">
              <a:latin typeface="Arial" panose="020B0604020202020204" pitchFamily="34" charset="0"/>
            </a:endParaRPr>
          </a:p>
        </p:txBody>
      </p:sp>
      <p:sp>
        <p:nvSpPr>
          <p:cNvPr id="9" name="TextBox 8">
            <a:extLst>
              <a:ext uri="{FF2B5EF4-FFF2-40B4-BE49-F238E27FC236}">
                <a16:creationId xmlns:a16="http://schemas.microsoft.com/office/drawing/2014/main" id="{6090E698-3B89-41E3-B432-9370B3EB9945}"/>
              </a:ext>
            </a:extLst>
          </p:cNvPr>
          <p:cNvSpPr txBox="1">
            <a:spLocks noChangeArrowheads="1"/>
          </p:cNvSpPr>
          <p:nvPr/>
        </p:nvSpPr>
        <p:spPr bwMode="auto">
          <a:xfrm>
            <a:off x="374650" y="6292850"/>
            <a:ext cx="7010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400" b="1">
                <a:latin typeface="Arial" panose="020B0604020202020204" pitchFamily="34" charset="0"/>
              </a:rPr>
              <a:t>1. Health establishments meet the requirements set out in a legal OHSC Regulations. Minimum requirement for health care organisation to operate</a:t>
            </a:r>
          </a:p>
        </p:txBody>
      </p:sp>
      <p:pic>
        <p:nvPicPr>
          <p:cNvPr id="10" name="Picture 3">
            <a:extLst>
              <a:ext uri="{FF2B5EF4-FFF2-40B4-BE49-F238E27FC236}">
                <a16:creationId xmlns:a16="http://schemas.microsoft.com/office/drawing/2014/main" id="{C1633ED8-75D3-49DA-B35D-66651A3D08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650" y="6270625"/>
            <a:ext cx="1524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a:extLst>
              <a:ext uri="{FF2B5EF4-FFF2-40B4-BE49-F238E27FC236}">
                <a16:creationId xmlns:a16="http://schemas.microsoft.com/office/drawing/2014/main" id="{24FEB1A7-F0A8-43BC-A584-70122CEA02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7300" y="5218113"/>
            <a:ext cx="179388" cy="17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a:extLst>
              <a:ext uri="{FF2B5EF4-FFF2-40B4-BE49-F238E27FC236}">
                <a16:creationId xmlns:a16="http://schemas.microsoft.com/office/drawing/2014/main" id="{2E3B2886-D7DC-41FD-B696-6CF0602BA3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60700" y="3854450"/>
            <a:ext cx="290513" cy="29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a:extLst>
              <a:ext uri="{FF2B5EF4-FFF2-40B4-BE49-F238E27FC236}">
                <a16:creationId xmlns:a16="http://schemas.microsoft.com/office/drawing/2014/main" id="{4AC8C307-4DAD-406C-8AAB-BE529B4EFE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1100" y="2671763"/>
            <a:ext cx="355600" cy="35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extLst>
              <a:ext uri="{FF2B5EF4-FFF2-40B4-BE49-F238E27FC236}">
                <a16:creationId xmlns:a16="http://schemas.microsoft.com/office/drawing/2014/main" id="{3CFCE38D-4334-4C84-9D82-58F8539F6827}"/>
              </a:ext>
            </a:extLst>
          </p:cNvPr>
          <p:cNvSpPr txBox="1">
            <a:spLocks noChangeArrowheads="1"/>
          </p:cNvSpPr>
          <p:nvPr/>
        </p:nvSpPr>
        <p:spPr bwMode="auto">
          <a:xfrm>
            <a:off x="1219200" y="5402263"/>
            <a:ext cx="7658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400" b="1">
                <a:latin typeface="Arial" panose="020B0604020202020204" pitchFamily="34" charset="0"/>
              </a:rPr>
              <a:t>2. </a:t>
            </a:r>
            <a:r>
              <a:rPr lang="en-ZA" altLang="en-US" sz="1400" b="1">
                <a:latin typeface="Arial" panose="020B0604020202020204" pitchFamily="34" charset="0"/>
              </a:rPr>
              <a:t>Health establishments meet requirements of Ideal Clinic and Ideal Hospital</a:t>
            </a:r>
            <a:endParaRPr lang="en-US" altLang="en-US" sz="1400" b="1">
              <a:latin typeface="Arial" panose="020B0604020202020204" pitchFamily="34" charset="0"/>
            </a:endParaRPr>
          </a:p>
        </p:txBody>
      </p:sp>
      <p:sp>
        <p:nvSpPr>
          <p:cNvPr id="16" name="TextBox 15">
            <a:extLst>
              <a:ext uri="{FF2B5EF4-FFF2-40B4-BE49-F238E27FC236}">
                <a16:creationId xmlns:a16="http://schemas.microsoft.com/office/drawing/2014/main" id="{FAEB71F8-2E94-4762-96A1-3B65549B9571}"/>
              </a:ext>
            </a:extLst>
          </p:cNvPr>
          <p:cNvSpPr txBox="1">
            <a:spLocks noChangeArrowheads="1"/>
          </p:cNvSpPr>
          <p:nvPr/>
        </p:nvSpPr>
        <p:spPr bwMode="auto">
          <a:xfrm>
            <a:off x="6129338" y="3048000"/>
            <a:ext cx="2889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ZA" altLang="en-US" sz="1400" b="1">
                <a:latin typeface="Arial" panose="020B0604020202020204" pitchFamily="34" charset="0"/>
              </a:rPr>
              <a:t>4</a:t>
            </a:r>
            <a:r>
              <a:rPr lang="en-ZA" altLang="en-US" sz="1400">
                <a:latin typeface="Arial" panose="020B0604020202020204" pitchFamily="34" charset="0"/>
              </a:rPr>
              <a:t>.</a:t>
            </a:r>
            <a:r>
              <a:rPr lang="en-ZA" altLang="en-US" sz="1800"/>
              <a:t> </a:t>
            </a:r>
            <a:r>
              <a:rPr lang="en-ZA" altLang="en-US" sz="1400" b="1">
                <a:latin typeface="Arial" panose="020B0604020202020204" pitchFamily="34" charset="0"/>
              </a:rPr>
              <a:t>Health establishments meet</a:t>
            </a:r>
          </a:p>
          <a:p>
            <a:pPr>
              <a:spcBef>
                <a:spcPct val="0"/>
              </a:spcBef>
              <a:buFontTx/>
              <a:buNone/>
            </a:pPr>
            <a:r>
              <a:rPr lang="en-ZA" altLang="en-US" sz="1400" b="1">
                <a:latin typeface="Arial" panose="020B0604020202020204" pitchFamily="34" charset="0"/>
              </a:rPr>
              <a:t>NHI Accreditation requirements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7">
            <a:extLst>
              <a:ext uri="{FF2B5EF4-FFF2-40B4-BE49-F238E27FC236}">
                <a16:creationId xmlns:a16="http://schemas.microsoft.com/office/drawing/2014/main" id="{248795FA-F011-4063-AB02-727CCE7E14D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AEEC035C-1BE6-4273-ACD6-E32D69C5C1AE}"/>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8436" name="Rectangle 2">
            <a:extLst>
              <a:ext uri="{FF2B5EF4-FFF2-40B4-BE49-F238E27FC236}">
                <a16:creationId xmlns:a16="http://schemas.microsoft.com/office/drawing/2014/main" id="{69DDB091-4555-4B21-B8D6-08E5E7D0CA3E}"/>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F2271F13-8D8B-452C-A607-B39A79EA9B54}"/>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dirty="0">
                <a:latin typeface="Arial" panose="020B0604020202020204" pitchFamily="34" charset="0"/>
                <a:cs typeface="Arial" panose="020B0604020202020204" pitchFamily="34" charset="0"/>
              </a:rPr>
              <a:t>Quality Learning Centres</a:t>
            </a:r>
            <a:endParaRPr lang="en-ZA" sz="2400" b="1" dirty="0">
              <a:latin typeface="Arial"/>
              <a:cs typeface="Arial"/>
            </a:endParaRPr>
          </a:p>
        </p:txBody>
      </p:sp>
      <p:sp>
        <p:nvSpPr>
          <p:cNvPr id="18438" name="Content Placeholder 4">
            <a:extLst>
              <a:ext uri="{FF2B5EF4-FFF2-40B4-BE49-F238E27FC236}">
                <a16:creationId xmlns:a16="http://schemas.microsoft.com/office/drawing/2014/main" id="{723C8453-10E0-4AC5-B2D4-5F7E13559580}"/>
              </a:ext>
            </a:extLst>
          </p:cNvPr>
          <p:cNvSpPr>
            <a:spLocks noGrp="1"/>
          </p:cNvSpPr>
          <p:nvPr>
            <p:ph idx="1"/>
          </p:nvPr>
        </p:nvSpPr>
        <p:spPr>
          <a:xfrm>
            <a:off x="85725" y="1906588"/>
            <a:ext cx="8916988" cy="4525962"/>
          </a:xfrm>
        </p:spPr>
        <p:txBody>
          <a:bodyPr/>
          <a:lstStyle/>
          <a:p>
            <a:pPr marL="0" indent="0">
              <a:buFont typeface="Arial" panose="020B0604020202020204" pitchFamily="34" charset="0"/>
              <a:buNone/>
            </a:pPr>
            <a:r>
              <a:rPr lang="en-ZA" altLang="en-US" sz="1700">
                <a:latin typeface="Arial" panose="020B0604020202020204" pitchFamily="34" charset="0"/>
                <a:cs typeface="Arial" panose="020B0604020202020204" pitchFamily="34" charset="0"/>
              </a:rPr>
              <a:t>A Quality Learning Centre is a cluster of facilities in a geographic area made up of hospitals, clinics and family practitioner practices that will be the focus for learning and disseminating knowledge and skills.  The proposal is to have four centres in each province.</a:t>
            </a:r>
          </a:p>
          <a:p>
            <a:pPr marL="0" indent="0">
              <a:buFont typeface="Arial" panose="020B0604020202020204" pitchFamily="34" charset="0"/>
              <a:buNone/>
            </a:pPr>
            <a:r>
              <a:rPr lang="en-ZA" altLang="en-US" sz="1700">
                <a:latin typeface="Arial" panose="020B0604020202020204" pitchFamily="34" charset="0"/>
                <a:cs typeface="Arial" panose="020B0604020202020204" pitchFamily="34" charset="0"/>
              </a:rPr>
              <a:t>Provinces are key to enabling the programme and ensuring that the necessary personnel, equipment and supplies are available. (Recognising the current challenges)</a:t>
            </a:r>
          </a:p>
          <a:p>
            <a:pPr marL="0" indent="0">
              <a:buFont typeface="Arial" panose="020B0604020202020204" pitchFamily="34" charset="0"/>
              <a:buNone/>
            </a:pPr>
            <a:r>
              <a:rPr lang="en-ZA" altLang="en-US" sz="1700">
                <a:latin typeface="Arial" panose="020B0604020202020204" pitchFamily="34" charset="0"/>
                <a:cs typeface="Arial" panose="020B0604020202020204" pitchFamily="34" charset="0"/>
              </a:rPr>
              <a:t>There will be different models depending on the location – urban vs rural</a:t>
            </a:r>
          </a:p>
          <a:p>
            <a:pPr marL="0" indent="0" eaLnBrk="1" hangingPunct="1">
              <a:buFont typeface="Arial" panose="020B0604020202020204" pitchFamily="34" charset="0"/>
              <a:buNone/>
            </a:pPr>
            <a:endParaRPr lang="en-ZA" altLang="en-US" sz="1600"/>
          </a:p>
        </p:txBody>
      </p:sp>
      <p:sp>
        <p:nvSpPr>
          <p:cNvPr id="7" name="Rectangle: Rounded Corners 6">
            <a:extLst>
              <a:ext uri="{FF2B5EF4-FFF2-40B4-BE49-F238E27FC236}">
                <a16:creationId xmlns:a16="http://schemas.microsoft.com/office/drawing/2014/main" id="{6777C9B6-B95A-4161-A9A7-ECDB05A7EF82}"/>
              </a:ext>
            </a:extLst>
          </p:cNvPr>
          <p:cNvSpPr/>
          <p:nvPr/>
        </p:nvSpPr>
        <p:spPr>
          <a:xfrm>
            <a:off x="1268281" y="5700809"/>
            <a:ext cx="976120" cy="657556"/>
          </a:xfrm>
          <a:prstGeom prst="round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ZA" sz="1400" b="1" dirty="0">
                <a:solidFill>
                  <a:schemeClr val="tx1"/>
                </a:solidFill>
              </a:rPr>
              <a:t>District Hospital</a:t>
            </a:r>
          </a:p>
        </p:txBody>
      </p:sp>
      <p:sp>
        <p:nvSpPr>
          <p:cNvPr id="8" name="Rectangle: Rounded Corners 7">
            <a:extLst>
              <a:ext uri="{FF2B5EF4-FFF2-40B4-BE49-F238E27FC236}">
                <a16:creationId xmlns:a16="http://schemas.microsoft.com/office/drawing/2014/main" id="{209D45D0-DD00-47B5-A466-FF4B385BA687}"/>
              </a:ext>
            </a:extLst>
          </p:cNvPr>
          <p:cNvSpPr/>
          <p:nvPr/>
        </p:nvSpPr>
        <p:spPr>
          <a:xfrm>
            <a:off x="481484" y="5087097"/>
            <a:ext cx="754192" cy="501075"/>
          </a:xfrm>
          <a:prstGeom prst="roundRect">
            <a:avLst>
              <a:gd name="adj" fmla="val 16667"/>
            </a:avLst>
          </a:prstGeom>
          <a:solidFill>
            <a:srgbClr val="ED8BD3"/>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ZA" sz="1600" b="1" dirty="0">
                <a:solidFill>
                  <a:schemeClr val="tx1"/>
                </a:solidFill>
              </a:rPr>
              <a:t>Clinic</a:t>
            </a:r>
            <a:endParaRPr lang="en-ZA" sz="1200" b="1" dirty="0">
              <a:solidFill>
                <a:schemeClr val="tx1"/>
              </a:solidFill>
            </a:endParaRPr>
          </a:p>
        </p:txBody>
      </p:sp>
      <p:sp>
        <p:nvSpPr>
          <p:cNvPr id="9" name="Oval 8">
            <a:extLst>
              <a:ext uri="{FF2B5EF4-FFF2-40B4-BE49-F238E27FC236}">
                <a16:creationId xmlns:a16="http://schemas.microsoft.com/office/drawing/2014/main" id="{D7D87895-C4D6-42C8-8A4B-B0E24B802ECD}"/>
              </a:ext>
            </a:extLst>
          </p:cNvPr>
          <p:cNvSpPr/>
          <p:nvPr/>
        </p:nvSpPr>
        <p:spPr>
          <a:xfrm>
            <a:off x="271463" y="4068763"/>
            <a:ext cx="2970212" cy="2660650"/>
          </a:xfrm>
          <a:prstGeom prst="ellipse">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ZA"/>
          </a:p>
        </p:txBody>
      </p:sp>
      <p:sp>
        <p:nvSpPr>
          <p:cNvPr id="10" name="Rectangle: Rounded Corners 9">
            <a:extLst>
              <a:ext uri="{FF2B5EF4-FFF2-40B4-BE49-F238E27FC236}">
                <a16:creationId xmlns:a16="http://schemas.microsoft.com/office/drawing/2014/main" id="{C6DBE25C-EDB9-4B27-AB63-FD09FDA7BD41}"/>
              </a:ext>
            </a:extLst>
          </p:cNvPr>
          <p:cNvSpPr/>
          <p:nvPr/>
        </p:nvSpPr>
        <p:spPr>
          <a:xfrm>
            <a:off x="2355315" y="5024154"/>
            <a:ext cx="754192" cy="501075"/>
          </a:xfrm>
          <a:prstGeom prst="roundRect">
            <a:avLst>
              <a:gd name="adj" fmla="val 16667"/>
            </a:avLst>
          </a:prstGeom>
          <a:solidFill>
            <a:srgbClr val="ED8BD3"/>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ZA" sz="1600" b="1" dirty="0">
                <a:solidFill>
                  <a:schemeClr val="tx1"/>
                </a:solidFill>
              </a:rPr>
              <a:t>Clinic</a:t>
            </a:r>
            <a:endParaRPr lang="en-ZA" sz="1200" b="1" dirty="0">
              <a:solidFill>
                <a:schemeClr val="tx1"/>
              </a:solidFill>
            </a:endParaRPr>
          </a:p>
        </p:txBody>
      </p:sp>
      <p:sp>
        <p:nvSpPr>
          <p:cNvPr id="15" name="Oval 14">
            <a:extLst>
              <a:ext uri="{FF2B5EF4-FFF2-40B4-BE49-F238E27FC236}">
                <a16:creationId xmlns:a16="http://schemas.microsoft.com/office/drawing/2014/main" id="{988B5A7E-F50D-4503-AA6A-7C4AAE7CF207}"/>
              </a:ext>
            </a:extLst>
          </p:cNvPr>
          <p:cNvSpPr/>
          <p:nvPr/>
        </p:nvSpPr>
        <p:spPr>
          <a:xfrm>
            <a:off x="5246688" y="4035425"/>
            <a:ext cx="2970212" cy="2659063"/>
          </a:xfrm>
          <a:prstGeom prst="ellipse">
            <a:avLst/>
          </a:prstGeom>
          <a:noFill/>
          <a:ln w="28575">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ZA"/>
          </a:p>
        </p:txBody>
      </p:sp>
      <p:sp>
        <p:nvSpPr>
          <p:cNvPr id="18" name="Rectangle: Rounded Corners 17">
            <a:extLst>
              <a:ext uri="{FF2B5EF4-FFF2-40B4-BE49-F238E27FC236}">
                <a16:creationId xmlns:a16="http://schemas.microsoft.com/office/drawing/2014/main" id="{873D42B4-B551-48FE-BCB4-D2F5247FF6F2}"/>
              </a:ext>
            </a:extLst>
          </p:cNvPr>
          <p:cNvSpPr/>
          <p:nvPr/>
        </p:nvSpPr>
        <p:spPr>
          <a:xfrm>
            <a:off x="1268281" y="4222961"/>
            <a:ext cx="976120" cy="657556"/>
          </a:xfrm>
          <a:prstGeom prst="round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ZA" sz="1400" b="1" dirty="0">
                <a:solidFill>
                  <a:schemeClr val="tx1"/>
                </a:solidFill>
              </a:rPr>
              <a:t>Regional Hospital</a:t>
            </a:r>
          </a:p>
        </p:txBody>
      </p:sp>
      <p:sp>
        <p:nvSpPr>
          <p:cNvPr id="20" name="Rectangle: Rounded Corners 19">
            <a:extLst>
              <a:ext uri="{FF2B5EF4-FFF2-40B4-BE49-F238E27FC236}">
                <a16:creationId xmlns:a16="http://schemas.microsoft.com/office/drawing/2014/main" id="{BD1CDFF8-A689-455B-BA4F-C274956F09CF}"/>
              </a:ext>
            </a:extLst>
          </p:cNvPr>
          <p:cNvSpPr/>
          <p:nvPr/>
        </p:nvSpPr>
        <p:spPr>
          <a:xfrm>
            <a:off x="6243799" y="4292942"/>
            <a:ext cx="976120" cy="657556"/>
          </a:xfrm>
          <a:prstGeom prst="round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ZA" sz="1400" b="1" dirty="0">
                <a:solidFill>
                  <a:schemeClr val="tx1"/>
                </a:solidFill>
              </a:rPr>
              <a:t>District Hospital</a:t>
            </a:r>
          </a:p>
        </p:txBody>
      </p:sp>
      <p:sp>
        <p:nvSpPr>
          <p:cNvPr id="21" name="Rectangle: Rounded Corners 20">
            <a:extLst>
              <a:ext uri="{FF2B5EF4-FFF2-40B4-BE49-F238E27FC236}">
                <a16:creationId xmlns:a16="http://schemas.microsoft.com/office/drawing/2014/main" id="{F4927B77-5105-44FC-8E3B-BBD5D778A28E}"/>
              </a:ext>
            </a:extLst>
          </p:cNvPr>
          <p:cNvSpPr/>
          <p:nvPr/>
        </p:nvSpPr>
        <p:spPr>
          <a:xfrm>
            <a:off x="6354763" y="5878743"/>
            <a:ext cx="754192" cy="501075"/>
          </a:xfrm>
          <a:prstGeom prst="roundRect">
            <a:avLst>
              <a:gd name="adj" fmla="val 16667"/>
            </a:avLst>
          </a:prstGeom>
          <a:solidFill>
            <a:srgbClr val="ED8BD3"/>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ZA" sz="1600" b="1" dirty="0">
                <a:solidFill>
                  <a:schemeClr val="tx1"/>
                </a:solidFill>
              </a:rPr>
              <a:t>Clinic</a:t>
            </a:r>
            <a:endParaRPr lang="en-ZA" sz="1200" b="1" dirty="0">
              <a:solidFill>
                <a:schemeClr val="tx1"/>
              </a:solidFill>
            </a:endParaRPr>
          </a:p>
        </p:txBody>
      </p:sp>
      <p:sp>
        <p:nvSpPr>
          <p:cNvPr id="22" name="Rectangle: Rounded Corners 21">
            <a:extLst>
              <a:ext uri="{FF2B5EF4-FFF2-40B4-BE49-F238E27FC236}">
                <a16:creationId xmlns:a16="http://schemas.microsoft.com/office/drawing/2014/main" id="{02F82464-864B-4A43-B4EC-AAEF8B1F4B68}"/>
              </a:ext>
            </a:extLst>
          </p:cNvPr>
          <p:cNvSpPr/>
          <p:nvPr/>
        </p:nvSpPr>
        <p:spPr>
          <a:xfrm>
            <a:off x="5489507" y="5135714"/>
            <a:ext cx="865256" cy="504733"/>
          </a:xfrm>
          <a:prstGeom prst="roundRect">
            <a:avLst>
              <a:gd name="adj" fmla="val 16667"/>
            </a:avLst>
          </a:prstGeom>
          <a:solidFill>
            <a:srgbClr val="9D6B9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ZA" sz="1000" b="1" dirty="0">
                <a:solidFill>
                  <a:schemeClr val="tx1"/>
                </a:solidFill>
              </a:rPr>
              <a:t>Family Practitioner</a:t>
            </a:r>
          </a:p>
        </p:txBody>
      </p:sp>
      <p:sp>
        <p:nvSpPr>
          <p:cNvPr id="23" name="Rectangle: Rounded Corners 22">
            <a:extLst>
              <a:ext uri="{FF2B5EF4-FFF2-40B4-BE49-F238E27FC236}">
                <a16:creationId xmlns:a16="http://schemas.microsoft.com/office/drawing/2014/main" id="{CDDE966E-266C-4FF1-AFA4-7F2F042F61DF}"/>
              </a:ext>
            </a:extLst>
          </p:cNvPr>
          <p:cNvSpPr/>
          <p:nvPr/>
        </p:nvSpPr>
        <p:spPr>
          <a:xfrm>
            <a:off x="7157775" y="5101539"/>
            <a:ext cx="865574" cy="504733"/>
          </a:xfrm>
          <a:prstGeom prst="roundRect">
            <a:avLst>
              <a:gd name="adj" fmla="val 16667"/>
            </a:avLst>
          </a:prstGeom>
          <a:solidFill>
            <a:srgbClr val="9D6B9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ZA" sz="1000" b="1" dirty="0">
                <a:solidFill>
                  <a:schemeClr val="tx1"/>
                </a:solidFill>
              </a:rPr>
              <a:t>Family Practitioner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a:extLst>
              <a:ext uri="{FF2B5EF4-FFF2-40B4-BE49-F238E27FC236}">
                <a16:creationId xmlns:a16="http://schemas.microsoft.com/office/drawing/2014/main" id="{08B61343-1536-43CD-A480-B9D73696451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BEBA9BD8-7F1D-4559-B740-9978DB96499E}"/>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19460" name="Rectangle 2">
            <a:extLst>
              <a:ext uri="{FF2B5EF4-FFF2-40B4-BE49-F238E27FC236}">
                <a16:creationId xmlns:a16="http://schemas.microsoft.com/office/drawing/2014/main" id="{E100BDB2-4C7C-44CD-B3AE-5348965D25B2}"/>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707B1414-1C1E-4B89-8547-931ADDDCABC3}"/>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dirty="0">
                <a:latin typeface="Arial" panose="020B0604020202020204" pitchFamily="34" charset="0"/>
                <a:cs typeface="Arial" panose="020B0604020202020204" pitchFamily="34" charset="0"/>
              </a:rPr>
              <a:t>Selection for criteria for facilities in Quality Learning Centres</a:t>
            </a:r>
            <a:endParaRPr lang="en-ZA" sz="2400" b="1" dirty="0">
              <a:latin typeface="Arial"/>
              <a:cs typeface="Arial"/>
            </a:endParaRPr>
          </a:p>
        </p:txBody>
      </p:sp>
      <p:sp>
        <p:nvSpPr>
          <p:cNvPr id="6" name="Content Placeholder 4">
            <a:extLst>
              <a:ext uri="{FF2B5EF4-FFF2-40B4-BE49-F238E27FC236}">
                <a16:creationId xmlns:a16="http://schemas.microsoft.com/office/drawing/2014/main" id="{6E25AAAD-EFE2-4050-AE10-CF70B907EACB}"/>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marL="0" indent="0">
              <a:buFont typeface="Arial" panose="020B0604020202020204" pitchFamily="34" charset="0"/>
              <a:buNone/>
              <a:defRPr/>
            </a:pPr>
            <a:r>
              <a:rPr lang="en-ZA" sz="2200" dirty="0">
                <a:latin typeface="Arial" panose="020B0604020202020204" pitchFamily="34" charset="0"/>
                <a:cs typeface="Arial" panose="020B0604020202020204" pitchFamily="34" charset="0"/>
              </a:rPr>
              <a:t>Identify better performing hospitals that can be ready in the shortest time:</a:t>
            </a:r>
          </a:p>
          <a:p>
            <a:pPr marL="0" indent="0">
              <a:buFont typeface="Arial" panose="020B0604020202020204" pitchFamily="34" charset="0"/>
              <a:buNone/>
              <a:defRPr/>
            </a:pPr>
            <a:endParaRPr lang="en-ZA" sz="2200" dirty="0">
              <a:latin typeface="Arial" panose="020B0604020202020204" pitchFamily="34" charset="0"/>
              <a:cs typeface="Arial" panose="020B0604020202020204" pitchFamily="34" charset="0"/>
            </a:endParaRPr>
          </a:p>
          <a:p>
            <a:pPr>
              <a:defRPr/>
            </a:pPr>
            <a:r>
              <a:rPr lang="en-ZA" sz="2200" dirty="0">
                <a:latin typeface="Arial" panose="020B0604020202020204" pitchFamily="34" charset="0"/>
                <a:cs typeface="Arial" panose="020B0604020202020204" pitchFamily="34" charset="0"/>
              </a:rPr>
              <a:t>Facilities with committed and engaged leadership</a:t>
            </a:r>
          </a:p>
          <a:p>
            <a:pPr>
              <a:defRPr/>
            </a:pPr>
            <a:r>
              <a:rPr lang="en-ZA" sz="2200" dirty="0">
                <a:latin typeface="Arial" panose="020B0604020202020204" pitchFamily="34" charset="0"/>
                <a:cs typeface="Arial" panose="020B0604020202020204" pitchFamily="34" charset="0"/>
              </a:rPr>
              <a:t>Close to compliance with OHSC regulatory standards, Ideal Clinic, Ideal Hospital</a:t>
            </a:r>
          </a:p>
          <a:p>
            <a:pPr>
              <a:defRPr/>
            </a:pPr>
            <a:r>
              <a:rPr lang="en-ZA" sz="2200" dirty="0">
                <a:latin typeface="Arial" panose="020B0604020202020204" pitchFamily="34" charset="0"/>
                <a:cs typeface="Arial" panose="020B0604020202020204" pitchFamily="34" charset="0"/>
              </a:rPr>
              <a:t>Some experience in implementing hospital wide and / or multiple quality improvement programmes</a:t>
            </a:r>
          </a:p>
          <a:p>
            <a:pPr>
              <a:defRPr/>
            </a:pPr>
            <a:endParaRPr lang="en-ZA" sz="2200" dirty="0">
              <a:latin typeface="Arial" panose="020B0604020202020204" pitchFamily="34" charset="0"/>
              <a:cs typeface="Arial" panose="020B0604020202020204" pitchFamily="34" charset="0"/>
            </a:endParaRPr>
          </a:p>
          <a:p>
            <a:pPr>
              <a:defRPr/>
            </a:pPr>
            <a:r>
              <a:rPr lang="en-ZA" sz="2200" dirty="0">
                <a:latin typeface="Arial" panose="020B0604020202020204" pitchFamily="34" charset="0"/>
                <a:cs typeface="Arial" panose="020B0604020202020204" pitchFamily="34" charset="0"/>
              </a:rPr>
              <a:t>It will be essential to work closely with the Provincial Departments of Health to identify the best sites</a:t>
            </a:r>
          </a:p>
          <a:p>
            <a:pPr marL="0" indent="0">
              <a:buFont typeface="Arial" panose="020B0604020202020204" pitchFamily="34" charset="0"/>
              <a:buNone/>
              <a:defRPr/>
            </a:pPr>
            <a:endParaRPr lang="en-ZA" sz="1600" dirty="0">
              <a:latin typeface="Arial" panose="020B0604020202020204" pitchFamily="34" charset="0"/>
              <a:cs typeface="Arial" panose="020B0604020202020204" pitchFamily="34" charset="0"/>
            </a:endParaRPr>
          </a:p>
          <a:p>
            <a:pPr marL="0" indent="0" eaLnBrk="1" hangingPunct="1">
              <a:buFont typeface="Arial" panose="020B0604020202020204" pitchFamily="34" charset="0"/>
              <a:buNone/>
              <a:defRPr/>
            </a:pPr>
            <a:endParaRPr lang="en-ZA" sz="1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a:extLst>
              <a:ext uri="{FF2B5EF4-FFF2-40B4-BE49-F238E27FC236}">
                <a16:creationId xmlns:a16="http://schemas.microsoft.com/office/drawing/2014/main" id="{6AEBD72D-0A35-43B9-BB9C-573EC535E55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B9F2138A-4EFB-42B2-9DF1-A93AE3667083}"/>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20484" name="Rectangle 2">
            <a:extLst>
              <a:ext uri="{FF2B5EF4-FFF2-40B4-BE49-F238E27FC236}">
                <a16:creationId xmlns:a16="http://schemas.microsoft.com/office/drawing/2014/main" id="{1D8404D9-6E9C-4351-9EB2-3B540982442A}"/>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7A8B0AD0-0D6F-4322-B282-A9A628F0C8D1}"/>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dirty="0">
                <a:latin typeface="Arial" panose="020B0604020202020204" pitchFamily="34" charset="0"/>
                <a:cs typeface="Arial" panose="020B0604020202020204" pitchFamily="34" charset="0"/>
              </a:rPr>
              <a:t>Approach</a:t>
            </a:r>
            <a:endParaRPr lang="en-ZA" sz="2400" b="1" dirty="0">
              <a:latin typeface="Arial"/>
              <a:cs typeface="Arial"/>
            </a:endParaRPr>
          </a:p>
        </p:txBody>
      </p:sp>
      <p:pic>
        <p:nvPicPr>
          <p:cNvPr id="20486" name="Content Placeholder 4">
            <a:extLst>
              <a:ext uri="{FF2B5EF4-FFF2-40B4-BE49-F238E27FC236}">
                <a16:creationId xmlns:a16="http://schemas.microsoft.com/office/drawing/2014/main" id="{040C2945-46C3-4451-9BB8-5E5759D01453}"/>
              </a:ext>
            </a:extLst>
          </p:cNvPr>
          <p:cNvPicPr>
            <a:picLocks noGrp="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400" y="1892300"/>
            <a:ext cx="8051800" cy="4711700"/>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7">
            <a:extLst>
              <a:ext uri="{FF2B5EF4-FFF2-40B4-BE49-F238E27FC236}">
                <a16:creationId xmlns:a16="http://schemas.microsoft.com/office/drawing/2014/main" id="{58E6DC84-65E3-408C-A2B4-10D2270BC4A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D6BEA227-0F84-4901-BEDB-C871116D0436}"/>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21508" name="Rectangle 2">
            <a:extLst>
              <a:ext uri="{FF2B5EF4-FFF2-40B4-BE49-F238E27FC236}">
                <a16:creationId xmlns:a16="http://schemas.microsoft.com/office/drawing/2014/main" id="{3DBE477D-3CFC-43CD-8317-F30A7F97CBE5}"/>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2D341010-9E93-407E-ACDF-B57ACAB521B8}"/>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dirty="0">
                <a:latin typeface="Arial" panose="020B0604020202020204" pitchFamily="34" charset="0"/>
                <a:cs typeface="Arial" panose="020B0604020202020204" pitchFamily="34" charset="0"/>
              </a:rPr>
              <a:t>Approach</a:t>
            </a:r>
            <a:endParaRPr lang="en-ZA" sz="2400" b="1" dirty="0">
              <a:latin typeface="Arial"/>
              <a:cs typeface="Arial"/>
            </a:endParaRPr>
          </a:p>
        </p:txBody>
      </p:sp>
      <p:sp>
        <p:nvSpPr>
          <p:cNvPr id="6" name="Content Placeholder 4">
            <a:extLst>
              <a:ext uri="{FF2B5EF4-FFF2-40B4-BE49-F238E27FC236}">
                <a16:creationId xmlns:a16="http://schemas.microsoft.com/office/drawing/2014/main" id="{2FAC4161-4388-4C2C-A169-4AA7A4A2C1F3}"/>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a:defRPr/>
            </a:pPr>
            <a:r>
              <a:rPr lang="en-ZA" sz="2200" dirty="0">
                <a:latin typeface="Arial" panose="020B0604020202020204" pitchFamily="34" charset="0"/>
                <a:cs typeface="Arial" panose="020B0604020202020204" pitchFamily="34" charset="0"/>
              </a:rPr>
              <a:t>The Norms and Standards Regulations applicable to different categories of health establishments are an excellent quality assurance mechanism to promote and protect the health and safety of users and health care personnel</a:t>
            </a:r>
          </a:p>
          <a:p>
            <a:pPr marL="0" indent="0">
              <a:buFont typeface="Arial" panose="020B0604020202020204" pitchFamily="34" charset="0"/>
              <a:buNone/>
              <a:defRPr/>
            </a:pPr>
            <a:endParaRPr lang="en-ZA" sz="2200" dirty="0">
              <a:latin typeface="Arial" panose="020B0604020202020204" pitchFamily="34" charset="0"/>
              <a:cs typeface="Arial" panose="020B0604020202020204" pitchFamily="34" charset="0"/>
            </a:endParaRPr>
          </a:p>
          <a:p>
            <a:pPr>
              <a:defRPr/>
            </a:pPr>
            <a:r>
              <a:rPr lang="en-ZA" sz="2200" dirty="0">
                <a:latin typeface="Arial" panose="020B0604020202020204" pitchFamily="34" charset="0"/>
                <a:cs typeface="Arial" panose="020B0604020202020204" pitchFamily="34" charset="0"/>
              </a:rPr>
              <a:t>NHI accreditation is seeking to ensure the highest possible standard care for all</a:t>
            </a:r>
          </a:p>
          <a:p>
            <a:pPr marL="0" indent="0">
              <a:buFont typeface="Arial" panose="020B0604020202020204" pitchFamily="34" charset="0"/>
              <a:buNone/>
              <a:defRPr/>
            </a:pPr>
            <a:endParaRPr lang="en-ZA" sz="2200" dirty="0">
              <a:latin typeface="Arial" panose="020B0604020202020204" pitchFamily="34" charset="0"/>
              <a:cs typeface="Arial" panose="020B0604020202020204" pitchFamily="34" charset="0"/>
            </a:endParaRPr>
          </a:p>
          <a:p>
            <a:pPr>
              <a:defRPr/>
            </a:pPr>
            <a:r>
              <a:rPr lang="en-ZA" sz="2200" dirty="0">
                <a:latin typeface="Arial" panose="020B0604020202020204" pitchFamily="34" charset="0"/>
                <a:cs typeface="Arial" panose="020B0604020202020204" pitchFamily="34" charset="0"/>
              </a:rPr>
              <a:t>Internationally accredited system-based standards, together with a comprehensive continuous quality improvement approach will help to deliver this</a:t>
            </a:r>
          </a:p>
          <a:p>
            <a:pPr eaLnBrk="1" hangingPunct="1">
              <a:defRPr/>
            </a:pPr>
            <a:endParaRPr lang="en-ZA" sz="16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7">
            <a:extLst>
              <a:ext uri="{FF2B5EF4-FFF2-40B4-BE49-F238E27FC236}">
                <a16:creationId xmlns:a16="http://schemas.microsoft.com/office/drawing/2014/main" id="{B342C1CD-73DE-41CA-8D10-987A364FF63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8159DD43-9A48-41D7-A854-C64BB1957E8D}"/>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22532" name="Rectangle 2">
            <a:extLst>
              <a:ext uri="{FF2B5EF4-FFF2-40B4-BE49-F238E27FC236}">
                <a16:creationId xmlns:a16="http://schemas.microsoft.com/office/drawing/2014/main" id="{84E2AE33-8F6C-40ED-B12F-7AE2916C04BB}"/>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876C0310-E690-4BC8-BEBF-62528863152E}"/>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b="1" dirty="0">
                <a:latin typeface="Arial"/>
                <a:cs typeface="Arial"/>
              </a:rPr>
              <a:t>Examples of the system-based accreditation standards</a:t>
            </a:r>
          </a:p>
        </p:txBody>
      </p:sp>
      <p:sp>
        <p:nvSpPr>
          <p:cNvPr id="6" name="Content Placeholder 4">
            <a:extLst>
              <a:ext uri="{FF2B5EF4-FFF2-40B4-BE49-F238E27FC236}">
                <a16:creationId xmlns:a16="http://schemas.microsoft.com/office/drawing/2014/main" id="{6749F723-DF18-4468-91A1-6DBE6C73EA9E}"/>
              </a:ext>
            </a:extLst>
          </p:cNvPr>
          <p:cNvSpPr>
            <a:spLocks noGrp="1"/>
          </p:cNvSpPr>
          <p:nvPr>
            <p:ph idx="1"/>
          </p:nvPr>
        </p:nvSpPr>
        <p:spPr>
          <a:xfrm>
            <a:off x="458788" y="1931988"/>
            <a:ext cx="8229600" cy="4525962"/>
          </a:xfrm>
        </p:spPr>
        <p:txBody>
          <a:bodyPr/>
          <a:lstStyle/>
          <a:p>
            <a:pPr marL="0" indent="0">
              <a:buFont typeface="Arial" panose="020B0604020202020204" pitchFamily="34" charset="0"/>
              <a:buNone/>
              <a:defRPr/>
            </a:pPr>
            <a:r>
              <a:rPr lang="en-ZA" sz="1600" b="1" i="1" dirty="0">
                <a:latin typeface="Arial" panose="020B0604020202020204" pitchFamily="34" charset="0"/>
                <a:cs typeface="Arial" panose="020B0604020202020204" pitchFamily="34" charset="0"/>
              </a:rPr>
              <a:t>5.3. Occupational Health and Safety </a:t>
            </a:r>
            <a:endParaRPr lang="en-ZA" sz="1600" dirty="0">
              <a:latin typeface="Arial" panose="020B0604020202020204" pitchFamily="34" charset="0"/>
              <a:cs typeface="Arial" panose="020B0604020202020204" pitchFamily="34" charset="0"/>
            </a:endParaRPr>
          </a:p>
          <a:p>
            <a:pPr marL="0" indent="0">
              <a:buFont typeface="Arial" panose="020B0604020202020204" pitchFamily="34" charset="0"/>
              <a:buNone/>
              <a:defRPr/>
            </a:pPr>
            <a:r>
              <a:rPr lang="en-ZA" sz="1600" i="1" dirty="0">
                <a:latin typeface="Arial" panose="020B0604020202020204" pitchFamily="34" charset="0"/>
                <a:cs typeface="Arial" panose="020B0604020202020204" pitchFamily="34" charset="0"/>
              </a:rPr>
              <a:t>5.3.1. An occupational health and safety system is implemented. </a:t>
            </a:r>
            <a:endParaRPr lang="en-ZA" sz="1600" dirty="0">
              <a:latin typeface="Arial" panose="020B0604020202020204" pitchFamily="34" charset="0"/>
              <a:cs typeface="Arial" panose="020B0604020202020204" pitchFamily="34" charset="0"/>
            </a:endParaRPr>
          </a:p>
          <a:p>
            <a:pPr marL="0" indent="0">
              <a:buFont typeface="Arial" panose="020B0604020202020204" pitchFamily="34" charset="0"/>
              <a:buNone/>
              <a:defRPr/>
            </a:pPr>
            <a:r>
              <a:rPr lang="en-ZA" sz="1600" b="1" dirty="0">
                <a:latin typeface="Arial" panose="020B0604020202020204" pitchFamily="34" charset="0"/>
                <a:cs typeface="Arial" panose="020B0604020202020204" pitchFamily="34" charset="0"/>
              </a:rPr>
              <a:t>Standard Intent </a:t>
            </a:r>
            <a:endParaRPr lang="en-ZA" sz="1600" dirty="0">
              <a:latin typeface="Arial" panose="020B0604020202020204" pitchFamily="34" charset="0"/>
              <a:cs typeface="Arial" panose="020B0604020202020204" pitchFamily="34" charset="0"/>
            </a:endParaRPr>
          </a:p>
          <a:p>
            <a:pPr>
              <a:defRPr/>
            </a:pPr>
            <a:r>
              <a:rPr lang="en-ZA" sz="1600" dirty="0">
                <a:latin typeface="Arial" panose="020B0604020202020204" pitchFamily="34" charset="0"/>
                <a:cs typeface="Arial" panose="020B0604020202020204" pitchFamily="34" charset="0"/>
              </a:rPr>
              <a:t>In countries where occupational health and safety legislation has been promulgated, healthcare facilities must ensure the safety of patients, personnel and visitors in accordance with such legislation and/or internationally accepted occupational health practices. </a:t>
            </a:r>
          </a:p>
          <a:p>
            <a:pPr marL="0" indent="0">
              <a:buFont typeface="Arial" panose="020B0604020202020204" pitchFamily="34" charset="0"/>
              <a:buNone/>
              <a:defRPr/>
            </a:pPr>
            <a:r>
              <a:rPr lang="en-ZA" sz="1600" b="1" dirty="0">
                <a:latin typeface="Arial" panose="020B0604020202020204" pitchFamily="34" charset="0"/>
                <a:cs typeface="Arial" panose="020B0604020202020204" pitchFamily="34" charset="0"/>
              </a:rPr>
              <a:t>Criteria </a:t>
            </a:r>
            <a:endParaRPr lang="en-ZA" sz="1600" dirty="0">
              <a:latin typeface="Arial" panose="020B0604020202020204" pitchFamily="34" charset="0"/>
              <a:cs typeface="Arial" panose="020B0604020202020204" pitchFamily="34" charset="0"/>
            </a:endParaRPr>
          </a:p>
          <a:p>
            <a:pPr marL="0" indent="0">
              <a:buFont typeface="Arial" panose="020B0604020202020204" pitchFamily="34" charset="0"/>
              <a:buNone/>
              <a:defRPr/>
            </a:pPr>
            <a:r>
              <a:rPr lang="en-ZA" sz="1600" dirty="0">
                <a:latin typeface="Arial" panose="020B0604020202020204" pitchFamily="34" charset="0"/>
                <a:cs typeface="Arial" panose="020B0604020202020204" pitchFamily="34" charset="0"/>
              </a:rPr>
              <a:t>5.3.1.1. A Health and Safety Committee is constituted in terms of country-specific legislation. </a:t>
            </a:r>
          </a:p>
          <a:p>
            <a:pPr marL="0" indent="0">
              <a:buFont typeface="Arial" panose="020B0604020202020204" pitchFamily="34" charset="0"/>
              <a:buNone/>
              <a:defRPr/>
            </a:pPr>
            <a:r>
              <a:rPr lang="en-ZA" sz="1600" dirty="0">
                <a:latin typeface="Arial" panose="020B0604020202020204" pitchFamily="34" charset="0"/>
                <a:cs typeface="Arial" panose="020B0604020202020204" pitchFamily="34" charset="0"/>
              </a:rPr>
              <a:t>5.3.1.2. Occupational health services are provided in accordance with country-specific legislation and/or documented processes. </a:t>
            </a:r>
          </a:p>
          <a:p>
            <a:pPr marL="0" indent="0">
              <a:buFont typeface="Arial" panose="020B0604020202020204" pitchFamily="34" charset="0"/>
              <a:buNone/>
              <a:defRPr/>
            </a:pPr>
            <a:r>
              <a:rPr lang="en-ZA" sz="1600" i="1" dirty="0">
                <a:latin typeface="Arial" panose="020B0604020202020204" pitchFamily="34" charset="0"/>
                <a:cs typeface="Arial" panose="020B0604020202020204" pitchFamily="34" charset="0"/>
              </a:rPr>
              <a:t>Documented processes should address the following: </a:t>
            </a:r>
            <a:endParaRPr lang="en-ZA" sz="1600" dirty="0">
              <a:latin typeface="Arial" panose="020B0604020202020204" pitchFamily="34" charset="0"/>
              <a:cs typeface="Arial" panose="020B0604020202020204" pitchFamily="34" charset="0"/>
            </a:endParaRPr>
          </a:p>
          <a:p>
            <a:pPr marL="0" indent="0">
              <a:buFont typeface="Arial" panose="020B0604020202020204" pitchFamily="34" charset="0"/>
              <a:buNone/>
              <a:defRPr/>
            </a:pPr>
            <a:r>
              <a:rPr lang="en-ZA" sz="1600" dirty="0">
                <a:latin typeface="Arial" panose="020B0604020202020204" pitchFamily="34" charset="0"/>
                <a:cs typeface="Arial" panose="020B0604020202020204" pitchFamily="34" charset="0"/>
              </a:rPr>
              <a:t>• Protective clothing and equipment for personnel </a:t>
            </a:r>
          </a:p>
          <a:p>
            <a:pPr marL="0" indent="0">
              <a:buFont typeface="Arial" panose="020B0604020202020204" pitchFamily="34" charset="0"/>
              <a:buNone/>
              <a:defRPr/>
            </a:pPr>
            <a:r>
              <a:rPr lang="en-ZA" sz="1600" dirty="0">
                <a:latin typeface="Arial" panose="020B0604020202020204" pitchFamily="34" charset="0"/>
                <a:cs typeface="Arial" panose="020B0604020202020204" pitchFamily="34" charset="0"/>
              </a:rPr>
              <a:t>• </a:t>
            </a:r>
            <a:r>
              <a:rPr lang="en-ZA" sz="1600" i="1" dirty="0">
                <a:latin typeface="Arial" panose="020B0604020202020204" pitchFamily="34" charset="0"/>
                <a:cs typeface="Arial" panose="020B0604020202020204" pitchFamily="34" charset="0"/>
              </a:rPr>
              <a:t>Vaccination of personnel against identified high-risk infections </a:t>
            </a:r>
            <a:endParaRPr lang="en-ZA" sz="1600" dirty="0">
              <a:latin typeface="Arial" panose="020B0604020202020204" pitchFamily="34" charset="0"/>
              <a:cs typeface="Arial" panose="020B0604020202020204" pitchFamily="34" charset="0"/>
            </a:endParaRPr>
          </a:p>
          <a:p>
            <a:pPr marL="0" indent="0">
              <a:buFont typeface="Arial" panose="020B0604020202020204" pitchFamily="34" charset="0"/>
              <a:buNone/>
              <a:defRPr/>
            </a:pPr>
            <a:r>
              <a:rPr lang="en-ZA" sz="1600" dirty="0">
                <a:latin typeface="Arial" panose="020B0604020202020204" pitchFamily="34" charset="0"/>
                <a:cs typeface="Arial" panose="020B0604020202020204" pitchFamily="34" charset="0"/>
              </a:rPr>
              <a:t>• Needlestick injuries </a:t>
            </a:r>
          </a:p>
          <a:p>
            <a:pPr marL="0" indent="0">
              <a:buFont typeface="Arial" panose="020B0604020202020204" pitchFamily="34" charset="0"/>
              <a:buNone/>
              <a:defRPr/>
            </a:pPr>
            <a:r>
              <a:rPr lang="en-ZA" sz="1600" dirty="0">
                <a:latin typeface="Arial" panose="020B0604020202020204" pitchFamily="34" charset="0"/>
                <a:cs typeface="Arial" panose="020B0604020202020204" pitchFamily="34" charset="0"/>
              </a:rPr>
              <a:t>• </a:t>
            </a:r>
            <a:r>
              <a:rPr lang="en-ZA" sz="1600" i="1" dirty="0">
                <a:latin typeface="Arial" panose="020B0604020202020204" pitchFamily="34" charset="0"/>
                <a:cs typeface="Arial" panose="020B0604020202020204" pitchFamily="34" charset="0"/>
              </a:rPr>
              <a:t>Manual handling injuries (patient care personnel and support personnel, for example, personnel in storage areas) </a:t>
            </a:r>
            <a:endParaRPr lang="en-ZA" sz="1600" dirty="0">
              <a:latin typeface="Arial" panose="020B0604020202020204" pitchFamily="34" charset="0"/>
              <a:cs typeface="Arial" panose="020B0604020202020204" pitchFamily="34" charset="0"/>
            </a:endParaRPr>
          </a:p>
          <a:p>
            <a:pPr>
              <a:defRPr/>
            </a:pPr>
            <a:r>
              <a:rPr lang="en-ZA" dirty="0"/>
              <a:t>	</a:t>
            </a:r>
          </a:p>
          <a:p>
            <a:pPr>
              <a:defRPr/>
            </a:pPr>
            <a:endParaRPr lang="en-ZA" sz="1600" dirty="0">
              <a:latin typeface="Arial" panose="020B0604020202020204" pitchFamily="34" charset="0"/>
              <a:cs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7">
            <a:extLst>
              <a:ext uri="{FF2B5EF4-FFF2-40B4-BE49-F238E27FC236}">
                <a16:creationId xmlns:a16="http://schemas.microsoft.com/office/drawing/2014/main" id="{27736CC2-F8A2-4946-A50D-FEC7C2A4EE3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FE2CDC67-683C-4EBD-8694-9531A81A42D4}"/>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23556" name="Rectangle 2">
            <a:extLst>
              <a:ext uri="{FF2B5EF4-FFF2-40B4-BE49-F238E27FC236}">
                <a16:creationId xmlns:a16="http://schemas.microsoft.com/office/drawing/2014/main" id="{C6259299-78CB-4639-AC01-50ACF176834E}"/>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F05D0FF1-3739-473C-B702-E77C7A09E488}"/>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b="1" dirty="0">
                <a:latin typeface="Arial"/>
                <a:cs typeface="Arial"/>
              </a:rPr>
              <a:t>Example of system-based accreditation standards</a:t>
            </a:r>
          </a:p>
        </p:txBody>
      </p:sp>
      <p:sp>
        <p:nvSpPr>
          <p:cNvPr id="23558" name="Content Placeholder 4">
            <a:extLst>
              <a:ext uri="{FF2B5EF4-FFF2-40B4-BE49-F238E27FC236}">
                <a16:creationId xmlns:a16="http://schemas.microsoft.com/office/drawing/2014/main" id="{F09FBDEC-AED6-416B-9D1A-E0B3214818F0}"/>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pPr>
            <a:r>
              <a:rPr lang="en-ZA" altLang="en-US" sz="1600" b="1" i="1">
                <a:latin typeface="Arial" panose="020B0604020202020204" pitchFamily="34" charset="0"/>
                <a:cs typeface="Arial" panose="020B0604020202020204" pitchFamily="34" charset="0"/>
              </a:rPr>
              <a:t>9.5 Transfer, external referral, and discharge processes </a:t>
            </a:r>
            <a:endParaRPr lang="en-ZA" altLang="en-US" sz="1600">
              <a:solidFill>
                <a:srgbClr val="000000"/>
              </a:solidFill>
              <a:latin typeface="Arial" panose="020B0604020202020204" pitchFamily="34" charset="0"/>
              <a:cs typeface="Arial" panose="020B0604020202020204" pitchFamily="34" charset="0"/>
            </a:endParaRPr>
          </a:p>
          <a:p>
            <a:pPr marL="0" indent="0" eaLnBrk="1" hangingPunct="1">
              <a:buFont typeface="Arial" panose="020B0604020202020204" pitchFamily="34" charset="0"/>
              <a:buNone/>
            </a:pPr>
            <a:r>
              <a:rPr lang="en-ZA" altLang="en-US" sz="1600" i="1">
                <a:latin typeface="Arial" panose="020B0604020202020204" pitchFamily="34" charset="0"/>
                <a:cs typeface="Arial" panose="020B0604020202020204" pitchFamily="34" charset="0"/>
              </a:rPr>
              <a:t>9.5.1 Patients who require specialised consultation, investigations and/or treatment at other healthcare organisations are referred or transferred. </a:t>
            </a:r>
          </a:p>
          <a:p>
            <a:pPr marL="0" indent="0" eaLnBrk="1" hangingPunct="1">
              <a:buFont typeface="Arial" panose="020B0604020202020204" pitchFamily="34" charset="0"/>
              <a:buNone/>
            </a:pPr>
            <a:r>
              <a:rPr lang="en-ZA" altLang="en-US" sz="1600" b="1" i="1">
                <a:latin typeface="Arial" panose="020B0604020202020204" pitchFamily="34" charset="0"/>
                <a:cs typeface="Arial" panose="020B0604020202020204" pitchFamily="34" charset="0"/>
              </a:rPr>
              <a:t>Criteria</a:t>
            </a:r>
          </a:p>
          <a:p>
            <a:pPr marL="0" indent="0">
              <a:buFont typeface="Arial" panose="020B0604020202020204" pitchFamily="34" charset="0"/>
              <a:buNone/>
            </a:pPr>
            <a:r>
              <a:rPr lang="en-ZA" altLang="en-US" sz="1600">
                <a:latin typeface="Arial" panose="020B0604020202020204" pitchFamily="34" charset="0"/>
                <a:cs typeface="Arial" panose="020B0604020202020204" pitchFamily="34" charset="0"/>
              </a:rPr>
              <a:t>9.5.1.1. Patients are transferred to another healthcare facility to receive ongoing treatment in accordance with documented processes. </a:t>
            </a:r>
          </a:p>
          <a:p>
            <a:pPr marL="0" indent="0">
              <a:buFont typeface="Arial" panose="020B0604020202020204" pitchFamily="34" charset="0"/>
              <a:buNone/>
            </a:pPr>
            <a:r>
              <a:rPr lang="en-ZA" altLang="en-US" sz="1600">
                <a:latin typeface="Arial" panose="020B0604020202020204" pitchFamily="34" charset="0"/>
                <a:cs typeface="Arial" panose="020B0604020202020204" pitchFamily="34" charset="0"/>
              </a:rPr>
              <a:t>9.5.1.2. Patients are referred to another organisation in accordance with documented processes. </a:t>
            </a:r>
          </a:p>
          <a:p>
            <a:pPr marL="0" indent="0">
              <a:buFont typeface="Arial" panose="020B0604020202020204" pitchFamily="34" charset="0"/>
              <a:buNone/>
            </a:pPr>
            <a:r>
              <a:rPr lang="en-ZA" altLang="en-US" sz="1600">
                <a:latin typeface="Arial" panose="020B0604020202020204" pitchFamily="34" charset="0"/>
                <a:cs typeface="Arial" panose="020B0604020202020204" pitchFamily="34" charset="0"/>
              </a:rPr>
              <a:t>9.5.1.3. When a patient is transferred, a written transfer summary of the patient’s clinical condition and the interventions performed by the transferring facility are provided to the receiving healthcare facility in accordance with documented processes. </a:t>
            </a:r>
          </a:p>
          <a:p>
            <a:pPr marL="0" indent="0">
              <a:buFont typeface="Arial" panose="020B0604020202020204" pitchFamily="34" charset="0"/>
              <a:buNone/>
            </a:pPr>
            <a:r>
              <a:rPr lang="en-ZA" altLang="en-US" sz="1600">
                <a:latin typeface="Arial" panose="020B0604020202020204" pitchFamily="34" charset="0"/>
                <a:cs typeface="Arial" panose="020B0604020202020204" pitchFamily="34" charset="0"/>
              </a:rPr>
              <a:t>9.5.1.4. A copy of the referral notes or transfer summary is available in the patient’s record</a:t>
            </a:r>
            <a:r>
              <a:rPr lang="en-ZA" altLang="en-US" sz="1600" b="1">
                <a:latin typeface="Arial" panose="020B0604020202020204" pitchFamily="34" charset="0"/>
                <a:cs typeface="Arial" panose="020B0604020202020204" pitchFamily="34" charset="0"/>
              </a:rPr>
              <a:t>. </a:t>
            </a:r>
            <a:endParaRPr lang="en-ZA" altLang="en-US" sz="1600">
              <a:latin typeface="Arial" panose="020B0604020202020204" pitchFamily="34" charset="0"/>
              <a:cs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7">
            <a:extLst>
              <a:ext uri="{FF2B5EF4-FFF2-40B4-BE49-F238E27FC236}">
                <a16:creationId xmlns:a16="http://schemas.microsoft.com/office/drawing/2014/main" id="{4FBD5FDB-D86A-48B5-A148-261418684E5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1FB0C841-24E2-412E-AEDF-035C9B3B1F0F}"/>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24580" name="Rectangle 2">
            <a:extLst>
              <a:ext uri="{FF2B5EF4-FFF2-40B4-BE49-F238E27FC236}">
                <a16:creationId xmlns:a16="http://schemas.microsoft.com/office/drawing/2014/main" id="{F02D90A9-B9C4-40E4-82BD-1DB31A337B38}"/>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4FBBFC4F-8FA8-4611-87B2-F329A9093722}"/>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dirty="0">
                <a:latin typeface="Arial" panose="020B0604020202020204" pitchFamily="34" charset="0"/>
                <a:cs typeface="Arial" panose="020B0604020202020204" pitchFamily="34" charset="0"/>
              </a:rPr>
              <a:t>Difference between regulatory and system-based standards</a:t>
            </a:r>
            <a:endParaRPr lang="en-ZA" sz="2400" b="1" dirty="0">
              <a:latin typeface="Arial"/>
              <a:cs typeface="Arial"/>
            </a:endParaRPr>
          </a:p>
        </p:txBody>
      </p:sp>
      <p:sp>
        <p:nvSpPr>
          <p:cNvPr id="6" name="Content Placeholder 4">
            <a:extLst>
              <a:ext uri="{FF2B5EF4-FFF2-40B4-BE49-F238E27FC236}">
                <a16:creationId xmlns:a16="http://schemas.microsoft.com/office/drawing/2014/main" id="{28DAFAA2-8C6F-4080-8DDA-DA82CF8DDF19}"/>
              </a:ext>
            </a:extLst>
          </p:cNvPr>
          <p:cNvSpPr>
            <a:spLocks noGrp="1"/>
          </p:cNvSpPr>
          <p:nvPr>
            <p:ph idx="1"/>
          </p:nvPr>
        </p:nvSpPr>
        <p:spPr>
          <a:xfrm>
            <a:off x="458788" y="1931988"/>
            <a:ext cx="8229600" cy="4695825"/>
          </a:xfrm>
        </p:spPr>
        <p:txBody>
          <a:bodyPr/>
          <a:lstStyle/>
          <a:p>
            <a:pPr marL="0" indent="0">
              <a:buFont typeface="Arial" panose="020B0604020202020204" pitchFamily="34" charset="0"/>
              <a:buNone/>
              <a:defRPr/>
            </a:pPr>
            <a:r>
              <a:rPr lang="en-ZA" sz="1600" b="1" dirty="0">
                <a:latin typeface="Arial" panose="020B0604020202020204" pitchFamily="34" charset="0"/>
                <a:cs typeface="Arial" panose="020B0604020202020204" pitchFamily="34" charset="0"/>
              </a:rPr>
              <a:t>The Norms and Standards Regulations for infection prevention and control programmes</a:t>
            </a:r>
          </a:p>
          <a:p>
            <a:pPr>
              <a:defRPr/>
            </a:pPr>
            <a:r>
              <a:rPr lang="en-ZA" sz="1600" dirty="0">
                <a:latin typeface="Arial" panose="020B0604020202020204" pitchFamily="34" charset="0"/>
                <a:cs typeface="Arial" panose="020B0604020202020204" pitchFamily="34" charset="0"/>
              </a:rPr>
              <a:t>(1) The health establishment must maintain an environment which minimises the risk of disease outbreaks, the transmission of infection to users, healthcare personnel and visitors.</a:t>
            </a:r>
          </a:p>
          <a:p>
            <a:pPr>
              <a:defRPr/>
            </a:pPr>
            <a:r>
              <a:rPr lang="en-ZA" sz="1600" dirty="0">
                <a:latin typeface="Arial" panose="020B0604020202020204" pitchFamily="34" charset="0"/>
                <a:cs typeface="Arial" panose="020B0604020202020204" pitchFamily="34" charset="0"/>
              </a:rPr>
              <a:t>(2) For the purpose of sub-regulation (1) a health establishment must-</a:t>
            </a:r>
          </a:p>
          <a:p>
            <a:pPr>
              <a:defRPr/>
            </a:pPr>
            <a:r>
              <a:rPr lang="en-ZA" sz="1600" dirty="0">
                <a:latin typeface="Arial" panose="020B0604020202020204" pitchFamily="34" charset="0"/>
                <a:cs typeface="Arial" panose="020B0604020202020204" pitchFamily="34" charset="0"/>
              </a:rPr>
              <a:t>(a) ensure there are handwashing facilities in every service area</a:t>
            </a:r>
          </a:p>
          <a:p>
            <a:pPr>
              <a:defRPr/>
            </a:pPr>
            <a:r>
              <a:rPr lang="en-ZA" sz="1600" dirty="0">
                <a:latin typeface="Arial" panose="020B0604020202020204" pitchFamily="34" charset="0"/>
                <a:cs typeface="Arial" panose="020B0604020202020204" pitchFamily="34" charset="0"/>
              </a:rPr>
              <a:t>(b) provide isolation units or cubicles where users with contagious infections can be accommodated etc</a:t>
            </a:r>
          </a:p>
          <a:p>
            <a:pPr marL="0" indent="0">
              <a:buFont typeface="Arial" panose="020B0604020202020204" pitchFamily="34" charset="0"/>
              <a:buNone/>
              <a:defRPr/>
            </a:pPr>
            <a:r>
              <a:rPr lang="en-ZA" sz="1600" b="1" dirty="0">
                <a:latin typeface="Arial" panose="020B0604020202020204" pitchFamily="34" charset="0"/>
                <a:cs typeface="Arial" panose="020B0604020202020204" pitchFamily="34" charset="0"/>
              </a:rPr>
              <a:t>Accredited Healthcare Facility Standards</a:t>
            </a:r>
          </a:p>
          <a:p>
            <a:pPr>
              <a:defRPr/>
            </a:pPr>
            <a:r>
              <a:rPr lang="en-ZA" sz="1600" dirty="0">
                <a:latin typeface="Arial" panose="020B0604020202020204" pitchFamily="34" charset="0"/>
                <a:cs typeface="Arial" panose="020B0604020202020204" pitchFamily="34" charset="0"/>
              </a:rPr>
              <a:t>Documented processes to reduce the risk of healthcare-associated infections to patients and healthcare workers are developed and implemented in line with the facility's risk management system and country-specific legislation and/or accepted practice guidelines.</a:t>
            </a:r>
          </a:p>
          <a:p>
            <a:pPr>
              <a:defRPr/>
            </a:pPr>
            <a:r>
              <a:rPr lang="en-ZA" sz="1600" dirty="0">
                <a:latin typeface="Arial" panose="020B0604020202020204" pitchFamily="34" charset="0"/>
                <a:cs typeface="Arial" panose="020B0604020202020204" pitchFamily="34" charset="0"/>
              </a:rPr>
              <a:t>Systematic, proactive surveillance activities are conducted to reduce healthcare-associated infections and to determine endemic rates of infection.</a:t>
            </a:r>
          </a:p>
          <a:p>
            <a:pPr>
              <a:defRPr/>
            </a:pPr>
            <a:r>
              <a:rPr lang="en-ZA" sz="1600" dirty="0">
                <a:latin typeface="Arial" panose="020B0604020202020204" pitchFamily="34" charset="0"/>
                <a:cs typeface="Arial" panose="020B0604020202020204" pitchFamily="34" charset="0"/>
              </a:rPr>
              <a:t>The implementation of correct handwashing procedures is monitored.</a:t>
            </a:r>
            <a:endParaRPr lang="en-ZA" sz="900" dirty="0">
              <a:latin typeface="Arial" panose="020B0604020202020204" pitchFamily="34" charset="0"/>
              <a:cs typeface="Arial" panose="020B0604020202020204" pitchFamily="34" charset="0"/>
            </a:endParaRPr>
          </a:p>
          <a:p>
            <a:pPr eaLnBrk="1" hangingPunct="1">
              <a:defRPr/>
            </a:pPr>
            <a:endParaRPr lang="en-ZA" sz="16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7">
            <a:extLst>
              <a:ext uri="{FF2B5EF4-FFF2-40B4-BE49-F238E27FC236}">
                <a16:creationId xmlns:a16="http://schemas.microsoft.com/office/drawing/2014/main" id="{60C822BF-FED6-44E1-8322-9DE99CCC296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97C72811-D95F-4DBE-885C-6608D350C017}"/>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25604" name="Rectangle 2">
            <a:extLst>
              <a:ext uri="{FF2B5EF4-FFF2-40B4-BE49-F238E27FC236}">
                <a16:creationId xmlns:a16="http://schemas.microsoft.com/office/drawing/2014/main" id="{7ACDB389-C42E-4375-B6DE-6C29E16C7071}"/>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5" name="Title 3">
            <a:extLst>
              <a:ext uri="{FF2B5EF4-FFF2-40B4-BE49-F238E27FC236}">
                <a16:creationId xmlns:a16="http://schemas.microsoft.com/office/drawing/2014/main" id="{57D95CEF-7F61-423A-AC67-A011FE6741FB}"/>
              </a:ext>
            </a:extLst>
          </p:cNvPr>
          <p:cNvSpPr>
            <a:spLocks noGrp="1"/>
          </p:cNvSpPr>
          <p:nvPr>
            <p:ph type="title"/>
          </p:nvPr>
        </p:nvSpPr>
        <p:spPr>
          <a:xfrm>
            <a:off x="271463" y="1277938"/>
            <a:ext cx="8229600" cy="654050"/>
          </a:xfrm>
        </p:spPr>
        <p:txBody>
          <a:bodyPr>
            <a:normAutofit fontScale="90000"/>
          </a:bodyPr>
          <a:lstStyle/>
          <a:p>
            <a:pPr>
              <a:lnSpc>
                <a:spcPct val="200000"/>
              </a:lnSpc>
              <a:defRPr/>
            </a:pPr>
            <a:r>
              <a:rPr lang="en-ZA" sz="2400" b="1" dirty="0">
                <a:latin typeface="Arial" panose="020B0604020202020204" pitchFamily="34" charset="0"/>
                <a:cs typeface="Arial" panose="020B0604020202020204" pitchFamily="34" charset="0"/>
              </a:rPr>
              <a:t>Benefits of the approach</a:t>
            </a:r>
          </a:p>
        </p:txBody>
      </p:sp>
      <p:sp>
        <p:nvSpPr>
          <p:cNvPr id="6" name="Content Placeholder 4">
            <a:extLst>
              <a:ext uri="{FF2B5EF4-FFF2-40B4-BE49-F238E27FC236}">
                <a16:creationId xmlns:a16="http://schemas.microsoft.com/office/drawing/2014/main" id="{D8105967-6397-4027-AD9C-E8D8A8543A8A}"/>
              </a:ext>
            </a:extLst>
          </p:cNvPr>
          <p:cNvSpPr>
            <a:spLocks noGrp="1"/>
          </p:cNvSpPr>
          <p:nvPr>
            <p:ph idx="1"/>
          </p:nvPr>
        </p:nvSpPr>
        <p:spPr>
          <a:xfrm>
            <a:off x="458788" y="1931988"/>
            <a:ext cx="8229600" cy="4525962"/>
          </a:xfrm>
        </p:spPr>
        <p:txBody>
          <a:bodyPr/>
          <a:lstStyle/>
          <a:p>
            <a:pPr marL="0" indent="0" eaLnBrk="1" hangingPunct="1">
              <a:buFont typeface="Arial" panose="020B0604020202020204" pitchFamily="34" charset="0"/>
              <a:buNone/>
              <a:defRPr/>
            </a:pPr>
            <a:endParaRPr lang="en-ZA" sz="1600" dirty="0">
              <a:solidFill>
                <a:prstClr val="black"/>
              </a:solidFill>
              <a:latin typeface="Arial" pitchFamily="34" charset="0"/>
              <a:cs typeface="Arial" pitchFamily="34" charset="0"/>
            </a:endParaRPr>
          </a:p>
          <a:p>
            <a:pPr>
              <a:defRPr/>
            </a:pPr>
            <a:r>
              <a:rPr lang="en-US" sz="2400" dirty="0">
                <a:latin typeface="Arial" panose="020B0604020202020204" pitchFamily="34" charset="0"/>
                <a:cs typeface="Arial" panose="020B0604020202020204" pitchFamily="34" charset="0"/>
              </a:rPr>
              <a:t>Lay out the roadmap to improve the quality of the health system in an incremental fashion, recognising that some establishments will need more time and investment</a:t>
            </a:r>
          </a:p>
          <a:p>
            <a:pPr marL="0" indent="0">
              <a:buFont typeface="Arial" panose="020B0604020202020204" pitchFamily="34" charset="0"/>
              <a:buNone/>
              <a:defRPr/>
            </a:pPr>
            <a:endParaRPr lang="en-US" sz="2400" dirty="0">
              <a:latin typeface="Arial" panose="020B0604020202020204" pitchFamily="34" charset="0"/>
              <a:cs typeface="Arial" panose="020B0604020202020204" pitchFamily="34" charset="0"/>
            </a:endParaRPr>
          </a:p>
          <a:p>
            <a:pPr>
              <a:defRPr/>
            </a:pPr>
            <a:r>
              <a:rPr lang="en-US" sz="2400" dirty="0">
                <a:latin typeface="Arial" panose="020B0604020202020204" pitchFamily="34" charset="0"/>
                <a:cs typeface="Arial" panose="020B0604020202020204" pitchFamily="34" charset="0"/>
              </a:rPr>
              <a:t>Enable an accreditation process to be tested as an integral part of the quality improvement in preparation for the implementation of the NHI  </a:t>
            </a:r>
          </a:p>
          <a:p>
            <a:pPr marL="0" indent="0">
              <a:buFont typeface="Arial" panose="020B0604020202020204" pitchFamily="34" charset="0"/>
              <a:buNone/>
              <a:defRPr/>
            </a:pPr>
            <a:endParaRPr lang="en-US" sz="2400" dirty="0">
              <a:latin typeface="Arial" panose="020B0604020202020204" pitchFamily="34" charset="0"/>
              <a:cs typeface="Arial" panose="020B0604020202020204" pitchFamily="34" charset="0"/>
            </a:endParaRPr>
          </a:p>
          <a:p>
            <a:pPr>
              <a:defRPr/>
            </a:pPr>
            <a:r>
              <a:rPr lang="en-US" sz="2400" dirty="0">
                <a:latin typeface="Arial" panose="020B0604020202020204" pitchFamily="34" charset="0"/>
                <a:cs typeface="Arial" panose="020B0604020202020204" pitchFamily="34" charset="0"/>
              </a:rPr>
              <a:t>It could enable facilities to be ready for testing contracting for the provision of services under NHI</a:t>
            </a:r>
            <a:endParaRPr lang="en-ZA" sz="2400" dirty="0">
              <a:latin typeface="Arial" panose="020B0604020202020204" pitchFamily="34" charset="0"/>
              <a:cs typeface="Arial" panose="020B0604020202020204" pitchFamily="34" charset="0"/>
            </a:endParaRPr>
          </a:p>
          <a:p>
            <a:pPr eaLnBrk="1" hangingPunct="1">
              <a:defRPr/>
            </a:pPr>
            <a:endParaRPr lang="en-ZA" sz="1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7">
            <a:extLst>
              <a:ext uri="{FF2B5EF4-FFF2-40B4-BE49-F238E27FC236}">
                <a16:creationId xmlns:a16="http://schemas.microsoft.com/office/drawing/2014/main" id="{303A2096-4355-4A13-9461-F5A8D196223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4D5B92D4-226D-4819-B131-DFE81BD6B8A5}"/>
              </a:ext>
            </a:extLst>
          </p:cNvPr>
          <p:cNvSpPr txBox="1">
            <a:spLocks noChangeArrowheads="1"/>
          </p:cNvSpPr>
          <p:nvPr/>
        </p:nvSpPr>
        <p:spPr>
          <a:xfrm>
            <a:off x="271463" y="1471613"/>
            <a:ext cx="8602662" cy="460375"/>
          </a:xfrm>
          <a:prstGeom prst="rect">
            <a:avLst/>
          </a:prstGeom>
          <a:solidFill>
            <a:schemeClr val="bg1">
              <a:alpha val="70000"/>
            </a:schemeClr>
          </a:solidFill>
        </p:spPr>
        <p:txBody>
          <a:bodyPr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br>
              <a:rPr lang="en-US" sz="2800">
                <a:latin typeface="Arial" charset="0"/>
              </a:rPr>
            </a:br>
            <a:br>
              <a:rPr lang="en-US" sz="2800">
                <a:latin typeface="Arial" charset="0"/>
              </a:rPr>
            </a:br>
            <a:br>
              <a:rPr lang="en-US" sz="2800" i="1">
                <a:latin typeface="Arial" charset="0"/>
              </a:rPr>
            </a:br>
            <a:br>
              <a:rPr lang="en-ZA" sz="2800">
                <a:latin typeface="Arial" charset="0"/>
              </a:rPr>
            </a:br>
            <a:br>
              <a:rPr lang="en-US" sz="2800">
                <a:latin typeface="Arial" charset="0"/>
              </a:rPr>
            </a:br>
            <a:br>
              <a:rPr lang="en-US" sz="2800">
                <a:latin typeface="Arial" charset="0"/>
              </a:rPr>
            </a:br>
            <a:endParaRPr lang="en-US" sz="3200" b="1" i="1">
              <a:latin typeface="Arial" charset="0"/>
            </a:endParaRPr>
          </a:p>
        </p:txBody>
      </p:sp>
      <p:sp>
        <p:nvSpPr>
          <p:cNvPr id="26628" name="Rectangle 2">
            <a:extLst>
              <a:ext uri="{FF2B5EF4-FFF2-40B4-BE49-F238E27FC236}">
                <a16:creationId xmlns:a16="http://schemas.microsoft.com/office/drawing/2014/main" id="{FB497D74-F519-47E4-9FC5-28B617D06E6D}"/>
              </a:ext>
            </a:extLst>
          </p:cNvPr>
          <p:cNvSpPr txBox="1">
            <a:spLocks noChangeArrowheads="1"/>
          </p:cNvSpPr>
          <p:nvPr/>
        </p:nvSpPr>
        <p:spPr bwMode="auto">
          <a:xfrm>
            <a:off x="271463" y="1471613"/>
            <a:ext cx="8602662" cy="51562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br>
              <a:rPr lang="en-US" altLang="en-US" sz="2800">
                <a:latin typeface="Arial" panose="020B0604020202020204" pitchFamily="34" charset="0"/>
              </a:rPr>
            </a:br>
            <a:br>
              <a:rPr lang="en-US" altLang="en-US" sz="2800">
                <a:latin typeface="Arial" panose="020B0604020202020204" pitchFamily="34" charset="0"/>
              </a:rPr>
            </a:br>
            <a:br>
              <a:rPr lang="en-US" altLang="en-US" sz="2800" i="1">
                <a:latin typeface="Arial" panose="020B0604020202020204" pitchFamily="34" charset="0"/>
              </a:rPr>
            </a:br>
            <a:br>
              <a:rPr lang="en-ZA" altLang="en-US" sz="2800">
                <a:latin typeface="Arial" panose="020B0604020202020204" pitchFamily="34" charset="0"/>
              </a:rPr>
            </a:br>
            <a:br>
              <a:rPr lang="en-US" altLang="en-US" sz="2800">
                <a:latin typeface="Arial" panose="020B0604020202020204" pitchFamily="34" charset="0"/>
              </a:rPr>
            </a:br>
            <a:br>
              <a:rPr lang="en-US" altLang="en-US" sz="2800">
                <a:latin typeface="Arial" panose="020B0604020202020204" pitchFamily="34" charset="0"/>
              </a:rPr>
            </a:br>
            <a:endParaRPr lang="en-US" altLang="en-US" b="1" i="1">
              <a:latin typeface="Arial" panose="020B0604020202020204" pitchFamily="34" charset="0"/>
            </a:endParaRPr>
          </a:p>
        </p:txBody>
      </p:sp>
      <p:sp>
        <p:nvSpPr>
          <p:cNvPr id="26629" name="Title 3">
            <a:extLst>
              <a:ext uri="{FF2B5EF4-FFF2-40B4-BE49-F238E27FC236}">
                <a16:creationId xmlns:a16="http://schemas.microsoft.com/office/drawing/2014/main" id="{B1ADE39F-D0FC-4E68-88B1-40BFF7D8D3F0}"/>
              </a:ext>
            </a:extLst>
          </p:cNvPr>
          <p:cNvSpPr>
            <a:spLocks noGrp="1"/>
          </p:cNvSpPr>
          <p:nvPr>
            <p:ph type="title"/>
          </p:nvPr>
        </p:nvSpPr>
        <p:spPr>
          <a:xfrm>
            <a:off x="339725" y="2468563"/>
            <a:ext cx="7772400" cy="1362075"/>
          </a:xfrm>
        </p:spPr>
        <p:txBody>
          <a:bodyPr/>
          <a:lstStyle/>
          <a:p>
            <a:br>
              <a:rPr lang="en-ZA" altLang="en-US"/>
            </a:br>
            <a:r>
              <a:rPr lang="en-ZA" altLang="en-US" b="1"/>
              <a:t>THANK YOU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1642</TotalTime>
  <Words>1879</Words>
  <Application>Microsoft Office PowerPoint</Application>
  <PresentationFormat>On-screen Show (4:3)</PresentationFormat>
  <Paragraphs>202</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Calibri</vt:lpstr>
      <vt:lpstr>Arial</vt:lpstr>
      <vt:lpstr>Gill Sans</vt:lpstr>
      <vt:lpstr>Gill Sans Light</vt:lpstr>
      <vt:lpstr>Arial Black</vt:lpstr>
      <vt:lpstr>Algerian</vt:lpstr>
      <vt:lpstr>Georgia</vt:lpstr>
      <vt:lpstr>Office Theme</vt:lpstr>
      <vt:lpstr>National Quality Improvement Plan </vt:lpstr>
      <vt:lpstr>OUTLINE OF THE PRESENTATION</vt:lpstr>
      <vt:lpstr>PowerPoint Presentation</vt:lpstr>
      <vt:lpstr>Support to improve the health system: Presidential Health Compact</vt:lpstr>
      <vt:lpstr>Introduction</vt:lpstr>
      <vt:lpstr>Objectives of the plan</vt:lpstr>
      <vt:lpstr>Accreditation Steps for NHI</vt:lpstr>
      <vt:lpstr> Step 1:Meet regulation requirements  </vt:lpstr>
      <vt:lpstr> Step 2 : Meet Licensing requirements </vt:lpstr>
      <vt:lpstr> Step 3: Meet certification requirements </vt:lpstr>
      <vt:lpstr> Step 4 : Meet NHI requirements  </vt:lpstr>
      <vt:lpstr>Step 4 :  Continued</vt:lpstr>
      <vt:lpstr>Step 4 : The potential benefits of participation in accreditation  programmes</vt:lpstr>
      <vt:lpstr>Accreditation Standards:</vt:lpstr>
      <vt:lpstr> The Trajectory Towards Excellence </vt:lpstr>
      <vt:lpstr>Quality Learning Centres</vt:lpstr>
      <vt:lpstr>Selection for criteria for facilities in Quality Learning Centres</vt:lpstr>
      <vt:lpstr>Approach</vt:lpstr>
      <vt:lpstr>Approach</vt:lpstr>
      <vt:lpstr>Examples of the system-based accreditation standards</vt:lpstr>
      <vt:lpstr>Example of system-based accreditation standards</vt:lpstr>
      <vt:lpstr>Difference between regulatory and system-based standards</vt:lpstr>
      <vt:lpstr>Benefits of the approach</vt:lpstr>
      <vt:lpstr> 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 ARIAL BOLD</dc:title>
  <dc:creator>Mikateko</dc:creator>
  <cp:lastModifiedBy>Marelize Jooste</cp:lastModifiedBy>
  <cp:revision>101</cp:revision>
  <dcterms:created xsi:type="dcterms:W3CDTF">2013-04-30T09:12:06Z</dcterms:created>
  <dcterms:modified xsi:type="dcterms:W3CDTF">2021-05-05T15:56:49Z</dcterms:modified>
</cp:coreProperties>
</file>