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1" r:id="rId4"/>
    <p:sldId id="263" r:id="rId5"/>
    <p:sldId id="264" r:id="rId6"/>
    <p:sldId id="266" r:id="rId7"/>
    <p:sldId id="267" r:id="rId8"/>
    <p:sldId id="268" r:id="rId9"/>
    <p:sldId id="271" r:id="rId10"/>
    <p:sldId id="272" r:id="rId11"/>
    <p:sldId id="270" r:id="rId12"/>
    <p:sldId id="273" r:id="rId13"/>
    <p:sldId id="274" r:id="rId14"/>
    <p:sldId id="278" r:id="rId15"/>
    <p:sldId id="262" r:id="rId16"/>
    <p:sldId id="26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D31"/>
    <a:srgbClr val="1F4571"/>
    <a:srgbClr val="F2F2F2"/>
    <a:srgbClr val="EF8A45"/>
    <a:srgbClr val="FF6699"/>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5232" autoAdjust="0"/>
  </p:normalViewPr>
  <p:slideViewPr>
    <p:cSldViewPr snapToGrid="0">
      <p:cViewPr varScale="1">
        <p:scale>
          <a:sx n="64" d="100"/>
          <a:sy n="64" d="100"/>
        </p:scale>
        <p:origin x="66" y="17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544E23-4078-49F3-AFDD-F49051B3F48B}"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GB"/>
        </a:p>
      </dgm:t>
    </dgm:pt>
    <dgm:pt modelId="{EC49677B-9513-40D3-9880-B0072B01288B}">
      <dgm:prSet custT="1"/>
      <dgm:spPr>
        <a:ln>
          <a:solidFill>
            <a:srgbClr val="ED7D31"/>
          </a:solidFill>
        </a:ln>
      </dgm:spPr>
      <dgm:t>
        <a:bodyPr/>
        <a:lstStyle/>
        <a:p>
          <a:r>
            <a:rPr lang="en-US" sz="2400" dirty="0"/>
            <a:t>Inspect / assess compliance with regulated standards</a:t>
          </a:r>
          <a:endParaRPr lang="en-GB" sz="2400" dirty="0"/>
        </a:p>
      </dgm:t>
    </dgm:pt>
    <dgm:pt modelId="{094B3C29-B7E8-4228-A111-53ECB7D2F69D}" type="parTrans" cxnId="{2E50FF42-E78F-4717-8A25-0CA791917529}">
      <dgm:prSet/>
      <dgm:spPr/>
      <dgm:t>
        <a:bodyPr/>
        <a:lstStyle/>
        <a:p>
          <a:endParaRPr lang="en-GB"/>
        </a:p>
      </dgm:t>
    </dgm:pt>
    <dgm:pt modelId="{FBFB9485-9081-4B51-AA24-03CD55C94C95}" type="sibTrans" cxnId="{2E50FF42-E78F-4717-8A25-0CA791917529}">
      <dgm:prSet/>
      <dgm:spPr/>
      <dgm:t>
        <a:bodyPr/>
        <a:lstStyle/>
        <a:p>
          <a:endParaRPr lang="en-GB"/>
        </a:p>
      </dgm:t>
    </dgm:pt>
    <dgm:pt modelId="{59087FEA-C0F5-4839-9AA4-6FEADF4FE39C}">
      <dgm:prSet custT="1"/>
      <dgm:spPr>
        <a:ln>
          <a:solidFill>
            <a:srgbClr val="ED7D31"/>
          </a:solidFill>
        </a:ln>
      </dgm:spPr>
      <dgm:t>
        <a:bodyPr/>
        <a:lstStyle/>
        <a:p>
          <a:r>
            <a:rPr lang="en-US" sz="2400" dirty="0"/>
            <a:t>Issue guidance related to regulated standards </a:t>
          </a:r>
          <a:endParaRPr lang="en-GB" sz="2400" dirty="0"/>
        </a:p>
      </dgm:t>
    </dgm:pt>
    <dgm:pt modelId="{EFEBC6E8-0085-4713-8980-00929B6821C4}" type="parTrans" cxnId="{22FA08EF-FC57-4BC2-8B08-68EBD011153A}">
      <dgm:prSet/>
      <dgm:spPr/>
      <dgm:t>
        <a:bodyPr/>
        <a:lstStyle/>
        <a:p>
          <a:endParaRPr lang="en-GB"/>
        </a:p>
      </dgm:t>
    </dgm:pt>
    <dgm:pt modelId="{2689D023-5266-40D3-875A-EE8AD913BA96}" type="sibTrans" cxnId="{22FA08EF-FC57-4BC2-8B08-68EBD011153A}">
      <dgm:prSet/>
      <dgm:spPr/>
      <dgm:t>
        <a:bodyPr/>
        <a:lstStyle/>
        <a:p>
          <a:endParaRPr lang="en-GB"/>
        </a:p>
      </dgm:t>
    </dgm:pt>
    <dgm:pt modelId="{C649B077-D551-45AC-B695-ED91C1B61F0C}">
      <dgm:prSet custT="1"/>
      <dgm:spPr>
        <a:ln>
          <a:solidFill>
            <a:srgbClr val="ED7D31"/>
          </a:solidFill>
        </a:ln>
      </dgm:spPr>
      <dgm:t>
        <a:bodyPr/>
        <a:lstStyle/>
        <a:p>
          <a:r>
            <a:rPr lang="en-US" sz="2400" dirty="0"/>
            <a:t>Certify compliance with regulated standards  </a:t>
          </a:r>
          <a:endParaRPr lang="en-GB" sz="2400" dirty="0"/>
        </a:p>
      </dgm:t>
    </dgm:pt>
    <dgm:pt modelId="{2623F2E7-831A-449F-BB0F-D4F490EDF26F}" type="parTrans" cxnId="{A1FEEB24-9A78-42B5-AF83-8EB11E2A0C78}">
      <dgm:prSet/>
      <dgm:spPr/>
      <dgm:t>
        <a:bodyPr/>
        <a:lstStyle/>
        <a:p>
          <a:endParaRPr lang="en-GB"/>
        </a:p>
      </dgm:t>
    </dgm:pt>
    <dgm:pt modelId="{5A41B7BB-1D0A-4970-B068-364163E75A05}" type="sibTrans" cxnId="{A1FEEB24-9A78-42B5-AF83-8EB11E2A0C78}">
      <dgm:prSet/>
      <dgm:spPr/>
      <dgm:t>
        <a:bodyPr/>
        <a:lstStyle/>
        <a:p>
          <a:endParaRPr lang="en-GB"/>
        </a:p>
      </dgm:t>
    </dgm:pt>
    <dgm:pt modelId="{DBA439DC-4941-40FB-B3BD-4713E2803C66}">
      <dgm:prSet custT="1"/>
      <dgm:spPr>
        <a:ln>
          <a:solidFill>
            <a:srgbClr val="ED7D31"/>
          </a:solidFill>
        </a:ln>
      </dgm:spPr>
      <dgm:t>
        <a:bodyPr/>
        <a:lstStyle/>
        <a:p>
          <a:r>
            <a:rPr lang="en-US" sz="2400" dirty="0"/>
            <a:t>Issue notice of non-compliance with regulated standards </a:t>
          </a:r>
          <a:endParaRPr lang="en-GB" sz="2400" dirty="0"/>
        </a:p>
      </dgm:t>
    </dgm:pt>
    <dgm:pt modelId="{61D95BC7-CAF8-4CE9-8016-120C0B97EA12}" type="parTrans" cxnId="{C3E67D1F-0A6F-44F7-8034-0B6781BC7189}">
      <dgm:prSet/>
      <dgm:spPr/>
      <dgm:t>
        <a:bodyPr/>
        <a:lstStyle/>
        <a:p>
          <a:endParaRPr lang="en-GB"/>
        </a:p>
      </dgm:t>
    </dgm:pt>
    <dgm:pt modelId="{44CD73A2-E89F-411E-8760-0C3FF3333397}" type="sibTrans" cxnId="{C3E67D1F-0A6F-44F7-8034-0B6781BC7189}">
      <dgm:prSet/>
      <dgm:spPr/>
      <dgm:t>
        <a:bodyPr/>
        <a:lstStyle/>
        <a:p>
          <a:endParaRPr lang="en-GB"/>
        </a:p>
      </dgm:t>
    </dgm:pt>
    <dgm:pt modelId="{E6B3391B-36C0-440B-81C5-3B22F7F321F3}">
      <dgm:prSet custT="1"/>
      <dgm:spPr>
        <a:ln>
          <a:solidFill>
            <a:srgbClr val="ED7D31"/>
          </a:solidFill>
        </a:ln>
      </dgm:spPr>
      <dgm:t>
        <a:bodyPr/>
        <a:lstStyle/>
        <a:p>
          <a:r>
            <a:rPr lang="en-US" sz="2400" dirty="0"/>
            <a:t>Implement sanctions for persistent non-compliance with regulated standards</a:t>
          </a:r>
          <a:endParaRPr lang="en-GB" sz="2400" dirty="0"/>
        </a:p>
      </dgm:t>
    </dgm:pt>
    <dgm:pt modelId="{FF75DE50-F394-4CE2-B983-E20A1B6BDD35}" type="parTrans" cxnId="{425138D8-3B90-4145-8728-A63569CCE952}">
      <dgm:prSet/>
      <dgm:spPr/>
      <dgm:t>
        <a:bodyPr/>
        <a:lstStyle/>
        <a:p>
          <a:endParaRPr lang="en-GB"/>
        </a:p>
      </dgm:t>
    </dgm:pt>
    <dgm:pt modelId="{0FE19D24-A48B-44E4-83F2-3A6C1DC856D9}" type="sibTrans" cxnId="{425138D8-3B90-4145-8728-A63569CCE952}">
      <dgm:prSet/>
      <dgm:spPr/>
      <dgm:t>
        <a:bodyPr/>
        <a:lstStyle/>
        <a:p>
          <a:endParaRPr lang="en-GB"/>
        </a:p>
      </dgm:t>
    </dgm:pt>
    <dgm:pt modelId="{B4B1CC7F-1DFD-41C3-9B41-62F1FF1F6C7A}">
      <dgm:prSet custT="1"/>
      <dgm:spPr>
        <a:ln>
          <a:solidFill>
            <a:srgbClr val="ED7D31"/>
          </a:solidFill>
        </a:ln>
      </dgm:spPr>
      <dgm:t>
        <a:bodyPr/>
        <a:lstStyle/>
        <a:p>
          <a:r>
            <a:rPr lang="en-US" sz="2400" dirty="0"/>
            <a:t>Monitor compliance; early warning indicators of breach of regulated standards </a:t>
          </a:r>
          <a:endParaRPr lang="en-GB" sz="2400" dirty="0"/>
        </a:p>
      </dgm:t>
    </dgm:pt>
    <dgm:pt modelId="{ACC3C876-E887-4EDC-A986-C97F9883BA6E}" type="parTrans" cxnId="{26769D4B-728B-4F05-871C-B0483ADAA3F0}">
      <dgm:prSet/>
      <dgm:spPr/>
      <dgm:t>
        <a:bodyPr/>
        <a:lstStyle/>
        <a:p>
          <a:endParaRPr lang="en-GB"/>
        </a:p>
      </dgm:t>
    </dgm:pt>
    <dgm:pt modelId="{50D7952D-BFF4-4A0B-B585-5EA725CC54CF}" type="sibTrans" cxnId="{26769D4B-728B-4F05-871C-B0483ADAA3F0}">
      <dgm:prSet/>
      <dgm:spPr/>
      <dgm:t>
        <a:bodyPr/>
        <a:lstStyle/>
        <a:p>
          <a:endParaRPr lang="en-GB"/>
        </a:p>
      </dgm:t>
    </dgm:pt>
    <dgm:pt modelId="{2D2CBBA3-AC06-42A8-A405-9CCBF8622303}">
      <dgm:prSet custT="1"/>
      <dgm:spPr>
        <a:ln>
          <a:solidFill>
            <a:srgbClr val="ED7D31"/>
          </a:solidFill>
        </a:ln>
      </dgm:spPr>
      <dgm:t>
        <a:bodyPr/>
        <a:lstStyle/>
        <a:p>
          <a:r>
            <a:rPr lang="en-US" sz="2400" dirty="0"/>
            <a:t>Investigate complaints relating to breaches of regulated standards </a:t>
          </a:r>
          <a:endParaRPr lang="en-GB" sz="2400" dirty="0"/>
        </a:p>
      </dgm:t>
    </dgm:pt>
    <dgm:pt modelId="{13AF2CF5-1903-4628-B095-415BE46E0912}" type="parTrans" cxnId="{3A542C3B-3844-4A9C-A134-C62EA332CDB0}">
      <dgm:prSet/>
      <dgm:spPr/>
      <dgm:t>
        <a:bodyPr/>
        <a:lstStyle/>
        <a:p>
          <a:endParaRPr lang="en-GB"/>
        </a:p>
      </dgm:t>
    </dgm:pt>
    <dgm:pt modelId="{24ACE08D-EFD7-4BFC-BA18-527375A2A21F}" type="sibTrans" cxnId="{3A542C3B-3844-4A9C-A134-C62EA332CDB0}">
      <dgm:prSet/>
      <dgm:spPr/>
      <dgm:t>
        <a:bodyPr/>
        <a:lstStyle/>
        <a:p>
          <a:endParaRPr lang="en-GB"/>
        </a:p>
      </dgm:t>
    </dgm:pt>
    <dgm:pt modelId="{1D0B2BEC-6BFC-4C7A-B22F-AE1EB9383E03}" type="pres">
      <dgm:prSet presAssocID="{33544E23-4078-49F3-AFDD-F49051B3F48B}" presName="linear" presStyleCnt="0">
        <dgm:presLayoutVars>
          <dgm:animLvl val="lvl"/>
          <dgm:resizeHandles val="exact"/>
        </dgm:presLayoutVars>
      </dgm:prSet>
      <dgm:spPr/>
      <dgm:t>
        <a:bodyPr/>
        <a:lstStyle/>
        <a:p>
          <a:endParaRPr lang="en-US"/>
        </a:p>
      </dgm:t>
    </dgm:pt>
    <dgm:pt modelId="{0C77C957-857A-4627-B7FD-6A7FFD2D58F6}" type="pres">
      <dgm:prSet presAssocID="{EC49677B-9513-40D3-9880-B0072B01288B}" presName="parentText" presStyleLbl="node1" presStyleIdx="0" presStyleCnt="7">
        <dgm:presLayoutVars>
          <dgm:chMax val="0"/>
          <dgm:bulletEnabled val="1"/>
        </dgm:presLayoutVars>
      </dgm:prSet>
      <dgm:spPr/>
      <dgm:t>
        <a:bodyPr/>
        <a:lstStyle/>
        <a:p>
          <a:endParaRPr lang="en-US"/>
        </a:p>
      </dgm:t>
    </dgm:pt>
    <dgm:pt modelId="{9C74CE2E-ADE5-4E14-A40E-E35E83F9FF1C}" type="pres">
      <dgm:prSet presAssocID="{FBFB9485-9081-4B51-AA24-03CD55C94C95}" presName="spacer" presStyleCnt="0"/>
      <dgm:spPr/>
    </dgm:pt>
    <dgm:pt modelId="{DFD06C0A-3F11-4A38-B248-346004FDB481}" type="pres">
      <dgm:prSet presAssocID="{59087FEA-C0F5-4839-9AA4-6FEADF4FE39C}" presName="parentText" presStyleLbl="node1" presStyleIdx="1" presStyleCnt="7">
        <dgm:presLayoutVars>
          <dgm:chMax val="0"/>
          <dgm:bulletEnabled val="1"/>
        </dgm:presLayoutVars>
      </dgm:prSet>
      <dgm:spPr/>
      <dgm:t>
        <a:bodyPr/>
        <a:lstStyle/>
        <a:p>
          <a:endParaRPr lang="en-US"/>
        </a:p>
      </dgm:t>
    </dgm:pt>
    <dgm:pt modelId="{30158168-DB1E-4588-B221-C12024FBA029}" type="pres">
      <dgm:prSet presAssocID="{2689D023-5266-40D3-875A-EE8AD913BA96}" presName="spacer" presStyleCnt="0"/>
      <dgm:spPr/>
    </dgm:pt>
    <dgm:pt modelId="{F49D136A-0068-4914-8C7A-C5261BAE48C7}" type="pres">
      <dgm:prSet presAssocID="{C649B077-D551-45AC-B695-ED91C1B61F0C}" presName="parentText" presStyleLbl="node1" presStyleIdx="2" presStyleCnt="7">
        <dgm:presLayoutVars>
          <dgm:chMax val="0"/>
          <dgm:bulletEnabled val="1"/>
        </dgm:presLayoutVars>
      </dgm:prSet>
      <dgm:spPr/>
      <dgm:t>
        <a:bodyPr/>
        <a:lstStyle/>
        <a:p>
          <a:endParaRPr lang="en-US"/>
        </a:p>
      </dgm:t>
    </dgm:pt>
    <dgm:pt modelId="{0A34D6DE-B4A5-4C9E-9531-00401D9BC8C6}" type="pres">
      <dgm:prSet presAssocID="{5A41B7BB-1D0A-4970-B068-364163E75A05}" presName="spacer" presStyleCnt="0"/>
      <dgm:spPr/>
    </dgm:pt>
    <dgm:pt modelId="{2171DCD9-F4D4-4A23-AFC9-AD055AACE90D}" type="pres">
      <dgm:prSet presAssocID="{DBA439DC-4941-40FB-B3BD-4713E2803C66}" presName="parentText" presStyleLbl="node1" presStyleIdx="3" presStyleCnt="7">
        <dgm:presLayoutVars>
          <dgm:chMax val="0"/>
          <dgm:bulletEnabled val="1"/>
        </dgm:presLayoutVars>
      </dgm:prSet>
      <dgm:spPr/>
      <dgm:t>
        <a:bodyPr/>
        <a:lstStyle/>
        <a:p>
          <a:endParaRPr lang="en-US"/>
        </a:p>
      </dgm:t>
    </dgm:pt>
    <dgm:pt modelId="{378E34B2-46DD-446F-90C4-5F09296B4F29}" type="pres">
      <dgm:prSet presAssocID="{44CD73A2-E89F-411E-8760-0C3FF3333397}" presName="spacer" presStyleCnt="0"/>
      <dgm:spPr/>
    </dgm:pt>
    <dgm:pt modelId="{5069EE7B-D615-4DDC-BBCB-882EDED5D716}" type="pres">
      <dgm:prSet presAssocID="{E6B3391B-36C0-440B-81C5-3B22F7F321F3}" presName="parentText" presStyleLbl="node1" presStyleIdx="4" presStyleCnt="7">
        <dgm:presLayoutVars>
          <dgm:chMax val="0"/>
          <dgm:bulletEnabled val="1"/>
        </dgm:presLayoutVars>
      </dgm:prSet>
      <dgm:spPr/>
      <dgm:t>
        <a:bodyPr/>
        <a:lstStyle/>
        <a:p>
          <a:endParaRPr lang="en-US"/>
        </a:p>
      </dgm:t>
    </dgm:pt>
    <dgm:pt modelId="{CE9EB0E5-CEB1-4436-8034-58DF18F30906}" type="pres">
      <dgm:prSet presAssocID="{0FE19D24-A48B-44E4-83F2-3A6C1DC856D9}" presName="spacer" presStyleCnt="0"/>
      <dgm:spPr/>
    </dgm:pt>
    <dgm:pt modelId="{D8918CCC-E0A9-4965-9DFB-F438C3B119C4}" type="pres">
      <dgm:prSet presAssocID="{B4B1CC7F-1DFD-41C3-9B41-62F1FF1F6C7A}" presName="parentText" presStyleLbl="node1" presStyleIdx="5" presStyleCnt="7">
        <dgm:presLayoutVars>
          <dgm:chMax val="0"/>
          <dgm:bulletEnabled val="1"/>
        </dgm:presLayoutVars>
      </dgm:prSet>
      <dgm:spPr/>
      <dgm:t>
        <a:bodyPr/>
        <a:lstStyle/>
        <a:p>
          <a:endParaRPr lang="en-US"/>
        </a:p>
      </dgm:t>
    </dgm:pt>
    <dgm:pt modelId="{7CC1A41A-B89E-4726-9451-D928C41D58A7}" type="pres">
      <dgm:prSet presAssocID="{50D7952D-BFF4-4A0B-B585-5EA725CC54CF}" presName="spacer" presStyleCnt="0"/>
      <dgm:spPr/>
    </dgm:pt>
    <dgm:pt modelId="{7CE2FEBF-8AFB-44AD-A69B-F43BEBE181C7}" type="pres">
      <dgm:prSet presAssocID="{2D2CBBA3-AC06-42A8-A405-9CCBF8622303}" presName="parentText" presStyleLbl="node1" presStyleIdx="6" presStyleCnt="7">
        <dgm:presLayoutVars>
          <dgm:chMax val="0"/>
          <dgm:bulletEnabled val="1"/>
        </dgm:presLayoutVars>
      </dgm:prSet>
      <dgm:spPr/>
      <dgm:t>
        <a:bodyPr/>
        <a:lstStyle/>
        <a:p>
          <a:endParaRPr lang="en-US"/>
        </a:p>
      </dgm:t>
    </dgm:pt>
  </dgm:ptLst>
  <dgm:cxnLst>
    <dgm:cxn modelId="{98C8BE7B-E6F9-4EFB-A73D-147B33300000}" type="presOf" srcId="{EC49677B-9513-40D3-9880-B0072B01288B}" destId="{0C77C957-857A-4627-B7FD-6A7FFD2D58F6}" srcOrd="0" destOrd="0" presId="urn:microsoft.com/office/officeart/2005/8/layout/vList2"/>
    <dgm:cxn modelId="{E163029F-14A4-4EAE-B151-76E165629FF2}" type="presOf" srcId="{C649B077-D551-45AC-B695-ED91C1B61F0C}" destId="{F49D136A-0068-4914-8C7A-C5261BAE48C7}" srcOrd="0" destOrd="0" presId="urn:microsoft.com/office/officeart/2005/8/layout/vList2"/>
    <dgm:cxn modelId="{EC486DC9-2391-428D-AB91-789117DF1CC1}" type="presOf" srcId="{E6B3391B-36C0-440B-81C5-3B22F7F321F3}" destId="{5069EE7B-D615-4DDC-BBCB-882EDED5D716}" srcOrd="0" destOrd="0" presId="urn:microsoft.com/office/officeart/2005/8/layout/vList2"/>
    <dgm:cxn modelId="{7F5DCC1F-CA7A-4792-98F0-FE36ABFF22BA}" type="presOf" srcId="{B4B1CC7F-1DFD-41C3-9B41-62F1FF1F6C7A}" destId="{D8918CCC-E0A9-4965-9DFB-F438C3B119C4}" srcOrd="0" destOrd="0" presId="urn:microsoft.com/office/officeart/2005/8/layout/vList2"/>
    <dgm:cxn modelId="{3A542C3B-3844-4A9C-A134-C62EA332CDB0}" srcId="{33544E23-4078-49F3-AFDD-F49051B3F48B}" destId="{2D2CBBA3-AC06-42A8-A405-9CCBF8622303}" srcOrd="6" destOrd="0" parTransId="{13AF2CF5-1903-4628-B095-415BE46E0912}" sibTransId="{24ACE08D-EFD7-4BFC-BA18-527375A2A21F}"/>
    <dgm:cxn modelId="{26769D4B-728B-4F05-871C-B0483ADAA3F0}" srcId="{33544E23-4078-49F3-AFDD-F49051B3F48B}" destId="{B4B1CC7F-1DFD-41C3-9B41-62F1FF1F6C7A}" srcOrd="5" destOrd="0" parTransId="{ACC3C876-E887-4EDC-A986-C97F9883BA6E}" sibTransId="{50D7952D-BFF4-4A0B-B585-5EA725CC54CF}"/>
    <dgm:cxn modelId="{A1FEEB24-9A78-42B5-AF83-8EB11E2A0C78}" srcId="{33544E23-4078-49F3-AFDD-F49051B3F48B}" destId="{C649B077-D551-45AC-B695-ED91C1B61F0C}" srcOrd="2" destOrd="0" parTransId="{2623F2E7-831A-449F-BB0F-D4F490EDF26F}" sibTransId="{5A41B7BB-1D0A-4970-B068-364163E75A05}"/>
    <dgm:cxn modelId="{2E50FF42-E78F-4717-8A25-0CA791917529}" srcId="{33544E23-4078-49F3-AFDD-F49051B3F48B}" destId="{EC49677B-9513-40D3-9880-B0072B01288B}" srcOrd="0" destOrd="0" parTransId="{094B3C29-B7E8-4228-A111-53ECB7D2F69D}" sibTransId="{FBFB9485-9081-4B51-AA24-03CD55C94C95}"/>
    <dgm:cxn modelId="{425138D8-3B90-4145-8728-A63569CCE952}" srcId="{33544E23-4078-49F3-AFDD-F49051B3F48B}" destId="{E6B3391B-36C0-440B-81C5-3B22F7F321F3}" srcOrd="4" destOrd="0" parTransId="{FF75DE50-F394-4CE2-B983-E20A1B6BDD35}" sibTransId="{0FE19D24-A48B-44E4-83F2-3A6C1DC856D9}"/>
    <dgm:cxn modelId="{22FA08EF-FC57-4BC2-8B08-68EBD011153A}" srcId="{33544E23-4078-49F3-AFDD-F49051B3F48B}" destId="{59087FEA-C0F5-4839-9AA4-6FEADF4FE39C}" srcOrd="1" destOrd="0" parTransId="{EFEBC6E8-0085-4713-8980-00929B6821C4}" sibTransId="{2689D023-5266-40D3-875A-EE8AD913BA96}"/>
    <dgm:cxn modelId="{2353FA57-FD59-4B37-BDC1-883C5D1B6001}" type="presOf" srcId="{59087FEA-C0F5-4839-9AA4-6FEADF4FE39C}" destId="{DFD06C0A-3F11-4A38-B248-346004FDB481}" srcOrd="0" destOrd="0" presId="urn:microsoft.com/office/officeart/2005/8/layout/vList2"/>
    <dgm:cxn modelId="{C3E67D1F-0A6F-44F7-8034-0B6781BC7189}" srcId="{33544E23-4078-49F3-AFDD-F49051B3F48B}" destId="{DBA439DC-4941-40FB-B3BD-4713E2803C66}" srcOrd="3" destOrd="0" parTransId="{61D95BC7-CAF8-4CE9-8016-120C0B97EA12}" sibTransId="{44CD73A2-E89F-411E-8760-0C3FF3333397}"/>
    <dgm:cxn modelId="{EFF4505E-F7D6-40C9-86F3-3849B1497604}" type="presOf" srcId="{33544E23-4078-49F3-AFDD-F49051B3F48B}" destId="{1D0B2BEC-6BFC-4C7A-B22F-AE1EB9383E03}" srcOrd="0" destOrd="0" presId="urn:microsoft.com/office/officeart/2005/8/layout/vList2"/>
    <dgm:cxn modelId="{45764150-73E5-4B58-8F36-F880782F23E3}" type="presOf" srcId="{DBA439DC-4941-40FB-B3BD-4713E2803C66}" destId="{2171DCD9-F4D4-4A23-AFC9-AD055AACE90D}" srcOrd="0" destOrd="0" presId="urn:microsoft.com/office/officeart/2005/8/layout/vList2"/>
    <dgm:cxn modelId="{7E396BCF-00E4-414C-8928-2860B800529E}" type="presOf" srcId="{2D2CBBA3-AC06-42A8-A405-9CCBF8622303}" destId="{7CE2FEBF-8AFB-44AD-A69B-F43BEBE181C7}" srcOrd="0" destOrd="0" presId="urn:microsoft.com/office/officeart/2005/8/layout/vList2"/>
    <dgm:cxn modelId="{B315FCA1-DE9D-4C89-9FB0-72DD2854A6ED}" type="presParOf" srcId="{1D0B2BEC-6BFC-4C7A-B22F-AE1EB9383E03}" destId="{0C77C957-857A-4627-B7FD-6A7FFD2D58F6}" srcOrd="0" destOrd="0" presId="urn:microsoft.com/office/officeart/2005/8/layout/vList2"/>
    <dgm:cxn modelId="{A4F028E1-2E71-4605-B423-A457B9CF820D}" type="presParOf" srcId="{1D0B2BEC-6BFC-4C7A-B22F-AE1EB9383E03}" destId="{9C74CE2E-ADE5-4E14-A40E-E35E83F9FF1C}" srcOrd="1" destOrd="0" presId="urn:microsoft.com/office/officeart/2005/8/layout/vList2"/>
    <dgm:cxn modelId="{9D7D5B7C-065F-47E7-A215-1CD43464FABB}" type="presParOf" srcId="{1D0B2BEC-6BFC-4C7A-B22F-AE1EB9383E03}" destId="{DFD06C0A-3F11-4A38-B248-346004FDB481}" srcOrd="2" destOrd="0" presId="urn:microsoft.com/office/officeart/2005/8/layout/vList2"/>
    <dgm:cxn modelId="{2762E726-F971-4C93-84F5-82864D94A57A}" type="presParOf" srcId="{1D0B2BEC-6BFC-4C7A-B22F-AE1EB9383E03}" destId="{30158168-DB1E-4588-B221-C12024FBA029}" srcOrd="3" destOrd="0" presId="urn:microsoft.com/office/officeart/2005/8/layout/vList2"/>
    <dgm:cxn modelId="{0DFB7C37-FD5C-434C-848F-3D00E6A49B35}" type="presParOf" srcId="{1D0B2BEC-6BFC-4C7A-B22F-AE1EB9383E03}" destId="{F49D136A-0068-4914-8C7A-C5261BAE48C7}" srcOrd="4" destOrd="0" presId="urn:microsoft.com/office/officeart/2005/8/layout/vList2"/>
    <dgm:cxn modelId="{D3EB3610-8D9C-49AD-952E-602E157A362C}" type="presParOf" srcId="{1D0B2BEC-6BFC-4C7A-B22F-AE1EB9383E03}" destId="{0A34D6DE-B4A5-4C9E-9531-00401D9BC8C6}" srcOrd="5" destOrd="0" presId="urn:microsoft.com/office/officeart/2005/8/layout/vList2"/>
    <dgm:cxn modelId="{76ECE5D6-EF3A-4580-BDA0-E03C4DF325FA}" type="presParOf" srcId="{1D0B2BEC-6BFC-4C7A-B22F-AE1EB9383E03}" destId="{2171DCD9-F4D4-4A23-AFC9-AD055AACE90D}" srcOrd="6" destOrd="0" presId="urn:microsoft.com/office/officeart/2005/8/layout/vList2"/>
    <dgm:cxn modelId="{94A78903-13BD-4736-9D97-A94C87DE6DF9}" type="presParOf" srcId="{1D0B2BEC-6BFC-4C7A-B22F-AE1EB9383E03}" destId="{378E34B2-46DD-446F-90C4-5F09296B4F29}" srcOrd="7" destOrd="0" presId="urn:microsoft.com/office/officeart/2005/8/layout/vList2"/>
    <dgm:cxn modelId="{9861970F-4EB6-4C3D-A04D-23AB23D43EB5}" type="presParOf" srcId="{1D0B2BEC-6BFC-4C7A-B22F-AE1EB9383E03}" destId="{5069EE7B-D615-4DDC-BBCB-882EDED5D716}" srcOrd="8" destOrd="0" presId="urn:microsoft.com/office/officeart/2005/8/layout/vList2"/>
    <dgm:cxn modelId="{EA578F1B-766E-482A-A434-8FC7BEF05729}" type="presParOf" srcId="{1D0B2BEC-6BFC-4C7A-B22F-AE1EB9383E03}" destId="{CE9EB0E5-CEB1-4436-8034-58DF18F30906}" srcOrd="9" destOrd="0" presId="urn:microsoft.com/office/officeart/2005/8/layout/vList2"/>
    <dgm:cxn modelId="{71E91235-0EAB-4131-8D75-4E8E00330D72}" type="presParOf" srcId="{1D0B2BEC-6BFC-4C7A-B22F-AE1EB9383E03}" destId="{D8918CCC-E0A9-4965-9DFB-F438C3B119C4}" srcOrd="10" destOrd="0" presId="urn:microsoft.com/office/officeart/2005/8/layout/vList2"/>
    <dgm:cxn modelId="{5AC05889-78BA-4D76-8B1F-AE2B1B0B1A54}" type="presParOf" srcId="{1D0B2BEC-6BFC-4C7A-B22F-AE1EB9383E03}" destId="{7CC1A41A-B89E-4726-9451-D928C41D58A7}" srcOrd="11" destOrd="0" presId="urn:microsoft.com/office/officeart/2005/8/layout/vList2"/>
    <dgm:cxn modelId="{638A043D-6B7D-4AD4-A345-DD18398CC908}" type="presParOf" srcId="{1D0B2BEC-6BFC-4C7A-B22F-AE1EB9383E03}" destId="{7CE2FEBF-8AFB-44AD-A69B-F43BEBE181C7}" srcOrd="1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CDB674-37C7-45F9-B416-7DFF70151E2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DB1AE6E3-3D3C-497D-BD44-71B98FDC97BD}">
      <dgm:prSet custT="1"/>
      <dgm:spPr>
        <a:solidFill>
          <a:srgbClr val="F2F2F2"/>
        </a:solidFill>
      </dgm:spPr>
      <dgm:t>
        <a:bodyPr/>
        <a:lstStyle/>
        <a:p>
          <a:r>
            <a:rPr lang="en-ZA" sz="2400" b="1" dirty="0">
              <a:solidFill>
                <a:srgbClr val="1F4571"/>
              </a:solidFill>
            </a:rPr>
            <a:t>Safety and security of Users and Staff </a:t>
          </a:r>
          <a:endParaRPr lang="en-GB" sz="2400" b="1" dirty="0">
            <a:solidFill>
              <a:srgbClr val="1F4571"/>
            </a:solidFill>
          </a:endParaRPr>
        </a:p>
      </dgm:t>
    </dgm:pt>
    <dgm:pt modelId="{F2EF390B-9800-427E-B98E-9C9ED6D27F09}" type="parTrans" cxnId="{646CB341-F5C7-421E-A45D-F0721445EC15}">
      <dgm:prSet/>
      <dgm:spPr/>
      <dgm:t>
        <a:bodyPr/>
        <a:lstStyle/>
        <a:p>
          <a:endParaRPr lang="en-GB"/>
        </a:p>
      </dgm:t>
    </dgm:pt>
    <dgm:pt modelId="{3DA478A5-C319-4EF9-A071-05FCAD75AA7D}" type="sibTrans" cxnId="{646CB341-F5C7-421E-A45D-F0721445EC15}">
      <dgm:prSet/>
      <dgm:spPr/>
      <dgm:t>
        <a:bodyPr/>
        <a:lstStyle/>
        <a:p>
          <a:endParaRPr lang="en-GB"/>
        </a:p>
      </dgm:t>
    </dgm:pt>
    <dgm:pt modelId="{5E9C1E0F-785A-4522-9445-FFD674D96B66}">
      <dgm:prSet custT="1"/>
      <dgm:spPr>
        <a:solidFill>
          <a:srgbClr val="F2F2F2"/>
        </a:solidFill>
      </dgm:spPr>
      <dgm:t>
        <a:bodyPr/>
        <a:lstStyle/>
        <a:p>
          <a:r>
            <a:rPr lang="en-ZA" sz="2400" b="1" dirty="0">
              <a:solidFill>
                <a:srgbClr val="1F4571"/>
              </a:solidFill>
            </a:rPr>
            <a:t>Non-adherence to Occupational Health and Safety principles</a:t>
          </a:r>
          <a:endParaRPr lang="en-GB" sz="2400" b="1" dirty="0">
            <a:solidFill>
              <a:srgbClr val="1F4571"/>
            </a:solidFill>
          </a:endParaRPr>
        </a:p>
      </dgm:t>
    </dgm:pt>
    <dgm:pt modelId="{E2F4090C-C506-48C5-A2DB-5EDE2CB78E05}" type="parTrans" cxnId="{F5C7940E-C31A-4277-AC0C-90777BE96B71}">
      <dgm:prSet/>
      <dgm:spPr/>
      <dgm:t>
        <a:bodyPr/>
        <a:lstStyle/>
        <a:p>
          <a:endParaRPr lang="en-GB"/>
        </a:p>
      </dgm:t>
    </dgm:pt>
    <dgm:pt modelId="{CA902FDD-7639-475E-A6D8-F6EEE9FEF55E}" type="sibTrans" cxnId="{F5C7940E-C31A-4277-AC0C-90777BE96B71}">
      <dgm:prSet/>
      <dgm:spPr/>
      <dgm:t>
        <a:bodyPr/>
        <a:lstStyle/>
        <a:p>
          <a:endParaRPr lang="en-GB"/>
        </a:p>
      </dgm:t>
    </dgm:pt>
    <dgm:pt modelId="{4A23919F-2CB7-44C6-B2F6-87FAFF46D3C3}">
      <dgm:prSet custT="1"/>
      <dgm:spPr>
        <a:solidFill>
          <a:srgbClr val="F2F2F2"/>
        </a:solidFill>
      </dgm:spPr>
      <dgm:t>
        <a:bodyPr/>
        <a:lstStyle/>
        <a:p>
          <a:r>
            <a:rPr lang="en-ZA" sz="2400" b="1" dirty="0">
              <a:solidFill>
                <a:srgbClr val="1F4571"/>
              </a:solidFill>
            </a:rPr>
            <a:t>Emergency preparedness inadequate</a:t>
          </a:r>
          <a:endParaRPr lang="en-GB" sz="2400" b="1" dirty="0">
            <a:solidFill>
              <a:srgbClr val="1F4571"/>
            </a:solidFill>
          </a:endParaRPr>
        </a:p>
      </dgm:t>
    </dgm:pt>
    <dgm:pt modelId="{0DF75E94-BEF8-4D0C-ADAB-85B4BF429BB0}" type="parTrans" cxnId="{AF01D8C9-A5AB-47FC-A837-873B48D83D2D}">
      <dgm:prSet/>
      <dgm:spPr/>
      <dgm:t>
        <a:bodyPr/>
        <a:lstStyle/>
        <a:p>
          <a:endParaRPr lang="en-GB"/>
        </a:p>
      </dgm:t>
    </dgm:pt>
    <dgm:pt modelId="{F85FB210-7ACD-488C-802E-B50733C69FC3}" type="sibTrans" cxnId="{AF01D8C9-A5AB-47FC-A837-873B48D83D2D}">
      <dgm:prSet/>
      <dgm:spPr/>
      <dgm:t>
        <a:bodyPr/>
        <a:lstStyle/>
        <a:p>
          <a:endParaRPr lang="en-GB"/>
        </a:p>
      </dgm:t>
    </dgm:pt>
    <dgm:pt modelId="{96D2BACA-15EF-41C5-A991-2CE5ADB6B8FA}">
      <dgm:prSet custT="1"/>
      <dgm:spPr>
        <a:solidFill>
          <a:srgbClr val="F2F2F2"/>
        </a:solidFill>
      </dgm:spPr>
      <dgm:t>
        <a:bodyPr/>
        <a:lstStyle/>
        <a:p>
          <a:r>
            <a:rPr lang="en-ZA" sz="2400" b="1" dirty="0">
              <a:solidFill>
                <a:srgbClr val="1F4571"/>
              </a:solidFill>
            </a:rPr>
            <a:t>Functional essential equipment mostly not available or not serviced</a:t>
          </a:r>
          <a:endParaRPr lang="en-GB" sz="2400" b="1" dirty="0">
            <a:solidFill>
              <a:srgbClr val="1F4571"/>
            </a:solidFill>
          </a:endParaRPr>
        </a:p>
      </dgm:t>
    </dgm:pt>
    <dgm:pt modelId="{2CD9E622-E5C7-46C6-A028-E763D063934C}" type="parTrans" cxnId="{94B1605B-B8F3-458B-8E0A-EBDB0668C00F}">
      <dgm:prSet/>
      <dgm:spPr/>
      <dgm:t>
        <a:bodyPr/>
        <a:lstStyle/>
        <a:p>
          <a:endParaRPr lang="en-GB"/>
        </a:p>
      </dgm:t>
    </dgm:pt>
    <dgm:pt modelId="{8C72E799-03AF-4DA1-93DC-DDC4BA04B184}" type="sibTrans" cxnId="{94B1605B-B8F3-458B-8E0A-EBDB0668C00F}">
      <dgm:prSet/>
      <dgm:spPr/>
      <dgm:t>
        <a:bodyPr/>
        <a:lstStyle/>
        <a:p>
          <a:endParaRPr lang="en-GB"/>
        </a:p>
      </dgm:t>
    </dgm:pt>
    <dgm:pt modelId="{DA01678A-2C90-4A12-A596-7B103728081D}">
      <dgm:prSet custT="1"/>
      <dgm:spPr>
        <a:solidFill>
          <a:srgbClr val="F2F2F2"/>
        </a:solidFill>
      </dgm:spPr>
      <dgm:t>
        <a:bodyPr/>
        <a:lstStyle/>
        <a:p>
          <a:r>
            <a:rPr lang="en-ZA" sz="2400" b="1" dirty="0">
              <a:solidFill>
                <a:srgbClr val="1F4571"/>
              </a:solidFill>
            </a:rPr>
            <a:t>Some of the structures not fit for purpose</a:t>
          </a:r>
          <a:endParaRPr lang="en-GB" sz="2400" b="1" dirty="0">
            <a:solidFill>
              <a:srgbClr val="1F4571"/>
            </a:solidFill>
          </a:endParaRPr>
        </a:p>
      </dgm:t>
    </dgm:pt>
    <dgm:pt modelId="{2303E576-2AA1-47E5-A2E1-4BA7C2880E40}" type="parTrans" cxnId="{13161E25-FD46-4AFD-B4F4-900FE8453684}">
      <dgm:prSet/>
      <dgm:spPr/>
      <dgm:t>
        <a:bodyPr/>
        <a:lstStyle/>
        <a:p>
          <a:endParaRPr lang="en-GB"/>
        </a:p>
      </dgm:t>
    </dgm:pt>
    <dgm:pt modelId="{6E0702D5-6396-47FF-AF80-705AD325232B}" type="sibTrans" cxnId="{13161E25-FD46-4AFD-B4F4-900FE8453684}">
      <dgm:prSet/>
      <dgm:spPr/>
      <dgm:t>
        <a:bodyPr/>
        <a:lstStyle/>
        <a:p>
          <a:endParaRPr lang="en-GB"/>
        </a:p>
      </dgm:t>
    </dgm:pt>
    <dgm:pt modelId="{0EABC6AB-0CFF-46A4-8039-FBB35D74458C}">
      <dgm:prSet custT="1"/>
      <dgm:spPr>
        <a:solidFill>
          <a:srgbClr val="F2F2F2"/>
        </a:solidFill>
      </dgm:spPr>
      <dgm:t>
        <a:bodyPr/>
        <a:lstStyle/>
        <a:p>
          <a:r>
            <a:rPr lang="en-ZA" sz="2400" b="1" dirty="0">
              <a:solidFill>
                <a:srgbClr val="1F4571"/>
              </a:solidFill>
            </a:rPr>
            <a:t>Referral systems not in place</a:t>
          </a:r>
          <a:endParaRPr lang="en-GB" sz="2400" b="1" dirty="0">
            <a:solidFill>
              <a:srgbClr val="1F4571"/>
            </a:solidFill>
          </a:endParaRPr>
        </a:p>
      </dgm:t>
    </dgm:pt>
    <dgm:pt modelId="{76A23139-2505-4AF9-9372-78EB03A201F0}" type="parTrans" cxnId="{C9FF2622-018A-4ACF-9844-A397FDAE3286}">
      <dgm:prSet/>
      <dgm:spPr/>
      <dgm:t>
        <a:bodyPr/>
        <a:lstStyle/>
        <a:p>
          <a:endParaRPr lang="en-GB"/>
        </a:p>
      </dgm:t>
    </dgm:pt>
    <dgm:pt modelId="{5AD8590B-4FCE-493D-A91A-303F1151EF20}" type="sibTrans" cxnId="{C9FF2622-018A-4ACF-9844-A397FDAE3286}">
      <dgm:prSet/>
      <dgm:spPr/>
      <dgm:t>
        <a:bodyPr/>
        <a:lstStyle/>
        <a:p>
          <a:endParaRPr lang="en-GB"/>
        </a:p>
      </dgm:t>
    </dgm:pt>
    <dgm:pt modelId="{7D513026-E935-47DE-BFEA-CD59109DF960}">
      <dgm:prSet custT="1"/>
      <dgm:spPr>
        <a:solidFill>
          <a:srgbClr val="F2F2F2"/>
        </a:solidFill>
      </dgm:spPr>
      <dgm:t>
        <a:bodyPr/>
        <a:lstStyle/>
        <a:p>
          <a:r>
            <a:rPr lang="en-ZA" sz="2400" b="1" dirty="0">
              <a:solidFill>
                <a:srgbClr val="1F4571"/>
              </a:solidFill>
            </a:rPr>
            <a:t>Patients records and documentation not up to acceptable standards</a:t>
          </a:r>
          <a:endParaRPr lang="en-GB" sz="2400" b="1" dirty="0">
            <a:solidFill>
              <a:srgbClr val="1F4571"/>
            </a:solidFill>
          </a:endParaRPr>
        </a:p>
      </dgm:t>
    </dgm:pt>
    <dgm:pt modelId="{1E28D931-4CD8-490C-B2DD-26D09CF5EBC1}" type="parTrans" cxnId="{81EAEEDA-4A97-4158-997F-800709A72B9A}">
      <dgm:prSet/>
      <dgm:spPr/>
      <dgm:t>
        <a:bodyPr/>
        <a:lstStyle/>
        <a:p>
          <a:endParaRPr lang="en-GB"/>
        </a:p>
      </dgm:t>
    </dgm:pt>
    <dgm:pt modelId="{B1AEEC47-5080-429E-9413-B38C45781A0C}" type="sibTrans" cxnId="{81EAEEDA-4A97-4158-997F-800709A72B9A}">
      <dgm:prSet/>
      <dgm:spPr/>
      <dgm:t>
        <a:bodyPr/>
        <a:lstStyle/>
        <a:p>
          <a:endParaRPr lang="en-GB"/>
        </a:p>
      </dgm:t>
    </dgm:pt>
    <dgm:pt modelId="{1F14830B-1E73-4618-A195-1E769734DF02}">
      <dgm:prSet custT="1"/>
      <dgm:spPr>
        <a:solidFill>
          <a:srgbClr val="F2F2F2"/>
        </a:solidFill>
      </dgm:spPr>
      <dgm:t>
        <a:bodyPr/>
        <a:lstStyle/>
        <a:p>
          <a:r>
            <a:rPr lang="en-ZA" sz="2400" b="1" dirty="0">
              <a:solidFill>
                <a:srgbClr val="1F4571"/>
              </a:solidFill>
            </a:rPr>
            <a:t>Unavailability of guiding documents in clinical care</a:t>
          </a:r>
          <a:endParaRPr lang="en-GB" sz="2400" b="1" dirty="0">
            <a:solidFill>
              <a:srgbClr val="1F4571"/>
            </a:solidFill>
          </a:endParaRPr>
        </a:p>
      </dgm:t>
    </dgm:pt>
    <dgm:pt modelId="{379EFD92-78DB-47EE-8662-18FECD8F77DA}" type="parTrans" cxnId="{5F16936C-FBC9-4CAE-B3E1-39B5C6A64E13}">
      <dgm:prSet/>
      <dgm:spPr/>
      <dgm:t>
        <a:bodyPr/>
        <a:lstStyle/>
        <a:p>
          <a:endParaRPr lang="en-GB"/>
        </a:p>
      </dgm:t>
    </dgm:pt>
    <dgm:pt modelId="{1706C459-1A78-497D-A6D2-6BC37AE573F4}" type="sibTrans" cxnId="{5F16936C-FBC9-4CAE-B3E1-39B5C6A64E13}">
      <dgm:prSet/>
      <dgm:spPr/>
      <dgm:t>
        <a:bodyPr/>
        <a:lstStyle/>
        <a:p>
          <a:endParaRPr lang="en-GB"/>
        </a:p>
      </dgm:t>
    </dgm:pt>
    <dgm:pt modelId="{14BB6218-527C-4769-B266-32D7097553F3}" type="pres">
      <dgm:prSet presAssocID="{76CDB674-37C7-45F9-B416-7DFF70151E21}" presName="linear" presStyleCnt="0">
        <dgm:presLayoutVars>
          <dgm:animLvl val="lvl"/>
          <dgm:resizeHandles val="exact"/>
        </dgm:presLayoutVars>
      </dgm:prSet>
      <dgm:spPr/>
      <dgm:t>
        <a:bodyPr/>
        <a:lstStyle/>
        <a:p>
          <a:endParaRPr lang="en-US"/>
        </a:p>
      </dgm:t>
    </dgm:pt>
    <dgm:pt modelId="{28864AA2-37F4-4AA7-8646-5165BDCF6897}" type="pres">
      <dgm:prSet presAssocID="{DB1AE6E3-3D3C-497D-BD44-71B98FDC97BD}" presName="parentText" presStyleLbl="node1" presStyleIdx="0" presStyleCnt="8">
        <dgm:presLayoutVars>
          <dgm:chMax val="0"/>
          <dgm:bulletEnabled val="1"/>
        </dgm:presLayoutVars>
      </dgm:prSet>
      <dgm:spPr/>
      <dgm:t>
        <a:bodyPr/>
        <a:lstStyle/>
        <a:p>
          <a:endParaRPr lang="en-US"/>
        </a:p>
      </dgm:t>
    </dgm:pt>
    <dgm:pt modelId="{561C0BB2-1162-4562-B7CD-3A0638D6F8A3}" type="pres">
      <dgm:prSet presAssocID="{3DA478A5-C319-4EF9-A071-05FCAD75AA7D}" presName="spacer" presStyleCnt="0"/>
      <dgm:spPr/>
    </dgm:pt>
    <dgm:pt modelId="{8B582FB2-EA79-4654-81FA-C626ABC40FD3}" type="pres">
      <dgm:prSet presAssocID="{5E9C1E0F-785A-4522-9445-FFD674D96B66}" presName="parentText" presStyleLbl="node1" presStyleIdx="1" presStyleCnt="8">
        <dgm:presLayoutVars>
          <dgm:chMax val="0"/>
          <dgm:bulletEnabled val="1"/>
        </dgm:presLayoutVars>
      </dgm:prSet>
      <dgm:spPr/>
      <dgm:t>
        <a:bodyPr/>
        <a:lstStyle/>
        <a:p>
          <a:endParaRPr lang="en-US"/>
        </a:p>
      </dgm:t>
    </dgm:pt>
    <dgm:pt modelId="{FE2EA98D-BD87-4833-B62B-A426541B50DF}" type="pres">
      <dgm:prSet presAssocID="{CA902FDD-7639-475E-A6D8-F6EEE9FEF55E}" presName="spacer" presStyleCnt="0"/>
      <dgm:spPr/>
    </dgm:pt>
    <dgm:pt modelId="{3730772A-2095-4D59-AB1C-EECDBE0D6990}" type="pres">
      <dgm:prSet presAssocID="{4A23919F-2CB7-44C6-B2F6-87FAFF46D3C3}" presName="parentText" presStyleLbl="node1" presStyleIdx="2" presStyleCnt="8">
        <dgm:presLayoutVars>
          <dgm:chMax val="0"/>
          <dgm:bulletEnabled val="1"/>
        </dgm:presLayoutVars>
      </dgm:prSet>
      <dgm:spPr/>
      <dgm:t>
        <a:bodyPr/>
        <a:lstStyle/>
        <a:p>
          <a:endParaRPr lang="en-US"/>
        </a:p>
      </dgm:t>
    </dgm:pt>
    <dgm:pt modelId="{44DE1F0E-EB18-4554-A0FC-F72340B0E1AA}" type="pres">
      <dgm:prSet presAssocID="{F85FB210-7ACD-488C-802E-B50733C69FC3}" presName="spacer" presStyleCnt="0"/>
      <dgm:spPr/>
    </dgm:pt>
    <dgm:pt modelId="{9D1A4DAC-FE0B-46EB-B8EF-62A224A0EAB2}" type="pres">
      <dgm:prSet presAssocID="{96D2BACA-15EF-41C5-A991-2CE5ADB6B8FA}" presName="parentText" presStyleLbl="node1" presStyleIdx="3" presStyleCnt="8">
        <dgm:presLayoutVars>
          <dgm:chMax val="0"/>
          <dgm:bulletEnabled val="1"/>
        </dgm:presLayoutVars>
      </dgm:prSet>
      <dgm:spPr/>
      <dgm:t>
        <a:bodyPr/>
        <a:lstStyle/>
        <a:p>
          <a:endParaRPr lang="en-US"/>
        </a:p>
      </dgm:t>
    </dgm:pt>
    <dgm:pt modelId="{E5F8C316-EF1A-46BE-98BE-A6C033F2093A}" type="pres">
      <dgm:prSet presAssocID="{8C72E799-03AF-4DA1-93DC-DDC4BA04B184}" presName="spacer" presStyleCnt="0"/>
      <dgm:spPr/>
    </dgm:pt>
    <dgm:pt modelId="{736824C7-CF7F-4E8E-B000-9994F5ED2619}" type="pres">
      <dgm:prSet presAssocID="{DA01678A-2C90-4A12-A596-7B103728081D}" presName="parentText" presStyleLbl="node1" presStyleIdx="4" presStyleCnt="8">
        <dgm:presLayoutVars>
          <dgm:chMax val="0"/>
          <dgm:bulletEnabled val="1"/>
        </dgm:presLayoutVars>
      </dgm:prSet>
      <dgm:spPr/>
      <dgm:t>
        <a:bodyPr/>
        <a:lstStyle/>
        <a:p>
          <a:endParaRPr lang="en-US"/>
        </a:p>
      </dgm:t>
    </dgm:pt>
    <dgm:pt modelId="{D0E7A6AA-58EC-4325-8D39-BFF27623D3F1}" type="pres">
      <dgm:prSet presAssocID="{6E0702D5-6396-47FF-AF80-705AD325232B}" presName="spacer" presStyleCnt="0"/>
      <dgm:spPr/>
    </dgm:pt>
    <dgm:pt modelId="{451D5FD2-DABE-4CC0-94E0-EE7A6F079954}" type="pres">
      <dgm:prSet presAssocID="{0EABC6AB-0CFF-46A4-8039-FBB35D74458C}" presName="parentText" presStyleLbl="node1" presStyleIdx="5" presStyleCnt="8">
        <dgm:presLayoutVars>
          <dgm:chMax val="0"/>
          <dgm:bulletEnabled val="1"/>
        </dgm:presLayoutVars>
      </dgm:prSet>
      <dgm:spPr/>
      <dgm:t>
        <a:bodyPr/>
        <a:lstStyle/>
        <a:p>
          <a:endParaRPr lang="en-US"/>
        </a:p>
      </dgm:t>
    </dgm:pt>
    <dgm:pt modelId="{59DC05D2-4B88-4E46-9C59-B6A626910ECF}" type="pres">
      <dgm:prSet presAssocID="{5AD8590B-4FCE-493D-A91A-303F1151EF20}" presName="spacer" presStyleCnt="0"/>
      <dgm:spPr/>
    </dgm:pt>
    <dgm:pt modelId="{DC8B5CB4-5C2F-4BCF-9FAE-E64B14A592CC}" type="pres">
      <dgm:prSet presAssocID="{7D513026-E935-47DE-BFEA-CD59109DF960}" presName="parentText" presStyleLbl="node1" presStyleIdx="6" presStyleCnt="8">
        <dgm:presLayoutVars>
          <dgm:chMax val="0"/>
          <dgm:bulletEnabled val="1"/>
        </dgm:presLayoutVars>
      </dgm:prSet>
      <dgm:spPr/>
      <dgm:t>
        <a:bodyPr/>
        <a:lstStyle/>
        <a:p>
          <a:endParaRPr lang="en-US"/>
        </a:p>
      </dgm:t>
    </dgm:pt>
    <dgm:pt modelId="{B999B840-2DBC-4C79-A91F-6686D93EFF22}" type="pres">
      <dgm:prSet presAssocID="{B1AEEC47-5080-429E-9413-B38C45781A0C}" presName="spacer" presStyleCnt="0"/>
      <dgm:spPr/>
    </dgm:pt>
    <dgm:pt modelId="{B466B955-197B-4221-A55E-72C67EB84803}" type="pres">
      <dgm:prSet presAssocID="{1F14830B-1E73-4618-A195-1E769734DF02}" presName="parentText" presStyleLbl="node1" presStyleIdx="7" presStyleCnt="8">
        <dgm:presLayoutVars>
          <dgm:chMax val="0"/>
          <dgm:bulletEnabled val="1"/>
        </dgm:presLayoutVars>
      </dgm:prSet>
      <dgm:spPr/>
      <dgm:t>
        <a:bodyPr/>
        <a:lstStyle/>
        <a:p>
          <a:endParaRPr lang="en-US"/>
        </a:p>
      </dgm:t>
    </dgm:pt>
  </dgm:ptLst>
  <dgm:cxnLst>
    <dgm:cxn modelId="{D0D2990C-C414-4269-A72E-5312785B1C1F}" type="presOf" srcId="{4A23919F-2CB7-44C6-B2F6-87FAFF46D3C3}" destId="{3730772A-2095-4D59-AB1C-EECDBE0D6990}" srcOrd="0" destOrd="0" presId="urn:microsoft.com/office/officeart/2005/8/layout/vList2"/>
    <dgm:cxn modelId="{5F16936C-FBC9-4CAE-B3E1-39B5C6A64E13}" srcId="{76CDB674-37C7-45F9-B416-7DFF70151E21}" destId="{1F14830B-1E73-4618-A195-1E769734DF02}" srcOrd="7" destOrd="0" parTransId="{379EFD92-78DB-47EE-8662-18FECD8F77DA}" sibTransId="{1706C459-1A78-497D-A6D2-6BC37AE573F4}"/>
    <dgm:cxn modelId="{F153ACB6-D403-49FA-904D-7BE875CBFF59}" type="presOf" srcId="{76CDB674-37C7-45F9-B416-7DFF70151E21}" destId="{14BB6218-527C-4769-B266-32D7097553F3}" srcOrd="0" destOrd="0" presId="urn:microsoft.com/office/officeart/2005/8/layout/vList2"/>
    <dgm:cxn modelId="{0ED542D7-3243-493F-A207-665C3498AC0E}" type="presOf" srcId="{1F14830B-1E73-4618-A195-1E769734DF02}" destId="{B466B955-197B-4221-A55E-72C67EB84803}" srcOrd="0" destOrd="0" presId="urn:microsoft.com/office/officeart/2005/8/layout/vList2"/>
    <dgm:cxn modelId="{AF01D8C9-A5AB-47FC-A837-873B48D83D2D}" srcId="{76CDB674-37C7-45F9-B416-7DFF70151E21}" destId="{4A23919F-2CB7-44C6-B2F6-87FAFF46D3C3}" srcOrd="2" destOrd="0" parTransId="{0DF75E94-BEF8-4D0C-ADAB-85B4BF429BB0}" sibTransId="{F85FB210-7ACD-488C-802E-B50733C69FC3}"/>
    <dgm:cxn modelId="{BC0F345D-EE8F-4F30-A208-55C8A61CB164}" type="presOf" srcId="{0EABC6AB-0CFF-46A4-8039-FBB35D74458C}" destId="{451D5FD2-DABE-4CC0-94E0-EE7A6F079954}" srcOrd="0" destOrd="0" presId="urn:microsoft.com/office/officeart/2005/8/layout/vList2"/>
    <dgm:cxn modelId="{0C0661BF-2853-49A6-83AE-29032EB67784}" type="presOf" srcId="{DB1AE6E3-3D3C-497D-BD44-71B98FDC97BD}" destId="{28864AA2-37F4-4AA7-8646-5165BDCF6897}" srcOrd="0" destOrd="0" presId="urn:microsoft.com/office/officeart/2005/8/layout/vList2"/>
    <dgm:cxn modelId="{C9FF2622-018A-4ACF-9844-A397FDAE3286}" srcId="{76CDB674-37C7-45F9-B416-7DFF70151E21}" destId="{0EABC6AB-0CFF-46A4-8039-FBB35D74458C}" srcOrd="5" destOrd="0" parTransId="{76A23139-2505-4AF9-9372-78EB03A201F0}" sibTransId="{5AD8590B-4FCE-493D-A91A-303F1151EF20}"/>
    <dgm:cxn modelId="{F5C7940E-C31A-4277-AC0C-90777BE96B71}" srcId="{76CDB674-37C7-45F9-B416-7DFF70151E21}" destId="{5E9C1E0F-785A-4522-9445-FFD674D96B66}" srcOrd="1" destOrd="0" parTransId="{E2F4090C-C506-48C5-A2DB-5EDE2CB78E05}" sibTransId="{CA902FDD-7639-475E-A6D8-F6EEE9FEF55E}"/>
    <dgm:cxn modelId="{94B1605B-B8F3-458B-8E0A-EBDB0668C00F}" srcId="{76CDB674-37C7-45F9-B416-7DFF70151E21}" destId="{96D2BACA-15EF-41C5-A991-2CE5ADB6B8FA}" srcOrd="3" destOrd="0" parTransId="{2CD9E622-E5C7-46C6-A028-E763D063934C}" sibTransId="{8C72E799-03AF-4DA1-93DC-DDC4BA04B184}"/>
    <dgm:cxn modelId="{FF11530D-C1F1-4501-A18B-B87D63D8FDEA}" type="presOf" srcId="{7D513026-E935-47DE-BFEA-CD59109DF960}" destId="{DC8B5CB4-5C2F-4BCF-9FAE-E64B14A592CC}" srcOrd="0" destOrd="0" presId="urn:microsoft.com/office/officeart/2005/8/layout/vList2"/>
    <dgm:cxn modelId="{646CB341-F5C7-421E-A45D-F0721445EC15}" srcId="{76CDB674-37C7-45F9-B416-7DFF70151E21}" destId="{DB1AE6E3-3D3C-497D-BD44-71B98FDC97BD}" srcOrd="0" destOrd="0" parTransId="{F2EF390B-9800-427E-B98E-9C9ED6D27F09}" sibTransId="{3DA478A5-C319-4EF9-A071-05FCAD75AA7D}"/>
    <dgm:cxn modelId="{950B0FD9-B9E0-425D-BF20-B9333D50F450}" type="presOf" srcId="{96D2BACA-15EF-41C5-A991-2CE5ADB6B8FA}" destId="{9D1A4DAC-FE0B-46EB-B8EF-62A224A0EAB2}" srcOrd="0" destOrd="0" presId="urn:microsoft.com/office/officeart/2005/8/layout/vList2"/>
    <dgm:cxn modelId="{81EAEEDA-4A97-4158-997F-800709A72B9A}" srcId="{76CDB674-37C7-45F9-B416-7DFF70151E21}" destId="{7D513026-E935-47DE-BFEA-CD59109DF960}" srcOrd="6" destOrd="0" parTransId="{1E28D931-4CD8-490C-B2DD-26D09CF5EBC1}" sibTransId="{B1AEEC47-5080-429E-9413-B38C45781A0C}"/>
    <dgm:cxn modelId="{5D775DE6-617C-47C7-B8F4-F6FB89851E7C}" type="presOf" srcId="{DA01678A-2C90-4A12-A596-7B103728081D}" destId="{736824C7-CF7F-4E8E-B000-9994F5ED2619}" srcOrd="0" destOrd="0" presId="urn:microsoft.com/office/officeart/2005/8/layout/vList2"/>
    <dgm:cxn modelId="{DAD2F6E2-0C5F-4C45-A7EC-E455AB83537C}" type="presOf" srcId="{5E9C1E0F-785A-4522-9445-FFD674D96B66}" destId="{8B582FB2-EA79-4654-81FA-C626ABC40FD3}" srcOrd="0" destOrd="0" presId="urn:microsoft.com/office/officeart/2005/8/layout/vList2"/>
    <dgm:cxn modelId="{13161E25-FD46-4AFD-B4F4-900FE8453684}" srcId="{76CDB674-37C7-45F9-B416-7DFF70151E21}" destId="{DA01678A-2C90-4A12-A596-7B103728081D}" srcOrd="4" destOrd="0" parTransId="{2303E576-2AA1-47E5-A2E1-4BA7C2880E40}" sibTransId="{6E0702D5-6396-47FF-AF80-705AD325232B}"/>
    <dgm:cxn modelId="{655E3747-A951-4F65-A8E2-2964E95E7880}" type="presParOf" srcId="{14BB6218-527C-4769-B266-32D7097553F3}" destId="{28864AA2-37F4-4AA7-8646-5165BDCF6897}" srcOrd="0" destOrd="0" presId="urn:microsoft.com/office/officeart/2005/8/layout/vList2"/>
    <dgm:cxn modelId="{0EBEC667-303E-4DE7-8491-2B052703902A}" type="presParOf" srcId="{14BB6218-527C-4769-B266-32D7097553F3}" destId="{561C0BB2-1162-4562-B7CD-3A0638D6F8A3}" srcOrd="1" destOrd="0" presId="urn:microsoft.com/office/officeart/2005/8/layout/vList2"/>
    <dgm:cxn modelId="{A7CAD431-D00B-4815-A3CF-27AAACF308BB}" type="presParOf" srcId="{14BB6218-527C-4769-B266-32D7097553F3}" destId="{8B582FB2-EA79-4654-81FA-C626ABC40FD3}" srcOrd="2" destOrd="0" presId="urn:microsoft.com/office/officeart/2005/8/layout/vList2"/>
    <dgm:cxn modelId="{054E0B7C-3AA4-4B0A-9DC9-4DFE2D987921}" type="presParOf" srcId="{14BB6218-527C-4769-B266-32D7097553F3}" destId="{FE2EA98D-BD87-4833-B62B-A426541B50DF}" srcOrd="3" destOrd="0" presId="urn:microsoft.com/office/officeart/2005/8/layout/vList2"/>
    <dgm:cxn modelId="{6BDB4C0E-9451-4BE0-8AEF-E683AA20B793}" type="presParOf" srcId="{14BB6218-527C-4769-B266-32D7097553F3}" destId="{3730772A-2095-4D59-AB1C-EECDBE0D6990}" srcOrd="4" destOrd="0" presId="urn:microsoft.com/office/officeart/2005/8/layout/vList2"/>
    <dgm:cxn modelId="{2EBA9346-C1D3-405E-8051-A43A8FA402B0}" type="presParOf" srcId="{14BB6218-527C-4769-B266-32D7097553F3}" destId="{44DE1F0E-EB18-4554-A0FC-F72340B0E1AA}" srcOrd="5" destOrd="0" presId="urn:microsoft.com/office/officeart/2005/8/layout/vList2"/>
    <dgm:cxn modelId="{65FC56E3-90DF-44AC-BD23-3040920536C2}" type="presParOf" srcId="{14BB6218-527C-4769-B266-32D7097553F3}" destId="{9D1A4DAC-FE0B-46EB-B8EF-62A224A0EAB2}" srcOrd="6" destOrd="0" presId="urn:microsoft.com/office/officeart/2005/8/layout/vList2"/>
    <dgm:cxn modelId="{B1CED479-78D6-4597-9F2E-37C33B1FF910}" type="presParOf" srcId="{14BB6218-527C-4769-B266-32D7097553F3}" destId="{E5F8C316-EF1A-46BE-98BE-A6C033F2093A}" srcOrd="7" destOrd="0" presId="urn:microsoft.com/office/officeart/2005/8/layout/vList2"/>
    <dgm:cxn modelId="{3CD91B5C-1EE9-4D1B-959C-61217E21228F}" type="presParOf" srcId="{14BB6218-527C-4769-B266-32D7097553F3}" destId="{736824C7-CF7F-4E8E-B000-9994F5ED2619}" srcOrd="8" destOrd="0" presId="urn:microsoft.com/office/officeart/2005/8/layout/vList2"/>
    <dgm:cxn modelId="{459E4FFC-47BE-4EA6-B7EF-0A6760DD9C3C}" type="presParOf" srcId="{14BB6218-527C-4769-B266-32D7097553F3}" destId="{D0E7A6AA-58EC-4325-8D39-BFF27623D3F1}" srcOrd="9" destOrd="0" presId="urn:microsoft.com/office/officeart/2005/8/layout/vList2"/>
    <dgm:cxn modelId="{95258178-D1BE-4E74-9EA1-22CE81F86B77}" type="presParOf" srcId="{14BB6218-527C-4769-B266-32D7097553F3}" destId="{451D5FD2-DABE-4CC0-94E0-EE7A6F079954}" srcOrd="10" destOrd="0" presId="urn:microsoft.com/office/officeart/2005/8/layout/vList2"/>
    <dgm:cxn modelId="{C061610E-4EAF-406B-A621-3DBC51BB0CEB}" type="presParOf" srcId="{14BB6218-527C-4769-B266-32D7097553F3}" destId="{59DC05D2-4B88-4E46-9C59-B6A626910ECF}" srcOrd="11" destOrd="0" presId="urn:microsoft.com/office/officeart/2005/8/layout/vList2"/>
    <dgm:cxn modelId="{5F0F9CF0-25C3-400F-A1FE-85B08D7FB251}" type="presParOf" srcId="{14BB6218-527C-4769-B266-32D7097553F3}" destId="{DC8B5CB4-5C2F-4BCF-9FAE-E64B14A592CC}" srcOrd="12" destOrd="0" presId="urn:microsoft.com/office/officeart/2005/8/layout/vList2"/>
    <dgm:cxn modelId="{568DD686-21A7-4136-A87E-14DB53999FBE}" type="presParOf" srcId="{14BB6218-527C-4769-B266-32D7097553F3}" destId="{B999B840-2DBC-4C79-A91F-6686D93EFF22}" srcOrd="13" destOrd="0" presId="urn:microsoft.com/office/officeart/2005/8/layout/vList2"/>
    <dgm:cxn modelId="{6362E4CD-E784-4D7E-B392-C660C3D19345}" type="presParOf" srcId="{14BB6218-527C-4769-B266-32D7097553F3}" destId="{B466B955-197B-4221-A55E-72C67EB84803}"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FED50BE-628E-41CA-8B9B-51A4F25AED7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F06D764E-77B8-4C08-BADA-F5C847C60F51}">
      <dgm:prSet custT="1"/>
      <dgm:spPr>
        <a:solidFill>
          <a:srgbClr val="F2F2F2"/>
        </a:solidFill>
      </dgm:spPr>
      <dgm:t>
        <a:bodyPr/>
        <a:lstStyle/>
        <a:p>
          <a:pPr algn="l"/>
          <a:r>
            <a:rPr lang="en-US" sz="2400" b="1" dirty="0">
              <a:solidFill>
                <a:srgbClr val="1F4571"/>
              </a:solidFill>
            </a:rPr>
            <a:t>Management capacity</a:t>
          </a:r>
          <a:endParaRPr lang="en-GB" sz="2400" b="1" dirty="0">
            <a:solidFill>
              <a:srgbClr val="1F4571"/>
            </a:solidFill>
          </a:endParaRPr>
        </a:p>
      </dgm:t>
    </dgm:pt>
    <dgm:pt modelId="{1F671EB8-5460-47CF-B555-9250BE126715}" type="parTrans" cxnId="{60E42DE4-E7D9-4FAB-8214-84FD935625BB}">
      <dgm:prSet/>
      <dgm:spPr/>
      <dgm:t>
        <a:bodyPr/>
        <a:lstStyle/>
        <a:p>
          <a:endParaRPr lang="en-GB"/>
        </a:p>
      </dgm:t>
    </dgm:pt>
    <dgm:pt modelId="{508E93E8-C65C-4294-A257-89E0C221B882}" type="sibTrans" cxnId="{60E42DE4-E7D9-4FAB-8214-84FD935625BB}">
      <dgm:prSet/>
      <dgm:spPr/>
      <dgm:t>
        <a:bodyPr/>
        <a:lstStyle/>
        <a:p>
          <a:endParaRPr lang="en-GB"/>
        </a:p>
      </dgm:t>
    </dgm:pt>
    <dgm:pt modelId="{41D81059-85B9-4BA4-8408-5064269E4EE1}">
      <dgm:prSet custT="1"/>
      <dgm:spPr>
        <a:solidFill>
          <a:srgbClr val="ED7D31"/>
        </a:solidFill>
      </dgm:spPr>
      <dgm:t>
        <a:bodyPr/>
        <a:lstStyle/>
        <a:p>
          <a:pPr algn="l">
            <a:buFontTx/>
            <a:buNone/>
          </a:pPr>
          <a:r>
            <a:rPr lang="en-US" sz="2000" b="1" dirty="0">
              <a:solidFill>
                <a:schemeClr val="tx1"/>
              </a:solidFill>
            </a:rPr>
            <a:t>Inadequate internal supervision and responsiveness </a:t>
          </a:r>
          <a:endParaRPr lang="en-GB" sz="2000" b="1" dirty="0">
            <a:solidFill>
              <a:schemeClr val="tx1"/>
            </a:solidFill>
          </a:endParaRPr>
        </a:p>
      </dgm:t>
    </dgm:pt>
    <dgm:pt modelId="{3CF530AC-B104-432A-B2C4-0FF158C127E1}" type="parTrans" cxnId="{BE482EC2-657B-4D2B-B376-B38DE26F902F}">
      <dgm:prSet/>
      <dgm:spPr/>
      <dgm:t>
        <a:bodyPr/>
        <a:lstStyle/>
        <a:p>
          <a:endParaRPr lang="en-GB"/>
        </a:p>
      </dgm:t>
    </dgm:pt>
    <dgm:pt modelId="{7F18166D-4440-4DCC-B0E1-E7658E9EC4D9}" type="sibTrans" cxnId="{BE482EC2-657B-4D2B-B376-B38DE26F902F}">
      <dgm:prSet/>
      <dgm:spPr/>
      <dgm:t>
        <a:bodyPr/>
        <a:lstStyle/>
        <a:p>
          <a:endParaRPr lang="en-GB"/>
        </a:p>
      </dgm:t>
    </dgm:pt>
    <dgm:pt modelId="{9A2D8154-1D9B-4957-A759-59D98B4E070B}">
      <dgm:prSet custT="1"/>
      <dgm:spPr>
        <a:solidFill>
          <a:srgbClr val="F2F2F2"/>
        </a:solidFill>
      </dgm:spPr>
      <dgm:t>
        <a:bodyPr/>
        <a:lstStyle/>
        <a:p>
          <a:pPr algn="l"/>
          <a:r>
            <a:rPr lang="en-US" sz="2400" b="1" dirty="0">
              <a:solidFill>
                <a:srgbClr val="1F4571"/>
              </a:solidFill>
            </a:rPr>
            <a:t>Inadequate to poor  governance and leadership</a:t>
          </a:r>
          <a:endParaRPr lang="en-GB" sz="2400" b="1" dirty="0">
            <a:solidFill>
              <a:srgbClr val="1F4571"/>
            </a:solidFill>
          </a:endParaRPr>
        </a:p>
      </dgm:t>
    </dgm:pt>
    <dgm:pt modelId="{8271AEB9-26C9-4081-BFB7-05694DF71E46}" type="parTrans" cxnId="{803E2562-8173-47C5-AFFF-36565086B6E1}">
      <dgm:prSet/>
      <dgm:spPr/>
      <dgm:t>
        <a:bodyPr/>
        <a:lstStyle/>
        <a:p>
          <a:endParaRPr lang="en-GB"/>
        </a:p>
      </dgm:t>
    </dgm:pt>
    <dgm:pt modelId="{1A2559A9-052E-4639-A964-30DA266A4BB0}" type="sibTrans" cxnId="{803E2562-8173-47C5-AFFF-36565086B6E1}">
      <dgm:prSet/>
      <dgm:spPr/>
      <dgm:t>
        <a:bodyPr/>
        <a:lstStyle/>
        <a:p>
          <a:endParaRPr lang="en-GB"/>
        </a:p>
      </dgm:t>
    </dgm:pt>
    <dgm:pt modelId="{4145FEA6-C1AE-4104-AB1E-2FA70D29414B}">
      <dgm:prSet custT="1"/>
      <dgm:spPr>
        <a:solidFill>
          <a:srgbClr val="ED7D31"/>
        </a:solidFill>
      </dgm:spPr>
      <dgm:t>
        <a:bodyPr/>
        <a:lstStyle/>
        <a:p>
          <a:pPr algn="l">
            <a:buFontTx/>
            <a:buNone/>
          </a:pPr>
          <a:r>
            <a:rPr lang="en-US" sz="2000" b="1" dirty="0">
              <a:solidFill>
                <a:schemeClr val="tx1"/>
              </a:solidFill>
            </a:rPr>
            <a:t>Patient and Staff satisfaction</a:t>
          </a:r>
          <a:endParaRPr lang="en-GB" sz="2000" b="1" dirty="0">
            <a:solidFill>
              <a:schemeClr val="tx1"/>
            </a:solidFill>
          </a:endParaRPr>
        </a:p>
      </dgm:t>
    </dgm:pt>
    <dgm:pt modelId="{6D9B7FB9-6A55-4049-8497-A91EB1875A3A}" type="parTrans" cxnId="{F4DE93CE-3033-47F2-B6D2-8AF0DEDFFD64}">
      <dgm:prSet/>
      <dgm:spPr/>
      <dgm:t>
        <a:bodyPr/>
        <a:lstStyle/>
        <a:p>
          <a:endParaRPr lang="en-GB"/>
        </a:p>
      </dgm:t>
    </dgm:pt>
    <dgm:pt modelId="{28AF858B-929C-486B-91EB-7E6CD228EE23}" type="sibTrans" cxnId="{F4DE93CE-3033-47F2-B6D2-8AF0DEDFFD64}">
      <dgm:prSet/>
      <dgm:spPr/>
      <dgm:t>
        <a:bodyPr/>
        <a:lstStyle/>
        <a:p>
          <a:endParaRPr lang="en-GB"/>
        </a:p>
      </dgm:t>
    </dgm:pt>
    <dgm:pt modelId="{850CE1C5-5D01-4EBF-B5B0-8ECEB0D8A266}">
      <dgm:prSet custT="1"/>
      <dgm:spPr>
        <a:solidFill>
          <a:srgbClr val="ED7D31"/>
        </a:solidFill>
      </dgm:spPr>
      <dgm:t>
        <a:bodyPr/>
        <a:lstStyle/>
        <a:p>
          <a:pPr algn="l">
            <a:buFontTx/>
            <a:buNone/>
          </a:pPr>
          <a:r>
            <a:rPr lang="en-US" sz="2000" b="1" dirty="0">
              <a:solidFill>
                <a:schemeClr val="tx1"/>
              </a:solidFill>
            </a:rPr>
            <a:t>Safety procedures to avoid harm</a:t>
          </a:r>
          <a:endParaRPr lang="en-GB" sz="2000" b="1" dirty="0">
            <a:solidFill>
              <a:schemeClr val="tx1"/>
            </a:solidFill>
          </a:endParaRPr>
        </a:p>
      </dgm:t>
    </dgm:pt>
    <dgm:pt modelId="{8E19A2B3-4744-4308-B5E3-61D900406A0E}" type="parTrans" cxnId="{126B8A3B-FAC0-49EF-A24F-C40DE67346F5}">
      <dgm:prSet/>
      <dgm:spPr/>
      <dgm:t>
        <a:bodyPr/>
        <a:lstStyle/>
        <a:p>
          <a:endParaRPr lang="en-GB"/>
        </a:p>
      </dgm:t>
    </dgm:pt>
    <dgm:pt modelId="{696AB8AB-F3B2-4869-8F13-BD8636B6CA27}" type="sibTrans" cxnId="{126B8A3B-FAC0-49EF-A24F-C40DE67346F5}">
      <dgm:prSet/>
      <dgm:spPr/>
      <dgm:t>
        <a:bodyPr/>
        <a:lstStyle/>
        <a:p>
          <a:endParaRPr lang="en-GB"/>
        </a:p>
      </dgm:t>
    </dgm:pt>
    <dgm:pt modelId="{F649194A-771C-4FFB-AEC3-FA27BA30EAA4}">
      <dgm:prSet custT="1"/>
      <dgm:spPr>
        <a:solidFill>
          <a:srgbClr val="ED7D31"/>
        </a:solidFill>
      </dgm:spPr>
      <dgm:t>
        <a:bodyPr/>
        <a:lstStyle/>
        <a:p>
          <a:pPr algn="l">
            <a:buFontTx/>
            <a:buNone/>
          </a:pPr>
          <a:r>
            <a:rPr lang="en-US" sz="2000" b="1" dirty="0">
              <a:solidFill>
                <a:schemeClr val="tx1"/>
              </a:solidFill>
            </a:rPr>
            <a:t>Reliability of interventions to ensure effectiveness </a:t>
          </a:r>
          <a:endParaRPr lang="en-GB" sz="2000" b="1" dirty="0">
            <a:solidFill>
              <a:schemeClr val="tx1"/>
            </a:solidFill>
          </a:endParaRPr>
        </a:p>
      </dgm:t>
    </dgm:pt>
    <dgm:pt modelId="{73EF609B-3164-4B68-90CF-046D7815697F}" type="parTrans" cxnId="{4A629253-7B94-41CA-B16C-04C5B8A1442E}">
      <dgm:prSet/>
      <dgm:spPr/>
      <dgm:t>
        <a:bodyPr/>
        <a:lstStyle/>
        <a:p>
          <a:endParaRPr lang="en-GB"/>
        </a:p>
      </dgm:t>
    </dgm:pt>
    <dgm:pt modelId="{74132223-1AEE-48B5-8E7F-664DEF28BE02}" type="sibTrans" cxnId="{4A629253-7B94-41CA-B16C-04C5B8A1442E}">
      <dgm:prSet/>
      <dgm:spPr/>
      <dgm:t>
        <a:bodyPr/>
        <a:lstStyle/>
        <a:p>
          <a:endParaRPr lang="en-GB"/>
        </a:p>
      </dgm:t>
    </dgm:pt>
    <dgm:pt modelId="{85E3A27D-FD1B-4699-BBBC-424735568053}">
      <dgm:prSet custT="1"/>
      <dgm:spPr>
        <a:solidFill>
          <a:srgbClr val="F2F2F2"/>
        </a:solidFill>
      </dgm:spPr>
      <dgm:t>
        <a:bodyPr/>
        <a:lstStyle/>
        <a:p>
          <a:pPr algn="l"/>
          <a:r>
            <a:rPr lang="en-US" sz="2400" b="1" dirty="0">
              <a:solidFill>
                <a:srgbClr val="1F4571"/>
              </a:solidFill>
            </a:rPr>
            <a:t>Inadequate to poor systems, procedures and records management</a:t>
          </a:r>
          <a:endParaRPr lang="en-GB" sz="2400" b="1" dirty="0">
            <a:solidFill>
              <a:srgbClr val="1F4571"/>
            </a:solidFill>
          </a:endParaRPr>
        </a:p>
      </dgm:t>
    </dgm:pt>
    <dgm:pt modelId="{BD93B5DD-51F2-418E-B59A-115AE1782214}" type="parTrans" cxnId="{405D7B18-5ECD-472F-877E-BCF34608824F}">
      <dgm:prSet/>
      <dgm:spPr/>
      <dgm:t>
        <a:bodyPr/>
        <a:lstStyle/>
        <a:p>
          <a:endParaRPr lang="en-GB"/>
        </a:p>
      </dgm:t>
    </dgm:pt>
    <dgm:pt modelId="{572DFFCD-3A53-4B8B-B2DA-2F7CE5B3E14F}" type="sibTrans" cxnId="{405D7B18-5ECD-472F-877E-BCF34608824F}">
      <dgm:prSet/>
      <dgm:spPr/>
      <dgm:t>
        <a:bodyPr/>
        <a:lstStyle/>
        <a:p>
          <a:endParaRPr lang="en-GB"/>
        </a:p>
      </dgm:t>
    </dgm:pt>
    <dgm:pt modelId="{35A1D458-E4CA-4400-B072-A0455BE8F9E5}">
      <dgm:prSet/>
      <dgm:spPr>
        <a:solidFill>
          <a:srgbClr val="ED7D31"/>
        </a:solidFill>
      </dgm:spPr>
      <dgm:t>
        <a:bodyPr/>
        <a:lstStyle/>
        <a:p>
          <a:pPr algn="l">
            <a:buFontTx/>
            <a:buNone/>
          </a:pPr>
          <a:r>
            <a:rPr lang="en-US" b="1" dirty="0">
              <a:solidFill>
                <a:schemeClr val="tx1"/>
              </a:solidFill>
            </a:rPr>
            <a:t>Absenteeism, ineffective controls over resources; overuse of laboratory investigations, medicines, blood supply</a:t>
          </a:r>
          <a:endParaRPr lang="en-GB" b="1" dirty="0">
            <a:solidFill>
              <a:schemeClr val="tx1"/>
            </a:solidFill>
          </a:endParaRPr>
        </a:p>
      </dgm:t>
    </dgm:pt>
    <dgm:pt modelId="{745BD75F-65EC-40E6-AF42-04811891E5DE}" type="parTrans" cxnId="{2FD941FB-D179-43A9-9EDB-7CF02E1987CF}">
      <dgm:prSet/>
      <dgm:spPr/>
      <dgm:t>
        <a:bodyPr/>
        <a:lstStyle/>
        <a:p>
          <a:endParaRPr lang="en-GB"/>
        </a:p>
      </dgm:t>
    </dgm:pt>
    <dgm:pt modelId="{091FD01B-4196-4067-9031-8493F52F99E8}" type="sibTrans" cxnId="{2FD941FB-D179-43A9-9EDB-7CF02E1987CF}">
      <dgm:prSet/>
      <dgm:spPr/>
      <dgm:t>
        <a:bodyPr/>
        <a:lstStyle/>
        <a:p>
          <a:endParaRPr lang="en-GB"/>
        </a:p>
      </dgm:t>
    </dgm:pt>
    <dgm:pt modelId="{D7654712-7E07-483A-A178-A6E16670815F}">
      <dgm:prSet custT="1"/>
      <dgm:spPr>
        <a:solidFill>
          <a:srgbClr val="F2F2F2"/>
        </a:solidFill>
      </dgm:spPr>
      <dgm:t>
        <a:bodyPr/>
        <a:lstStyle/>
        <a:p>
          <a:pPr algn="l"/>
          <a:r>
            <a:rPr lang="en-US" sz="2400" b="1" dirty="0">
              <a:solidFill>
                <a:srgbClr val="1F4571"/>
              </a:solidFill>
            </a:rPr>
            <a:t>Poor monitoring and problem solving / quality improvement</a:t>
          </a:r>
          <a:endParaRPr lang="en-GB" sz="2400" b="1" dirty="0">
            <a:solidFill>
              <a:srgbClr val="1F4571"/>
            </a:solidFill>
          </a:endParaRPr>
        </a:p>
      </dgm:t>
    </dgm:pt>
    <dgm:pt modelId="{95455637-ACED-4189-AFDB-060FE7B8F9E7}" type="parTrans" cxnId="{73B7AABB-11F9-43A6-A761-320626F1CDBF}">
      <dgm:prSet/>
      <dgm:spPr/>
      <dgm:t>
        <a:bodyPr/>
        <a:lstStyle/>
        <a:p>
          <a:endParaRPr lang="en-GB"/>
        </a:p>
      </dgm:t>
    </dgm:pt>
    <dgm:pt modelId="{5EE94A46-35D7-4E73-9F1D-C486D6CD59CC}" type="sibTrans" cxnId="{73B7AABB-11F9-43A6-A761-320626F1CDBF}">
      <dgm:prSet/>
      <dgm:spPr/>
      <dgm:t>
        <a:bodyPr/>
        <a:lstStyle/>
        <a:p>
          <a:endParaRPr lang="en-GB"/>
        </a:p>
      </dgm:t>
    </dgm:pt>
    <dgm:pt modelId="{77B6051A-0156-4F56-95D4-0AB514CF9E02}">
      <dgm:prSet/>
      <dgm:spPr>
        <a:solidFill>
          <a:srgbClr val="ED7D31"/>
        </a:solidFill>
      </dgm:spPr>
      <dgm:t>
        <a:bodyPr/>
        <a:lstStyle/>
        <a:p>
          <a:pPr algn="l">
            <a:buFontTx/>
            <a:buNone/>
          </a:pPr>
          <a:r>
            <a:rPr lang="en-US" b="1" dirty="0">
              <a:solidFill>
                <a:schemeClr val="tx1"/>
              </a:solidFill>
            </a:rPr>
            <a:t>Breakdown in capacity to deliver quality or even basic care</a:t>
          </a:r>
          <a:endParaRPr lang="en-GB" b="1" dirty="0">
            <a:solidFill>
              <a:schemeClr val="tx1"/>
            </a:solidFill>
          </a:endParaRPr>
        </a:p>
      </dgm:t>
    </dgm:pt>
    <dgm:pt modelId="{5A938B6C-A8B8-4539-8D66-90AA6F76EA4E}" type="parTrans" cxnId="{D664C7C4-EB63-42BE-8C48-25A7929026E5}">
      <dgm:prSet/>
      <dgm:spPr/>
      <dgm:t>
        <a:bodyPr/>
        <a:lstStyle/>
        <a:p>
          <a:endParaRPr lang="en-GB"/>
        </a:p>
      </dgm:t>
    </dgm:pt>
    <dgm:pt modelId="{BA33517F-1677-4CC5-8BB4-0922DE608667}" type="sibTrans" cxnId="{D664C7C4-EB63-42BE-8C48-25A7929026E5}">
      <dgm:prSet/>
      <dgm:spPr/>
      <dgm:t>
        <a:bodyPr/>
        <a:lstStyle/>
        <a:p>
          <a:endParaRPr lang="en-GB"/>
        </a:p>
      </dgm:t>
    </dgm:pt>
    <dgm:pt modelId="{E8E7D6C6-C9CE-46FB-81C5-3649DD50E39E}" type="pres">
      <dgm:prSet presAssocID="{8FED50BE-628E-41CA-8B9B-51A4F25AED78}" presName="Name0" presStyleCnt="0">
        <dgm:presLayoutVars>
          <dgm:dir/>
          <dgm:animLvl val="lvl"/>
          <dgm:resizeHandles val="exact"/>
        </dgm:presLayoutVars>
      </dgm:prSet>
      <dgm:spPr/>
      <dgm:t>
        <a:bodyPr/>
        <a:lstStyle/>
        <a:p>
          <a:endParaRPr lang="en-US"/>
        </a:p>
      </dgm:t>
    </dgm:pt>
    <dgm:pt modelId="{7477F089-00F0-40F2-A0F2-E45A187C6E6F}" type="pres">
      <dgm:prSet presAssocID="{F06D764E-77B8-4C08-BADA-F5C847C60F51}" presName="linNode" presStyleCnt="0"/>
      <dgm:spPr/>
    </dgm:pt>
    <dgm:pt modelId="{FE7DCA4D-735E-40D1-BA28-98D41B0B6815}" type="pres">
      <dgm:prSet presAssocID="{F06D764E-77B8-4C08-BADA-F5C847C60F51}" presName="parentText" presStyleLbl="node1" presStyleIdx="0" presStyleCnt="4">
        <dgm:presLayoutVars>
          <dgm:chMax val="1"/>
          <dgm:bulletEnabled val="1"/>
        </dgm:presLayoutVars>
      </dgm:prSet>
      <dgm:spPr/>
      <dgm:t>
        <a:bodyPr/>
        <a:lstStyle/>
        <a:p>
          <a:endParaRPr lang="en-US"/>
        </a:p>
      </dgm:t>
    </dgm:pt>
    <dgm:pt modelId="{509710D2-0F8E-4132-9203-F720E5516379}" type="pres">
      <dgm:prSet presAssocID="{F06D764E-77B8-4C08-BADA-F5C847C60F51}" presName="descendantText" presStyleLbl="alignAccFollowNode1" presStyleIdx="0" presStyleCnt="4" custLinFactNeighborX="363" custLinFactNeighborY="-4874">
        <dgm:presLayoutVars>
          <dgm:bulletEnabled val="1"/>
        </dgm:presLayoutVars>
      </dgm:prSet>
      <dgm:spPr/>
      <dgm:t>
        <a:bodyPr/>
        <a:lstStyle/>
        <a:p>
          <a:endParaRPr lang="en-US"/>
        </a:p>
      </dgm:t>
    </dgm:pt>
    <dgm:pt modelId="{8477E77F-AA63-4054-BEF1-9B4C8546D9ED}" type="pres">
      <dgm:prSet presAssocID="{508E93E8-C65C-4294-A257-89E0C221B882}" presName="sp" presStyleCnt="0"/>
      <dgm:spPr/>
    </dgm:pt>
    <dgm:pt modelId="{EFAD71BE-C25C-41FC-B290-695755A7B579}" type="pres">
      <dgm:prSet presAssocID="{9A2D8154-1D9B-4957-A759-59D98B4E070B}" presName="linNode" presStyleCnt="0"/>
      <dgm:spPr/>
    </dgm:pt>
    <dgm:pt modelId="{A5ECF244-61AD-445E-B93E-008694F8628D}" type="pres">
      <dgm:prSet presAssocID="{9A2D8154-1D9B-4957-A759-59D98B4E070B}" presName="parentText" presStyleLbl="node1" presStyleIdx="1" presStyleCnt="4">
        <dgm:presLayoutVars>
          <dgm:chMax val="1"/>
          <dgm:bulletEnabled val="1"/>
        </dgm:presLayoutVars>
      </dgm:prSet>
      <dgm:spPr/>
      <dgm:t>
        <a:bodyPr/>
        <a:lstStyle/>
        <a:p>
          <a:endParaRPr lang="en-US"/>
        </a:p>
      </dgm:t>
    </dgm:pt>
    <dgm:pt modelId="{06F0D899-C22A-4E2E-BAA5-65FC1B1E7453}" type="pres">
      <dgm:prSet presAssocID="{9A2D8154-1D9B-4957-A759-59D98B4E070B}" presName="descendantText" presStyleLbl="alignAccFollowNode1" presStyleIdx="1" presStyleCnt="4">
        <dgm:presLayoutVars>
          <dgm:bulletEnabled val="1"/>
        </dgm:presLayoutVars>
      </dgm:prSet>
      <dgm:spPr/>
      <dgm:t>
        <a:bodyPr/>
        <a:lstStyle/>
        <a:p>
          <a:endParaRPr lang="en-US"/>
        </a:p>
      </dgm:t>
    </dgm:pt>
    <dgm:pt modelId="{05297CE7-A0B4-451F-8BCA-43DE376FE259}" type="pres">
      <dgm:prSet presAssocID="{1A2559A9-052E-4639-A964-30DA266A4BB0}" presName="sp" presStyleCnt="0"/>
      <dgm:spPr/>
    </dgm:pt>
    <dgm:pt modelId="{BE6DED1A-9BB5-4E71-B74A-D66B4EF950C5}" type="pres">
      <dgm:prSet presAssocID="{85E3A27D-FD1B-4699-BBBC-424735568053}" presName="linNode" presStyleCnt="0"/>
      <dgm:spPr/>
    </dgm:pt>
    <dgm:pt modelId="{2287B755-5B7F-4C8C-B47C-B260659112A8}" type="pres">
      <dgm:prSet presAssocID="{85E3A27D-FD1B-4699-BBBC-424735568053}" presName="parentText" presStyleLbl="node1" presStyleIdx="2" presStyleCnt="4">
        <dgm:presLayoutVars>
          <dgm:chMax val="1"/>
          <dgm:bulletEnabled val="1"/>
        </dgm:presLayoutVars>
      </dgm:prSet>
      <dgm:spPr/>
      <dgm:t>
        <a:bodyPr/>
        <a:lstStyle/>
        <a:p>
          <a:endParaRPr lang="en-US"/>
        </a:p>
      </dgm:t>
    </dgm:pt>
    <dgm:pt modelId="{C6814182-E147-4528-A45D-C24C5072F5E8}" type="pres">
      <dgm:prSet presAssocID="{85E3A27D-FD1B-4699-BBBC-424735568053}" presName="descendantText" presStyleLbl="alignAccFollowNode1" presStyleIdx="2" presStyleCnt="4">
        <dgm:presLayoutVars>
          <dgm:bulletEnabled val="1"/>
        </dgm:presLayoutVars>
      </dgm:prSet>
      <dgm:spPr/>
      <dgm:t>
        <a:bodyPr/>
        <a:lstStyle/>
        <a:p>
          <a:endParaRPr lang="en-US"/>
        </a:p>
      </dgm:t>
    </dgm:pt>
    <dgm:pt modelId="{EB01FFF3-E729-42E5-ABF7-7A6F2AA508E9}" type="pres">
      <dgm:prSet presAssocID="{572DFFCD-3A53-4B8B-B2DA-2F7CE5B3E14F}" presName="sp" presStyleCnt="0"/>
      <dgm:spPr/>
    </dgm:pt>
    <dgm:pt modelId="{55FBCDB9-6C2C-471A-BAD6-398FB321A893}" type="pres">
      <dgm:prSet presAssocID="{D7654712-7E07-483A-A178-A6E16670815F}" presName="linNode" presStyleCnt="0"/>
      <dgm:spPr/>
    </dgm:pt>
    <dgm:pt modelId="{4696B152-09AE-4F16-AF57-DFC3DA6003ED}" type="pres">
      <dgm:prSet presAssocID="{D7654712-7E07-483A-A178-A6E16670815F}" presName="parentText" presStyleLbl="node1" presStyleIdx="3" presStyleCnt="4">
        <dgm:presLayoutVars>
          <dgm:chMax val="1"/>
          <dgm:bulletEnabled val="1"/>
        </dgm:presLayoutVars>
      </dgm:prSet>
      <dgm:spPr/>
      <dgm:t>
        <a:bodyPr/>
        <a:lstStyle/>
        <a:p>
          <a:endParaRPr lang="en-US"/>
        </a:p>
      </dgm:t>
    </dgm:pt>
    <dgm:pt modelId="{C2400FE6-C1C7-4311-B092-B305DE6F41B3}" type="pres">
      <dgm:prSet presAssocID="{D7654712-7E07-483A-A178-A6E16670815F}" presName="descendantText" presStyleLbl="alignAccFollowNode1" presStyleIdx="3" presStyleCnt="4">
        <dgm:presLayoutVars>
          <dgm:bulletEnabled val="1"/>
        </dgm:presLayoutVars>
      </dgm:prSet>
      <dgm:spPr/>
      <dgm:t>
        <a:bodyPr/>
        <a:lstStyle/>
        <a:p>
          <a:endParaRPr lang="en-US"/>
        </a:p>
      </dgm:t>
    </dgm:pt>
  </dgm:ptLst>
  <dgm:cxnLst>
    <dgm:cxn modelId="{DEC7BA3E-D82E-414B-8343-8BD88AECA3C8}" type="presOf" srcId="{F06D764E-77B8-4C08-BADA-F5C847C60F51}" destId="{FE7DCA4D-735E-40D1-BA28-98D41B0B6815}" srcOrd="0" destOrd="0" presId="urn:microsoft.com/office/officeart/2005/8/layout/vList5"/>
    <dgm:cxn modelId="{73B7AABB-11F9-43A6-A761-320626F1CDBF}" srcId="{8FED50BE-628E-41CA-8B9B-51A4F25AED78}" destId="{D7654712-7E07-483A-A178-A6E16670815F}" srcOrd="3" destOrd="0" parTransId="{95455637-ACED-4189-AFDB-060FE7B8F9E7}" sibTransId="{5EE94A46-35D7-4E73-9F1D-C486D6CD59CC}"/>
    <dgm:cxn modelId="{2BF5D38A-D3E7-4081-95B9-502A3638E8FA}" type="presOf" srcId="{35A1D458-E4CA-4400-B072-A0455BE8F9E5}" destId="{C6814182-E147-4528-A45D-C24C5072F5E8}" srcOrd="0" destOrd="0" presId="urn:microsoft.com/office/officeart/2005/8/layout/vList5"/>
    <dgm:cxn modelId="{D00FCFB1-6A64-4E21-A72B-3767DA127639}" type="presOf" srcId="{9A2D8154-1D9B-4957-A759-59D98B4E070B}" destId="{A5ECF244-61AD-445E-B93E-008694F8628D}" srcOrd="0" destOrd="0" presId="urn:microsoft.com/office/officeart/2005/8/layout/vList5"/>
    <dgm:cxn modelId="{F4DE93CE-3033-47F2-B6D2-8AF0DEDFFD64}" srcId="{9A2D8154-1D9B-4957-A759-59D98B4E070B}" destId="{4145FEA6-C1AE-4104-AB1E-2FA70D29414B}" srcOrd="0" destOrd="0" parTransId="{6D9B7FB9-6A55-4049-8497-A91EB1875A3A}" sibTransId="{28AF858B-929C-486B-91EB-7E6CD228EE23}"/>
    <dgm:cxn modelId="{579BEB53-97F5-47BD-BDE5-F23BF63459E8}" type="presOf" srcId="{D7654712-7E07-483A-A178-A6E16670815F}" destId="{4696B152-09AE-4F16-AF57-DFC3DA6003ED}" srcOrd="0" destOrd="0" presId="urn:microsoft.com/office/officeart/2005/8/layout/vList5"/>
    <dgm:cxn modelId="{2FD941FB-D179-43A9-9EDB-7CF02E1987CF}" srcId="{85E3A27D-FD1B-4699-BBBC-424735568053}" destId="{35A1D458-E4CA-4400-B072-A0455BE8F9E5}" srcOrd="0" destOrd="0" parTransId="{745BD75F-65EC-40E6-AF42-04811891E5DE}" sibTransId="{091FD01B-4196-4067-9031-8493F52F99E8}"/>
    <dgm:cxn modelId="{2186B5EA-39C2-47D6-A5B4-4EDA726F9CFE}" type="presOf" srcId="{850CE1C5-5D01-4EBF-B5B0-8ECEB0D8A266}" destId="{06F0D899-C22A-4E2E-BAA5-65FC1B1E7453}" srcOrd="0" destOrd="1" presId="urn:microsoft.com/office/officeart/2005/8/layout/vList5"/>
    <dgm:cxn modelId="{BD2289FB-73A6-45AE-9799-4C67A785C46C}" type="presOf" srcId="{77B6051A-0156-4F56-95D4-0AB514CF9E02}" destId="{C2400FE6-C1C7-4311-B092-B305DE6F41B3}" srcOrd="0" destOrd="0" presId="urn:microsoft.com/office/officeart/2005/8/layout/vList5"/>
    <dgm:cxn modelId="{4A629253-7B94-41CA-B16C-04C5B8A1442E}" srcId="{9A2D8154-1D9B-4957-A759-59D98B4E070B}" destId="{F649194A-771C-4FFB-AEC3-FA27BA30EAA4}" srcOrd="2" destOrd="0" parTransId="{73EF609B-3164-4B68-90CF-046D7815697F}" sibTransId="{74132223-1AEE-48B5-8E7F-664DEF28BE02}"/>
    <dgm:cxn modelId="{2497BED6-C393-4924-B48D-0B684ED27D48}" type="presOf" srcId="{4145FEA6-C1AE-4104-AB1E-2FA70D29414B}" destId="{06F0D899-C22A-4E2E-BAA5-65FC1B1E7453}" srcOrd="0" destOrd="0" presId="urn:microsoft.com/office/officeart/2005/8/layout/vList5"/>
    <dgm:cxn modelId="{803E2562-8173-47C5-AFFF-36565086B6E1}" srcId="{8FED50BE-628E-41CA-8B9B-51A4F25AED78}" destId="{9A2D8154-1D9B-4957-A759-59D98B4E070B}" srcOrd="1" destOrd="0" parTransId="{8271AEB9-26C9-4081-BFB7-05694DF71E46}" sibTransId="{1A2559A9-052E-4639-A964-30DA266A4BB0}"/>
    <dgm:cxn modelId="{126B8A3B-FAC0-49EF-A24F-C40DE67346F5}" srcId="{9A2D8154-1D9B-4957-A759-59D98B4E070B}" destId="{850CE1C5-5D01-4EBF-B5B0-8ECEB0D8A266}" srcOrd="1" destOrd="0" parTransId="{8E19A2B3-4744-4308-B5E3-61D900406A0E}" sibTransId="{696AB8AB-F3B2-4869-8F13-BD8636B6CA27}"/>
    <dgm:cxn modelId="{60E42DE4-E7D9-4FAB-8214-84FD935625BB}" srcId="{8FED50BE-628E-41CA-8B9B-51A4F25AED78}" destId="{F06D764E-77B8-4C08-BADA-F5C847C60F51}" srcOrd="0" destOrd="0" parTransId="{1F671EB8-5460-47CF-B555-9250BE126715}" sibTransId="{508E93E8-C65C-4294-A257-89E0C221B882}"/>
    <dgm:cxn modelId="{405D7B18-5ECD-472F-877E-BCF34608824F}" srcId="{8FED50BE-628E-41CA-8B9B-51A4F25AED78}" destId="{85E3A27D-FD1B-4699-BBBC-424735568053}" srcOrd="2" destOrd="0" parTransId="{BD93B5DD-51F2-418E-B59A-115AE1782214}" sibTransId="{572DFFCD-3A53-4B8B-B2DA-2F7CE5B3E14F}"/>
    <dgm:cxn modelId="{2EEF13D0-DD76-4398-B048-D9E275CAFC2A}" type="presOf" srcId="{85E3A27D-FD1B-4699-BBBC-424735568053}" destId="{2287B755-5B7F-4C8C-B47C-B260659112A8}" srcOrd="0" destOrd="0" presId="urn:microsoft.com/office/officeart/2005/8/layout/vList5"/>
    <dgm:cxn modelId="{BE482EC2-657B-4D2B-B376-B38DE26F902F}" srcId="{F06D764E-77B8-4C08-BADA-F5C847C60F51}" destId="{41D81059-85B9-4BA4-8408-5064269E4EE1}" srcOrd="0" destOrd="0" parTransId="{3CF530AC-B104-432A-B2C4-0FF158C127E1}" sibTransId="{7F18166D-4440-4DCC-B0E1-E7658E9EC4D9}"/>
    <dgm:cxn modelId="{EC6F44EB-20E2-4DA6-89B3-85401144DD5F}" type="presOf" srcId="{F649194A-771C-4FFB-AEC3-FA27BA30EAA4}" destId="{06F0D899-C22A-4E2E-BAA5-65FC1B1E7453}" srcOrd="0" destOrd="2" presId="urn:microsoft.com/office/officeart/2005/8/layout/vList5"/>
    <dgm:cxn modelId="{D664C7C4-EB63-42BE-8C48-25A7929026E5}" srcId="{D7654712-7E07-483A-A178-A6E16670815F}" destId="{77B6051A-0156-4F56-95D4-0AB514CF9E02}" srcOrd="0" destOrd="0" parTransId="{5A938B6C-A8B8-4539-8D66-90AA6F76EA4E}" sibTransId="{BA33517F-1677-4CC5-8BB4-0922DE608667}"/>
    <dgm:cxn modelId="{06D5D1FC-AF63-4310-BAB2-794DCC72C619}" type="presOf" srcId="{8FED50BE-628E-41CA-8B9B-51A4F25AED78}" destId="{E8E7D6C6-C9CE-46FB-81C5-3649DD50E39E}" srcOrd="0" destOrd="0" presId="urn:microsoft.com/office/officeart/2005/8/layout/vList5"/>
    <dgm:cxn modelId="{1E538DBA-A8F2-4D24-9A68-99808F6372DC}" type="presOf" srcId="{41D81059-85B9-4BA4-8408-5064269E4EE1}" destId="{509710D2-0F8E-4132-9203-F720E5516379}" srcOrd="0" destOrd="0" presId="urn:microsoft.com/office/officeart/2005/8/layout/vList5"/>
    <dgm:cxn modelId="{9DACD46D-496F-46E1-9A0D-A770E9EDDDE3}" type="presParOf" srcId="{E8E7D6C6-C9CE-46FB-81C5-3649DD50E39E}" destId="{7477F089-00F0-40F2-A0F2-E45A187C6E6F}" srcOrd="0" destOrd="0" presId="urn:microsoft.com/office/officeart/2005/8/layout/vList5"/>
    <dgm:cxn modelId="{EC4EEF95-9008-4CBA-9D96-FCAFF29B86E6}" type="presParOf" srcId="{7477F089-00F0-40F2-A0F2-E45A187C6E6F}" destId="{FE7DCA4D-735E-40D1-BA28-98D41B0B6815}" srcOrd="0" destOrd="0" presId="urn:microsoft.com/office/officeart/2005/8/layout/vList5"/>
    <dgm:cxn modelId="{88ED0E62-758E-4546-B5BF-761ACBD46497}" type="presParOf" srcId="{7477F089-00F0-40F2-A0F2-E45A187C6E6F}" destId="{509710D2-0F8E-4132-9203-F720E5516379}" srcOrd="1" destOrd="0" presId="urn:microsoft.com/office/officeart/2005/8/layout/vList5"/>
    <dgm:cxn modelId="{03134AE0-7C12-4FBF-B95D-AE589234F6E7}" type="presParOf" srcId="{E8E7D6C6-C9CE-46FB-81C5-3649DD50E39E}" destId="{8477E77F-AA63-4054-BEF1-9B4C8546D9ED}" srcOrd="1" destOrd="0" presId="urn:microsoft.com/office/officeart/2005/8/layout/vList5"/>
    <dgm:cxn modelId="{F465E9FF-1A94-4244-8F1C-D0F2B44879C9}" type="presParOf" srcId="{E8E7D6C6-C9CE-46FB-81C5-3649DD50E39E}" destId="{EFAD71BE-C25C-41FC-B290-695755A7B579}" srcOrd="2" destOrd="0" presId="urn:microsoft.com/office/officeart/2005/8/layout/vList5"/>
    <dgm:cxn modelId="{9D665E35-BF64-4171-BE60-1AED7FF6F3EA}" type="presParOf" srcId="{EFAD71BE-C25C-41FC-B290-695755A7B579}" destId="{A5ECF244-61AD-445E-B93E-008694F8628D}" srcOrd="0" destOrd="0" presId="urn:microsoft.com/office/officeart/2005/8/layout/vList5"/>
    <dgm:cxn modelId="{8A6D2BFC-EE54-47A8-92A7-8278557396B1}" type="presParOf" srcId="{EFAD71BE-C25C-41FC-B290-695755A7B579}" destId="{06F0D899-C22A-4E2E-BAA5-65FC1B1E7453}" srcOrd="1" destOrd="0" presId="urn:microsoft.com/office/officeart/2005/8/layout/vList5"/>
    <dgm:cxn modelId="{AFF32BE4-D81A-43AE-A4D7-0C6C44C2699A}" type="presParOf" srcId="{E8E7D6C6-C9CE-46FB-81C5-3649DD50E39E}" destId="{05297CE7-A0B4-451F-8BCA-43DE376FE259}" srcOrd="3" destOrd="0" presId="urn:microsoft.com/office/officeart/2005/8/layout/vList5"/>
    <dgm:cxn modelId="{E8F37B6B-5E01-4715-836F-C8D9EB77B1DC}" type="presParOf" srcId="{E8E7D6C6-C9CE-46FB-81C5-3649DD50E39E}" destId="{BE6DED1A-9BB5-4E71-B74A-D66B4EF950C5}" srcOrd="4" destOrd="0" presId="urn:microsoft.com/office/officeart/2005/8/layout/vList5"/>
    <dgm:cxn modelId="{03E7D4A4-2F15-4A75-93F1-4325844D7F82}" type="presParOf" srcId="{BE6DED1A-9BB5-4E71-B74A-D66B4EF950C5}" destId="{2287B755-5B7F-4C8C-B47C-B260659112A8}" srcOrd="0" destOrd="0" presId="urn:microsoft.com/office/officeart/2005/8/layout/vList5"/>
    <dgm:cxn modelId="{4E1927D8-DE8D-4852-9D98-BD4E49DE2797}" type="presParOf" srcId="{BE6DED1A-9BB5-4E71-B74A-D66B4EF950C5}" destId="{C6814182-E147-4528-A45D-C24C5072F5E8}" srcOrd="1" destOrd="0" presId="urn:microsoft.com/office/officeart/2005/8/layout/vList5"/>
    <dgm:cxn modelId="{EC78C374-3B65-4DD3-8F8F-BE254A4538A8}" type="presParOf" srcId="{E8E7D6C6-C9CE-46FB-81C5-3649DD50E39E}" destId="{EB01FFF3-E729-42E5-ABF7-7A6F2AA508E9}" srcOrd="5" destOrd="0" presId="urn:microsoft.com/office/officeart/2005/8/layout/vList5"/>
    <dgm:cxn modelId="{F550A0F2-7961-487D-A9AE-6ECD4A5A4CC1}" type="presParOf" srcId="{E8E7D6C6-C9CE-46FB-81C5-3649DD50E39E}" destId="{55FBCDB9-6C2C-471A-BAD6-398FB321A893}" srcOrd="6" destOrd="0" presId="urn:microsoft.com/office/officeart/2005/8/layout/vList5"/>
    <dgm:cxn modelId="{DBF87008-72C9-4B92-91BF-BFBC95A4AE00}" type="presParOf" srcId="{55FBCDB9-6C2C-471A-BAD6-398FB321A893}" destId="{4696B152-09AE-4F16-AF57-DFC3DA6003ED}" srcOrd="0" destOrd="0" presId="urn:microsoft.com/office/officeart/2005/8/layout/vList5"/>
    <dgm:cxn modelId="{C13C081F-1316-4161-9D80-4607419FD876}" type="presParOf" srcId="{55FBCDB9-6C2C-471A-BAD6-398FB321A893}" destId="{C2400FE6-C1C7-4311-B092-B305DE6F41B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ED50BE-628E-41CA-8B9B-51A4F25AED7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F06D764E-77B8-4C08-BADA-F5C847C60F51}">
      <dgm:prSet custT="1"/>
      <dgm:spPr>
        <a:solidFill>
          <a:srgbClr val="F2F2F2"/>
        </a:solidFill>
      </dgm:spPr>
      <dgm:t>
        <a:bodyPr/>
        <a:lstStyle/>
        <a:p>
          <a:pPr algn="l"/>
          <a:r>
            <a:rPr lang="en-GB" sz="2400" b="1" dirty="0">
              <a:solidFill>
                <a:srgbClr val="1F4571"/>
              </a:solidFill>
            </a:rPr>
            <a:t>Infrastructure and Equipment  </a:t>
          </a:r>
        </a:p>
      </dgm:t>
    </dgm:pt>
    <dgm:pt modelId="{1F671EB8-5460-47CF-B555-9250BE126715}" type="parTrans" cxnId="{60E42DE4-E7D9-4FAB-8214-84FD935625BB}">
      <dgm:prSet/>
      <dgm:spPr/>
      <dgm:t>
        <a:bodyPr/>
        <a:lstStyle/>
        <a:p>
          <a:endParaRPr lang="en-GB"/>
        </a:p>
      </dgm:t>
    </dgm:pt>
    <dgm:pt modelId="{508E93E8-C65C-4294-A257-89E0C221B882}" type="sibTrans" cxnId="{60E42DE4-E7D9-4FAB-8214-84FD935625BB}">
      <dgm:prSet/>
      <dgm:spPr/>
      <dgm:t>
        <a:bodyPr/>
        <a:lstStyle/>
        <a:p>
          <a:endParaRPr lang="en-GB"/>
        </a:p>
      </dgm:t>
    </dgm:pt>
    <dgm:pt modelId="{41D81059-85B9-4BA4-8408-5064269E4EE1}">
      <dgm:prSet custT="1"/>
      <dgm:spPr>
        <a:solidFill>
          <a:schemeClr val="tx1">
            <a:lumMod val="65000"/>
            <a:lumOff val="35000"/>
          </a:schemeClr>
        </a:solidFill>
      </dgm:spPr>
      <dgm:t>
        <a:bodyPr/>
        <a:lstStyle/>
        <a:p>
          <a:pPr algn="l">
            <a:buFont typeface="Arial" panose="020B0604020202020204" pitchFamily="34" charset="0"/>
            <a:buChar char="•"/>
          </a:pPr>
          <a:r>
            <a:rPr lang="en-US" sz="1800" dirty="0">
              <a:solidFill>
                <a:schemeClr val="bg1"/>
              </a:solidFill>
            </a:rPr>
            <a:t>Infrastructure: aged and mostly not fit for purpose, not maintained </a:t>
          </a:r>
          <a:endParaRPr lang="en-GB" sz="1800" dirty="0">
            <a:solidFill>
              <a:schemeClr val="bg1"/>
            </a:solidFill>
          </a:endParaRPr>
        </a:p>
      </dgm:t>
    </dgm:pt>
    <dgm:pt modelId="{3CF530AC-B104-432A-B2C4-0FF158C127E1}" type="parTrans" cxnId="{BE482EC2-657B-4D2B-B376-B38DE26F902F}">
      <dgm:prSet/>
      <dgm:spPr/>
      <dgm:t>
        <a:bodyPr/>
        <a:lstStyle/>
        <a:p>
          <a:endParaRPr lang="en-GB"/>
        </a:p>
      </dgm:t>
    </dgm:pt>
    <dgm:pt modelId="{7F18166D-4440-4DCC-B0E1-E7658E9EC4D9}" type="sibTrans" cxnId="{BE482EC2-657B-4D2B-B376-B38DE26F902F}">
      <dgm:prSet/>
      <dgm:spPr/>
      <dgm:t>
        <a:bodyPr/>
        <a:lstStyle/>
        <a:p>
          <a:endParaRPr lang="en-GB"/>
        </a:p>
      </dgm:t>
    </dgm:pt>
    <dgm:pt modelId="{9A2D8154-1D9B-4957-A759-59D98B4E070B}">
      <dgm:prSet custT="1"/>
      <dgm:spPr>
        <a:solidFill>
          <a:srgbClr val="F2F2F2"/>
        </a:solidFill>
      </dgm:spPr>
      <dgm:t>
        <a:bodyPr/>
        <a:lstStyle/>
        <a:p>
          <a:pPr algn="l"/>
          <a:r>
            <a:rPr lang="en-GB" sz="2400" b="1" dirty="0">
              <a:solidFill>
                <a:srgbClr val="1F4571"/>
              </a:solidFill>
            </a:rPr>
            <a:t>Diagnostic capacity</a:t>
          </a:r>
        </a:p>
      </dgm:t>
    </dgm:pt>
    <dgm:pt modelId="{8271AEB9-26C9-4081-BFB7-05694DF71E46}" type="parTrans" cxnId="{803E2562-8173-47C5-AFFF-36565086B6E1}">
      <dgm:prSet/>
      <dgm:spPr/>
      <dgm:t>
        <a:bodyPr/>
        <a:lstStyle/>
        <a:p>
          <a:endParaRPr lang="en-GB"/>
        </a:p>
      </dgm:t>
    </dgm:pt>
    <dgm:pt modelId="{1A2559A9-052E-4639-A964-30DA266A4BB0}" type="sibTrans" cxnId="{803E2562-8173-47C5-AFFF-36565086B6E1}">
      <dgm:prSet/>
      <dgm:spPr/>
      <dgm:t>
        <a:bodyPr/>
        <a:lstStyle/>
        <a:p>
          <a:endParaRPr lang="en-GB"/>
        </a:p>
      </dgm:t>
    </dgm:pt>
    <dgm:pt modelId="{4145FEA6-C1AE-4104-AB1E-2FA70D29414B}">
      <dgm:prSet/>
      <dgm:spPr>
        <a:solidFill>
          <a:schemeClr val="tx1">
            <a:lumMod val="65000"/>
            <a:lumOff val="35000"/>
          </a:schemeClr>
        </a:solidFill>
      </dgm:spPr>
      <dgm:t>
        <a:bodyPr/>
        <a:lstStyle/>
        <a:p>
          <a:pPr algn="l"/>
          <a:r>
            <a:rPr lang="en-US" dirty="0">
              <a:solidFill>
                <a:schemeClr val="bg1"/>
              </a:solidFill>
            </a:rPr>
            <a:t>Inadequate for services  rendered (lab. non-payment; X-Ray equipment, staff)</a:t>
          </a:r>
          <a:endParaRPr lang="en-GB" dirty="0">
            <a:solidFill>
              <a:schemeClr val="bg1"/>
            </a:solidFill>
          </a:endParaRPr>
        </a:p>
      </dgm:t>
    </dgm:pt>
    <dgm:pt modelId="{6D9B7FB9-6A55-4049-8497-A91EB1875A3A}" type="parTrans" cxnId="{F4DE93CE-3033-47F2-B6D2-8AF0DEDFFD64}">
      <dgm:prSet/>
      <dgm:spPr/>
      <dgm:t>
        <a:bodyPr/>
        <a:lstStyle/>
        <a:p>
          <a:endParaRPr lang="en-GB"/>
        </a:p>
      </dgm:t>
    </dgm:pt>
    <dgm:pt modelId="{28AF858B-929C-486B-91EB-7E6CD228EE23}" type="sibTrans" cxnId="{F4DE93CE-3033-47F2-B6D2-8AF0DEDFFD64}">
      <dgm:prSet/>
      <dgm:spPr/>
      <dgm:t>
        <a:bodyPr/>
        <a:lstStyle/>
        <a:p>
          <a:endParaRPr lang="en-GB"/>
        </a:p>
      </dgm:t>
    </dgm:pt>
    <dgm:pt modelId="{85E3A27D-FD1B-4699-BBBC-424735568053}">
      <dgm:prSet custT="1"/>
      <dgm:spPr>
        <a:solidFill>
          <a:srgbClr val="F2F2F2"/>
        </a:solidFill>
      </dgm:spPr>
      <dgm:t>
        <a:bodyPr/>
        <a:lstStyle/>
        <a:p>
          <a:pPr algn="l"/>
          <a:r>
            <a:rPr lang="en-GB" sz="2400" b="1" dirty="0">
              <a:solidFill>
                <a:srgbClr val="1F4571"/>
              </a:solidFill>
            </a:rPr>
            <a:t>Procurement, Contract management </a:t>
          </a:r>
        </a:p>
      </dgm:t>
    </dgm:pt>
    <dgm:pt modelId="{BD93B5DD-51F2-418E-B59A-115AE1782214}" type="parTrans" cxnId="{405D7B18-5ECD-472F-877E-BCF34608824F}">
      <dgm:prSet/>
      <dgm:spPr/>
      <dgm:t>
        <a:bodyPr/>
        <a:lstStyle/>
        <a:p>
          <a:endParaRPr lang="en-GB"/>
        </a:p>
      </dgm:t>
    </dgm:pt>
    <dgm:pt modelId="{572DFFCD-3A53-4B8B-B2DA-2F7CE5B3E14F}" type="sibTrans" cxnId="{405D7B18-5ECD-472F-877E-BCF34608824F}">
      <dgm:prSet/>
      <dgm:spPr/>
      <dgm:t>
        <a:bodyPr/>
        <a:lstStyle/>
        <a:p>
          <a:endParaRPr lang="en-GB"/>
        </a:p>
      </dgm:t>
    </dgm:pt>
    <dgm:pt modelId="{35A1D458-E4CA-4400-B072-A0455BE8F9E5}">
      <dgm:prSet/>
      <dgm:spPr>
        <a:solidFill>
          <a:schemeClr val="tx1">
            <a:lumMod val="65000"/>
            <a:lumOff val="35000"/>
          </a:schemeClr>
        </a:solidFill>
      </dgm:spPr>
      <dgm:t>
        <a:bodyPr/>
        <a:lstStyle/>
        <a:p>
          <a:pPr algn="l"/>
          <a:r>
            <a:rPr lang="en-US" dirty="0">
              <a:solidFill>
                <a:schemeClr val="bg1"/>
              </a:solidFill>
            </a:rPr>
            <a:t>No Service Level Agreement for monitoring at point of use, poor value for money</a:t>
          </a:r>
          <a:endParaRPr lang="en-GB" dirty="0">
            <a:solidFill>
              <a:schemeClr val="bg1"/>
            </a:solidFill>
          </a:endParaRPr>
        </a:p>
      </dgm:t>
    </dgm:pt>
    <dgm:pt modelId="{745BD75F-65EC-40E6-AF42-04811891E5DE}" type="parTrans" cxnId="{2FD941FB-D179-43A9-9EDB-7CF02E1987CF}">
      <dgm:prSet/>
      <dgm:spPr/>
      <dgm:t>
        <a:bodyPr/>
        <a:lstStyle/>
        <a:p>
          <a:endParaRPr lang="en-GB"/>
        </a:p>
      </dgm:t>
    </dgm:pt>
    <dgm:pt modelId="{091FD01B-4196-4067-9031-8493F52F99E8}" type="sibTrans" cxnId="{2FD941FB-D179-43A9-9EDB-7CF02E1987CF}">
      <dgm:prSet/>
      <dgm:spPr/>
      <dgm:t>
        <a:bodyPr/>
        <a:lstStyle/>
        <a:p>
          <a:endParaRPr lang="en-GB"/>
        </a:p>
      </dgm:t>
    </dgm:pt>
    <dgm:pt modelId="{D7654712-7E07-483A-A178-A6E16670815F}">
      <dgm:prSet custT="1"/>
      <dgm:spPr>
        <a:solidFill>
          <a:srgbClr val="F2F2F2"/>
        </a:solidFill>
      </dgm:spPr>
      <dgm:t>
        <a:bodyPr/>
        <a:lstStyle/>
        <a:p>
          <a:pPr algn="l"/>
          <a:r>
            <a:rPr lang="en-US" sz="2000" b="1" dirty="0">
              <a:solidFill>
                <a:srgbClr val="1F4571"/>
              </a:solidFill>
            </a:rPr>
            <a:t>Inadequate support to Staff development, supervision and monitoring</a:t>
          </a:r>
          <a:endParaRPr lang="en-GB" sz="2000" b="1" dirty="0">
            <a:solidFill>
              <a:srgbClr val="1F4571"/>
            </a:solidFill>
          </a:endParaRPr>
        </a:p>
      </dgm:t>
    </dgm:pt>
    <dgm:pt modelId="{95455637-ACED-4189-AFDB-060FE7B8F9E7}" type="parTrans" cxnId="{73B7AABB-11F9-43A6-A761-320626F1CDBF}">
      <dgm:prSet/>
      <dgm:spPr/>
      <dgm:t>
        <a:bodyPr/>
        <a:lstStyle/>
        <a:p>
          <a:endParaRPr lang="en-GB"/>
        </a:p>
      </dgm:t>
    </dgm:pt>
    <dgm:pt modelId="{5EE94A46-35D7-4E73-9F1D-C486D6CD59CC}" type="sibTrans" cxnId="{73B7AABB-11F9-43A6-A761-320626F1CDBF}">
      <dgm:prSet/>
      <dgm:spPr/>
      <dgm:t>
        <a:bodyPr/>
        <a:lstStyle/>
        <a:p>
          <a:endParaRPr lang="en-GB"/>
        </a:p>
      </dgm:t>
    </dgm:pt>
    <dgm:pt modelId="{77B6051A-0156-4F56-95D4-0AB514CF9E02}">
      <dgm:prSet/>
      <dgm:spPr>
        <a:solidFill>
          <a:schemeClr val="tx1">
            <a:lumMod val="65000"/>
            <a:lumOff val="35000"/>
          </a:schemeClr>
        </a:solidFill>
      </dgm:spPr>
      <dgm:t>
        <a:bodyPr/>
        <a:lstStyle/>
        <a:p>
          <a:pPr algn="l"/>
          <a:r>
            <a:rPr lang="en-US" dirty="0">
              <a:solidFill>
                <a:schemeClr val="bg1"/>
              </a:solidFill>
            </a:rPr>
            <a:t>To support implementation and solve problems, no policies or guidelines</a:t>
          </a:r>
          <a:endParaRPr lang="en-GB" dirty="0">
            <a:solidFill>
              <a:schemeClr val="bg1"/>
            </a:solidFill>
          </a:endParaRPr>
        </a:p>
      </dgm:t>
    </dgm:pt>
    <dgm:pt modelId="{5A938B6C-A8B8-4539-8D66-90AA6F76EA4E}" type="parTrans" cxnId="{D664C7C4-EB63-42BE-8C48-25A7929026E5}">
      <dgm:prSet/>
      <dgm:spPr/>
      <dgm:t>
        <a:bodyPr/>
        <a:lstStyle/>
        <a:p>
          <a:endParaRPr lang="en-GB"/>
        </a:p>
      </dgm:t>
    </dgm:pt>
    <dgm:pt modelId="{BA33517F-1677-4CC5-8BB4-0922DE608667}" type="sibTrans" cxnId="{D664C7C4-EB63-42BE-8C48-25A7929026E5}">
      <dgm:prSet/>
      <dgm:spPr/>
      <dgm:t>
        <a:bodyPr/>
        <a:lstStyle/>
        <a:p>
          <a:endParaRPr lang="en-GB"/>
        </a:p>
      </dgm:t>
    </dgm:pt>
    <dgm:pt modelId="{6A324AF7-E33A-4BFF-9A6B-A9D2D38F7AE5}">
      <dgm:prSet custT="1"/>
      <dgm:spPr>
        <a:solidFill>
          <a:schemeClr val="tx1">
            <a:lumMod val="65000"/>
            <a:lumOff val="35000"/>
          </a:schemeClr>
        </a:solidFill>
      </dgm:spPr>
      <dgm:t>
        <a:bodyPr/>
        <a:lstStyle/>
        <a:p>
          <a:pPr algn="l">
            <a:buFont typeface="Arial" panose="020B0604020202020204" pitchFamily="34" charset="0"/>
            <a:buChar char="•"/>
          </a:pPr>
          <a:r>
            <a:rPr lang="en-US" sz="1800" dirty="0">
              <a:solidFill>
                <a:schemeClr val="bg1"/>
              </a:solidFill>
            </a:rPr>
            <a:t>Equipment:  not maintained, not replaced, if procured but not fit for purpose or properly specified</a:t>
          </a:r>
          <a:endParaRPr lang="en-GB" sz="1800" dirty="0">
            <a:solidFill>
              <a:schemeClr val="bg1"/>
            </a:solidFill>
          </a:endParaRPr>
        </a:p>
      </dgm:t>
    </dgm:pt>
    <dgm:pt modelId="{7E523D63-3BE2-4A76-B3DE-2C216008D39A}" type="parTrans" cxnId="{FE5EF0C0-CE2E-4896-B0C1-53BDA0E4EFA7}">
      <dgm:prSet/>
      <dgm:spPr/>
      <dgm:t>
        <a:bodyPr/>
        <a:lstStyle/>
        <a:p>
          <a:endParaRPr lang="en-GB"/>
        </a:p>
      </dgm:t>
    </dgm:pt>
    <dgm:pt modelId="{BC39AFED-12C4-4B43-B662-185CE5EBDA87}" type="sibTrans" cxnId="{FE5EF0C0-CE2E-4896-B0C1-53BDA0E4EFA7}">
      <dgm:prSet/>
      <dgm:spPr/>
      <dgm:t>
        <a:bodyPr/>
        <a:lstStyle/>
        <a:p>
          <a:endParaRPr lang="en-GB"/>
        </a:p>
      </dgm:t>
    </dgm:pt>
    <dgm:pt modelId="{5367FD7A-1AD6-4E2B-B29B-D359382DE3CF}">
      <dgm:prSet custT="1"/>
      <dgm:spPr>
        <a:solidFill>
          <a:srgbClr val="F2F2F2"/>
        </a:solidFill>
      </dgm:spPr>
      <dgm:t>
        <a:bodyPr/>
        <a:lstStyle/>
        <a:p>
          <a:pPr algn="l">
            <a:buNone/>
          </a:pPr>
          <a:r>
            <a:rPr lang="en-US" sz="2000" b="1" i="0" dirty="0">
              <a:solidFill>
                <a:srgbClr val="1F4571"/>
              </a:solidFill>
              <a:latin typeface="+mn-lt"/>
              <a:ea typeface="MS PGothic" pitchFamily="34" charset="-128"/>
              <a:cs typeface="Arial" panose="020B0604020202020204" pitchFamily="34" charset="0"/>
            </a:rPr>
            <a:t>Budget and inadequate staffing in relation to workload</a:t>
          </a:r>
          <a:endParaRPr lang="en-GB" sz="2000" b="1" dirty="0">
            <a:solidFill>
              <a:srgbClr val="1F4571"/>
            </a:solidFill>
            <a:latin typeface="+mn-lt"/>
          </a:endParaRPr>
        </a:p>
      </dgm:t>
    </dgm:pt>
    <dgm:pt modelId="{55BBE041-1728-43E5-837F-A974A32E8F04}" type="parTrans" cxnId="{CEC1BE9B-9DAA-43EF-8AD4-D0DAA316A99C}">
      <dgm:prSet/>
      <dgm:spPr/>
      <dgm:t>
        <a:bodyPr/>
        <a:lstStyle/>
        <a:p>
          <a:endParaRPr lang="en-GB"/>
        </a:p>
      </dgm:t>
    </dgm:pt>
    <dgm:pt modelId="{AF3E3C20-6C60-4C7E-9D73-DC70E4834428}" type="sibTrans" cxnId="{CEC1BE9B-9DAA-43EF-8AD4-D0DAA316A99C}">
      <dgm:prSet/>
      <dgm:spPr/>
      <dgm:t>
        <a:bodyPr/>
        <a:lstStyle/>
        <a:p>
          <a:endParaRPr lang="en-GB"/>
        </a:p>
      </dgm:t>
    </dgm:pt>
    <dgm:pt modelId="{325C9799-44C7-45F3-9668-E3BB26D340F6}">
      <dgm:prSet/>
      <dgm:spPr>
        <a:solidFill>
          <a:schemeClr val="tx1">
            <a:lumMod val="65000"/>
            <a:lumOff val="35000"/>
          </a:schemeClr>
        </a:solidFill>
      </dgm:spPr>
      <dgm:t>
        <a:bodyPr/>
        <a:lstStyle/>
        <a:p>
          <a:pPr algn="l"/>
          <a:r>
            <a:rPr lang="en-US" b="0" i="0" dirty="0">
              <a:solidFill>
                <a:schemeClr val="bg1"/>
              </a:solidFill>
              <a:latin typeface="Arial" panose="020B0604020202020204" pitchFamily="34" charset="0"/>
              <a:ea typeface="MS PGothic" pitchFamily="34" charset="-128"/>
              <a:cs typeface="Arial" panose="020B0604020202020204" pitchFamily="34" charset="0"/>
            </a:rPr>
            <a:t>Staffing numbers, skills mix for package of care</a:t>
          </a:r>
          <a:endParaRPr lang="en-GB" dirty="0">
            <a:solidFill>
              <a:schemeClr val="bg1"/>
            </a:solidFill>
          </a:endParaRPr>
        </a:p>
      </dgm:t>
    </dgm:pt>
    <dgm:pt modelId="{A700DAD4-EC13-48D2-82C3-E7266DEE2E22}" type="parTrans" cxnId="{1BE657B9-B643-46AC-82F9-6E4872D92CC9}">
      <dgm:prSet/>
      <dgm:spPr/>
      <dgm:t>
        <a:bodyPr/>
        <a:lstStyle/>
        <a:p>
          <a:endParaRPr lang="en-GB"/>
        </a:p>
      </dgm:t>
    </dgm:pt>
    <dgm:pt modelId="{69AAAE32-7ACF-4154-B8B7-4684166CBA5F}" type="sibTrans" cxnId="{1BE657B9-B643-46AC-82F9-6E4872D92CC9}">
      <dgm:prSet/>
      <dgm:spPr/>
      <dgm:t>
        <a:bodyPr/>
        <a:lstStyle/>
        <a:p>
          <a:endParaRPr lang="en-GB"/>
        </a:p>
      </dgm:t>
    </dgm:pt>
    <dgm:pt modelId="{E8E7D6C6-C9CE-46FB-81C5-3649DD50E39E}" type="pres">
      <dgm:prSet presAssocID="{8FED50BE-628E-41CA-8B9B-51A4F25AED78}" presName="Name0" presStyleCnt="0">
        <dgm:presLayoutVars>
          <dgm:dir/>
          <dgm:animLvl val="lvl"/>
          <dgm:resizeHandles val="exact"/>
        </dgm:presLayoutVars>
      </dgm:prSet>
      <dgm:spPr/>
      <dgm:t>
        <a:bodyPr/>
        <a:lstStyle/>
        <a:p>
          <a:endParaRPr lang="en-US"/>
        </a:p>
      </dgm:t>
    </dgm:pt>
    <dgm:pt modelId="{7477F089-00F0-40F2-A0F2-E45A187C6E6F}" type="pres">
      <dgm:prSet presAssocID="{F06D764E-77B8-4C08-BADA-F5C847C60F51}" presName="linNode" presStyleCnt="0"/>
      <dgm:spPr/>
    </dgm:pt>
    <dgm:pt modelId="{FE7DCA4D-735E-40D1-BA28-98D41B0B6815}" type="pres">
      <dgm:prSet presAssocID="{F06D764E-77B8-4C08-BADA-F5C847C60F51}" presName="parentText" presStyleLbl="node1" presStyleIdx="0" presStyleCnt="5">
        <dgm:presLayoutVars>
          <dgm:chMax val="1"/>
          <dgm:bulletEnabled val="1"/>
        </dgm:presLayoutVars>
      </dgm:prSet>
      <dgm:spPr/>
      <dgm:t>
        <a:bodyPr/>
        <a:lstStyle/>
        <a:p>
          <a:endParaRPr lang="en-US"/>
        </a:p>
      </dgm:t>
    </dgm:pt>
    <dgm:pt modelId="{509710D2-0F8E-4132-9203-F720E5516379}" type="pres">
      <dgm:prSet presAssocID="{F06D764E-77B8-4C08-BADA-F5C847C60F51}" presName="descendantText" presStyleLbl="alignAccFollowNode1" presStyleIdx="0" presStyleCnt="5" custScaleY="147187" custLinFactNeighborX="363" custLinFactNeighborY="-4874">
        <dgm:presLayoutVars>
          <dgm:bulletEnabled val="1"/>
        </dgm:presLayoutVars>
      </dgm:prSet>
      <dgm:spPr/>
      <dgm:t>
        <a:bodyPr/>
        <a:lstStyle/>
        <a:p>
          <a:endParaRPr lang="en-US"/>
        </a:p>
      </dgm:t>
    </dgm:pt>
    <dgm:pt modelId="{8477E77F-AA63-4054-BEF1-9B4C8546D9ED}" type="pres">
      <dgm:prSet presAssocID="{508E93E8-C65C-4294-A257-89E0C221B882}" presName="sp" presStyleCnt="0"/>
      <dgm:spPr/>
    </dgm:pt>
    <dgm:pt modelId="{EFAD71BE-C25C-41FC-B290-695755A7B579}" type="pres">
      <dgm:prSet presAssocID="{9A2D8154-1D9B-4957-A759-59D98B4E070B}" presName="linNode" presStyleCnt="0"/>
      <dgm:spPr/>
    </dgm:pt>
    <dgm:pt modelId="{A5ECF244-61AD-445E-B93E-008694F8628D}" type="pres">
      <dgm:prSet presAssocID="{9A2D8154-1D9B-4957-A759-59D98B4E070B}" presName="parentText" presStyleLbl="node1" presStyleIdx="1" presStyleCnt="5">
        <dgm:presLayoutVars>
          <dgm:chMax val="1"/>
          <dgm:bulletEnabled val="1"/>
        </dgm:presLayoutVars>
      </dgm:prSet>
      <dgm:spPr/>
      <dgm:t>
        <a:bodyPr/>
        <a:lstStyle/>
        <a:p>
          <a:endParaRPr lang="en-US"/>
        </a:p>
      </dgm:t>
    </dgm:pt>
    <dgm:pt modelId="{06F0D899-C22A-4E2E-BAA5-65FC1B1E7453}" type="pres">
      <dgm:prSet presAssocID="{9A2D8154-1D9B-4957-A759-59D98B4E070B}" presName="descendantText" presStyleLbl="alignAccFollowNode1" presStyleIdx="1" presStyleCnt="5">
        <dgm:presLayoutVars>
          <dgm:bulletEnabled val="1"/>
        </dgm:presLayoutVars>
      </dgm:prSet>
      <dgm:spPr/>
      <dgm:t>
        <a:bodyPr/>
        <a:lstStyle/>
        <a:p>
          <a:endParaRPr lang="en-US"/>
        </a:p>
      </dgm:t>
    </dgm:pt>
    <dgm:pt modelId="{05297CE7-A0B4-451F-8BCA-43DE376FE259}" type="pres">
      <dgm:prSet presAssocID="{1A2559A9-052E-4639-A964-30DA266A4BB0}" presName="sp" presStyleCnt="0"/>
      <dgm:spPr/>
    </dgm:pt>
    <dgm:pt modelId="{BE6DED1A-9BB5-4E71-B74A-D66B4EF950C5}" type="pres">
      <dgm:prSet presAssocID="{85E3A27D-FD1B-4699-BBBC-424735568053}" presName="linNode" presStyleCnt="0"/>
      <dgm:spPr/>
    </dgm:pt>
    <dgm:pt modelId="{2287B755-5B7F-4C8C-B47C-B260659112A8}" type="pres">
      <dgm:prSet presAssocID="{85E3A27D-FD1B-4699-BBBC-424735568053}" presName="parentText" presStyleLbl="node1" presStyleIdx="2" presStyleCnt="5">
        <dgm:presLayoutVars>
          <dgm:chMax val="1"/>
          <dgm:bulletEnabled val="1"/>
        </dgm:presLayoutVars>
      </dgm:prSet>
      <dgm:spPr/>
      <dgm:t>
        <a:bodyPr/>
        <a:lstStyle/>
        <a:p>
          <a:endParaRPr lang="en-US"/>
        </a:p>
      </dgm:t>
    </dgm:pt>
    <dgm:pt modelId="{C6814182-E147-4528-A45D-C24C5072F5E8}" type="pres">
      <dgm:prSet presAssocID="{85E3A27D-FD1B-4699-BBBC-424735568053}" presName="descendantText" presStyleLbl="alignAccFollowNode1" presStyleIdx="2" presStyleCnt="5">
        <dgm:presLayoutVars>
          <dgm:bulletEnabled val="1"/>
        </dgm:presLayoutVars>
      </dgm:prSet>
      <dgm:spPr/>
      <dgm:t>
        <a:bodyPr/>
        <a:lstStyle/>
        <a:p>
          <a:endParaRPr lang="en-US"/>
        </a:p>
      </dgm:t>
    </dgm:pt>
    <dgm:pt modelId="{EB01FFF3-E729-42E5-ABF7-7A6F2AA508E9}" type="pres">
      <dgm:prSet presAssocID="{572DFFCD-3A53-4B8B-B2DA-2F7CE5B3E14F}" presName="sp" presStyleCnt="0"/>
      <dgm:spPr/>
    </dgm:pt>
    <dgm:pt modelId="{55FBCDB9-6C2C-471A-BAD6-398FB321A893}" type="pres">
      <dgm:prSet presAssocID="{D7654712-7E07-483A-A178-A6E16670815F}" presName="linNode" presStyleCnt="0"/>
      <dgm:spPr/>
    </dgm:pt>
    <dgm:pt modelId="{4696B152-09AE-4F16-AF57-DFC3DA6003ED}" type="pres">
      <dgm:prSet presAssocID="{D7654712-7E07-483A-A178-A6E16670815F}" presName="parentText" presStyleLbl="node1" presStyleIdx="3" presStyleCnt="5">
        <dgm:presLayoutVars>
          <dgm:chMax val="1"/>
          <dgm:bulletEnabled val="1"/>
        </dgm:presLayoutVars>
      </dgm:prSet>
      <dgm:spPr/>
      <dgm:t>
        <a:bodyPr/>
        <a:lstStyle/>
        <a:p>
          <a:endParaRPr lang="en-US"/>
        </a:p>
      </dgm:t>
    </dgm:pt>
    <dgm:pt modelId="{C2400FE6-C1C7-4311-B092-B305DE6F41B3}" type="pres">
      <dgm:prSet presAssocID="{D7654712-7E07-483A-A178-A6E16670815F}" presName="descendantText" presStyleLbl="alignAccFollowNode1" presStyleIdx="3" presStyleCnt="5">
        <dgm:presLayoutVars>
          <dgm:bulletEnabled val="1"/>
        </dgm:presLayoutVars>
      </dgm:prSet>
      <dgm:spPr/>
      <dgm:t>
        <a:bodyPr/>
        <a:lstStyle/>
        <a:p>
          <a:endParaRPr lang="en-US"/>
        </a:p>
      </dgm:t>
    </dgm:pt>
    <dgm:pt modelId="{A58F3A5E-362F-4194-AD29-4AAA26AF5EF7}" type="pres">
      <dgm:prSet presAssocID="{5EE94A46-35D7-4E73-9F1D-C486D6CD59CC}" presName="sp" presStyleCnt="0"/>
      <dgm:spPr/>
    </dgm:pt>
    <dgm:pt modelId="{1322A26F-78B1-47A3-BFBC-5FEC9827C0C7}" type="pres">
      <dgm:prSet presAssocID="{5367FD7A-1AD6-4E2B-B29B-D359382DE3CF}" presName="linNode" presStyleCnt="0"/>
      <dgm:spPr/>
    </dgm:pt>
    <dgm:pt modelId="{0C853B82-4CF9-4DE0-A452-656672290D4A}" type="pres">
      <dgm:prSet presAssocID="{5367FD7A-1AD6-4E2B-B29B-D359382DE3CF}" presName="parentText" presStyleLbl="node1" presStyleIdx="4" presStyleCnt="5">
        <dgm:presLayoutVars>
          <dgm:chMax val="1"/>
          <dgm:bulletEnabled val="1"/>
        </dgm:presLayoutVars>
      </dgm:prSet>
      <dgm:spPr/>
      <dgm:t>
        <a:bodyPr/>
        <a:lstStyle/>
        <a:p>
          <a:endParaRPr lang="en-US"/>
        </a:p>
      </dgm:t>
    </dgm:pt>
    <dgm:pt modelId="{0EA3073D-1B27-4360-8953-AAEB9ADF6E8B}" type="pres">
      <dgm:prSet presAssocID="{5367FD7A-1AD6-4E2B-B29B-D359382DE3CF}" presName="descendantText" presStyleLbl="alignAccFollowNode1" presStyleIdx="4" presStyleCnt="5">
        <dgm:presLayoutVars>
          <dgm:bulletEnabled val="1"/>
        </dgm:presLayoutVars>
      </dgm:prSet>
      <dgm:spPr/>
      <dgm:t>
        <a:bodyPr/>
        <a:lstStyle/>
        <a:p>
          <a:endParaRPr lang="en-US"/>
        </a:p>
      </dgm:t>
    </dgm:pt>
  </dgm:ptLst>
  <dgm:cxnLst>
    <dgm:cxn modelId="{DEC7BA3E-D82E-414B-8343-8BD88AECA3C8}" type="presOf" srcId="{F06D764E-77B8-4C08-BADA-F5C847C60F51}" destId="{FE7DCA4D-735E-40D1-BA28-98D41B0B6815}" srcOrd="0" destOrd="0" presId="urn:microsoft.com/office/officeart/2005/8/layout/vList5"/>
    <dgm:cxn modelId="{73B7AABB-11F9-43A6-A761-320626F1CDBF}" srcId="{8FED50BE-628E-41CA-8B9B-51A4F25AED78}" destId="{D7654712-7E07-483A-A178-A6E16670815F}" srcOrd="3" destOrd="0" parTransId="{95455637-ACED-4189-AFDB-060FE7B8F9E7}" sibTransId="{5EE94A46-35D7-4E73-9F1D-C486D6CD59CC}"/>
    <dgm:cxn modelId="{2BF5D38A-D3E7-4081-95B9-502A3638E8FA}" type="presOf" srcId="{35A1D458-E4CA-4400-B072-A0455BE8F9E5}" destId="{C6814182-E147-4528-A45D-C24C5072F5E8}" srcOrd="0" destOrd="0" presId="urn:microsoft.com/office/officeart/2005/8/layout/vList5"/>
    <dgm:cxn modelId="{D00FCFB1-6A64-4E21-A72B-3767DA127639}" type="presOf" srcId="{9A2D8154-1D9B-4957-A759-59D98B4E070B}" destId="{A5ECF244-61AD-445E-B93E-008694F8628D}" srcOrd="0" destOrd="0" presId="urn:microsoft.com/office/officeart/2005/8/layout/vList5"/>
    <dgm:cxn modelId="{F4DE93CE-3033-47F2-B6D2-8AF0DEDFFD64}" srcId="{9A2D8154-1D9B-4957-A759-59D98B4E070B}" destId="{4145FEA6-C1AE-4104-AB1E-2FA70D29414B}" srcOrd="0" destOrd="0" parTransId="{6D9B7FB9-6A55-4049-8497-A91EB1875A3A}" sibTransId="{28AF858B-929C-486B-91EB-7E6CD228EE23}"/>
    <dgm:cxn modelId="{579BEB53-97F5-47BD-BDE5-F23BF63459E8}" type="presOf" srcId="{D7654712-7E07-483A-A178-A6E16670815F}" destId="{4696B152-09AE-4F16-AF57-DFC3DA6003ED}" srcOrd="0" destOrd="0" presId="urn:microsoft.com/office/officeart/2005/8/layout/vList5"/>
    <dgm:cxn modelId="{2FD941FB-D179-43A9-9EDB-7CF02E1987CF}" srcId="{85E3A27D-FD1B-4699-BBBC-424735568053}" destId="{35A1D458-E4CA-4400-B072-A0455BE8F9E5}" srcOrd="0" destOrd="0" parTransId="{745BD75F-65EC-40E6-AF42-04811891E5DE}" sibTransId="{091FD01B-4196-4067-9031-8493F52F99E8}"/>
    <dgm:cxn modelId="{D57F3418-ED4A-43BD-A81D-D4CA9B9175D7}" type="presOf" srcId="{6A324AF7-E33A-4BFF-9A6B-A9D2D38F7AE5}" destId="{509710D2-0F8E-4132-9203-F720E5516379}" srcOrd="0" destOrd="1" presId="urn:microsoft.com/office/officeart/2005/8/layout/vList5"/>
    <dgm:cxn modelId="{CEC1BE9B-9DAA-43EF-8AD4-D0DAA316A99C}" srcId="{8FED50BE-628E-41CA-8B9B-51A4F25AED78}" destId="{5367FD7A-1AD6-4E2B-B29B-D359382DE3CF}" srcOrd="4" destOrd="0" parTransId="{55BBE041-1728-43E5-837F-A974A32E8F04}" sibTransId="{AF3E3C20-6C60-4C7E-9D73-DC70E4834428}"/>
    <dgm:cxn modelId="{BD2289FB-73A6-45AE-9799-4C67A785C46C}" type="presOf" srcId="{77B6051A-0156-4F56-95D4-0AB514CF9E02}" destId="{C2400FE6-C1C7-4311-B092-B305DE6F41B3}" srcOrd="0" destOrd="0" presId="urn:microsoft.com/office/officeart/2005/8/layout/vList5"/>
    <dgm:cxn modelId="{2497BED6-C393-4924-B48D-0B684ED27D48}" type="presOf" srcId="{4145FEA6-C1AE-4104-AB1E-2FA70D29414B}" destId="{06F0D899-C22A-4E2E-BAA5-65FC1B1E7453}" srcOrd="0" destOrd="0" presId="urn:microsoft.com/office/officeart/2005/8/layout/vList5"/>
    <dgm:cxn modelId="{803E2562-8173-47C5-AFFF-36565086B6E1}" srcId="{8FED50BE-628E-41CA-8B9B-51A4F25AED78}" destId="{9A2D8154-1D9B-4957-A759-59D98B4E070B}" srcOrd="1" destOrd="0" parTransId="{8271AEB9-26C9-4081-BFB7-05694DF71E46}" sibTransId="{1A2559A9-052E-4639-A964-30DA266A4BB0}"/>
    <dgm:cxn modelId="{60E42DE4-E7D9-4FAB-8214-84FD935625BB}" srcId="{8FED50BE-628E-41CA-8B9B-51A4F25AED78}" destId="{F06D764E-77B8-4C08-BADA-F5C847C60F51}" srcOrd="0" destOrd="0" parTransId="{1F671EB8-5460-47CF-B555-9250BE126715}" sibTransId="{508E93E8-C65C-4294-A257-89E0C221B882}"/>
    <dgm:cxn modelId="{405D7B18-5ECD-472F-877E-BCF34608824F}" srcId="{8FED50BE-628E-41CA-8B9B-51A4F25AED78}" destId="{85E3A27D-FD1B-4699-BBBC-424735568053}" srcOrd="2" destOrd="0" parTransId="{BD93B5DD-51F2-418E-B59A-115AE1782214}" sibTransId="{572DFFCD-3A53-4B8B-B2DA-2F7CE5B3E14F}"/>
    <dgm:cxn modelId="{1BE657B9-B643-46AC-82F9-6E4872D92CC9}" srcId="{5367FD7A-1AD6-4E2B-B29B-D359382DE3CF}" destId="{325C9799-44C7-45F3-9668-E3BB26D340F6}" srcOrd="0" destOrd="0" parTransId="{A700DAD4-EC13-48D2-82C3-E7266DEE2E22}" sibTransId="{69AAAE32-7ACF-4154-B8B7-4684166CBA5F}"/>
    <dgm:cxn modelId="{2EEF13D0-DD76-4398-B048-D9E275CAFC2A}" type="presOf" srcId="{85E3A27D-FD1B-4699-BBBC-424735568053}" destId="{2287B755-5B7F-4C8C-B47C-B260659112A8}" srcOrd="0" destOrd="0" presId="urn:microsoft.com/office/officeart/2005/8/layout/vList5"/>
    <dgm:cxn modelId="{C9BD6FF4-678D-45D0-8A2A-673ED5E77453}" type="presOf" srcId="{325C9799-44C7-45F3-9668-E3BB26D340F6}" destId="{0EA3073D-1B27-4360-8953-AAEB9ADF6E8B}" srcOrd="0" destOrd="0" presId="urn:microsoft.com/office/officeart/2005/8/layout/vList5"/>
    <dgm:cxn modelId="{BE482EC2-657B-4D2B-B376-B38DE26F902F}" srcId="{F06D764E-77B8-4C08-BADA-F5C847C60F51}" destId="{41D81059-85B9-4BA4-8408-5064269E4EE1}" srcOrd="0" destOrd="0" parTransId="{3CF530AC-B104-432A-B2C4-0FF158C127E1}" sibTransId="{7F18166D-4440-4DCC-B0E1-E7658E9EC4D9}"/>
    <dgm:cxn modelId="{FE5EF0C0-CE2E-4896-B0C1-53BDA0E4EFA7}" srcId="{F06D764E-77B8-4C08-BADA-F5C847C60F51}" destId="{6A324AF7-E33A-4BFF-9A6B-A9D2D38F7AE5}" srcOrd="1" destOrd="0" parTransId="{7E523D63-3BE2-4A76-B3DE-2C216008D39A}" sibTransId="{BC39AFED-12C4-4B43-B662-185CE5EBDA87}"/>
    <dgm:cxn modelId="{D664C7C4-EB63-42BE-8C48-25A7929026E5}" srcId="{D7654712-7E07-483A-A178-A6E16670815F}" destId="{77B6051A-0156-4F56-95D4-0AB514CF9E02}" srcOrd="0" destOrd="0" parTransId="{5A938B6C-A8B8-4539-8D66-90AA6F76EA4E}" sibTransId="{BA33517F-1677-4CC5-8BB4-0922DE608667}"/>
    <dgm:cxn modelId="{06D5D1FC-AF63-4310-BAB2-794DCC72C619}" type="presOf" srcId="{8FED50BE-628E-41CA-8B9B-51A4F25AED78}" destId="{E8E7D6C6-C9CE-46FB-81C5-3649DD50E39E}" srcOrd="0" destOrd="0" presId="urn:microsoft.com/office/officeart/2005/8/layout/vList5"/>
    <dgm:cxn modelId="{FD351A8A-20A0-42FB-A507-0B8C24F17D64}" type="presOf" srcId="{5367FD7A-1AD6-4E2B-B29B-D359382DE3CF}" destId="{0C853B82-4CF9-4DE0-A452-656672290D4A}" srcOrd="0" destOrd="0" presId="urn:microsoft.com/office/officeart/2005/8/layout/vList5"/>
    <dgm:cxn modelId="{1E538DBA-A8F2-4D24-9A68-99808F6372DC}" type="presOf" srcId="{41D81059-85B9-4BA4-8408-5064269E4EE1}" destId="{509710D2-0F8E-4132-9203-F720E5516379}" srcOrd="0" destOrd="0" presId="urn:microsoft.com/office/officeart/2005/8/layout/vList5"/>
    <dgm:cxn modelId="{9DACD46D-496F-46E1-9A0D-A770E9EDDDE3}" type="presParOf" srcId="{E8E7D6C6-C9CE-46FB-81C5-3649DD50E39E}" destId="{7477F089-00F0-40F2-A0F2-E45A187C6E6F}" srcOrd="0" destOrd="0" presId="urn:microsoft.com/office/officeart/2005/8/layout/vList5"/>
    <dgm:cxn modelId="{EC4EEF95-9008-4CBA-9D96-FCAFF29B86E6}" type="presParOf" srcId="{7477F089-00F0-40F2-A0F2-E45A187C6E6F}" destId="{FE7DCA4D-735E-40D1-BA28-98D41B0B6815}" srcOrd="0" destOrd="0" presId="urn:microsoft.com/office/officeart/2005/8/layout/vList5"/>
    <dgm:cxn modelId="{88ED0E62-758E-4546-B5BF-761ACBD46497}" type="presParOf" srcId="{7477F089-00F0-40F2-A0F2-E45A187C6E6F}" destId="{509710D2-0F8E-4132-9203-F720E5516379}" srcOrd="1" destOrd="0" presId="urn:microsoft.com/office/officeart/2005/8/layout/vList5"/>
    <dgm:cxn modelId="{03134AE0-7C12-4FBF-B95D-AE589234F6E7}" type="presParOf" srcId="{E8E7D6C6-C9CE-46FB-81C5-3649DD50E39E}" destId="{8477E77F-AA63-4054-BEF1-9B4C8546D9ED}" srcOrd="1" destOrd="0" presId="urn:microsoft.com/office/officeart/2005/8/layout/vList5"/>
    <dgm:cxn modelId="{F465E9FF-1A94-4244-8F1C-D0F2B44879C9}" type="presParOf" srcId="{E8E7D6C6-C9CE-46FB-81C5-3649DD50E39E}" destId="{EFAD71BE-C25C-41FC-B290-695755A7B579}" srcOrd="2" destOrd="0" presId="urn:microsoft.com/office/officeart/2005/8/layout/vList5"/>
    <dgm:cxn modelId="{9D665E35-BF64-4171-BE60-1AED7FF6F3EA}" type="presParOf" srcId="{EFAD71BE-C25C-41FC-B290-695755A7B579}" destId="{A5ECF244-61AD-445E-B93E-008694F8628D}" srcOrd="0" destOrd="0" presId="urn:microsoft.com/office/officeart/2005/8/layout/vList5"/>
    <dgm:cxn modelId="{8A6D2BFC-EE54-47A8-92A7-8278557396B1}" type="presParOf" srcId="{EFAD71BE-C25C-41FC-B290-695755A7B579}" destId="{06F0D899-C22A-4E2E-BAA5-65FC1B1E7453}" srcOrd="1" destOrd="0" presId="urn:microsoft.com/office/officeart/2005/8/layout/vList5"/>
    <dgm:cxn modelId="{AFF32BE4-D81A-43AE-A4D7-0C6C44C2699A}" type="presParOf" srcId="{E8E7D6C6-C9CE-46FB-81C5-3649DD50E39E}" destId="{05297CE7-A0B4-451F-8BCA-43DE376FE259}" srcOrd="3" destOrd="0" presId="urn:microsoft.com/office/officeart/2005/8/layout/vList5"/>
    <dgm:cxn modelId="{E8F37B6B-5E01-4715-836F-C8D9EB77B1DC}" type="presParOf" srcId="{E8E7D6C6-C9CE-46FB-81C5-3649DD50E39E}" destId="{BE6DED1A-9BB5-4E71-B74A-D66B4EF950C5}" srcOrd="4" destOrd="0" presId="urn:microsoft.com/office/officeart/2005/8/layout/vList5"/>
    <dgm:cxn modelId="{03E7D4A4-2F15-4A75-93F1-4325844D7F82}" type="presParOf" srcId="{BE6DED1A-9BB5-4E71-B74A-D66B4EF950C5}" destId="{2287B755-5B7F-4C8C-B47C-B260659112A8}" srcOrd="0" destOrd="0" presId="urn:microsoft.com/office/officeart/2005/8/layout/vList5"/>
    <dgm:cxn modelId="{4E1927D8-DE8D-4852-9D98-BD4E49DE2797}" type="presParOf" srcId="{BE6DED1A-9BB5-4E71-B74A-D66B4EF950C5}" destId="{C6814182-E147-4528-A45D-C24C5072F5E8}" srcOrd="1" destOrd="0" presId="urn:microsoft.com/office/officeart/2005/8/layout/vList5"/>
    <dgm:cxn modelId="{EC78C374-3B65-4DD3-8F8F-BE254A4538A8}" type="presParOf" srcId="{E8E7D6C6-C9CE-46FB-81C5-3649DD50E39E}" destId="{EB01FFF3-E729-42E5-ABF7-7A6F2AA508E9}" srcOrd="5" destOrd="0" presId="urn:microsoft.com/office/officeart/2005/8/layout/vList5"/>
    <dgm:cxn modelId="{F550A0F2-7961-487D-A9AE-6ECD4A5A4CC1}" type="presParOf" srcId="{E8E7D6C6-C9CE-46FB-81C5-3649DD50E39E}" destId="{55FBCDB9-6C2C-471A-BAD6-398FB321A893}" srcOrd="6" destOrd="0" presId="urn:microsoft.com/office/officeart/2005/8/layout/vList5"/>
    <dgm:cxn modelId="{DBF87008-72C9-4B92-91BF-BFBC95A4AE00}" type="presParOf" srcId="{55FBCDB9-6C2C-471A-BAD6-398FB321A893}" destId="{4696B152-09AE-4F16-AF57-DFC3DA6003ED}" srcOrd="0" destOrd="0" presId="urn:microsoft.com/office/officeart/2005/8/layout/vList5"/>
    <dgm:cxn modelId="{C13C081F-1316-4161-9D80-4607419FD876}" type="presParOf" srcId="{55FBCDB9-6C2C-471A-BAD6-398FB321A893}" destId="{C2400FE6-C1C7-4311-B092-B305DE6F41B3}" srcOrd="1" destOrd="0" presId="urn:microsoft.com/office/officeart/2005/8/layout/vList5"/>
    <dgm:cxn modelId="{8AC75C58-08A5-4695-8FC8-4FA7D1B296ED}" type="presParOf" srcId="{E8E7D6C6-C9CE-46FB-81C5-3649DD50E39E}" destId="{A58F3A5E-362F-4194-AD29-4AAA26AF5EF7}" srcOrd="7" destOrd="0" presId="urn:microsoft.com/office/officeart/2005/8/layout/vList5"/>
    <dgm:cxn modelId="{EFF3A045-8850-48BD-8531-ECA473E0BACB}" type="presParOf" srcId="{E8E7D6C6-C9CE-46FB-81C5-3649DD50E39E}" destId="{1322A26F-78B1-47A3-BFBC-5FEC9827C0C7}" srcOrd="8" destOrd="0" presId="urn:microsoft.com/office/officeart/2005/8/layout/vList5"/>
    <dgm:cxn modelId="{74678712-2A58-402C-B552-FD2F48B33B15}" type="presParOf" srcId="{1322A26F-78B1-47A3-BFBC-5FEC9827C0C7}" destId="{0C853B82-4CF9-4DE0-A452-656672290D4A}" srcOrd="0" destOrd="0" presId="urn:microsoft.com/office/officeart/2005/8/layout/vList5"/>
    <dgm:cxn modelId="{3AE01F8A-D3B2-4528-AF04-E3A5A5FFADBF}" type="presParOf" srcId="{1322A26F-78B1-47A3-BFBC-5FEC9827C0C7}" destId="{0EA3073D-1B27-4360-8953-AAEB9ADF6E8B}"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77C957-857A-4627-B7FD-6A7FFD2D58F6}">
      <dsp:nvSpPr>
        <dsp:cNvPr id="0" name=""/>
        <dsp:cNvSpPr/>
      </dsp:nvSpPr>
      <dsp:spPr>
        <a:xfrm>
          <a:off x="0" y="1572"/>
          <a:ext cx="7729565" cy="599710"/>
        </a:xfrm>
        <a:prstGeom prst="roundRect">
          <a:avLst/>
        </a:prstGeom>
        <a:solidFill>
          <a:schemeClr val="lt1">
            <a:hueOff val="0"/>
            <a:satOff val="0"/>
            <a:lumOff val="0"/>
            <a:alphaOff val="0"/>
          </a:schemeClr>
        </a:solidFill>
        <a:ln w="12700" cap="flat" cmpd="sng" algn="ctr">
          <a:solidFill>
            <a:srgbClr val="ED7D3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Inspect / assess compliance with regulated standards</a:t>
          </a:r>
          <a:endParaRPr lang="en-GB" sz="2400" kern="1200" dirty="0"/>
        </a:p>
      </dsp:txBody>
      <dsp:txXfrm>
        <a:off x="29275" y="30847"/>
        <a:ext cx="7671015" cy="541160"/>
      </dsp:txXfrm>
    </dsp:sp>
    <dsp:sp modelId="{DFD06C0A-3F11-4A38-B248-346004FDB481}">
      <dsp:nvSpPr>
        <dsp:cNvPr id="0" name=""/>
        <dsp:cNvSpPr/>
      </dsp:nvSpPr>
      <dsp:spPr>
        <a:xfrm>
          <a:off x="0" y="610367"/>
          <a:ext cx="7729565" cy="599710"/>
        </a:xfrm>
        <a:prstGeom prst="roundRect">
          <a:avLst/>
        </a:prstGeom>
        <a:solidFill>
          <a:schemeClr val="lt1">
            <a:hueOff val="0"/>
            <a:satOff val="0"/>
            <a:lumOff val="0"/>
            <a:alphaOff val="0"/>
          </a:schemeClr>
        </a:solidFill>
        <a:ln w="12700" cap="flat" cmpd="sng" algn="ctr">
          <a:solidFill>
            <a:srgbClr val="ED7D3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Issue guidance related to regulated standards </a:t>
          </a:r>
          <a:endParaRPr lang="en-GB" sz="2400" kern="1200" dirty="0"/>
        </a:p>
      </dsp:txBody>
      <dsp:txXfrm>
        <a:off x="29275" y="639642"/>
        <a:ext cx="7671015" cy="541160"/>
      </dsp:txXfrm>
    </dsp:sp>
    <dsp:sp modelId="{F49D136A-0068-4914-8C7A-C5261BAE48C7}">
      <dsp:nvSpPr>
        <dsp:cNvPr id="0" name=""/>
        <dsp:cNvSpPr/>
      </dsp:nvSpPr>
      <dsp:spPr>
        <a:xfrm>
          <a:off x="0" y="1219162"/>
          <a:ext cx="7729565" cy="599710"/>
        </a:xfrm>
        <a:prstGeom prst="roundRect">
          <a:avLst/>
        </a:prstGeom>
        <a:solidFill>
          <a:schemeClr val="lt1">
            <a:hueOff val="0"/>
            <a:satOff val="0"/>
            <a:lumOff val="0"/>
            <a:alphaOff val="0"/>
          </a:schemeClr>
        </a:solidFill>
        <a:ln w="12700" cap="flat" cmpd="sng" algn="ctr">
          <a:solidFill>
            <a:srgbClr val="ED7D3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Certify compliance with regulated standards  </a:t>
          </a:r>
          <a:endParaRPr lang="en-GB" sz="2400" kern="1200" dirty="0"/>
        </a:p>
      </dsp:txBody>
      <dsp:txXfrm>
        <a:off x="29275" y="1248437"/>
        <a:ext cx="7671015" cy="541160"/>
      </dsp:txXfrm>
    </dsp:sp>
    <dsp:sp modelId="{2171DCD9-F4D4-4A23-AFC9-AD055AACE90D}">
      <dsp:nvSpPr>
        <dsp:cNvPr id="0" name=""/>
        <dsp:cNvSpPr/>
      </dsp:nvSpPr>
      <dsp:spPr>
        <a:xfrm>
          <a:off x="0" y="1827957"/>
          <a:ext cx="7729565" cy="599710"/>
        </a:xfrm>
        <a:prstGeom prst="roundRect">
          <a:avLst/>
        </a:prstGeom>
        <a:solidFill>
          <a:schemeClr val="lt1">
            <a:hueOff val="0"/>
            <a:satOff val="0"/>
            <a:lumOff val="0"/>
            <a:alphaOff val="0"/>
          </a:schemeClr>
        </a:solidFill>
        <a:ln w="12700" cap="flat" cmpd="sng" algn="ctr">
          <a:solidFill>
            <a:srgbClr val="ED7D3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Issue notice of non-compliance with regulated standards </a:t>
          </a:r>
          <a:endParaRPr lang="en-GB" sz="2400" kern="1200" dirty="0"/>
        </a:p>
      </dsp:txBody>
      <dsp:txXfrm>
        <a:off x="29275" y="1857232"/>
        <a:ext cx="7671015" cy="541160"/>
      </dsp:txXfrm>
    </dsp:sp>
    <dsp:sp modelId="{5069EE7B-D615-4DDC-BBCB-882EDED5D716}">
      <dsp:nvSpPr>
        <dsp:cNvPr id="0" name=""/>
        <dsp:cNvSpPr/>
      </dsp:nvSpPr>
      <dsp:spPr>
        <a:xfrm>
          <a:off x="0" y="2436752"/>
          <a:ext cx="7729565" cy="599710"/>
        </a:xfrm>
        <a:prstGeom prst="roundRect">
          <a:avLst/>
        </a:prstGeom>
        <a:solidFill>
          <a:schemeClr val="lt1">
            <a:hueOff val="0"/>
            <a:satOff val="0"/>
            <a:lumOff val="0"/>
            <a:alphaOff val="0"/>
          </a:schemeClr>
        </a:solidFill>
        <a:ln w="12700" cap="flat" cmpd="sng" algn="ctr">
          <a:solidFill>
            <a:srgbClr val="ED7D3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Implement sanctions for persistent non-compliance with regulated standards</a:t>
          </a:r>
          <a:endParaRPr lang="en-GB" sz="2400" kern="1200" dirty="0"/>
        </a:p>
      </dsp:txBody>
      <dsp:txXfrm>
        <a:off x="29275" y="2466027"/>
        <a:ext cx="7671015" cy="541160"/>
      </dsp:txXfrm>
    </dsp:sp>
    <dsp:sp modelId="{D8918CCC-E0A9-4965-9DFB-F438C3B119C4}">
      <dsp:nvSpPr>
        <dsp:cNvPr id="0" name=""/>
        <dsp:cNvSpPr/>
      </dsp:nvSpPr>
      <dsp:spPr>
        <a:xfrm>
          <a:off x="0" y="3045547"/>
          <a:ext cx="7729565" cy="599710"/>
        </a:xfrm>
        <a:prstGeom prst="roundRect">
          <a:avLst/>
        </a:prstGeom>
        <a:solidFill>
          <a:schemeClr val="lt1">
            <a:hueOff val="0"/>
            <a:satOff val="0"/>
            <a:lumOff val="0"/>
            <a:alphaOff val="0"/>
          </a:schemeClr>
        </a:solidFill>
        <a:ln w="12700" cap="flat" cmpd="sng" algn="ctr">
          <a:solidFill>
            <a:srgbClr val="ED7D3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Monitor compliance; early warning indicators of breach of regulated standards </a:t>
          </a:r>
          <a:endParaRPr lang="en-GB" sz="2400" kern="1200" dirty="0"/>
        </a:p>
      </dsp:txBody>
      <dsp:txXfrm>
        <a:off x="29275" y="3074822"/>
        <a:ext cx="7671015" cy="541160"/>
      </dsp:txXfrm>
    </dsp:sp>
    <dsp:sp modelId="{7CE2FEBF-8AFB-44AD-A69B-F43BEBE181C7}">
      <dsp:nvSpPr>
        <dsp:cNvPr id="0" name=""/>
        <dsp:cNvSpPr/>
      </dsp:nvSpPr>
      <dsp:spPr>
        <a:xfrm>
          <a:off x="0" y="3654342"/>
          <a:ext cx="7729565" cy="599710"/>
        </a:xfrm>
        <a:prstGeom prst="roundRect">
          <a:avLst/>
        </a:prstGeom>
        <a:solidFill>
          <a:schemeClr val="lt1">
            <a:hueOff val="0"/>
            <a:satOff val="0"/>
            <a:lumOff val="0"/>
            <a:alphaOff val="0"/>
          </a:schemeClr>
        </a:solidFill>
        <a:ln w="12700" cap="flat" cmpd="sng" algn="ctr">
          <a:solidFill>
            <a:srgbClr val="ED7D3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Investigate complaints relating to breaches of regulated standards </a:t>
          </a:r>
          <a:endParaRPr lang="en-GB" sz="2400" kern="1200" dirty="0"/>
        </a:p>
      </dsp:txBody>
      <dsp:txXfrm>
        <a:off x="29275" y="3683617"/>
        <a:ext cx="7671015" cy="5411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864AA2-37F4-4AA7-8646-5165BDCF6897}">
      <dsp:nvSpPr>
        <dsp:cNvPr id="0" name=""/>
        <dsp:cNvSpPr/>
      </dsp:nvSpPr>
      <dsp:spPr>
        <a:xfrm>
          <a:off x="0" y="236"/>
          <a:ext cx="8124825" cy="60156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ZA" sz="2400" b="1" kern="1200" dirty="0">
              <a:solidFill>
                <a:srgbClr val="1F4571"/>
              </a:solidFill>
            </a:rPr>
            <a:t>Safety and security of Users and Staff </a:t>
          </a:r>
          <a:endParaRPr lang="en-GB" sz="2400" b="1" kern="1200" dirty="0">
            <a:solidFill>
              <a:srgbClr val="1F4571"/>
            </a:solidFill>
          </a:endParaRPr>
        </a:p>
      </dsp:txBody>
      <dsp:txXfrm>
        <a:off x="29366" y="29602"/>
        <a:ext cx="8066093" cy="542835"/>
      </dsp:txXfrm>
    </dsp:sp>
    <dsp:sp modelId="{8B582FB2-EA79-4654-81FA-C626ABC40FD3}">
      <dsp:nvSpPr>
        <dsp:cNvPr id="0" name=""/>
        <dsp:cNvSpPr/>
      </dsp:nvSpPr>
      <dsp:spPr>
        <a:xfrm>
          <a:off x="0" y="610916"/>
          <a:ext cx="8124825" cy="60156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ZA" sz="2400" b="1" kern="1200" dirty="0">
              <a:solidFill>
                <a:srgbClr val="1F4571"/>
              </a:solidFill>
            </a:rPr>
            <a:t>Non-adherence to Occupational Health and Safety principles</a:t>
          </a:r>
          <a:endParaRPr lang="en-GB" sz="2400" b="1" kern="1200" dirty="0">
            <a:solidFill>
              <a:srgbClr val="1F4571"/>
            </a:solidFill>
          </a:endParaRPr>
        </a:p>
      </dsp:txBody>
      <dsp:txXfrm>
        <a:off x="29366" y="640282"/>
        <a:ext cx="8066093" cy="542835"/>
      </dsp:txXfrm>
    </dsp:sp>
    <dsp:sp modelId="{3730772A-2095-4D59-AB1C-EECDBE0D6990}">
      <dsp:nvSpPr>
        <dsp:cNvPr id="0" name=""/>
        <dsp:cNvSpPr/>
      </dsp:nvSpPr>
      <dsp:spPr>
        <a:xfrm>
          <a:off x="0" y="1221596"/>
          <a:ext cx="8124825" cy="60156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ZA" sz="2400" b="1" kern="1200" dirty="0">
              <a:solidFill>
                <a:srgbClr val="1F4571"/>
              </a:solidFill>
            </a:rPr>
            <a:t>Emergency preparedness inadequate</a:t>
          </a:r>
          <a:endParaRPr lang="en-GB" sz="2400" b="1" kern="1200" dirty="0">
            <a:solidFill>
              <a:srgbClr val="1F4571"/>
            </a:solidFill>
          </a:endParaRPr>
        </a:p>
      </dsp:txBody>
      <dsp:txXfrm>
        <a:off x="29366" y="1250962"/>
        <a:ext cx="8066093" cy="542835"/>
      </dsp:txXfrm>
    </dsp:sp>
    <dsp:sp modelId="{9D1A4DAC-FE0B-46EB-B8EF-62A224A0EAB2}">
      <dsp:nvSpPr>
        <dsp:cNvPr id="0" name=""/>
        <dsp:cNvSpPr/>
      </dsp:nvSpPr>
      <dsp:spPr>
        <a:xfrm>
          <a:off x="0" y="1832276"/>
          <a:ext cx="8124825" cy="60156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ZA" sz="2400" b="1" kern="1200" dirty="0">
              <a:solidFill>
                <a:srgbClr val="1F4571"/>
              </a:solidFill>
            </a:rPr>
            <a:t>Functional essential equipment mostly not available or not serviced</a:t>
          </a:r>
          <a:endParaRPr lang="en-GB" sz="2400" b="1" kern="1200" dirty="0">
            <a:solidFill>
              <a:srgbClr val="1F4571"/>
            </a:solidFill>
          </a:endParaRPr>
        </a:p>
      </dsp:txBody>
      <dsp:txXfrm>
        <a:off x="29366" y="1861642"/>
        <a:ext cx="8066093" cy="542835"/>
      </dsp:txXfrm>
    </dsp:sp>
    <dsp:sp modelId="{736824C7-CF7F-4E8E-B000-9994F5ED2619}">
      <dsp:nvSpPr>
        <dsp:cNvPr id="0" name=""/>
        <dsp:cNvSpPr/>
      </dsp:nvSpPr>
      <dsp:spPr>
        <a:xfrm>
          <a:off x="0" y="2442956"/>
          <a:ext cx="8124825" cy="60156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ZA" sz="2400" b="1" kern="1200" dirty="0">
              <a:solidFill>
                <a:srgbClr val="1F4571"/>
              </a:solidFill>
            </a:rPr>
            <a:t>Some of the structures not fit for purpose</a:t>
          </a:r>
          <a:endParaRPr lang="en-GB" sz="2400" b="1" kern="1200" dirty="0">
            <a:solidFill>
              <a:srgbClr val="1F4571"/>
            </a:solidFill>
          </a:endParaRPr>
        </a:p>
      </dsp:txBody>
      <dsp:txXfrm>
        <a:off x="29366" y="2472322"/>
        <a:ext cx="8066093" cy="542835"/>
      </dsp:txXfrm>
    </dsp:sp>
    <dsp:sp modelId="{451D5FD2-DABE-4CC0-94E0-EE7A6F079954}">
      <dsp:nvSpPr>
        <dsp:cNvPr id="0" name=""/>
        <dsp:cNvSpPr/>
      </dsp:nvSpPr>
      <dsp:spPr>
        <a:xfrm>
          <a:off x="0" y="3053636"/>
          <a:ext cx="8124825" cy="60156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ZA" sz="2400" b="1" kern="1200" dirty="0">
              <a:solidFill>
                <a:srgbClr val="1F4571"/>
              </a:solidFill>
            </a:rPr>
            <a:t>Referral systems not in place</a:t>
          </a:r>
          <a:endParaRPr lang="en-GB" sz="2400" b="1" kern="1200" dirty="0">
            <a:solidFill>
              <a:srgbClr val="1F4571"/>
            </a:solidFill>
          </a:endParaRPr>
        </a:p>
      </dsp:txBody>
      <dsp:txXfrm>
        <a:off x="29366" y="3083002"/>
        <a:ext cx="8066093" cy="542835"/>
      </dsp:txXfrm>
    </dsp:sp>
    <dsp:sp modelId="{DC8B5CB4-5C2F-4BCF-9FAE-E64B14A592CC}">
      <dsp:nvSpPr>
        <dsp:cNvPr id="0" name=""/>
        <dsp:cNvSpPr/>
      </dsp:nvSpPr>
      <dsp:spPr>
        <a:xfrm>
          <a:off x="0" y="3664316"/>
          <a:ext cx="8124825" cy="60156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ZA" sz="2400" b="1" kern="1200" dirty="0">
              <a:solidFill>
                <a:srgbClr val="1F4571"/>
              </a:solidFill>
            </a:rPr>
            <a:t>Patients records and documentation not up to acceptable standards</a:t>
          </a:r>
          <a:endParaRPr lang="en-GB" sz="2400" b="1" kern="1200" dirty="0">
            <a:solidFill>
              <a:srgbClr val="1F4571"/>
            </a:solidFill>
          </a:endParaRPr>
        </a:p>
      </dsp:txBody>
      <dsp:txXfrm>
        <a:off x="29366" y="3693682"/>
        <a:ext cx="8066093" cy="542835"/>
      </dsp:txXfrm>
    </dsp:sp>
    <dsp:sp modelId="{B466B955-197B-4221-A55E-72C67EB84803}">
      <dsp:nvSpPr>
        <dsp:cNvPr id="0" name=""/>
        <dsp:cNvSpPr/>
      </dsp:nvSpPr>
      <dsp:spPr>
        <a:xfrm>
          <a:off x="0" y="4274995"/>
          <a:ext cx="8124825" cy="60156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ZA" sz="2400" b="1" kern="1200" dirty="0">
              <a:solidFill>
                <a:srgbClr val="1F4571"/>
              </a:solidFill>
            </a:rPr>
            <a:t>Unavailability of guiding documents in clinical care</a:t>
          </a:r>
          <a:endParaRPr lang="en-GB" sz="2400" b="1" kern="1200" dirty="0">
            <a:solidFill>
              <a:srgbClr val="1F4571"/>
            </a:solidFill>
          </a:endParaRPr>
        </a:p>
      </dsp:txBody>
      <dsp:txXfrm>
        <a:off x="29366" y="4304361"/>
        <a:ext cx="8066093" cy="5428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9710D2-0F8E-4132-9203-F720E5516379}">
      <dsp:nvSpPr>
        <dsp:cNvPr id="0" name=""/>
        <dsp:cNvSpPr/>
      </dsp:nvSpPr>
      <dsp:spPr>
        <a:xfrm rot="5400000">
          <a:off x="6675547" y="-2838927"/>
          <a:ext cx="880494" cy="6697218"/>
        </a:xfrm>
        <a:prstGeom prst="round2SameRect">
          <a:avLst/>
        </a:prstGeom>
        <a:solidFill>
          <a:srgbClr val="ED7D31"/>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83820" rIns="167640" bIns="83820" numCol="1" spcCol="1270" anchor="ctr" anchorCtr="0">
          <a:noAutofit/>
        </a:bodyPr>
        <a:lstStyle/>
        <a:p>
          <a:pPr marL="228600" lvl="1" indent="-228600" algn="l" defTabSz="889000">
            <a:lnSpc>
              <a:spcPct val="90000"/>
            </a:lnSpc>
            <a:spcBef>
              <a:spcPct val="0"/>
            </a:spcBef>
            <a:spcAft>
              <a:spcPct val="15000"/>
            </a:spcAft>
            <a:buFontTx/>
            <a:buChar char="••"/>
          </a:pPr>
          <a:r>
            <a:rPr lang="en-US" sz="2000" b="1" kern="1200" dirty="0">
              <a:solidFill>
                <a:schemeClr val="tx1"/>
              </a:solidFill>
            </a:rPr>
            <a:t>Inadequate internal supervision and responsiveness </a:t>
          </a:r>
          <a:endParaRPr lang="en-GB" sz="2000" b="1" kern="1200" dirty="0">
            <a:solidFill>
              <a:schemeClr val="tx1"/>
            </a:solidFill>
          </a:endParaRPr>
        </a:p>
      </dsp:txBody>
      <dsp:txXfrm rot="-5400000">
        <a:off x="3767185" y="112417"/>
        <a:ext cx="6654236" cy="794530"/>
      </dsp:txXfrm>
    </dsp:sp>
    <dsp:sp modelId="{FE7DCA4D-735E-40D1-BA28-98D41B0B6815}">
      <dsp:nvSpPr>
        <dsp:cNvPr id="0" name=""/>
        <dsp:cNvSpPr/>
      </dsp:nvSpPr>
      <dsp:spPr>
        <a:xfrm>
          <a:off x="0" y="2288"/>
          <a:ext cx="3767185" cy="110061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US" sz="2400" b="1" kern="1200" dirty="0">
              <a:solidFill>
                <a:srgbClr val="1F4571"/>
              </a:solidFill>
            </a:rPr>
            <a:t>Management capacity</a:t>
          </a:r>
          <a:endParaRPr lang="en-GB" sz="2400" b="1" kern="1200" dirty="0">
            <a:solidFill>
              <a:srgbClr val="1F4571"/>
            </a:solidFill>
          </a:endParaRPr>
        </a:p>
      </dsp:txBody>
      <dsp:txXfrm>
        <a:off x="53728" y="56016"/>
        <a:ext cx="3659729" cy="993161"/>
      </dsp:txXfrm>
    </dsp:sp>
    <dsp:sp modelId="{06F0D899-C22A-4E2E-BAA5-65FC1B1E7453}">
      <dsp:nvSpPr>
        <dsp:cNvPr id="0" name=""/>
        <dsp:cNvSpPr/>
      </dsp:nvSpPr>
      <dsp:spPr>
        <a:xfrm rot="5400000">
          <a:off x="6675547" y="-1640363"/>
          <a:ext cx="880494" cy="6697218"/>
        </a:xfrm>
        <a:prstGeom prst="round2SameRect">
          <a:avLst/>
        </a:prstGeom>
        <a:solidFill>
          <a:srgbClr val="ED7D31"/>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83820" rIns="167640" bIns="83820" numCol="1" spcCol="1270" anchor="ctr" anchorCtr="0">
          <a:noAutofit/>
        </a:bodyPr>
        <a:lstStyle/>
        <a:p>
          <a:pPr marL="228600" lvl="1" indent="-228600" algn="l" defTabSz="889000">
            <a:lnSpc>
              <a:spcPct val="90000"/>
            </a:lnSpc>
            <a:spcBef>
              <a:spcPct val="0"/>
            </a:spcBef>
            <a:spcAft>
              <a:spcPct val="15000"/>
            </a:spcAft>
            <a:buFontTx/>
            <a:buChar char="••"/>
          </a:pPr>
          <a:r>
            <a:rPr lang="en-US" sz="2000" b="1" kern="1200" dirty="0">
              <a:solidFill>
                <a:schemeClr val="tx1"/>
              </a:solidFill>
            </a:rPr>
            <a:t>Patient and Staff satisfaction</a:t>
          </a:r>
          <a:endParaRPr lang="en-GB" sz="2000" b="1" kern="1200" dirty="0">
            <a:solidFill>
              <a:schemeClr val="tx1"/>
            </a:solidFill>
          </a:endParaRPr>
        </a:p>
        <a:p>
          <a:pPr marL="228600" lvl="1" indent="-228600" algn="l" defTabSz="889000">
            <a:lnSpc>
              <a:spcPct val="90000"/>
            </a:lnSpc>
            <a:spcBef>
              <a:spcPct val="0"/>
            </a:spcBef>
            <a:spcAft>
              <a:spcPct val="15000"/>
            </a:spcAft>
            <a:buFontTx/>
            <a:buChar char="••"/>
          </a:pPr>
          <a:r>
            <a:rPr lang="en-US" sz="2000" b="1" kern="1200" dirty="0">
              <a:solidFill>
                <a:schemeClr val="tx1"/>
              </a:solidFill>
            </a:rPr>
            <a:t>Safety procedures to avoid harm</a:t>
          </a:r>
          <a:endParaRPr lang="en-GB" sz="2000" b="1" kern="1200" dirty="0">
            <a:solidFill>
              <a:schemeClr val="tx1"/>
            </a:solidFill>
          </a:endParaRPr>
        </a:p>
        <a:p>
          <a:pPr marL="228600" lvl="1" indent="-228600" algn="l" defTabSz="889000">
            <a:lnSpc>
              <a:spcPct val="90000"/>
            </a:lnSpc>
            <a:spcBef>
              <a:spcPct val="0"/>
            </a:spcBef>
            <a:spcAft>
              <a:spcPct val="15000"/>
            </a:spcAft>
            <a:buFontTx/>
            <a:buChar char="••"/>
          </a:pPr>
          <a:r>
            <a:rPr lang="en-US" sz="2000" b="1" kern="1200" dirty="0">
              <a:solidFill>
                <a:schemeClr val="tx1"/>
              </a:solidFill>
            </a:rPr>
            <a:t>Reliability of interventions to ensure effectiveness </a:t>
          </a:r>
          <a:endParaRPr lang="en-GB" sz="2000" b="1" kern="1200" dirty="0">
            <a:solidFill>
              <a:schemeClr val="tx1"/>
            </a:solidFill>
          </a:endParaRPr>
        </a:p>
      </dsp:txBody>
      <dsp:txXfrm rot="-5400000">
        <a:off x="3767185" y="1310981"/>
        <a:ext cx="6654236" cy="794530"/>
      </dsp:txXfrm>
    </dsp:sp>
    <dsp:sp modelId="{A5ECF244-61AD-445E-B93E-008694F8628D}">
      <dsp:nvSpPr>
        <dsp:cNvPr id="0" name=""/>
        <dsp:cNvSpPr/>
      </dsp:nvSpPr>
      <dsp:spPr>
        <a:xfrm>
          <a:off x="0" y="1157936"/>
          <a:ext cx="3767185" cy="110061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US" sz="2400" b="1" kern="1200" dirty="0">
              <a:solidFill>
                <a:srgbClr val="1F4571"/>
              </a:solidFill>
            </a:rPr>
            <a:t>Inadequate to poor  governance and leadership</a:t>
          </a:r>
          <a:endParaRPr lang="en-GB" sz="2400" b="1" kern="1200" dirty="0">
            <a:solidFill>
              <a:srgbClr val="1F4571"/>
            </a:solidFill>
          </a:endParaRPr>
        </a:p>
      </dsp:txBody>
      <dsp:txXfrm>
        <a:off x="53728" y="1211664"/>
        <a:ext cx="3659729" cy="993161"/>
      </dsp:txXfrm>
    </dsp:sp>
    <dsp:sp modelId="{C6814182-E147-4528-A45D-C24C5072F5E8}">
      <dsp:nvSpPr>
        <dsp:cNvPr id="0" name=""/>
        <dsp:cNvSpPr/>
      </dsp:nvSpPr>
      <dsp:spPr>
        <a:xfrm rot="5400000">
          <a:off x="6675547" y="-484714"/>
          <a:ext cx="880494" cy="6697218"/>
        </a:xfrm>
        <a:prstGeom prst="round2SameRect">
          <a:avLst/>
        </a:prstGeom>
        <a:solidFill>
          <a:srgbClr val="ED7D31"/>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FontTx/>
            <a:buChar char="••"/>
          </a:pPr>
          <a:r>
            <a:rPr lang="en-US" sz="2100" b="1" kern="1200" dirty="0">
              <a:solidFill>
                <a:schemeClr val="tx1"/>
              </a:solidFill>
            </a:rPr>
            <a:t>Absenteeism, ineffective controls over resources; overuse of laboratory investigations, medicines, blood supply</a:t>
          </a:r>
          <a:endParaRPr lang="en-GB" sz="2100" b="1" kern="1200" dirty="0">
            <a:solidFill>
              <a:schemeClr val="tx1"/>
            </a:solidFill>
          </a:endParaRPr>
        </a:p>
      </dsp:txBody>
      <dsp:txXfrm rot="-5400000">
        <a:off x="3767185" y="2466630"/>
        <a:ext cx="6654236" cy="794530"/>
      </dsp:txXfrm>
    </dsp:sp>
    <dsp:sp modelId="{2287B755-5B7F-4C8C-B47C-B260659112A8}">
      <dsp:nvSpPr>
        <dsp:cNvPr id="0" name=""/>
        <dsp:cNvSpPr/>
      </dsp:nvSpPr>
      <dsp:spPr>
        <a:xfrm>
          <a:off x="0" y="2313585"/>
          <a:ext cx="3767185" cy="110061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US" sz="2400" b="1" kern="1200" dirty="0">
              <a:solidFill>
                <a:srgbClr val="1F4571"/>
              </a:solidFill>
            </a:rPr>
            <a:t>Inadequate to poor systems, procedures and records management</a:t>
          </a:r>
          <a:endParaRPr lang="en-GB" sz="2400" b="1" kern="1200" dirty="0">
            <a:solidFill>
              <a:srgbClr val="1F4571"/>
            </a:solidFill>
          </a:endParaRPr>
        </a:p>
      </dsp:txBody>
      <dsp:txXfrm>
        <a:off x="53728" y="2367313"/>
        <a:ext cx="3659729" cy="993161"/>
      </dsp:txXfrm>
    </dsp:sp>
    <dsp:sp modelId="{C2400FE6-C1C7-4311-B092-B305DE6F41B3}">
      <dsp:nvSpPr>
        <dsp:cNvPr id="0" name=""/>
        <dsp:cNvSpPr/>
      </dsp:nvSpPr>
      <dsp:spPr>
        <a:xfrm rot="5400000">
          <a:off x="6675547" y="670933"/>
          <a:ext cx="880494" cy="6697218"/>
        </a:xfrm>
        <a:prstGeom prst="round2SameRect">
          <a:avLst/>
        </a:prstGeom>
        <a:solidFill>
          <a:srgbClr val="ED7D31"/>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FontTx/>
            <a:buChar char="••"/>
          </a:pPr>
          <a:r>
            <a:rPr lang="en-US" sz="2100" b="1" kern="1200" dirty="0">
              <a:solidFill>
                <a:schemeClr val="tx1"/>
              </a:solidFill>
            </a:rPr>
            <a:t>Breakdown in capacity to deliver quality or even basic care</a:t>
          </a:r>
          <a:endParaRPr lang="en-GB" sz="2100" b="1" kern="1200" dirty="0">
            <a:solidFill>
              <a:schemeClr val="tx1"/>
            </a:solidFill>
          </a:endParaRPr>
        </a:p>
      </dsp:txBody>
      <dsp:txXfrm rot="-5400000">
        <a:off x="3767185" y="3622277"/>
        <a:ext cx="6654236" cy="794530"/>
      </dsp:txXfrm>
    </dsp:sp>
    <dsp:sp modelId="{4696B152-09AE-4F16-AF57-DFC3DA6003ED}">
      <dsp:nvSpPr>
        <dsp:cNvPr id="0" name=""/>
        <dsp:cNvSpPr/>
      </dsp:nvSpPr>
      <dsp:spPr>
        <a:xfrm>
          <a:off x="0" y="3469234"/>
          <a:ext cx="3767185" cy="1100617"/>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US" sz="2400" b="1" kern="1200" dirty="0">
              <a:solidFill>
                <a:srgbClr val="1F4571"/>
              </a:solidFill>
            </a:rPr>
            <a:t>Poor monitoring and problem solving / quality improvement</a:t>
          </a:r>
          <a:endParaRPr lang="en-GB" sz="2400" b="1" kern="1200" dirty="0">
            <a:solidFill>
              <a:srgbClr val="1F4571"/>
            </a:solidFill>
          </a:endParaRPr>
        </a:p>
      </dsp:txBody>
      <dsp:txXfrm>
        <a:off x="53728" y="3522962"/>
        <a:ext cx="3659729" cy="9931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9710D2-0F8E-4132-9203-F720E5516379}">
      <dsp:nvSpPr>
        <dsp:cNvPr id="0" name=""/>
        <dsp:cNvSpPr/>
      </dsp:nvSpPr>
      <dsp:spPr>
        <a:xfrm rot="5400000">
          <a:off x="6620153" y="-2827964"/>
          <a:ext cx="1067483" cy="6723413"/>
        </a:xfrm>
        <a:prstGeom prst="round2SameRect">
          <a:avLst/>
        </a:prstGeom>
        <a:solidFill>
          <a:schemeClr val="tx1">
            <a:lumMod val="65000"/>
            <a:lumOff val="35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9070" tIns="89535" rIns="179070" bIns="89535" numCol="1" spcCol="1270" anchor="ctr"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kern="1200" dirty="0">
              <a:solidFill>
                <a:schemeClr val="bg1"/>
              </a:solidFill>
            </a:rPr>
            <a:t>Infrastructure: aged and mostly not fit for purpose, not maintained </a:t>
          </a:r>
          <a:endParaRPr lang="en-GB" sz="1800" kern="1200" dirty="0">
            <a:solidFill>
              <a:schemeClr val="bg1"/>
            </a:solidFill>
          </a:endParaRPr>
        </a:p>
        <a:p>
          <a:pPr marL="171450" lvl="1" indent="-171450" algn="l" defTabSz="800100">
            <a:lnSpc>
              <a:spcPct val="90000"/>
            </a:lnSpc>
            <a:spcBef>
              <a:spcPct val="0"/>
            </a:spcBef>
            <a:spcAft>
              <a:spcPct val="15000"/>
            </a:spcAft>
            <a:buFont typeface="Arial" panose="020B0604020202020204" pitchFamily="34" charset="0"/>
            <a:buChar char="••"/>
          </a:pPr>
          <a:r>
            <a:rPr lang="en-US" sz="1800" kern="1200" dirty="0">
              <a:solidFill>
                <a:schemeClr val="bg1"/>
              </a:solidFill>
            </a:rPr>
            <a:t>Equipment:  not maintained, not replaced, if procured but not fit for purpose or properly specified</a:t>
          </a:r>
          <a:endParaRPr lang="en-GB" sz="1800" kern="1200" dirty="0">
            <a:solidFill>
              <a:schemeClr val="bg1"/>
            </a:solidFill>
          </a:endParaRPr>
        </a:p>
      </dsp:txBody>
      <dsp:txXfrm rot="-5400000">
        <a:off x="3792188" y="52111"/>
        <a:ext cx="6671303" cy="963263"/>
      </dsp:txXfrm>
    </dsp:sp>
    <dsp:sp modelId="{FE7DCA4D-735E-40D1-BA28-98D41B0B6815}">
      <dsp:nvSpPr>
        <dsp:cNvPr id="0" name=""/>
        <dsp:cNvSpPr/>
      </dsp:nvSpPr>
      <dsp:spPr>
        <a:xfrm>
          <a:off x="0" y="82675"/>
          <a:ext cx="3781919" cy="906570"/>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GB" sz="2400" b="1" kern="1200" dirty="0">
              <a:solidFill>
                <a:srgbClr val="1F4571"/>
              </a:solidFill>
            </a:rPr>
            <a:t>Infrastructure and Equipment  </a:t>
          </a:r>
        </a:p>
      </dsp:txBody>
      <dsp:txXfrm>
        <a:off x="44255" y="126930"/>
        <a:ext cx="3693409" cy="818060"/>
      </dsp:txXfrm>
    </dsp:sp>
    <dsp:sp modelId="{06F0D899-C22A-4E2E-BAA5-65FC1B1E7453}">
      <dsp:nvSpPr>
        <dsp:cNvPr id="0" name=""/>
        <dsp:cNvSpPr/>
      </dsp:nvSpPr>
      <dsp:spPr>
        <a:xfrm rot="5400000">
          <a:off x="6787980" y="-1796675"/>
          <a:ext cx="725256" cy="6729985"/>
        </a:xfrm>
        <a:prstGeom prst="round2SameRect">
          <a:avLst/>
        </a:prstGeom>
        <a:solidFill>
          <a:schemeClr val="tx1">
            <a:lumMod val="65000"/>
            <a:lumOff val="35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bg1"/>
              </a:solidFill>
            </a:rPr>
            <a:t>Inadequate for services  rendered (lab. non-payment; X-Ray equipment, staff)</a:t>
          </a:r>
          <a:endParaRPr lang="en-GB" sz="2000" kern="1200" dirty="0">
            <a:solidFill>
              <a:schemeClr val="bg1"/>
            </a:solidFill>
          </a:endParaRPr>
        </a:p>
      </dsp:txBody>
      <dsp:txXfrm rot="-5400000">
        <a:off x="3785616" y="1241093"/>
        <a:ext cx="6694581" cy="654448"/>
      </dsp:txXfrm>
    </dsp:sp>
    <dsp:sp modelId="{A5ECF244-61AD-445E-B93E-008694F8628D}">
      <dsp:nvSpPr>
        <dsp:cNvPr id="0" name=""/>
        <dsp:cNvSpPr/>
      </dsp:nvSpPr>
      <dsp:spPr>
        <a:xfrm>
          <a:off x="0" y="1115031"/>
          <a:ext cx="3785616" cy="906570"/>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GB" sz="2400" b="1" kern="1200" dirty="0">
              <a:solidFill>
                <a:srgbClr val="1F4571"/>
              </a:solidFill>
            </a:rPr>
            <a:t>Diagnostic capacity</a:t>
          </a:r>
        </a:p>
      </dsp:txBody>
      <dsp:txXfrm>
        <a:off x="44255" y="1159286"/>
        <a:ext cx="3697106" cy="818060"/>
      </dsp:txXfrm>
    </dsp:sp>
    <dsp:sp modelId="{C6814182-E147-4528-A45D-C24C5072F5E8}">
      <dsp:nvSpPr>
        <dsp:cNvPr id="0" name=""/>
        <dsp:cNvSpPr/>
      </dsp:nvSpPr>
      <dsp:spPr>
        <a:xfrm rot="5400000">
          <a:off x="6787980" y="-844776"/>
          <a:ext cx="725256" cy="6729985"/>
        </a:xfrm>
        <a:prstGeom prst="round2SameRect">
          <a:avLst/>
        </a:prstGeom>
        <a:solidFill>
          <a:schemeClr val="tx1">
            <a:lumMod val="65000"/>
            <a:lumOff val="35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bg1"/>
              </a:solidFill>
            </a:rPr>
            <a:t>No Service Level Agreement for monitoring at point of use, poor value for money</a:t>
          </a:r>
          <a:endParaRPr lang="en-GB" sz="2000" kern="1200" dirty="0">
            <a:solidFill>
              <a:schemeClr val="bg1"/>
            </a:solidFill>
          </a:endParaRPr>
        </a:p>
      </dsp:txBody>
      <dsp:txXfrm rot="-5400000">
        <a:off x="3785616" y="2192992"/>
        <a:ext cx="6694581" cy="654448"/>
      </dsp:txXfrm>
    </dsp:sp>
    <dsp:sp modelId="{2287B755-5B7F-4C8C-B47C-B260659112A8}">
      <dsp:nvSpPr>
        <dsp:cNvPr id="0" name=""/>
        <dsp:cNvSpPr/>
      </dsp:nvSpPr>
      <dsp:spPr>
        <a:xfrm>
          <a:off x="0" y="2066930"/>
          <a:ext cx="3785616" cy="906570"/>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l" defTabSz="1066800">
            <a:lnSpc>
              <a:spcPct val="90000"/>
            </a:lnSpc>
            <a:spcBef>
              <a:spcPct val="0"/>
            </a:spcBef>
            <a:spcAft>
              <a:spcPct val="35000"/>
            </a:spcAft>
          </a:pPr>
          <a:r>
            <a:rPr lang="en-GB" sz="2400" b="1" kern="1200" dirty="0">
              <a:solidFill>
                <a:srgbClr val="1F4571"/>
              </a:solidFill>
            </a:rPr>
            <a:t>Procurement, Contract management </a:t>
          </a:r>
        </a:p>
      </dsp:txBody>
      <dsp:txXfrm>
        <a:off x="44255" y="2111185"/>
        <a:ext cx="3697106" cy="818060"/>
      </dsp:txXfrm>
    </dsp:sp>
    <dsp:sp modelId="{C2400FE6-C1C7-4311-B092-B305DE6F41B3}">
      <dsp:nvSpPr>
        <dsp:cNvPr id="0" name=""/>
        <dsp:cNvSpPr/>
      </dsp:nvSpPr>
      <dsp:spPr>
        <a:xfrm rot="5400000">
          <a:off x="6787980" y="107123"/>
          <a:ext cx="725256" cy="6729985"/>
        </a:xfrm>
        <a:prstGeom prst="round2SameRect">
          <a:avLst/>
        </a:prstGeom>
        <a:solidFill>
          <a:schemeClr val="tx1">
            <a:lumMod val="65000"/>
            <a:lumOff val="35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bg1"/>
              </a:solidFill>
            </a:rPr>
            <a:t>To support implementation and solve problems, no policies or guidelines</a:t>
          </a:r>
          <a:endParaRPr lang="en-GB" sz="2000" kern="1200" dirty="0">
            <a:solidFill>
              <a:schemeClr val="bg1"/>
            </a:solidFill>
          </a:endParaRPr>
        </a:p>
      </dsp:txBody>
      <dsp:txXfrm rot="-5400000">
        <a:off x="3785616" y="3144891"/>
        <a:ext cx="6694581" cy="654448"/>
      </dsp:txXfrm>
    </dsp:sp>
    <dsp:sp modelId="{4696B152-09AE-4F16-AF57-DFC3DA6003ED}">
      <dsp:nvSpPr>
        <dsp:cNvPr id="0" name=""/>
        <dsp:cNvSpPr/>
      </dsp:nvSpPr>
      <dsp:spPr>
        <a:xfrm>
          <a:off x="0" y="3018830"/>
          <a:ext cx="3785616" cy="906570"/>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a:lnSpc>
              <a:spcPct val="90000"/>
            </a:lnSpc>
            <a:spcBef>
              <a:spcPct val="0"/>
            </a:spcBef>
            <a:spcAft>
              <a:spcPct val="35000"/>
            </a:spcAft>
          </a:pPr>
          <a:r>
            <a:rPr lang="en-US" sz="2000" b="1" kern="1200" dirty="0">
              <a:solidFill>
                <a:srgbClr val="1F4571"/>
              </a:solidFill>
            </a:rPr>
            <a:t>Inadequate support to Staff development, supervision and monitoring</a:t>
          </a:r>
          <a:endParaRPr lang="en-GB" sz="2000" b="1" kern="1200" dirty="0">
            <a:solidFill>
              <a:srgbClr val="1F4571"/>
            </a:solidFill>
          </a:endParaRPr>
        </a:p>
      </dsp:txBody>
      <dsp:txXfrm>
        <a:off x="44255" y="3063085"/>
        <a:ext cx="3697106" cy="818060"/>
      </dsp:txXfrm>
    </dsp:sp>
    <dsp:sp modelId="{0EA3073D-1B27-4360-8953-AAEB9ADF6E8B}">
      <dsp:nvSpPr>
        <dsp:cNvPr id="0" name=""/>
        <dsp:cNvSpPr/>
      </dsp:nvSpPr>
      <dsp:spPr>
        <a:xfrm rot="5400000">
          <a:off x="6787980" y="1059022"/>
          <a:ext cx="725256" cy="6729985"/>
        </a:xfrm>
        <a:prstGeom prst="round2SameRect">
          <a:avLst/>
        </a:prstGeom>
        <a:solidFill>
          <a:schemeClr val="tx1">
            <a:lumMod val="65000"/>
            <a:lumOff val="35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US" sz="2000" b="0" i="0" kern="1200" dirty="0">
              <a:solidFill>
                <a:schemeClr val="bg1"/>
              </a:solidFill>
              <a:latin typeface="Arial" panose="020B0604020202020204" pitchFamily="34" charset="0"/>
              <a:ea typeface="MS PGothic" pitchFamily="34" charset="-128"/>
              <a:cs typeface="Arial" panose="020B0604020202020204" pitchFamily="34" charset="0"/>
            </a:rPr>
            <a:t>Staffing numbers, skills mix for package of care</a:t>
          </a:r>
          <a:endParaRPr lang="en-GB" sz="2000" kern="1200" dirty="0">
            <a:solidFill>
              <a:schemeClr val="bg1"/>
            </a:solidFill>
          </a:endParaRPr>
        </a:p>
      </dsp:txBody>
      <dsp:txXfrm rot="-5400000">
        <a:off x="3785616" y="4096790"/>
        <a:ext cx="6694581" cy="654448"/>
      </dsp:txXfrm>
    </dsp:sp>
    <dsp:sp modelId="{0C853B82-4CF9-4DE0-A452-656672290D4A}">
      <dsp:nvSpPr>
        <dsp:cNvPr id="0" name=""/>
        <dsp:cNvSpPr/>
      </dsp:nvSpPr>
      <dsp:spPr>
        <a:xfrm>
          <a:off x="0" y="3970729"/>
          <a:ext cx="3785616" cy="906570"/>
        </a:xfrm>
        <a:prstGeom prst="roundRect">
          <a:avLst/>
        </a:prstGeom>
        <a:solidFill>
          <a:srgbClr val="F2F2F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a:lnSpc>
              <a:spcPct val="90000"/>
            </a:lnSpc>
            <a:spcBef>
              <a:spcPct val="0"/>
            </a:spcBef>
            <a:spcAft>
              <a:spcPct val="35000"/>
            </a:spcAft>
            <a:buNone/>
          </a:pPr>
          <a:r>
            <a:rPr lang="en-US" sz="2000" b="1" i="0" kern="1200" dirty="0">
              <a:solidFill>
                <a:srgbClr val="1F4571"/>
              </a:solidFill>
              <a:latin typeface="+mn-lt"/>
              <a:ea typeface="MS PGothic" pitchFamily="34" charset="-128"/>
              <a:cs typeface="Arial" panose="020B0604020202020204" pitchFamily="34" charset="0"/>
            </a:rPr>
            <a:t>Budget and inadequate staffing in relation to workload</a:t>
          </a:r>
          <a:endParaRPr lang="en-GB" sz="2000" b="1" kern="1200" dirty="0">
            <a:solidFill>
              <a:srgbClr val="1F4571"/>
            </a:solidFill>
            <a:latin typeface="+mn-lt"/>
          </a:endParaRPr>
        </a:p>
      </dsp:txBody>
      <dsp:txXfrm>
        <a:off x="44255" y="4014984"/>
        <a:ext cx="3697106" cy="8180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1DCD5-971E-4384-B062-B87FA8B4C8F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2FF5A8-E721-4E24-88C8-2FFB5C78F8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CC2CE37-49BB-4BF6-A8B9-48A2C0C42279}"/>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5" name="Footer Placeholder 4">
            <a:extLst>
              <a:ext uri="{FF2B5EF4-FFF2-40B4-BE49-F238E27FC236}">
                <a16:creationId xmlns:a16="http://schemas.microsoft.com/office/drawing/2014/main" id="{03ECD07A-1EE3-49B6-8911-3CDDC449555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E4A42B5-D275-4810-90F5-B4A1030DE1A5}"/>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379426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0D820-9067-439F-895B-ABCF924C63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E045C3-6AF6-4B2B-9812-C1B10DC7A4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9E336A-CA87-49B3-A896-E98CA8BB27F6}"/>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5" name="Footer Placeholder 4">
            <a:extLst>
              <a:ext uri="{FF2B5EF4-FFF2-40B4-BE49-F238E27FC236}">
                <a16:creationId xmlns:a16="http://schemas.microsoft.com/office/drawing/2014/main" id="{8A34615E-C311-4D5F-A9C9-666922D9DEB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6ADB0D4-C8E7-4612-A0BC-0A897DA9EC9B}"/>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234784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8B7D3-3C76-4F50-95AA-F69C91CA8D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BCCEA5-E3F6-4BB9-9E21-6D9223E848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2995490-A91B-4EE9-B664-5067E4E282D2}"/>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5" name="Footer Placeholder 4">
            <a:extLst>
              <a:ext uri="{FF2B5EF4-FFF2-40B4-BE49-F238E27FC236}">
                <a16:creationId xmlns:a16="http://schemas.microsoft.com/office/drawing/2014/main" id="{1F90AF75-6FB4-492B-8706-6BEE0ACBD30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A0A0F75-A29F-4265-ADE3-7D7561BE89E1}"/>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3131964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86BB4-8B58-46A0-B385-04E85E6F3F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C2A725-40C7-4B53-A489-4B85DD4CA61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4DB87AB-09D1-47AC-8FE6-8B93E415C2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539B84C-58FF-47F2-B59E-D7491ABCAD9C}"/>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6" name="Footer Placeholder 5">
            <a:extLst>
              <a:ext uri="{FF2B5EF4-FFF2-40B4-BE49-F238E27FC236}">
                <a16:creationId xmlns:a16="http://schemas.microsoft.com/office/drawing/2014/main" id="{F821AF26-2A5E-432E-AD38-15E84CCE5C04}"/>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EE5B23A-B30A-4BAF-BD63-A6AF35D5E59B}"/>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1695278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224F7-4BE7-4A58-8CCD-CC977CDF560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7AED30-46D7-49DC-BF79-8F9BB6870C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11A365-4D3C-4C7C-8E79-FFC56B9C1B4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A2B446-CB27-40F4-B116-946AE1DD02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BED5BB-F8E0-4BF2-8DE5-5D99399F51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20A450-25E7-4CAE-89F4-91355007111E}"/>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8" name="Footer Placeholder 7">
            <a:extLst>
              <a:ext uri="{FF2B5EF4-FFF2-40B4-BE49-F238E27FC236}">
                <a16:creationId xmlns:a16="http://schemas.microsoft.com/office/drawing/2014/main" id="{31FC6C40-E0B3-43BA-81A6-5A891753B89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9E62A89B-100B-49E3-BCEF-7DDDDA6DA6C2}"/>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4265697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DE6E3-D5E0-4B01-A34A-1733E9021CF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F7D4541-71B5-4FEB-98AD-AD6C4BE09633}"/>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4" name="Footer Placeholder 3">
            <a:extLst>
              <a:ext uri="{FF2B5EF4-FFF2-40B4-BE49-F238E27FC236}">
                <a16:creationId xmlns:a16="http://schemas.microsoft.com/office/drawing/2014/main" id="{614CA3BE-FE15-4D24-839D-C664B65E299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2B8B1D1B-6EB1-451C-AFCA-CC9C808B9603}"/>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1501516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B0AD55-B22A-4813-A1C4-C5876406211B}"/>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3" name="Footer Placeholder 2">
            <a:extLst>
              <a:ext uri="{FF2B5EF4-FFF2-40B4-BE49-F238E27FC236}">
                <a16:creationId xmlns:a16="http://schemas.microsoft.com/office/drawing/2014/main" id="{A13F8E19-C565-4769-B97B-2067A39D21F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58099DB8-2243-4B4E-BCEA-A233F210D208}"/>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2148487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07A9A-3F2C-448A-A974-42D0D7AEA4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1032B5-9A2F-4094-8287-B06C2FA053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7555751-881F-44B3-ACB8-5B24541E73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F14E58-AC6D-4562-8ED5-83372EE30637}"/>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6" name="Footer Placeholder 5">
            <a:extLst>
              <a:ext uri="{FF2B5EF4-FFF2-40B4-BE49-F238E27FC236}">
                <a16:creationId xmlns:a16="http://schemas.microsoft.com/office/drawing/2014/main" id="{01FA4F25-D439-4385-93E1-319C8262479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759BB9C-F3B1-4336-8A1B-04ED9E0B2CA4}"/>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1816985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D9A37-34A5-48B0-83CA-CD249CB9C7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366BDF-8341-4B77-8F0B-C997CFE1E3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1EB341B4-4B97-43B9-B737-58F50EAD12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057C4A-5245-4AAB-B847-8581A3227E1A}"/>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6" name="Footer Placeholder 5">
            <a:extLst>
              <a:ext uri="{FF2B5EF4-FFF2-40B4-BE49-F238E27FC236}">
                <a16:creationId xmlns:a16="http://schemas.microsoft.com/office/drawing/2014/main" id="{00E47376-3BCF-4563-89D3-D1D764D22BC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60B204C-FF69-4790-90A4-8D98581B4B02}"/>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2033376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39F9D-0856-4D2A-91B4-58EF7BA02D7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E9D050B-B9E7-4B01-B138-D8A423A12B1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BF1FDC-57B7-4DD1-929C-3EE2AEC627C5}"/>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5" name="Footer Placeholder 4">
            <a:extLst>
              <a:ext uri="{FF2B5EF4-FFF2-40B4-BE49-F238E27FC236}">
                <a16:creationId xmlns:a16="http://schemas.microsoft.com/office/drawing/2014/main" id="{1448B4D6-1556-4C2E-B6D4-D493A789F4F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2C6FA57-A797-433C-9FDE-9630913914A2}"/>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1336567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8718C7-9382-4F7E-9DFE-6BF1ECC15E8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415DBE0-4170-45ED-A558-01FAC3EE6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A89AC1-5ACA-456B-8B52-BE51AA460453}"/>
              </a:ext>
            </a:extLst>
          </p:cNvPr>
          <p:cNvSpPr>
            <a:spLocks noGrp="1"/>
          </p:cNvSpPr>
          <p:nvPr>
            <p:ph type="dt" sz="half" idx="10"/>
          </p:nvPr>
        </p:nvSpPr>
        <p:spPr/>
        <p:txBody>
          <a:bodyPr/>
          <a:lstStyle/>
          <a:p>
            <a:fld id="{A731602D-6DF5-4A4C-86DF-9402AB17ACD3}" type="datetimeFigureOut">
              <a:rPr lang="en-GB" smtClean="0"/>
              <a:t>27/02/2020</a:t>
            </a:fld>
            <a:endParaRPr lang="en-GB" dirty="0"/>
          </a:p>
        </p:txBody>
      </p:sp>
      <p:sp>
        <p:nvSpPr>
          <p:cNvPr id="5" name="Footer Placeholder 4">
            <a:extLst>
              <a:ext uri="{FF2B5EF4-FFF2-40B4-BE49-F238E27FC236}">
                <a16:creationId xmlns:a16="http://schemas.microsoft.com/office/drawing/2014/main" id="{9F3923C2-029F-4CC9-A870-6D9A33893DF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AE49836-76BF-407B-B494-90DB7DA10143}"/>
              </a:ext>
            </a:extLst>
          </p:cNvPr>
          <p:cNvSpPr>
            <a:spLocks noGrp="1"/>
          </p:cNvSpPr>
          <p:nvPr>
            <p:ph type="sldNum" sz="quarter" idx="12"/>
          </p:nvPr>
        </p:nvSpPr>
        <p:spPr/>
        <p:txBody>
          <a:bodyPr/>
          <a:lstStyle/>
          <a:p>
            <a:fld id="{7958203D-5A96-4AD7-AACA-31BADECCF03B}" type="slidenum">
              <a:rPr lang="en-GB" smtClean="0"/>
              <a:t>‹#›</a:t>
            </a:fld>
            <a:endParaRPr lang="en-GB" dirty="0"/>
          </a:p>
        </p:txBody>
      </p:sp>
    </p:spTree>
    <p:extLst>
      <p:ext uri="{BB962C8B-B14F-4D97-AF65-F5344CB8AC3E}">
        <p14:creationId xmlns:p14="http://schemas.microsoft.com/office/powerpoint/2010/main" val="1056723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3FCDBB-9921-4847-A755-E847C96216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41BEBC-8263-433E-A1EC-ADC5B5184D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8E9F6D-1160-4886-BEFD-D2F0E40C32E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31602D-6DF5-4A4C-86DF-9402AB17ACD3}" type="datetimeFigureOut">
              <a:rPr lang="en-GB" smtClean="0"/>
              <a:t>27/02/2020</a:t>
            </a:fld>
            <a:endParaRPr lang="en-GB" dirty="0"/>
          </a:p>
        </p:txBody>
      </p:sp>
      <p:sp>
        <p:nvSpPr>
          <p:cNvPr id="5" name="Footer Placeholder 4">
            <a:extLst>
              <a:ext uri="{FF2B5EF4-FFF2-40B4-BE49-F238E27FC236}">
                <a16:creationId xmlns:a16="http://schemas.microsoft.com/office/drawing/2014/main" id="{4236B27B-94AB-4E9F-8EDC-EDDB409FEE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8290298F-A28F-4D3D-8135-9FD0E295E9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58203D-5A96-4AD7-AACA-31BADECCF03B}" type="slidenum">
              <a:rPr lang="en-GB" smtClean="0"/>
              <a:t>‹#›</a:t>
            </a:fld>
            <a:endParaRPr lang="en-GB" dirty="0"/>
          </a:p>
        </p:txBody>
      </p:sp>
    </p:spTree>
    <p:extLst>
      <p:ext uri="{BB962C8B-B14F-4D97-AF65-F5344CB8AC3E}">
        <p14:creationId xmlns:p14="http://schemas.microsoft.com/office/powerpoint/2010/main" val="25402455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5.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svg"/><Relationship Id="rId7" Type="http://schemas.openxmlformats.org/officeDocument/2006/relationships/diagramColors" Target="../diagrams/colors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43F2A5AC-6219-4A13-BD83-EC6781C8C9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67616" cy="6803136"/>
          </a:xfrm>
          <a:prstGeom prst="rect">
            <a:avLst/>
          </a:prstGeom>
        </p:spPr>
      </p:pic>
      <p:sp>
        <p:nvSpPr>
          <p:cNvPr id="5" name="Title 1">
            <a:extLst>
              <a:ext uri="{FF2B5EF4-FFF2-40B4-BE49-F238E27FC236}">
                <a16:creationId xmlns:a16="http://schemas.microsoft.com/office/drawing/2014/main" id="{00E4217B-0631-4436-8409-3C5705AEB8B4}"/>
              </a:ext>
            </a:extLst>
          </p:cNvPr>
          <p:cNvSpPr txBox="1">
            <a:spLocks/>
          </p:cNvSpPr>
          <p:nvPr/>
        </p:nvSpPr>
        <p:spPr bwMode="auto">
          <a:xfrm>
            <a:off x="2615791" y="3129146"/>
            <a:ext cx="8261759" cy="1395229"/>
          </a:xfrm>
          <a:prstGeom prst="rect">
            <a:avLst/>
          </a:prstGeom>
          <a:noFill/>
          <a:ln>
            <a:noFill/>
          </a:ln>
        </p:spPr>
        <p:txBody>
          <a:bodyPr wrap="square" anchor="t">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1F4571"/>
                </a:solidFill>
              </a:rPr>
              <a:t>LESSONS LEARNT FROM PAST OHSC  INSPECTIONS</a:t>
            </a:r>
            <a:br>
              <a:rPr lang="en-US" sz="3200" b="1" dirty="0">
                <a:solidFill>
                  <a:srgbClr val="1F4571"/>
                </a:solidFill>
              </a:rPr>
            </a:br>
            <a:r>
              <a:rPr lang="en-US" sz="3200" b="1" dirty="0">
                <a:solidFill>
                  <a:srgbClr val="1F4571"/>
                </a:solidFill>
              </a:rPr>
              <a:t/>
            </a:r>
            <a:br>
              <a:rPr lang="en-US" sz="3200" b="1" dirty="0">
                <a:solidFill>
                  <a:srgbClr val="1F4571"/>
                </a:solidFill>
              </a:rPr>
            </a:br>
            <a:r>
              <a:rPr lang="en-US" sz="3200" b="1" dirty="0">
                <a:solidFill>
                  <a:srgbClr val="1F4571"/>
                </a:solidFill>
              </a:rPr>
              <a:t> </a:t>
            </a:r>
            <a:endParaRPr lang="en-GB" sz="3200" b="1" dirty="0">
              <a:solidFill>
                <a:srgbClr val="1F4571"/>
              </a:solidFill>
            </a:endParaRPr>
          </a:p>
        </p:txBody>
      </p:sp>
      <p:sp>
        <p:nvSpPr>
          <p:cNvPr id="6" name="Subtitle 2">
            <a:extLst>
              <a:ext uri="{FF2B5EF4-FFF2-40B4-BE49-F238E27FC236}">
                <a16:creationId xmlns:a16="http://schemas.microsoft.com/office/drawing/2014/main" id="{5B87E715-B6D8-4C6F-B060-2108EB88B9C1}"/>
              </a:ext>
            </a:extLst>
          </p:cNvPr>
          <p:cNvSpPr txBox="1">
            <a:spLocks/>
          </p:cNvSpPr>
          <p:nvPr/>
        </p:nvSpPr>
        <p:spPr bwMode="auto">
          <a:xfrm>
            <a:off x="1269801" y="4718368"/>
            <a:ext cx="7769424" cy="1500187"/>
          </a:xfrm>
          <a:prstGeom prst="rect">
            <a:avLst/>
          </a:prstGeom>
          <a:noFill/>
          <a:ln>
            <a:noFill/>
          </a:ln>
        </p:spPr>
        <p:txBody>
          <a:bodyPr wrap="square"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ZA" sz="2400" dirty="0">
                <a:solidFill>
                  <a:srgbClr val="1F4571"/>
                </a:solidFill>
              </a:rPr>
              <a:t>Dr Siphiwe Mndaweni</a:t>
            </a:r>
          </a:p>
          <a:p>
            <a:pPr marL="0" indent="0">
              <a:buNone/>
            </a:pPr>
            <a:r>
              <a:rPr lang="en-US" sz="2400" dirty="0">
                <a:solidFill>
                  <a:srgbClr val="1F4571"/>
                </a:solidFill>
              </a:rPr>
              <a:t>Office of Health Standards Compliance</a:t>
            </a:r>
          </a:p>
          <a:p>
            <a:pPr marL="0" indent="0">
              <a:buNone/>
            </a:pPr>
            <a:r>
              <a:rPr lang="en-ZA" sz="2400" dirty="0">
                <a:solidFill>
                  <a:srgbClr val="1F4571"/>
                </a:solidFill>
              </a:rPr>
              <a:t>27 FEBRUARY 2020</a:t>
            </a:r>
          </a:p>
        </p:txBody>
      </p:sp>
    </p:spTree>
    <p:extLst>
      <p:ext uri="{BB962C8B-B14F-4D97-AF65-F5344CB8AC3E}">
        <p14:creationId xmlns:p14="http://schemas.microsoft.com/office/powerpoint/2010/main" val="848274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Delay 5">
            <a:extLst>
              <a:ext uri="{FF2B5EF4-FFF2-40B4-BE49-F238E27FC236}">
                <a16:creationId xmlns:a16="http://schemas.microsoft.com/office/drawing/2014/main" id="{0DDADA2A-78D0-411D-BB1C-63F5EE668D08}"/>
              </a:ext>
            </a:extLst>
          </p:cNvPr>
          <p:cNvSpPr/>
          <p:nvPr/>
        </p:nvSpPr>
        <p:spPr>
          <a:xfrm rot="10800000">
            <a:off x="2219324" y="0"/>
            <a:ext cx="9972675" cy="6858000"/>
          </a:xfrm>
          <a:prstGeom prst="flowChartDelay">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3" name="Flowchart: Delay 2">
            <a:extLst>
              <a:ext uri="{FF2B5EF4-FFF2-40B4-BE49-F238E27FC236}">
                <a16:creationId xmlns:a16="http://schemas.microsoft.com/office/drawing/2014/main" id="{44FE0EEE-5048-493A-A726-FB320B007287}"/>
              </a:ext>
            </a:extLst>
          </p:cNvPr>
          <p:cNvSpPr/>
          <p:nvPr/>
        </p:nvSpPr>
        <p:spPr>
          <a:xfrm>
            <a:off x="0" y="2115680"/>
            <a:ext cx="3743325"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OUTLINE </a:t>
            </a:r>
          </a:p>
        </p:txBody>
      </p:sp>
      <p:sp>
        <p:nvSpPr>
          <p:cNvPr id="4" name="Rectangle 3">
            <a:extLst>
              <a:ext uri="{FF2B5EF4-FFF2-40B4-BE49-F238E27FC236}">
                <a16:creationId xmlns:a16="http://schemas.microsoft.com/office/drawing/2014/main" id="{305DF718-F804-4A82-A705-2570AA0C9918}"/>
              </a:ext>
            </a:extLst>
          </p:cNvPr>
          <p:cNvSpPr/>
          <p:nvPr/>
        </p:nvSpPr>
        <p:spPr>
          <a:xfrm>
            <a:off x="4534677" y="2459504"/>
            <a:ext cx="6096000" cy="1938992"/>
          </a:xfrm>
          <a:prstGeom prst="rect">
            <a:avLst/>
          </a:prstGeom>
        </p:spPr>
        <p:txBody>
          <a:bodyPr>
            <a:spAutoFit/>
          </a:bodyPr>
          <a:lstStyle/>
          <a:p>
            <a:r>
              <a:rPr lang="en-US" sz="2400" dirty="0"/>
              <a:t>INTRODUCTION</a:t>
            </a:r>
          </a:p>
          <a:p>
            <a:r>
              <a:rPr lang="en-US" sz="2400" dirty="0"/>
              <a:t>MANDATE OF THE OHSC</a:t>
            </a:r>
          </a:p>
          <a:p>
            <a:r>
              <a:rPr lang="en-US" sz="2400" dirty="0"/>
              <a:t>COMMON AREAS OF NON-COMPLIANCE</a:t>
            </a:r>
          </a:p>
          <a:p>
            <a:r>
              <a:rPr lang="en-US" sz="2400" dirty="0"/>
              <a:t>LESSONS LEARNED</a:t>
            </a:r>
          </a:p>
          <a:p>
            <a:r>
              <a:rPr lang="en-US" sz="2400" dirty="0"/>
              <a:t>RECOMMENDATIONS</a:t>
            </a:r>
          </a:p>
        </p:txBody>
      </p:sp>
      <p:sp>
        <p:nvSpPr>
          <p:cNvPr id="5" name="Slide Number Placeholder 10">
            <a:extLst>
              <a:ext uri="{FF2B5EF4-FFF2-40B4-BE49-F238E27FC236}">
                <a16:creationId xmlns:a16="http://schemas.microsoft.com/office/drawing/2014/main" id="{EDE96660-B5C4-47E3-98F6-87D388096A49}"/>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2</a:t>
            </a:fld>
            <a:endParaRPr lang="en-ZA" dirty="0"/>
          </a:p>
        </p:txBody>
      </p:sp>
    </p:spTree>
    <p:extLst>
      <p:ext uri="{BB962C8B-B14F-4D97-AF65-F5344CB8AC3E}">
        <p14:creationId xmlns:p14="http://schemas.microsoft.com/office/powerpoint/2010/main" val="3454408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Delay 2">
            <a:extLst>
              <a:ext uri="{FF2B5EF4-FFF2-40B4-BE49-F238E27FC236}">
                <a16:creationId xmlns:a16="http://schemas.microsoft.com/office/drawing/2014/main" id="{44FE0EEE-5048-493A-A726-FB320B007287}"/>
              </a:ext>
            </a:extLst>
          </p:cNvPr>
          <p:cNvSpPr/>
          <p:nvPr/>
        </p:nvSpPr>
        <p:spPr>
          <a:xfrm>
            <a:off x="0" y="2115680"/>
            <a:ext cx="3743325"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WHAT IS THE PURPOSE OF OHSC INSPECTIONS?</a:t>
            </a:r>
            <a:endParaRPr lang="en-GB" sz="2400" b="1" dirty="0"/>
          </a:p>
        </p:txBody>
      </p:sp>
      <p:sp>
        <p:nvSpPr>
          <p:cNvPr id="4" name="Rectangle 3">
            <a:extLst>
              <a:ext uri="{FF2B5EF4-FFF2-40B4-BE49-F238E27FC236}">
                <a16:creationId xmlns:a16="http://schemas.microsoft.com/office/drawing/2014/main" id="{305DF718-F804-4A82-A705-2570AA0C9918}"/>
              </a:ext>
            </a:extLst>
          </p:cNvPr>
          <p:cNvSpPr/>
          <p:nvPr/>
        </p:nvSpPr>
        <p:spPr>
          <a:xfrm>
            <a:off x="5124450" y="1399191"/>
            <a:ext cx="6991349" cy="4524315"/>
          </a:xfrm>
          <a:prstGeom prst="rect">
            <a:avLst/>
          </a:prstGeom>
        </p:spPr>
        <p:txBody>
          <a:bodyPr wrap="square">
            <a:spAutoFit/>
          </a:bodyPr>
          <a:lstStyle/>
          <a:p>
            <a:r>
              <a:rPr lang="en-US" sz="2400" dirty="0"/>
              <a:t>Inspections are used in health care to promote </a:t>
            </a:r>
            <a:r>
              <a:rPr lang="en-US" sz="2400" b="1" dirty="0">
                <a:solidFill>
                  <a:srgbClr val="00B050"/>
                </a:solidFill>
              </a:rPr>
              <a:t>quality</a:t>
            </a:r>
            <a:r>
              <a:rPr lang="en-US" sz="2400" b="1" dirty="0"/>
              <a:t> </a:t>
            </a:r>
            <a:r>
              <a:rPr lang="en-US" sz="2400" b="1" dirty="0">
                <a:solidFill>
                  <a:srgbClr val="00B050"/>
                </a:solidFill>
              </a:rPr>
              <a:t>improvements,</a:t>
            </a:r>
            <a:r>
              <a:rPr lang="en-US" sz="2400" dirty="0">
                <a:solidFill>
                  <a:srgbClr val="00B050"/>
                </a:solidFill>
              </a:rPr>
              <a:t>  </a:t>
            </a:r>
            <a:r>
              <a:rPr lang="en-US" sz="2400" dirty="0"/>
              <a:t>to achieve changes in organisational structures or processes, healthcare provider behaviour and patient outcomes. </a:t>
            </a:r>
          </a:p>
          <a:p>
            <a:endParaRPr lang="en-US" sz="2400" dirty="0"/>
          </a:p>
          <a:p>
            <a:r>
              <a:rPr lang="en-US" sz="2400" dirty="0"/>
              <a:t>Inspections promote adherence to </a:t>
            </a:r>
            <a:r>
              <a:rPr lang="en-US" sz="2400" b="1" dirty="0">
                <a:solidFill>
                  <a:srgbClr val="ED7D31"/>
                </a:solidFill>
              </a:rPr>
              <a:t>evidence-based</a:t>
            </a:r>
            <a:r>
              <a:rPr lang="en-US" sz="2400" dirty="0"/>
              <a:t> </a:t>
            </a:r>
            <a:r>
              <a:rPr lang="en-US" sz="2400" b="1" dirty="0">
                <a:solidFill>
                  <a:srgbClr val="ED7D31"/>
                </a:solidFill>
              </a:rPr>
              <a:t>standards</a:t>
            </a:r>
            <a:r>
              <a:rPr lang="en-US" sz="2400" dirty="0"/>
              <a:t> which will result in higher quality of health care. </a:t>
            </a:r>
          </a:p>
          <a:p>
            <a:endParaRPr lang="en-US" sz="2400" dirty="0"/>
          </a:p>
          <a:p>
            <a:r>
              <a:rPr lang="en-US" sz="2400" dirty="0"/>
              <a:t>Critical to use data from the inspection to accomplish change i.e. </a:t>
            </a:r>
            <a:r>
              <a:rPr lang="en-US" sz="2400" b="1" dirty="0">
                <a:solidFill>
                  <a:srgbClr val="C00000"/>
                </a:solidFill>
              </a:rPr>
              <a:t>improve</a:t>
            </a:r>
            <a:r>
              <a:rPr lang="en-US" sz="2400" dirty="0"/>
              <a:t> compliance with standards to achieve high </a:t>
            </a:r>
            <a:r>
              <a:rPr lang="en-US" sz="2400" b="1" dirty="0">
                <a:solidFill>
                  <a:srgbClr val="C00000"/>
                </a:solidFill>
              </a:rPr>
              <a:t>quality</a:t>
            </a:r>
            <a:r>
              <a:rPr lang="en-US" sz="2400" dirty="0"/>
              <a:t> in healthcare facilities.</a:t>
            </a:r>
          </a:p>
        </p:txBody>
      </p:sp>
      <p:pic>
        <p:nvPicPr>
          <p:cNvPr id="5" name="Graphic 4" descr="Ribbon">
            <a:extLst>
              <a:ext uri="{FF2B5EF4-FFF2-40B4-BE49-F238E27FC236}">
                <a16:creationId xmlns:a16="http://schemas.microsoft.com/office/drawing/2014/main" id="{B7AA306E-ADF1-4C45-B215-5C62B2BE1018}"/>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4210050" y="1658480"/>
            <a:ext cx="914400" cy="914400"/>
          </a:xfrm>
          <a:prstGeom prst="rect">
            <a:avLst/>
          </a:prstGeom>
        </p:spPr>
      </p:pic>
      <p:pic>
        <p:nvPicPr>
          <p:cNvPr id="8" name="Graphic 7" descr="Research">
            <a:extLst>
              <a:ext uri="{FF2B5EF4-FFF2-40B4-BE49-F238E27FC236}">
                <a16:creationId xmlns:a16="http://schemas.microsoft.com/office/drawing/2014/main" id="{E02D393B-E32D-4137-90A5-18676822D435}"/>
              </a:ext>
            </a:extLst>
          </p:cNvPr>
          <p:cNvPicPr>
            <a:picLocks noChangeAspect="1"/>
          </p:cNvPicPr>
          <p:nvPr/>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4200525" y="3370721"/>
            <a:ext cx="914400" cy="914400"/>
          </a:xfrm>
          <a:prstGeom prst="rect">
            <a:avLst/>
          </a:prstGeom>
        </p:spPr>
      </p:pic>
      <p:pic>
        <p:nvPicPr>
          <p:cNvPr id="10" name="Graphic 9" descr="Presentation with bar chart">
            <a:extLst>
              <a:ext uri="{FF2B5EF4-FFF2-40B4-BE49-F238E27FC236}">
                <a16:creationId xmlns:a16="http://schemas.microsoft.com/office/drawing/2014/main" id="{3A6E2AB6-742B-4679-9EA9-209A5827D575}"/>
              </a:ext>
            </a:extLst>
          </p:cNvPr>
          <p:cNvPicPr>
            <a:picLocks noChangeAspect="1"/>
          </p:cNvPicPr>
          <p:nvPr/>
        </p:nvPicPr>
        <p:blipFill>
          <a:blip r:embed="rId6" cstate="hq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4200525" y="5009106"/>
            <a:ext cx="914400" cy="914400"/>
          </a:xfrm>
          <a:prstGeom prst="rect">
            <a:avLst/>
          </a:prstGeom>
        </p:spPr>
      </p:pic>
      <p:sp>
        <p:nvSpPr>
          <p:cNvPr id="7" name="Slide Number Placeholder 10">
            <a:extLst>
              <a:ext uri="{FF2B5EF4-FFF2-40B4-BE49-F238E27FC236}">
                <a16:creationId xmlns:a16="http://schemas.microsoft.com/office/drawing/2014/main" id="{41DAA0C6-A967-4954-BFD4-5FA580D2AFC9}"/>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3</a:t>
            </a:fld>
            <a:endParaRPr lang="en-ZA" dirty="0"/>
          </a:p>
        </p:txBody>
      </p:sp>
    </p:spTree>
    <p:extLst>
      <p:ext uri="{BB962C8B-B14F-4D97-AF65-F5344CB8AC3E}">
        <p14:creationId xmlns:p14="http://schemas.microsoft.com/office/powerpoint/2010/main" val="2986859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88AD8D5A-0077-48B2-8BAD-FC5D8073F5F0}"/>
              </a:ext>
            </a:extLst>
          </p:cNvPr>
          <p:cNvSpPr/>
          <p:nvPr/>
        </p:nvSpPr>
        <p:spPr>
          <a:xfrm>
            <a:off x="4258535" y="496817"/>
            <a:ext cx="7807671" cy="1311415"/>
          </a:xfrm>
          <a:prstGeom prst="roundRect">
            <a:avLst>
              <a:gd name="adj" fmla="val 10000"/>
            </a:avLst>
          </a:prstGeom>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3600" b="1" dirty="0">
                <a:solidFill>
                  <a:schemeClr val="tx1"/>
                </a:solidFill>
                <a:cs typeface="Arial" panose="020B0604020202020204" pitchFamily="34" charset="0"/>
              </a:rPr>
              <a:t>OHSC is required by law to…</a:t>
            </a:r>
          </a:p>
        </p:txBody>
      </p:sp>
      <p:sp>
        <p:nvSpPr>
          <p:cNvPr id="3" name="Flowchart: Delay 2">
            <a:extLst>
              <a:ext uri="{FF2B5EF4-FFF2-40B4-BE49-F238E27FC236}">
                <a16:creationId xmlns:a16="http://schemas.microsoft.com/office/drawing/2014/main" id="{44FE0EEE-5048-493A-A726-FB320B007287}"/>
              </a:ext>
            </a:extLst>
          </p:cNvPr>
          <p:cNvSpPr/>
          <p:nvPr/>
        </p:nvSpPr>
        <p:spPr>
          <a:xfrm>
            <a:off x="0" y="2115680"/>
            <a:ext cx="3743325"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MANDATE OF THE OHSC</a:t>
            </a:r>
          </a:p>
        </p:txBody>
      </p:sp>
      <p:pic>
        <p:nvPicPr>
          <p:cNvPr id="6" name="Graphic 5" descr="Scales of justice">
            <a:extLst>
              <a:ext uri="{FF2B5EF4-FFF2-40B4-BE49-F238E27FC236}">
                <a16:creationId xmlns:a16="http://schemas.microsoft.com/office/drawing/2014/main" id="{4D846DF1-8E1F-4889-84CF-C8FF884A9624}"/>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4543425" y="611117"/>
            <a:ext cx="914400" cy="914400"/>
          </a:xfrm>
          <a:prstGeom prst="rect">
            <a:avLst/>
          </a:prstGeom>
        </p:spPr>
      </p:pic>
      <p:graphicFrame>
        <p:nvGraphicFramePr>
          <p:cNvPr id="9" name="Diagram 8">
            <a:extLst>
              <a:ext uri="{FF2B5EF4-FFF2-40B4-BE49-F238E27FC236}">
                <a16:creationId xmlns:a16="http://schemas.microsoft.com/office/drawing/2014/main" id="{9EF17158-F37F-45C0-A219-27D4B7F1851F}"/>
              </a:ext>
            </a:extLst>
          </p:cNvPr>
          <p:cNvGraphicFramePr/>
          <p:nvPr>
            <p:extLst>
              <p:ext uri="{D42A27DB-BD31-4B8C-83A1-F6EECF244321}">
                <p14:modId xmlns:p14="http://schemas.microsoft.com/office/powerpoint/2010/main" val="1826096656"/>
              </p:ext>
            </p:extLst>
          </p:nvPr>
        </p:nvGraphicFramePr>
        <p:xfrm>
          <a:off x="3943350" y="1808232"/>
          <a:ext cx="7729565" cy="42556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Slide Number Placeholder 10">
            <a:extLst>
              <a:ext uri="{FF2B5EF4-FFF2-40B4-BE49-F238E27FC236}">
                <a16:creationId xmlns:a16="http://schemas.microsoft.com/office/drawing/2014/main" id="{D62099CA-E844-4D52-BB89-5DF7052A23F0}"/>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4</a:t>
            </a:fld>
            <a:endParaRPr lang="en-ZA" dirty="0"/>
          </a:p>
        </p:txBody>
      </p:sp>
    </p:spTree>
    <p:extLst>
      <p:ext uri="{BB962C8B-B14F-4D97-AF65-F5344CB8AC3E}">
        <p14:creationId xmlns:p14="http://schemas.microsoft.com/office/powerpoint/2010/main" val="2293970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05DF718-F804-4A82-A705-2570AA0C9918}"/>
              </a:ext>
            </a:extLst>
          </p:cNvPr>
          <p:cNvSpPr/>
          <p:nvPr/>
        </p:nvSpPr>
        <p:spPr>
          <a:xfrm>
            <a:off x="3074429" y="390181"/>
            <a:ext cx="8743948" cy="5262979"/>
          </a:xfrm>
          <a:prstGeom prst="rect">
            <a:avLst/>
          </a:prstGeom>
        </p:spPr>
        <p:txBody>
          <a:bodyPr wrap="square">
            <a:spAutoFit/>
          </a:bodyPr>
          <a:lstStyle/>
          <a:p>
            <a:r>
              <a:rPr lang="en-ZA" sz="2400" b="1" dirty="0">
                <a:cs typeface="Arial" panose="020B0604020202020204" pitchFamily="34" charset="0"/>
              </a:rPr>
              <a:t>Section 82 </a:t>
            </a:r>
            <a:r>
              <a:rPr lang="en-ZA" sz="2400" dirty="0">
                <a:cs typeface="Arial" panose="020B0604020202020204" pitchFamily="34" charset="0"/>
              </a:rPr>
              <a:t>of the National Health Act , 2003 (ACT No. 61 of 2003):</a:t>
            </a:r>
          </a:p>
          <a:p>
            <a:endParaRPr lang="en-ZA" sz="2400" b="1" dirty="0">
              <a:cs typeface="Arial" panose="020B0604020202020204" pitchFamily="34" charset="0"/>
            </a:endParaRPr>
          </a:p>
          <a:p>
            <a:r>
              <a:rPr lang="en-ZA" sz="2400" b="1" dirty="0">
                <a:cs typeface="Arial" panose="020B0604020202020204" pitchFamily="34" charset="0"/>
              </a:rPr>
              <a:t>An inspector may enter any health establishment, at any reasonable time, and –</a:t>
            </a:r>
          </a:p>
          <a:p>
            <a:endParaRPr lang="en-ZA" sz="2400" dirty="0">
              <a:cs typeface="Arial" panose="020B0604020202020204" pitchFamily="34" charset="0"/>
            </a:endParaRPr>
          </a:p>
          <a:p>
            <a:pPr>
              <a:buClr>
                <a:schemeClr val="bg1"/>
              </a:buClr>
            </a:pPr>
            <a:r>
              <a:rPr lang="en-ZA" sz="2400" dirty="0">
                <a:cs typeface="Arial" panose="020B0604020202020204" pitchFamily="34" charset="0"/>
              </a:rPr>
              <a:t>(a) Inspect such health establishment, in order to ensure compliance with the Act</a:t>
            </a:r>
          </a:p>
          <a:p>
            <a:pPr>
              <a:buClr>
                <a:schemeClr val="bg1"/>
              </a:buClr>
            </a:pPr>
            <a:r>
              <a:rPr lang="en-ZA" sz="2400" dirty="0">
                <a:cs typeface="Arial" panose="020B0604020202020204" pitchFamily="34" charset="0"/>
              </a:rPr>
              <a:t>(b) Question any person to obtain information relevant to the inspection</a:t>
            </a:r>
          </a:p>
          <a:p>
            <a:pPr>
              <a:buClr>
                <a:schemeClr val="bg1"/>
              </a:buClr>
            </a:pPr>
            <a:r>
              <a:rPr lang="en-ZA" sz="2400" dirty="0">
                <a:cs typeface="Arial" panose="020B0604020202020204" pitchFamily="34" charset="0"/>
              </a:rPr>
              <a:t>(c) Request the person in charge for any document, health records for inspection which such person is expected to maintain in terms of  law</a:t>
            </a:r>
          </a:p>
          <a:p>
            <a:pPr>
              <a:buClr>
                <a:schemeClr val="bg1"/>
              </a:buClr>
            </a:pPr>
            <a:r>
              <a:rPr lang="en-ZA" sz="2400" dirty="0">
                <a:cs typeface="Arial" panose="020B0604020202020204" pitchFamily="34" charset="0"/>
              </a:rPr>
              <a:t>(d) Take sample/s of any substance or photograph relevant to the inspection</a:t>
            </a:r>
            <a:endParaRPr lang="en-ZA" sz="2400" b="1" i="1" dirty="0">
              <a:cs typeface="Arial" panose="020B0604020202020204" pitchFamily="34" charset="0"/>
            </a:endParaRPr>
          </a:p>
        </p:txBody>
      </p:sp>
      <p:cxnSp>
        <p:nvCxnSpPr>
          <p:cNvPr id="6" name="Straight Connector 5">
            <a:extLst>
              <a:ext uri="{FF2B5EF4-FFF2-40B4-BE49-F238E27FC236}">
                <a16:creationId xmlns:a16="http://schemas.microsoft.com/office/drawing/2014/main" id="{EF6F7AD9-97C0-4A43-B204-811E37D8B12A}"/>
              </a:ext>
            </a:extLst>
          </p:cNvPr>
          <p:cNvCxnSpPr/>
          <p:nvPr/>
        </p:nvCxnSpPr>
        <p:spPr>
          <a:xfrm>
            <a:off x="2976414" y="419100"/>
            <a:ext cx="0" cy="3600000"/>
          </a:xfrm>
          <a:prstGeom prst="line">
            <a:avLst/>
          </a:prstGeom>
          <a:ln w="25400">
            <a:solidFill>
              <a:srgbClr val="1F4571"/>
            </a:solidFill>
          </a:ln>
        </p:spPr>
        <p:style>
          <a:lnRef idx="3">
            <a:schemeClr val="dk1"/>
          </a:lnRef>
          <a:fillRef idx="0">
            <a:schemeClr val="dk1"/>
          </a:fillRef>
          <a:effectRef idx="2">
            <a:schemeClr val="dk1"/>
          </a:effectRef>
          <a:fontRef idx="minor">
            <a:schemeClr val="tx1"/>
          </a:fontRef>
        </p:style>
      </p:cxnSp>
      <p:cxnSp>
        <p:nvCxnSpPr>
          <p:cNvPr id="9" name="Straight Connector 8">
            <a:extLst>
              <a:ext uri="{FF2B5EF4-FFF2-40B4-BE49-F238E27FC236}">
                <a16:creationId xmlns:a16="http://schemas.microsoft.com/office/drawing/2014/main" id="{D1DBD283-80D9-4F14-A6B9-A17E7B7B9729}"/>
              </a:ext>
            </a:extLst>
          </p:cNvPr>
          <p:cNvCxnSpPr>
            <a:cxnSpLocks/>
          </p:cNvCxnSpPr>
          <p:nvPr/>
        </p:nvCxnSpPr>
        <p:spPr>
          <a:xfrm>
            <a:off x="2976414" y="415991"/>
            <a:ext cx="3600000" cy="0"/>
          </a:xfrm>
          <a:prstGeom prst="line">
            <a:avLst/>
          </a:prstGeom>
          <a:ln w="25400">
            <a:solidFill>
              <a:srgbClr val="1F4571"/>
            </a:solidFill>
          </a:ln>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AB999037-5AC8-4682-AC98-6DFF794A0A7A}"/>
              </a:ext>
            </a:extLst>
          </p:cNvPr>
          <p:cNvCxnSpPr>
            <a:cxnSpLocks/>
          </p:cNvCxnSpPr>
          <p:nvPr/>
        </p:nvCxnSpPr>
        <p:spPr>
          <a:xfrm>
            <a:off x="8218377" y="5854313"/>
            <a:ext cx="3600000" cy="0"/>
          </a:xfrm>
          <a:prstGeom prst="line">
            <a:avLst/>
          </a:prstGeom>
          <a:ln w="25400">
            <a:solidFill>
              <a:srgbClr val="1F4571"/>
            </a:solidFill>
          </a:ln>
        </p:spPr>
        <p:style>
          <a:lnRef idx="3">
            <a:schemeClr val="dk1"/>
          </a:lnRef>
          <a:fillRef idx="0">
            <a:schemeClr val="dk1"/>
          </a:fillRef>
          <a:effectRef idx="2">
            <a:schemeClr val="dk1"/>
          </a:effectRef>
          <a:fontRef idx="minor">
            <a:schemeClr val="tx1"/>
          </a:fontRef>
        </p:style>
      </p:cxnSp>
      <p:cxnSp>
        <p:nvCxnSpPr>
          <p:cNvPr id="12" name="Straight Connector 11">
            <a:extLst>
              <a:ext uri="{FF2B5EF4-FFF2-40B4-BE49-F238E27FC236}">
                <a16:creationId xmlns:a16="http://schemas.microsoft.com/office/drawing/2014/main" id="{E51750D7-3E18-4E9D-B866-5FA38117ABC6}"/>
              </a:ext>
            </a:extLst>
          </p:cNvPr>
          <p:cNvCxnSpPr/>
          <p:nvPr/>
        </p:nvCxnSpPr>
        <p:spPr>
          <a:xfrm>
            <a:off x="11818377" y="2254313"/>
            <a:ext cx="0" cy="3600000"/>
          </a:xfrm>
          <a:prstGeom prst="line">
            <a:avLst/>
          </a:prstGeom>
          <a:ln w="25400">
            <a:solidFill>
              <a:srgbClr val="1F4571"/>
            </a:solidFill>
          </a:ln>
        </p:spPr>
        <p:style>
          <a:lnRef idx="3">
            <a:schemeClr val="dk1"/>
          </a:lnRef>
          <a:fillRef idx="0">
            <a:schemeClr val="dk1"/>
          </a:fillRef>
          <a:effectRef idx="2">
            <a:schemeClr val="dk1"/>
          </a:effectRef>
          <a:fontRef idx="minor">
            <a:schemeClr val="tx1"/>
          </a:fontRef>
        </p:style>
      </p:cxnSp>
      <p:pic>
        <p:nvPicPr>
          <p:cNvPr id="15" name="Graphic 14" descr="Open hand">
            <a:extLst>
              <a:ext uri="{FF2B5EF4-FFF2-40B4-BE49-F238E27FC236}">
                <a16:creationId xmlns:a16="http://schemas.microsoft.com/office/drawing/2014/main" id="{FD993F94-8108-4A69-AB14-CFE2D3E2B804}"/>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628646" y="3301947"/>
            <a:ext cx="914400" cy="914400"/>
          </a:xfrm>
          <a:prstGeom prst="rect">
            <a:avLst/>
          </a:prstGeom>
        </p:spPr>
      </p:pic>
      <p:sp>
        <p:nvSpPr>
          <p:cNvPr id="10" name="Flowchart: Delay 9">
            <a:extLst>
              <a:ext uri="{FF2B5EF4-FFF2-40B4-BE49-F238E27FC236}">
                <a16:creationId xmlns:a16="http://schemas.microsoft.com/office/drawing/2014/main" id="{F750F7AE-FF5F-4727-90A6-013F52B67E54}"/>
              </a:ext>
            </a:extLst>
          </p:cNvPr>
          <p:cNvSpPr/>
          <p:nvPr/>
        </p:nvSpPr>
        <p:spPr>
          <a:xfrm>
            <a:off x="72509" y="3525985"/>
            <a:ext cx="2865795"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t>RESPONSIBILITIES OF AN INPECTOR BY LAW</a:t>
            </a:r>
          </a:p>
        </p:txBody>
      </p:sp>
      <p:sp>
        <p:nvSpPr>
          <p:cNvPr id="16" name="Slide Number Placeholder 10">
            <a:extLst>
              <a:ext uri="{FF2B5EF4-FFF2-40B4-BE49-F238E27FC236}">
                <a16:creationId xmlns:a16="http://schemas.microsoft.com/office/drawing/2014/main" id="{121EF0F6-5C7B-4AFA-8D62-EAD1DA66C3B6}"/>
              </a:ext>
            </a:extLst>
          </p:cNvPr>
          <p:cNvSpPr>
            <a:spLocks noGrp="1"/>
          </p:cNvSpPr>
          <p:nvPr>
            <p:ph type="sldNum" sz="quarter" idx="12"/>
          </p:nvPr>
        </p:nvSpPr>
        <p:spPr>
          <a:xfrm>
            <a:off x="4673600" y="6366183"/>
            <a:ext cx="2844800" cy="365125"/>
          </a:xfrm>
        </p:spPr>
        <p:txBody>
          <a:bodyPr/>
          <a:lstStyle/>
          <a:p>
            <a:fld id="{32969BEC-3740-4621-8801-70202CEB92D5}" type="slidenum">
              <a:rPr lang="en-ZA" smtClean="0"/>
              <a:pPr/>
              <a:t>5</a:t>
            </a:fld>
            <a:endParaRPr lang="en-ZA" dirty="0"/>
          </a:p>
        </p:txBody>
      </p:sp>
    </p:spTree>
    <p:extLst>
      <p:ext uri="{BB962C8B-B14F-4D97-AF65-F5344CB8AC3E}">
        <p14:creationId xmlns:p14="http://schemas.microsoft.com/office/powerpoint/2010/main" val="2292776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9860AC4-A0C9-497C-ADB6-1FDD15AB16BB}"/>
              </a:ext>
            </a:extLst>
          </p:cNvPr>
          <p:cNvSpPr/>
          <p:nvPr/>
        </p:nvSpPr>
        <p:spPr>
          <a:xfrm>
            <a:off x="293370" y="2003285"/>
            <a:ext cx="2154556" cy="1311415"/>
          </a:xfrm>
          <a:prstGeom prst="roundRect">
            <a:avLst>
              <a:gd name="adj" fmla="val 10000"/>
            </a:avLst>
          </a:prstGeom>
          <a:solidFill>
            <a:schemeClr val="accent6">
              <a:lumMod val="20000"/>
              <a:lumOff val="80000"/>
            </a:schemeClr>
          </a:solidFill>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2400" b="1" dirty="0">
                <a:solidFill>
                  <a:schemeClr val="tx1"/>
                </a:solidFill>
                <a:cs typeface="Arial" panose="020B0604020202020204" pitchFamily="34" charset="0"/>
              </a:rPr>
              <a:t>Patient rights</a:t>
            </a:r>
          </a:p>
        </p:txBody>
      </p:sp>
      <p:sp>
        <p:nvSpPr>
          <p:cNvPr id="6" name="Rectangle: Rounded Corners 5">
            <a:extLst>
              <a:ext uri="{FF2B5EF4-FFF2-40B4-BE49-F238E27FC236}">
                <a16:creationId xmlns:a16="http://schemas.microsoft.com/office/drawing/2014/main" id="{8269EB6C-427B-4AED-901E-FC28CA5D2F7E}"/>
              </a:ext>
            </a:extLst>
          </p:cNvPr>
          <p:cNvSpPr/>
          <p:nvPr/>
        </p:nvSpPr>
        <p:spPr>
          <a:xfrm>
            <a:off x="2674619" y="2003284"/>
            <a:ext cx="2402205" cy="635141"/>
          </a:xfrm>
          <a:prstGeom prst="roundRect">
            <a:avLst>
              <a:gd name="adj" fmla="val 10000"/>
            </a:avLst>
          </a:prstGeom>
          <a:solidFill>
            <a:schemeClr val="accent4">
              <a:lumMod val="20000"/>
              <a:lumOff val="80000"/>
            </a:schemeClr>
          </a:solidFill>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2000" b="1" dirty="0">
                <a:solidFill>
                  <a:schemeClr val="tx1"/>
                </a:solidFill>
                <a:cs typeface="Arial" panose="020B0604020202020204" pitchFamily="34" charset="0"/>
              </a:rPr>
              <a:t>Safety, Clinical risk</a:t>
            </a:r>
          </a:p>
        </p:txBody>
      </p:sp>
      <p:sp>
        <p:nvSpPr>
          <p:cNvPr id="7" name="Rectangle: Rounded Corners 6">
            <a:extLst>
              <a:ext uri="{FF2B5EF4-FFF2-40B4-BE49-F238E27FC236}">
                <a16:creationId xmlns:a16="http://schemas.microsoft.com/office/drawing/2014/main" id="{C977F5E6-FCFC-4BE0-B071-E3164C07C915}"/>
              </a:ext>
            </a:extLst>
          </p:cNvPr>
          <p:cNvSpPr/>
          <p:nvPr/>
        </p:nvSpPr>
        <p:spPr>
          <a:xfrm>
            <a:off x="2674619" y="2679559"/>
            <a:ext cx="2402205" cy="635141"/>
          </a:xfrm>
          <a:prstGeom prst="roundRect">
            <a:avLst>
              <a:gd name="adj" fmla="val 10000"/>
            </a:avLst>
          </a:prstGeom>
          <a:solidFill>
            <a:schemeClr val="accent4">
              <a:lumMod val="20000"/>
              <a:lumOff val="80000"/>
            </a:schemeClr>
          </a:solidFill>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2000" b="1" dirty="0">
                <a:solidFill>
                  <a:schemeClr val="tx1"/>
                </a:solidFill>
                <a:cs typeface="Arial" panose="020B0604020202020204" pitchFamily="34" charset="0"/>
              </a:rPr>
              <a:t>Clinical support services</a:t>
            </a:r>
          </a:p>
        </p:txBody>
      </p:sp>
      <p:sp>
        <p:nvSpPr>
          <p:cNvPr id="8" name="Rectangle: Rounded Corners 7">
            <a:extLst>
              <a:ext uri="{FF2B5EF4-FFF2-40B4-BE49-F238E27FC236}">
                <a16:creationId xmlns:a16="http://schemas.microsoft.com/office/drawing/2014/main" id="{0767523F-13C7-418B-AC13-E917F72E8393}"/>
              </a:ext>
            </a:extLst>
          </p:cNvPr>
          <p:cNvSpPr/>
          <p:nvPr/>
        </p:nvSpPr>
        <p:spPr>
          <a:xfrm>
            <a:off x="293370" y="3543301"/>
            <a:ext cx="4783454" cy="635141"/>
          </a:xfrm>
          <a:prstGeom prst="roundRect">
            <a:avLst>
              <a:gd name="adj" fmla="val 10000"/>
            </a:avLst>
          </a:prstGeom>
          <a:solidFill>
            <a:schemeClr val="accent1">
              <a:lumMod val="20000"/>
              <a:lumOff val="80000"/>
            </a:schemeClr>
          </a:solidFill>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2400" b="1" dirty="0">
                <a:solidFill>
                  <a:schemeClr val="tx1"/>
                </a:solidFill>
                <a:cs typeface="Arial" panose="020B0604020202020204" pitchFamily="34" charset="0"/>
              </a:rPr>
              <a:t>Public health</a:t>
            </a:r>
          </a:p>
        </p:txBody>
      </p:sp>
      <p:sp>
        <p:nvSpPr>
          <p:cNvPr id="9" name="Rectangle: Rounded Corners 8">
            <a:extLst>
              <a:ext uri="{FF2B5EF4-FFF2-40B4-BE49-F238E27FC236}">
                <a16:creationId xmlns:a16="http://schemas.microsoft.com/office/drawing/2014/main" id="{67A83AD9-E6BD-4A5B-A539-AC6E65484480}"/>
              </a:ext>
            </a:extLst>
          </p:cNvPr>
          <p:cNvSpPr/>
          <p:nvPr/>
        </p:nvSpPr>
        <p:spPr>
          <a:xfrm>
            <a:off x="293370" y="4257465"/>
            <a:ext cx="4783454" cy="635141"/>
          </a:xfrm>
          <a:prstGeom prst="roundRect">
            <a:avLst>
              <a:gd name="adj" fmla="val 10000"/>
            </a:avLst>
          </a:prstGeom>
          <a:solidFill>
            <a:schemeClr val="accent1">
              <a:lumMod val="20000"/>
              <a:lumOff val="80000"/>
            </a:schemeClr>
          </a:solidFill>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2400" b="1" dirty="0">
                <a:solidFill>
                  <a:schemeClr val="tx1"/>
                </a:solidFill>
                <a:cs typeface="Arial" panose="020B0604020202020204" pitchFamily="34" charset="0"/>
              </a:rPr>
              <a:t>Leadership &amp; corporate governance </a:t>
            </a:r>
          </a:p>
        </p:txBody>
      </p:sp>
      <p:sp>
        <p:nvSpPr>
          <p:cNvPr id="10" name="Rectangle: Rounded Corners 9">
            <a:extLst>
              <a:ext uri="{FF2B5EF4-FFF2-40B4-BE49-F238E27FC236}">
                <a16:creationId xmlns:a16="http://schemas.microsoft.com/office/drawing/2014/main" id="{B065CC73-F54D-43D0-A80E-711AED5BB6FC}"/>
              </a:ext>
            </a:extLst>
          </p:cNvPr>
          <p:cNvSpPr/>
          <p:nvPr/>
        </p:nvSpPr>
        <p:spPr>
          <a:xfrm>
            <a:off x="293370" y="5045006"/>
            <a:ext cx="4783454" cy="635141"/>
          </a:xfrm>
          <a:prstGeom prst="roundRect">
            <a:avLst>
              <a:gd name="adj" fmla="val 10000"/>
            </a:avLst>
          </a:prstGeom>
          <a:solidFill>
            <a:schemeClr val="accent1">
              <a:lumMod val="60000"/>
              <a:lumOff val="40000"/>
            </a:schemeClr>
          </a:solidFill>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2400" b="1" dirty="0">
                <a:solidFill>
                  <a:schemeClr val="tx1"/>
                </a:solidFill>
                <a:cs typeface="Arial" panose="020B0604020202020204" pitchFamily="34" charset="0"/>
              </a:rPr>
              <a:t>Operational management </a:t>
            </a:r>
          </a:p>
        </p:txBody>
      </p:sp>
      <p:sp>
        <p:nvSpPr>
          <p:cNvPr id="11" name="Rectangle: Rounded Corners 10">
            <a:extLst>
              <a:ext uri="{FF2B5EF4-FFF2-40B4-BE49-F238E27FC236}">
                <a16:creationId xmlns:a16="http://schemas.microsoft.com/office/drawing/2014/main" id="{7D9C2764-4E5F-40AB-B878-0BCAF3DEF7E6}"/>
              </a:ext>
            </a:extLst>
          </p:cNvPr>
          <p:cNvSpPr/>
          <p:nvPr/>
        </p:nvSpPr>
        <p:spPr>
          <a:xfrm>
            <a:off x="293370" y="5832547"/>
            <a:ext cx="4783454" cy="635141"/>
          </a:xfrm>
          <a:prstGeom prst="roundRect">
            <a:avLst>
              <a:gd name="adj" fmla="val 10000"/>
            </a:avLst>
          </a:prstGeom>
          <a:solidFill>
            <a:schemeClr val="accent1">
              <a:lumMod val="60000"/>
              <a:lumOff val="40000"/>
            </a:schemeClr>
          </a:solidFill>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2400" b="1" dirty="0">
                <a:solidFill>
                  <a:schemeClr val="tx1"/>
                </a:solidFill>
                <a:cs typeface="Arial" panose="020B0604020202020204" pitchFamily="34" charset="0"/>
              </a:rPr>
              <a:t>Facilities and infrastructure </a:t>
            </a:r>
          </a:p>
        </p:txBody>
      </p:sp>
      <p:sp>
        <p:nvSpPr>
          <p:cNvPr id="12" name="Rectangle: Rounded Corners 11">
            <a:extLst>
              <a:ext uri="{FF2B5EF4-FFF2-40B4-BE49-F238E27FC236}">
                <a16:creationId xmlns:a16="http://schemas.microsoft.com/office/drawing/2014/main" id="{A5FA37F1-CD5B-4942-89AA-351CB062F7E7}"/>
              </a:ext>
            </a:extLst>
          </p:cNvPr>
          <p:cNvSpPr/>
          <p:nvPr/>
        </p:nvSpPr>
        <p:spPr>
          <a:xfrm>
            <a:off x="6143625" y="2022827"/>
            <a:ext cx="5755005" cy="1440000"/>
          </a:xfrm>
          <a:prstGeom prst="roundRect">
            <a:avLst>
              <a:gd name="adj" fmla="val 10000"/>
            </a:avLst>
          </a:prstGeom>
          <a:solidFill>
            <a:schemeClr val="accent1">
              <a:lumMod val="20000"/>
              <a:lumOff val="80000"/>
            </a:schemeClr>
          </a:solidFill>
          <a:ln>
            <a:noFill/>
          </a:ln>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GB" sz="2400" b="1" dirty="0"/>
              <a:t>7 Domains = </a:t>
            </a:r>
            <a:r>
              <a:rPr lang="en-GB" sz="2400" dirty="0"/>
              <a:t>Areas of risk </a:t>
            </a:r>
          </a:p>
          <a:p>
            <a:pPr algn="ctr"/>
            <a:r>
              <a:rPr lang="en-GB" sz="2400" b="1" dirty="0"/>
              <a:t>standards</a:t>
            </a:r>
            <a:r>
              <a:rPr lang="en-GB" sz="2400" dirty="0"/>
              <a:t> with explanatory criteria specify performance required / expected to reduce risk </a:t>
            </a:r>
          </a:p>
        </p:txBody>
      </p:sp>
      <p:sp>
        <p:nvSpPr>
          <p:cNvPr id="15" name="Rectangle: Rounded Corners 14">
            <a:extLst>
              <a:ext uri="{FF2B5EF4-FFF2-40B4-BE49-F238E27FC236}">
                <a16:creationId xmlns:a16="http://schemas.microsoft.com/office/drawing/2014/main" id="{D6AC1BD3-7971-4053-A825-79817491C329}"/>
              </a:ext>
            </a:extLst>
          </p:cNvPr>
          <p:cNvSpPr/>
          <p:nvPr/>
        </p:nvSpPr>
        <p:spPr>
          <a:xfrm>
            <a:off x="6143625" y="3668406"/>
            <a:ext cx="5755005" cy="1440000"/>
          </a:xfrm>
          <a:prstGeom prst="roundRect">
            <a:avLst>
              <a:gd name="adj" fmla="val 10000"/>
            </a:avLst>
          </a:prstGeom>
          <a:solidFill>
            <a:srgbClr val="FFCCCC"/>
          </a:solidFill>
          <a:ln>
            <a:noFill/>
          </a:ln>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r>
              <a:rPr lang="en-GB" sz="2400" b="1" dirty="0"/>
              <a:t>Evidence</a:t>
            </a:r>
            <a:r>
              <a:rPr lang="en-GB" sz="2400" dirty="0"/>
              <a:t> required to show that standards are met specified in </a:t>
            </a:r>
            <a:r>
              <a:rPr lang="en-GB" sz="2400" b="1" dirty="0"/>
              <a:t>measures</a:t>
            </a:r>
            <a:r>
              <a:rPr lang="en-GB" sz="2400" dirty="0"/>
              <a:t>, for different areas of a health establishment </a:t>
            </a:r>
          </a:p>
        </p:txBody>
      </p:sp>
      <p:sp>
        <p:nvSpPr>
          <p:cNvPr id="16" name="Rectangle: Rounded Corners 15">
            <a:extLst>
              <a:ext uri="{FF2B5EF4-FFF2-40B4-BE49-F238E27FC236}">
                <a16:creationId xmlns:a16="http://schemas.microsoft.com/office/drawing/2014/main" id="{F185832A-B919-4ACE-A63D-FA0511046FD8}"/>
              </a:ext>
            </a:extLst>
          </p:cNvPr>
          <p:cNvSpPr/>
          <p:nvPr/>
        </p:nvSpPr>
        <p:spPr>
          <a:xfrm>
            <a:off x="6143625" y="5313985"/>
            <a:ext cx="5755005" cy="1440000"/>
          </a:xfrm>
          <a:prstGeom prst="roundRect">
            <a:avLst>
              <a:gd name="adj" fmla="val 10000"/>
            </a:avLst>
          </a:prstGeom>
          <a:solidFill>
            <a:schemeClr val="accent6">
              <a:lumMod val="20000"/>
              <a:lumOff val="80000"/>
            </a:schemeClr>
          </a:solidFill>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nchor="ctr"/>
          <a:lstStyle/>
          <a:p>
            <a:pPr algn="ctr"/>
            <a:r>
              <a:rPr lang="en-US" sz="2400" dirty="0">
                <a:solidFill>
                  <a:schemeClr val="tx1"/>
                </a:solidFill>
                <a:cs typeface="Arial" panose="020B0604020202020204" pitchFamily="34" charset="0"/>
              </a:rPr>
              <a:t>Capture on-site into database for immediate </a:t>
            </a:r>
            <a:r>
              <a:rPr lang="en-US" sz="2400" b="1" dirty="0">
                <a:solidFill>
                  <a:schemeClr val="tx1"/>
                </a:solidFill>
                <a:cs typeface="Arial" panose="020B0604020202020204" pitchFamily="34" charset="0"/>
              </a:rPr>
              <a:t>reporting </a:t>
            </a:r>
          </a:p>
        </p:txBody>
      </p:sp>
      <p:sp>
        <p:nvSpPr>
          <p:cNvPr id="17" name="Rectangle 16">
            <a:extLst>
              <a:ext uri="{FF2B5EF4-FFF2-40B4-BE49-F238E27FC236}">
                <a16:creationId xmlns:a16="http://schemas.microsoft.com/office/drawing/2014/main" id="{0E993FDC-11C0-4EB8-8AC4-6CBCA35F15B3}"/>
              </a:ext>
            </a:extLst>
          </p:cNvPr>
          <p:cNvSpPr/>
          <p:nvPr/>
        </p:nvSpPr>
        <p:spPr>
          <a:xfrm>
            <a:off x="0" y="-13645"/>
            <a:ext cx="12192000" cy="1625315"/>
          </a:xfrm>
          <a:prstGeom prst="rect">
            <a:avLst/>
          </a:prstGeom>
          <a:solidFill>
            <a:srgbClr val="1F45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t>NATIONAL CORE STANDARDS</a:t>
            </a:r>
          </a:p>
        </p:txBody>
      </p:sp>
      <p:sp>
        <p:nvSpPr>
          <p:cNvPr id="14" name="Slide Number Placeholder 10">
            <a:extLst>
              <a:ext uri="{FF2B5EF4-FFF2-40B4-BE49-F238E27FC236}">
                <a16:creationId xmlns:a16="http://schemas.microsoft.com/office/drawing/2014/main" id="{2AC4959C-B1D8-4DB0-8E02-73008041A3E0}"/>
              </a:ext>
            </a:extLst>
          </p:cNvPr>
          <p:cNvSpPr>
            <a:spLocks noGrp="1"/>
          </p:cNvSpPr>
          <p:nvPr>
            <p:ph type="sldNum" sz="quarter" idx="12"/>
          </p:nvPr>
        </p:nvSpPr>
        <p:spPr>
          <a:xfrm>
            <a:off x="3120104" y="6388860"/>
            <a:ext cx="2844800" cy="365125"/>
          </a:xfrm>
        </p:spPr>
        <p:txBody>
          <a:bodyPr/>
          <a:lstStyle/>
          <a:p>
            <a:fld id="{32969BEC-3740-4621-8801-70202CEB92D5}" type="slidenum">
              <a:rPr lang="en-ZA" smtClean="0"/>
              <a:pPr/>
              <a:t>6</a:t>
            </a:fld>
            <a:endParaRPr lang="en-ZA" dirty="0"/>
          </a:p>
        </p:txBody>
      </p:sp>
    </p:spTree>
    <p:extLst>
      <p:ext uri="{BB962C8B-B14F-4D97-AF65-F5344CB8AC3E}">
        <p14:creationId xmlns:p14="http://schemas.microsoft.com/office/powerpoint/2010/main" val="3178321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Delay 2">
            <a:extLst>
              <a:ext uri="{FF2B5EF4-FFF2-40B4-BE49-F238E27FC236}">
                <a16:creationId xmlns:a16="http://schemas.microsoft.com/office/drawing/2014/main" id="{44FE0EEE-5048-493A-A726-FB320B007287}"/>
              </a:ext>
            </a:extLst>
          </p:cNvPr>
          <p:cNvSpPr/>
          <p:nvPr/>
        </p:nvSpPr>
        <p:spPr>
          <a:xfrm>
            <a:off x="109537" y="2115680"/>
            <a:ext cx="3743325" cy="2352675"/>
          </a:xfrm>
          <a:prstGeom prst="flowChartDelay">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1F4571"/>
                </a:solidFill>
              </a:rPr>
              <a:t>GENERAL OBSERVATIONS ON INSPECTIONS</a:t>
            </a:r>
            <a:endParaRPr lang="en-GB" sz="3200" b="1" dirty="0">
              <a:solidFill>
                <a:srgbClr val="1F4571"/>
              </a:solidFill>
            </a:endParaRPr>
          </a:p>
        </p:txBody>
      </p:sp>
      <p:sp>
        <p:nvSpPr>
          <p:cNvPr id="4" name="Rectangle 3">
            <a:extLst>
              <a:ext uri="{FF2B5EF4-FFF2-40B4-BE49-F238E27FC236}">
                <a16:creationId xmlns:a16="http://schemas.microsoft.com/office/drawing/2014/main" id="{305DF718-F804-4A82-A705-2570AA0C9918}"/>
              </a:ext>
            </a:extLst>
          </p:cNvPr>
          <p:cNvSpPr/>
          <p:nvPr/>
        </p:nvSpPr>
        <p:spPr>
          <a:xfrm>
            <a:off x="4400550" y="1239380"/>
            <a:ext cx="7524749" cy="4524315"/>
          </a:xfrm>
          <a:prstGeom prst="rect">
            <a:avLst/>
          </a:prstGeom>
        </p:spPr>
        <p:txBody>
          <a:bodyPr wrap="square">
            <a:spAutoFit/>
          </a:bodyPr>
          <a:lstStyle/>
          <a:p>
            <a:pPr marL="342900" indent="-342900">
              <a:buClr>
                <a:schemeClr val="bg1"/>
              </a:buClr>
              <a:buFont typeface="Arial" panose="020B0604020202020204" pitchFamily="34" charset="0"/>
              <a:buChar char="•"/>
            </a:pPr>
            <a:r>
              <a:rPr lang="en-ZA" sz="2400" b="0" i="0" dirty="0"/>
              <a:t>At the beginning of inspections, the role of the Office of Health Standards Compliance was not well understood</a:t>
            </a:r>
          </a:p>
          <a:p>
            <a:pPr marL="342900" indent="-342900">
              <a:buClr>
                <a:schemeClr val="bg1"/>
              </a:buClr>
              <a:buFont typeface="Arial" panose="020B0604020202020204" pitchFamily="34" charset="0"/>
              <a:buChar char="•"/>
            </a:pPr>
            <a:endParaRPr lang="en-ZA" sz="2400" b="0" i="0" dirty="0"/>
          </a:p>
          <a:p>
            <a:pPr marL="342900" indent="-342900">
              <a:buClr>
                <a:schemeClr val="bg1"/>
              </a:buClr>
              <a:buFont typeface="Arial" panose="020B0604020202020204" pitchFamily="34" charset="0"/>
              <a:buChar char="•"/>
            </a:pPr>
            <a:r>
              <a:rPr lang="en-ZA" sz="2400" b="0" i="0" dirty="0"/>
              <a:t>Consultations conducted in all nine provinces to explain the role and function of the office and describe the inspection process</a:t>
            </a:r>
          </a:p>
          <a:p>
            <a:pPr marL="342900" indent="-342900">
              <a:buClr>
                <a:schemeClr val="bg1"/>
              </a:buClr>
              <a:buFont typeface="Arial" panose="020B0604020202020204" pitchFamily="34" charset="0"/>
              <a:buChar char="•"/>
            </a:pPr>
            <a:endParaRPr lang="en-ZA" sz="2400" b="0" i="0" dirty="0"/>
          </a:p>
          <a:p>
            <a:pPr marL="342900" indent="-342900">
              <a:buClr>
                <a:schemeClr val="bg1"/>
              </a:buClr>
              <a:buFont typeface="Arial" panose="020B0604020202020204" pitchFamily="34" charset="0"/>
              <a:buChar char="•"/>
            </a:pPr>
            <a:r>
              <a:rPr lang="en-ZA" sz="2400" b="0" i="0" dirty="0"/>
              <a:t>The relationship between the OHSC and Provinces has since been improving </a:t>
            </a:r>
          </a:p>
          <a:p>
            <a:pPr marL="342900" indent="-342900">
              <a:buClr>
                <a:schemeClr val="bg1"/>
              </a:buClr>
              <a:buFont typeface="Arial" panose="020B0604020202020204" pitchFamily="34" charset="0"/>
              <a:buChar char="•"/>
            </a:pPr>
            <a:endParaRPr lang="en-ZA" sz="2400" b="0" i="0" dirty="0"/>
          </a:p>
          <a:p>
            <a:pPr marL="342900" indent="-342900">
              <a:buClr>
                <a:schemeClr val="bg1"/>
              </a:buClr>
              <a:buFont typeface="Arial" panose="020B0604020202020204" pitchFamily="34" charset="0"/>
              <a:buChar char="•"/>
            </a:pPr>
            <a:r>
              <a:rPr lang="en-ZA" sz="2400" b="0" i="0" dirty="0"/>
              <a:t>The OHSC also learnt lessons on improving inspections, adopting a more developmental approach</a:t>
            </a:r>
          </a:p>
        </p:txBody>
      </p:sp>
      <p:pic>
        <p:nvPicPr>
          <p:cNvPr id="6" name="Graphic 5" descr="Eye">
            <a:extLst>
              <a:ext uri="{FF2B5EF4-FFF2-40B4-BE49-F238E27FC236}">
                <a16:creationId xmlns:a16="http://schemas.microsoft.com/office/drawing/2014/main" id="{A70FE954-7C54-4E72-906A-EC2E96402F52}"/>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066800" y="1658480"/>
            <a:ext cx="914400" cy="914400"/>
          </a:xfrm>
          <a:prstGeom prst="rect">
            <a:avLst/>
          </a:prstGeom>
        </p:spPr>
      </p:pic>
      <p:sp>
        <p:nvSpPr>
          <p:cNvPr id="5" name="Slide Number Placeholder 10">
            <a:extLst>
              <a:ext uri="{FF2B5EF4-FFF2-40B4-BE49-F238E27FC236}">
                <a16:creationId xmlns:a16="http://schemas.microsoft.com/office/drawing/2014/main" id="{583277EB-940E-49EA-9632-02CDAF93421B}"/>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7</a:t>
            </a:fld>
            <a:endParaRPr lang="en-ZA" dirty="0"/>
          </a:p>
        </p:txBody>
      </p:sp>
    </p:spTree>
    <p:extLst>
      <p:ext uri="{BB962C8B-B14F-4D97-AF65-F5344CB8AC3E}">
        <p14:creationId xmlns:p14="http://schemas.microsoft.com/office/powerpoint/2010/main" val="3572755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a:extLst>
              <a:ext uri="{FF2B5EF4-FFF2-40B4-BE49-F238E27FC236}">
                <a16:creationId xmlns:a16="http://schemas.microsoft.com/office/drawing/2014/main" id="{F2863BFE-98A9-4A1E-A972-4C21F9AAED9C}"/>
              </a:ext>
            </a:extLst>
          </p:cNvPr>
          <p:cNvGraphicFramePr/>
          <p:nvPr>
            <p:extLst>
              <p:ext uri="{D42A27DB-BD31-4B8C-83A1-F6EECF244321}">
                <p14:modId xmlns:p14="http://schemas.microsoft.com/office/powerpoint/2010/main" val="1367298128"/>
              </p:ext>
            </p:extLst>
          </p:nvPr>
        </p:nvGraphicFramePr>
        <p:xfrm>
          <a:off x="3817373" y="990600"/>
          <a:ext cx="8124825"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10">
            <a:extLst>
              <a:ext uri="{FF2B5EF4-FFF2-40B4-BE49-F238E27FC236}">
                <a16:creationId xmlns:a16="http://schemas.microsoft.com/office/drawing/2014/main" id="{533EFC96-2887-4619-902E-E03FBE1561CA}"/>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8</a:t>
            </a:fld>
            <a:endParaRPr lang="en-ZA" dirty="0"/>
          </a:p>
        </p:txBody>
      </p:sp>
      <p:sp>
        <p:nvSpPr>
          <p:cNvPr id="5" name="Flowchart: Delay 4">
            <a:extLst>
              <a:ext uri="{FF2B5EF4-FFF2-40B4-BE49-F238E27FC236}">
                <a16:creationId xmlns:a16="http://schemas.microsoft.com/office/drawing/2014/main" id="{B9B7E8E7-611B-4D96-8A57-EB2C24387D2F}"/>
              </a:ext>
            </a:extLst>
          </p:cNvPr>
          <p:cNvSpPr/>
          <p:nvPr/>
        </p:nvSpPr>
        <p:spPr>
          <a:xfrm>
            <a:off x="111838" y="2252662"/>
            <a:ext cx="3260627"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t>COMMON AREAS OF NON-COMPLAINCE </a:t>
            </a:r>
          </a:p>
        </p:txBody>
      </p:sp>
    </p:spTree>
    <p:extLst>
      <p:ext uri="{BB962C8B-B14F-4D97-AF65-F5344CB8AC3E}">
        <p14:creationId xmlns:p14="http://schemas.microsoft.com/office/powerpoint/2010/main" val="374480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824A39-2143-4967-92E2-576E5C213B92}"/>
              </a:ext>
            </a:extLst>
          </p:cNvPr>
          <p:cNvSpPr/>
          <p:nvPr/>
        </p:nvSpPr>
        <p:spPr>
          <a:xfrm>
            <a:off x="0" y="0"/>
            <a:ext cx="12192000" cy="1094305"/>
          </a:xfrm>
          <a:prstGeom prst="rect">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CONTRIBUTORY FACTORS TO NON-COMPLIANCE </a:t>
            </a:r>
          </a:p>
        </p:txBody>
      </p:sp>
      <p:sp>
        <p:nvSpPr>
          <p:cNvPr id="9" name="Content Placeholder 3">
            <a:extLst>
              <a:ext uri="{FF2B5EF4-FFF2-40B4-BE49-F238E27FC236}">
                <a16:creationId xmlns:a16="http://schemas.microsoft.com/office/drawing/2014/main" id="{461D7B85-432E-4369-8FF0-53595D1BFA32}"/>
              </a:ext>
            </a:extLst>
          </p:cNvPr>
          <p:cNvSpPr txBox="1">
            <a:spLocks/>
          </p:cNvSpPr>
          <p:nvPr/>
        </p:nvSpPr>
        <p:spPr>
          <a:xfrm>
            <a:off x="1824037" y="1254181"/>
            <a:ext cx="7581899" cy="576598"/>
          </a:xfrm>
          <a:prstGeom prst="rect">
            <a:avLst/>
          </a:prstGeom>
        </p:spPr>
        <p:txBody>
          <a:bodyPr>
            <a:noAutofit/>
          </a:bodyPr>
          <a:lstStyle>
            <a:lvl1pPr marL="342900" indent="-342900" algn="l" defTabSz="457200" rtl="0" eaLnBrk="1" latinLnBrk="0" hangingPunct="1">
              <a:spcBef>
                <a:spcPct val="20000"/>
              </a:spcBef>
              <a:buFont typeface="Arial"/>
              <a:buChar char="•"/>
              <a:defRPr sz="2800" b="1" i="1" kern="1200">
                <a:solidFill>
                  <a:schemeClr val="tx1">
                    <a:lumMod val="50000"/>
                    <a:lumOff val="50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GB" i="0" dirty="0">
                <a:solidFill>
                  <a:srgbClr val="ED7D31"/>
                </a:solidFill>
                <a:latin typeface="+mn-lt"/>
              </a:rPr>
              <a:t>INTERNAL FACTORS</a:t>
            </a:r>
            <a:endParaRPr lang="en-US" i="0" dirty="0">
              <a:solidFill>
                <a:srgbClr val="1F4571"/>
              </a:solidFill>
              <a:latin typeface="+mn-lt"/>
            </a:endParaRPr>
          </a:p>
        </p:txBody>
      </p:sp>
      <p:pic>
        <p:nvPicPr>
          <p:cNvPr id="10" name="Picture 2" descr="Image result for internal external icon">
            <a:extLst>
              <a:ext uri="{FF2B5EF4-FFF2-40B4-BE49-F238E27FC236}">
                <a16:creationId xmlns:a16="http://schemas.microsoft.com/office/drawing/2014/main" id="{1F42A867-1ACC-4728-B14C-E985DB27E6C0}"/>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197768" y="1241453"/>
            <a:ext cx="438150" cy="4381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Diagram 13">
            <a:extLst>
              <a:ext uri="{FF2B5EF4-FFF2-40B4-BE49-F238E27FC236}">
                <a16:creationId xmlns:a16="http://schemas.microsoft.com/office/drawing/2014/main" id="{ED15B04D-E047-45CC-BAA6-499DF62362AD}"/>
              </a:ext>
            </a:extLst>
          </p:cNvPr>
          <p:cNvGraphicFramePr/>
          <p:nvPr>
            <p:extLst>
              <p:ext uri="{D42A27DB-BD31-4B8C-83A1-F6EECF244321}">
                <p14:modId xmlns:p14="http://schemas.microsoft.com/office/powerpoint/2010/main" val="2448795204"/>
              </p:ext>
            </p:extLst>
          </p:nvPr>
        </p:nvGraphicFramePr>
        <p:xfrm>
          <a:off x="956071" y="1981060"/>
          <a:ext cx="10464404" cy="45721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10">
            <a:extLst>
              <a:ext uri="{FF2B5EF4-FFF2-40B4-BE49-F238E27FC236}">
                <a16:creationId xmlns:a16="http://schemas.microsoft.com/office/drawing/2014/main" id="{45F9E53E-CBA7-42BC-9FE0-BB29E19B795A}"/>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9</a:t>
            </a:fld>
            <a:endParaRPr lang="en-ZA" dirty="0"/>
          </a:p>
        </p:txBody>
      </p:sp>
    </p:spTree>
    <p:extLst>
      <p:ext uri="{BB962C8B-B14F-4D97-AF65-F5344CB8AC3E}">
        <p14:creationId xmlns:p14="http://schemas.microsoft.com/office/powerpoint/2010/main" val="3338702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824A39-2143-4967-92E2-576E5C213B92}"/>
              </a:ext>
            </a:extLst>
          </p:cNvPr>
          <p:cNvSpPr/>
          <p:nvPr/>
        </p:nvSpPr>
        <p:spPr>
          <a:xfrm>
            <a:off x="0" y="0"/>
            <a:ext cx="12192000" cy="1094305"/>
          </a:xfrm>
          <a:prstGeom prst="rect">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CONTRIBUTORY FACTORS TO NON-COMPLIANCE</a:t>
            </a:r>
            <a:r>
              <a:rPr lang="en-GB" sz="2400" b="1" dirty="0"/>
              <a:t>…Cont’d </a:t>
            </a:r>
          </a:p>
        </p:txBody>
      </p:sp>
      <p:sp>
        <p:nvSpPr>
          <p:cNvPr id="9" name="Content Placeholder 3">
            <a:extLst>
              <a:ext uri="{FF2B5EF4-FFF2-40B4-BE49-F238E27FC236}">
                <a16:creationId xmlns:a16="http://schemas.microsoft.com/office/drawing/2014/main" id="{461D7B85-432E-4369-8FF0-53595D1BFA32}"/>
              </a:ext>
            </a:extLst>
          </p:cNvPr>
          <p:cNvSpPr txBox="1">
            <a:spLocks/>
          </p:cNvSpPr>
          <p:nvPr/>
        </p:nvSpPr>
        <p:spPr>
          <a:xfrm>
            <a:off x="1824037" y="1330780"/>
            <a:ext cx="7581899" cy="576598"/>
          </a:xfrm>
          <a:prstGeom prst="rect">
            <a:avLst/>
          </a:prstGeom>
        </p:spPr>
        <p:txBody>
          <a:bodyPr>
            <a:noAutofit/>
          </a:bodyPr>
          <a:lstStyle>
            <a:lvl1pPr marL="342900" indent="-342900" algn="l" defTabSz="457200" rtl="0" eaLnBrk="1" latinLnBrk="0" hangingPunct="1">
              <a:spcBef>
                <a:spcPct val="20000"/>
              </a:spcBef>
              <a:buFont typeface="Arial"/>
              <a:buChar char="•"/>
              <a:defRPr sz="2800" b="1" i="1" kern="1200">
                <a:solidFill>
                  <a:schemeClr val="tx1">
                    <a:lumMod val="50000"/>
                    <a:lumOff val="50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i="0" dirty="0">
                <a:solidFill>
                  <a:srgbClr val="C00000"/>
                </a:solidFill>
                <a:latin typeface="+mn-lt"/>
              </a:rPr>
              <a:t>EXTERNAL FACTORS</a:t>
            </a:r>
            <a:endParaRPr lang="en-US" i="0" dirty="0">
              <a:solidFill>
                <a:srgbClr val="1F4571"/>
              </a:solidFill>
              <a:latin typeface="+mn-lt"/>
            </a:endParaRPr>
          </a:p>
        </p:txBody>
      </p:sp>
      <p:pic>
        <p:nvPicPr>
          <p:cNvPr id="10" name="Picture 2" descr="Image result for internal external icon">
            <a:extLst>
              <a:ext uri="{FF2B5EF4-FFF2-40B4-BE49-F238E27FC236}">
                <a16:creationId xmlns:a16="http://schemas.microsoft.com/office/drawing/2014/main" id="{1F42A867-1ACC-4728-B14C-E985DB27E6C0}"/>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64444" y="1330780"/>
            <a:ext cx="438149" cy="4381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Diagram 13">
            <a:extLst>
              <a:ext uri="{FF2B5EF4-FFF2-40B4-BE49-F238E27FC236}">
                <a16:creationId xmlns:a16="http://schemas.microsoft.com/office/drawing/2014/main" id="{ED15B04D-E047-45CC-BAA6-499DF62362AD}"/>
              </a:ext>
            </a:extLst>
          </p:cNvPr>
          <p:cNvGraphicFramePr/>
          <p:nvPr>
            <p:extLst>
              <p:ext uri="{D42A27DB-BD31-4B8C-83A1-F6EECF244321}">
                <p14:modId xmlns:p14="http://schemas.microsoft.com/office/powerpoint/2010/main" val="1145425028"/>
              </p:ext>
            </p:extLst>
          </p:nvPr>
        </p:nvGraphicFramePr>
        <p:xfrm>
          <a:off x="1152523" y="1895133"/>
          <a:ext cx="10515602" cy="4879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10">
            <a:extLst>
              <a:ext uri="{FF2B5EF4-FFF2-40B4-BE49-F238E27FC236}">
                <a16:creationId xmlns:a16="http://schemas.microsoft.com/office/drawing/2014/main" id="{2CF15B0C-7B1D-495C-A26B-0E8D21A7A9A3}"/>
              </a:ext>
            </a:extLst>
          </p:cNvPr>
          <p:cNvSpPr>
            <a:spLocks noGrp="1"/>
          </p:cNvSpPr>
          <p:nvPr>
            <p:ph type="sldNum" sz="quarter" idx="12"/>
          </p:nvPr>
        </p:nvSpPr>
        <p:spPr>
          <a:xfrm>
            <a:off x="4192586" y="6592090"/>
            <a:ext cx="2844800" cy="365125"/>
          </a:xfrm>
        </p:spPr>
        <p:txBody>
          <a:bodyPr/>
          <a:lstStyle/>
          <a:p>
            <a:fld id="{32969BEC-3740-4621-8801-70202CEB92D5}" type="slidenum">
              <a:rPr lang="en-ZA" smtClean="0"/>
              <a:pPr/>
              <a:t>10</a:t>
            </a:fld>
            <a:endParaRPr lang="en-ZA" dirty="0"/>
          </a:p>
        </p:txBody>
      </p:sp>
    </p:spTree>
    <p:extLst>
      <p:ext uri="{BB962C8B-B14F-4D97-AF65-F5344CB8AC3E}">
        <p14:creationId xmlns:p14="http://schemas.microsoft.com/office/powerpoint/2010/main" val="3059395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8DFA19-1EFE-4D57-8DBF-D6EACAD7E946}"/>
              </a:ext>
            </a:extLst>
          </p:cNvPr>
          <p:cNvSpPr/>
          <p:nvPr/>
        </p:nvSpPr>
        <p:spPr>
          <a:xfrm>
            <a:off x="3952875" y="1130932"/>
            <a:ext cx="7886700" cy="4708981"/>
          </a:xfrm>
          <a:prstGeom prst="rect">
            <a:avLst/>
          </a:prstGeom>
        </p:spPr>
        <p:txBody>
          <a:bodyPr wrap="square">
            <a:spAutoFit/>
          </a:bodyPr>
          <a:lstStyle/>
          <a:p>
            <a:r>
              <a:rPr lang="en-ZA" sz="2800" dirty="0"/>
              <a:t>Inspected health establishments had common findings with minor differences across the nine provinces</a:t>
            </a:r>
          </a:p>
          <a:p>
            <a:endParaRPr lang="en-ZA" sz="2800" dirty="0"/>
          </a:p>
          <a:p>
            <a:r>
              <a:rPr lang="en-ZA" sz="2800" dirty="0"/>
              <a:t>Patient Rights domain had better outcome generally indicating that users of health services treated with respect and dignity in most health establishments</a:t>
            </a:r>
          </a:p>
          <a:p>
            <a:endParaRPr lang="en-ZA" sz="2800" dirty="0"/>
          </a:p>
          <a:p>
            <a:r>
              <a:rPr lang="en-ZA" sz="2800" dirty="0"/>
              <a:t>Operational management, Leadership and Governance domains had much lower scores</a:t>
            </a:r>
          </a:p>
          <a:p>
            <a:endParaRPr lang="en-US" sz="2000" dirty="0"/>
          </a:p>
        </p:txBody>
      </p:sp>
      <p:sp>
        <p:nvSpPr>
          <p:cNvPr id="4" name="Slide Number Placeholder 10">
            <a:extLst>
              <a:ext uri="{FF2B5EF4-FFF2-40B4-BE49-F238E27FC236}">
                <a16:creationId xmlns:a16="http://schemas.microsoft.com/office/drawing/2014/main" id="{4EF37F85-E866-4B4A-B81D-5FE2BFB47D06}"/>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11</a:t>
            </a:fld>
            <a:endParaRPr lang="en-ZA" dirty="0"/>
          </a:p>
        </p:txBody>
      </p:sp>
      <p:sp>
        <p:nvSpPr>
          <p:cNvPr id="6" name="Flowchart: Delay 5">
            <a:extLst>
              <a:ext uri="{FF2B5EF4-FFF2-40B4-BE49-F238E27FC236}">
                <a16:creationId xmlns:a16="http://schemas.microsoft.com/office/drawing/2014/main" id="{4256D124-118A-4BD7-8E77-F527C5D82D4E}"/>
              </a:ext>
            </a:extLst>
          </p:cNvPr>
          <p:cNvSpPr/>
          <p:nvPr/>
        </p:nvSpPr>
        <p:spPr>
          <a:xfrm>
            <a:off x="131502" y="2357192"/>
            <a:ext cx="3408111" cy="2256460"/>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t>LESSONS LEARNT FROM PREVIOUS INSPECTIONS </a:t>
            </a:r>
          </a:p>
        </p:txBody>
      </p:sp>
    </p:spTree>
    <p:extLst>
      <p:ext uri="{BB962C8B-B14F-4D97-AF65-F5344CB8AC3E}">
        <p14:creationId xmlns:p14="http://schemas.microsoft.com/office/powerpoint/2010/main" val="3478071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C7A81D-A90D-4815-A311-94A031D6F814}"/>
              </a:ext>
            </a:extLst>
          </p:cNvPr>
          <p:cNvSpPr/>
          <p:nvPr/>
        </p:nvSpPr>
        <p:spPr>
          <a:xfrm>
            <a:off x="1347019" y="3237508"/>
            <a:ext cx="9937289" cy="3046988"/>
          </a:xfrm>
          <a:prstGeom prst="rect">
            <a:avLst/>
          </a:prstGeom>
        </p:spPr>
        <p:txBody>
          <a:bodyPr wrap="square">
            <a:spAutoFit/>
          </a:bodyPr>
          <a:lstStyle/>
          <a:p>
            <a:pPr marL="457200" indent="-457200">
              <a:buAutoNum type="arabicPeriod"/>
            </a:pPr>
            <a:r>
              <a:rPr lang="en-US" sz="2400" dirty="0"/>
              <a:t>Quality Improvement Program (QIP), (National or Provincial) should be clearly communicated to frontline workers and management on an on-going basis to ensure facilities understand the intent of the program,</a:t>
            </a:r>
          </a:p>
          <a:p>
            <a:endParaRPr lang="en-US" sz="2400" dirty="0"/>
          </a:p>
          <a:p>
            <a:pPr algn="ctr"/>
            <a:r>
              <a:rPr lang="en-US" sz="2400" dirty="0"/>
              <a:t>…………………………and…………………………</a:t>
            </a:r>
          </a:p>
          <a:p>
            <a:pPr algn="ctr"/>
            <a:endParaRPr lang="en-US" sz="2400" dirty="0"/>
          </a:p>
          <a:p>
            <a:r>
              <a:rPr lang="en-US" sz="2400" dirty="0"/>
              <a:t>2. Embrace the QIP as a tool to enable healthcare Staff to perform their work in a conducive environment to ensure patient safety and provide quality care</a:t>
            </a:r>
            <a:endParaRPr lang="en-GB" sz="2400" dirty="0"/>
          </a:p>
        </p:txBody>
      </p:sp>
      <p:sp>
        <p:nvSpPr>
          <p:cNvPr id="4" name="Slide Number Placeholder 10">
            <a:extLst>
              <a:ext uri="{FF2B5EF4-FFF2-40B4-BE49-F238E27FC236}">
                <a16:creationId xmlns:a16="http://schemas.microsoft.com/office/drawing/2014/main" id="{B666694D-B4DB-420C-A902-21E9A2BBA729}"/>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12</a:t>
            </a:fld>
            <a:endParaRPr lang="en-ZA" dirty="0"/>
          </a:p>
        </p:txBody>
      </p:sp>
      <p:sp>
        <p:nvSpPr>
          <p:cNvPr id="5" name="Flowchart: Delay 4">
            <a:extLst>
              <a:ext uri="{FF2B5EF4-FFF2-40B4-BE49-F238E27FC236}">
                <a16:creationId xmlns:a16="http://schemas.microsoft.com/office/drawing/2014/main" id="{354BC131-DC42-4F80-AA9A-08D9869ADE11}"/>
              </a:ext>
            </a:extLst>
          </p:cNvPr>
          <p:cNvSpPr/>
          <p:nvPr/>
        </p:nvSpPr>
        <p:spPr>
          <a:xfrm>
            <a:off x="278986" y="285066"/>
            <a:ext cx="3948885"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t>RECOMMENDATIONS</a:t>
            </a:r>
            <a:r>
              <a:rPr lang="en-US" sz="3200" b="1" dirty="0"/>
              <a:t> </a:t>
            </a:r>
          </a:p>
        </p:txBody>
      </p:sp>
    </p:spTree>
    <p:extLst>
      <p:ext uri="{BB962C8B-B14F-4D97-AF65-F5344CB8AC3E}">
        <p14:creationId xmlns:p14="http://schemas.microsoft.com/office/powerpoint/2010/main" val="2231331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AC262B-7CAF-4BE7-99BA-79AF3521F114}"/>
              </a:ext>
            </a:extLst>
          </p:cNvPr>
          <p:cNvSpPr/>
          <p:nvPr/>
        </p:nvSpPr>
        <p:spPr>
          <a:xfrm>
            <a:off x="352425" y="2712125"/>
            <a:ext cx="11620500" cy="830997"/>
          </a:xfrm>
          <a:prstGeom prst="rect">
            <a:avLst/>
          </a:prstGeom>
        </p:spPr>
        <p:txBody>
          <a:bodyPr wrap="square">
            <a:spAutoFit/>
          </a:bodyPr>
          <a:lstStyle/>
          <a:p>
            <a:pPr lvl="0"/>
            <a:r>
              <a:rPr lang="en-ZA" sz="2400" dirty="0"/>
              <a:t>3.  Roles and responsibilities of Quality Managers in Provinces should be clearly defined</a:t>
            </a:r>
          </a:p>
          <a:p>
            <a:pPr lvl="0"/>
            <a:r>
              <a:rPr lang="en-ZA" sz="2400" dirty="0"/>
              <a:t> </a:t>
            </a:r>
          </a:p>
        </p:txBody>
      </p:sp>
      <p:sp>
        <p:nvSpPr>
          <p:cNvPr id="4" name="Flowchart: Delay 3">
            <a:extLst>
              <a:ext uri="{FF2B5EF4-FFF2-40B4-BE49-F238E27FC236}">
                <a16:creationId xmlns:a16="http://schemas.microsoft.com/office/drawing/2014/main" id="{1FBBB3AA-5958-482D-8467-D84F1B906857}"/>
              </a:ext>
            </a:extLst>
          </p:cNvPr>
          <p:cNvSpPr/>
          <p:nvPr/>
        </p:nvSpPr>
        <p:spPr>
          <a:xfrm>
            <a:off x="278986" y="285066"/>
            <a:ext cx="3948885"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t>RECOMMENDATIONS</a:t>
            </a:r>
          </a:p>
          <a:p>
            <a:r>
              <a:rPr lang="en-US" sz="2800" b="1" dirty="0"/>
              <a:t>Cont…</a:t>
            </a:r>
            <a:r>
              <a:rPr lang="en-US" sz="3200" b="1" dirty="0"/>
              <a:t> </a:t>
            </a:r>
          </a:p>
        </p:txBody>
      </p:sp>
      <p:sp>
        <p:nvSpPr>
          <p:cNvPr id="5" name="Rectangle 4">
            <a:extLst>
              <a:ext uri="{FF2B5EF4-FFF2-40B4-BE49-F238E27FC236}">
                <a16:creationId xmlns:a16="http://schemas.microsoft.com/office/drawing/2014/main" id="{E05D50A8-AB38-4E20-8D79-1DB173258115}"/>
              </a:ext>
            </a:extLst>
          </p:cNvPr>
          <p:cNvSpPr/>
          <p:nvPr/>
        </p:nvSpPr>
        <p:spPr>
          <a:xfrm>
            <a:off x="285750" y="3429000"/>
            <a:ext cx="11620500" cy="1200329"/>
          </a:xfrm>
          <a:prstGeom prst="rect">
            <a:avLst/>
          </a:prstGeom>
        </p:spPr>
        <p:txBody>
          <a:bodyPr wrap="square">
            <a:spAutoFit/>
          </a:bodyPr>
          <a:lstStyle/>
          <a:p>
            <a:pPr marL="361950" lvl="0" indent="-361950"/>
            <a:r>
              <a:rPr lang="en-US" sz="2400" dirty="0"/>
              <a:t>4.  Training of Quality Managers, their knowledge in quality improvement should be reinforced with particular attention to </a:t>
            </a:r>
            <a:r>
              <a:rPr lang="en-US" sz="2400" u="sng" dirty="0"/>
              <a:t>guidance</a:t>
            </a:r>
            <a:r>
              <a:rPr lang="en-US" sz="2400" dirty="0"/>
              <a:t>, </a:t>
            </a:r>
            <a:r>
              <a:rPr lang="en-US" sz="2400" u="sng" dirty="0"/>
              <a:t>facilitation</a:t>
            </a:r>
            <a:r>
              <a:rPr lang="en-US" sz="2400" dirty="0"/>
              <a:t> and </a:t>
            </a:r>
            <a:r>
              <a:rPr lang="en-US" sz="2400" u="sng" dirty="0"/>
              <a:t>mentoring</a:t>
            </a:r>
            <a:r>
              <a:rPr lang="en-US" sz="2400" dirty="0"/>
              <a:t> role to build a culture of constant quality improvement </a:t>
            </a:r>
            <a:r>
              <a:rPr lang="en-ZA" sz="2400" dirty="0"/>
              <a:t> </a:t>
            </a:r>
          </a:p>
        </p:txBody>
      </p:sp>
      <p:sp>
        <p:nvSpPr>
          <p:cNvPr id="6" name="Rectangle 5">
            <a:extLst>
              <a:ext uri="{FF2B5EF4-FFF2-40B4-BE49-F238E27FC236}">
                <a16:creationId xmlns:a16="http://schemas.microsoft.com/office/drawing/2014/main" id="{F9B0105F-2A8F-4124-9568-D056FAB55A62}"/>
              </a:ext>
            </a:extLst>
          </p:cNvPr>
          <p:cNvSpPr/>
          <p:nvPr/>
        </p:nvSpPr>
        <p:spPr>
          <a:xfrm>
            <a:off x="285750" y="4820423"/>
            <a:ext cx="11620500" cy="1200329"/>
          </a:xfrm>
          <a:prstGeom prst="rect">
            <a:avLst/>
          </a:prstGeom>
        </p:spPr>
        <p:txBody>
          <a:bodyPr wrap="square">
            <a:spAutoFit/>
          </a:bodyPr>
          <a:lstStyle/>
          <a:p>
            <a:pPr marL="361950" lvl="0" indent="-361950"/>
            <a:r>
              <a:rPr lang="en-US" sz="2400" dirty="0"/>
              <a:t>5.  Quality Managers, Programme Coordinators, Clinic Supervisors and NGOs supporting quality improvement work in Provinces and Districts should play a more proactive role in facilitating quality improvement work to enhance compliance with Standards</a:t>
            </a:r>
            <a:r>
              <a:rPr lang="en-ZA" sz="2400" dirty="0"/>
              <a:t> </a:t>
            </a:r>
          </a:p>
        </p:txBody>
      </p:sp>
      <p:sp>
        <p:nvSpPr>
          <p:cNvPr id="7" name="Slide Number Placeholder 10">
            <a:extLst>
              <a:ext uri="{FF2B5EF4-FFF2-40B4-BE49-F238E27FC236}">
                <a16:creationId xmlns:a16="http://schemas.microsoft.com/office/drawing/2014/main" id="{8F51A8D2-C4A2-489A-A195-71C2BD303D44}"/>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13</a:t>
            </a:fld>
            <a:endParaRPr lang="en-ZA" dirty="0"/>
          </a:p>
        </p:txBody>
      </p:sp>
    </p:spTree>
    <p:extLst>
      <p:ext uri="{BB962C8B-B14F-4D97-AF65-F5344CB8AC3E}">
        <p14:creationId xmlns:p14="http://schemas.microsoft.com/office/powerpoint/2010/main" val="18995221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AC262B-7CAF-4BE7-99BA-79AF3521F114}"/>
              </a:ext>
            </a:extLst>
          </p:cNvPr>
          <p:cNvSpPr/>
          <p:nvPr/>
        </p:nvSpPr>
        <p:spPr>
          <a:xfrm>
            <a:off x="285750" y="2928435"/>
            <a:ext cx="11620500" cy="830997"/>
          </a:xfrm>
          <a:prstGeom prst="rect">
            <a:avLst/>
          </a:prstGeom>
        </p:spPr>
        <p:txBody>
          <a:bodyPr wrap="square">
            <a:spAutoFit/>
          </a:bodyPr>
          <a:lstStyle/>
          <a:p>
            <a:pPr marL="361950" lvl="0" indent="-361950"/>
            <a:r>
              <a:rPr lang="en-US" sz="2400" dirty="0"/>
              <a:t>6. For health facilities to enhance compliance with the Standards, it is imperative to have synergy between OHSC inspections findings and the provincial response </a:t>
            </a:r>
            <a:endParaRPr lang="en-ZA" sz="2400" dirty="0"/>
          </a:p>
        </p:txBody>
      </p:sp>
      <p:sp>
        <p:nvSpPr>
          <p:cNvPr id="4" name="Flowchart: Delay 3">
            <a:extLst>
              <a:ext uri="{FF2B5EF4-FFF2-40B4-BE49-F238E27FC236}">
                <a16:creationId xmlns:a16="http://schemas.microsoft.com/office/drawing/2014/main" id="{F9E5D9EE-9BCE-404F-8604-2B71568DEB3E}"/>
              </a:ext>
            </a:extLst>
          </p:cNvPr>
          <p:cNvSpPr/>
          <p:nvPr/>
        </p:nvSpPr>
        <p:spPr>
          <a:xfrm>
            <a:off x="278986" y="285066"/>
            <a:ext cx="3948885"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t>RECOMMENDATIONS</a:t>
            </a:r>
          </a:p>
          <a:p>
            <a:r>
              <a:rPr lang="en-US" sz="2800" b="1" dirty="0"/>
              <a:t>Cont…</a:t>
            </a:r>
            <a:r>
              <a:rPr lang="en-US" sz="3200" b="1" dirty="0"/>
              <a:t> </a:t>
            </a:r>
          </a:p>
        </p:txBody>
      </p:sp>
      <p:sp>
        <p:nvSpPr>
          <p:cNvPr id="5" name="Rectangle 4">
            <a:extLst>
              <a:ext uri="{FF2B5EF4-FFF2-40B4-BE49-F238E27FC236}">
                <a16:creationId xmlns:a16="http://schemas.microsoft.com/office/drawing/2014/main" id="{4C7F5F2B-67C0-404D-A3ED-5E2151C53F7B}"/>
              </a:ext>
            </a:extLst>
          </p:cNvPr>
          <p:cNvSpPr/>
          <p:nvPr/>
        </p:nvSpPr>
        <p:spPr>
          <a:xfrm>
            <a:off x="285750" y="4198480"/>
            <a:ext cx="11620500" cy="2308324"/>
          </a:xfrm>
          <a:prstGeom prst="rect">
            <a:avLst/>
          </a:prstGeom>
        </p:spPr>
        <p:txBody>
          <a:bodyPr wrap="square">
            <a:spAutoFit/>
          </a:bodyPr>
          <a:lstStyle/>
          <a:p>
            <a:pPr marL="361950" lvl="0" indent="-361950"/>
            <a:r>
              <a:rPr lang="en-US" sz="2400" dirty="0"/>
              <a:t>7. Managers of different programmes at Provincial, District and Sub-district level should understand the intent of the Standards, be accountable for providing the necessary support to ensure corrective measures are implemented in health facilities in order to achieve and sustain the Standards  &gt;&gt;&gt;  ensure service Users receive safe, secure and quality health care.</a:t>
            </a:r>
          </a:p>
          <a:p>
            <a:pPr marL="361950" lvl="0" indent="-361950"/>
            <a:endParaRPr lang="en-ZA" sz="2400" dirty="0"/>
          </a:p>
        </p:txBody>
      </p:sp>
      <p:sp>
        <p:nvSpPr>
          <p:cNvPr id="6" name="Slide Number Placeholder 10">
            <a:extLst>
              <a:ext uri="{FF2B5EF4-FFF2-40B4-BE49-F238E27FC236}">
                <a16:creationId xmlns:a16="http://schemas.microsoft.com/office/drawing/2014/main" id="{93340624-0D12-456C-A625-F2C8808F66C6}"/>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14</a:t>
            </a:fld>
            <a:endParaRPr lang="en-ZA" dirty="0"/>
          </a:p>
        </p:txBody>
      </p:sp>
    </p:spTree>
    <p:extLst>
      <p:ext uri="{BB962C8B-B14F-4D97-AF65-F5344CB8AC3E}">
        <p14:creationId xmlns:p14="http://schemas.microsoft.com/office/powerpoint/2010/main" val="2576715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Delay 5">
            <a:extLst>
              <a:ext uri="{FF2B5EF4-FFF2-40B4-BE49-F238E27FC236}">
                <a16:creationId xmlns:a16="http://schemas.microsoft.com/office/drawing/2014/main" id="{0DDADA2A-78D0-411D-BB1C-63F5EE668D08}"/>
              </a:ext>
            </a:extLst>
          </p:cNvPr>
          <p:cNvSpPr/>
          <p:nvPr/>
        </p:nvSpPr>
        <p:spPr>
          <a:xfrm rot="10800000">
            <a:off x="2219324" y="0"/>
            <a:ext cx="9972675" cy="6858000"/>
          </a:xfrm>
          <a:prstGeom prst="flowChartDelay">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3" name="Flowchart: Delay 2">
            <a:extLst>
              <a:ext uri="{FF2B5EF4-FFF2-40B4-BE49-F238E27FC236}">
                <a16:creationId xmlns:a16="http://schemas.microsoft.com/office/drawing/2014/main" id="{44FE0EEE-5048-493A-A726-FB320B007287}"/>
              </a:ext>
            </a:extLst>
          </p:cNvPr>
          <p:cNvSpPr/>
          <p:nvPr/>
        </p:nvSpPr>
        <p:spPr>
          <a:xfrm>
            <a:off x="0" y="2115680"/>
            <a:ext cx="3743325" cy="2352675"/>
          </a:xfrm>
          <a:prstGeom prst="flowChartDelay">
            <a:avLst/>
          </a:prstGeom>
          <a:solidFill>
            <a:srgbClr val="1F4571"/>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CONCLUSION</a:t>
            </a:r>
            <a:endParaRPr lang="en-GB" sz="3200" b="1" dirty="0"/>
          </a:p>
        </p:txBody>
      </p:sp>
      <p:sp>
        <p:nvSpPr>
          <p:cNvPr id="2" name="Rectangle 1">
            <a:extLst>
              <a:ext uri="{FF2B5EF4-FFF2-40B4-BE49-F238E27FC236}">
                <a16:creationId xmlns:a16="http://schemas.microsoft.com/office/drawing/2014/main" id="{922599D9-2F3B-4222-B4E0-5EC1571E6867}"/>
              </a:ext>
            </a:extLst>
          </p:cNvPr>
          <p:cNvSpPr/>
          <p:nvPr/>
        </p:nvSpPr>
        <p:spPr>
          <a:xfrm>
            <a:off x="4572000" y="1328172"/>
            <a:ext cx="7620000" cy="4278094"/>
          </a:xfrm>
          <a:prstGeom prst="rect">
            <a:avLst/>
          </a:prstGeom>
        </p:spPr>
        <p:txBody>
          <a:bodyPr wrap="square">
            <a:spAutoFit/>
          </a:bodyPr>
          <a:lstStyle/>
          <a:p>
            <a:r>
              <a:rPr lang="en-ZA" sz="2400" b="0" i="0" dirty="0">
                <a:solidFill>
                  <a:schemeClr val="tx1"/>
                </a:solidFill>
              </a:rPr>
              <a:t>The greatest challenge in our healthcare sector is how to </a:t>
            </a:r>
            <a:r>
              <a:rPr lang="en-ZA" sz="3200" b="1" i="0" dirty="0"/>
              <a:t>create</a:t>
            </a:r>
            <a:r>
              <a:rPr lang="en-ZA" sz="2400" b="0" i="0" dirty="0">
                <a:solidFill>
                  <a:schemeClr val="tx1"/>
                </a:solidFill>
              </a:rPr>
              <a:t> and </a:t>
            </a:r>
            <a:r>
              <a:rPr lang="en-ZA" sz="2800" b="1" i="0" dirty="0"/>
              <a:t>nurture</a:t>
            </a:r>
            <a:r>
              <a:rPr lang="en-ZA" sz="2400" b="0" i="0" dirty="0">
                <a:solidFill>
                  <a:schemeClr val="tx1"/>
                </a:solidFill>
              </a:rPr>
              <a:t> a culture of </a:t>
            </a:r>
            <a:r>
              <a:rPr lang="en-ZA" sz="2800" b="1" i="0" dirty="0"/>
              <a:t>continuous</a:t>
            </a:r>
            <a:r>
              <a:rPr lang="en-ZA" sz="2400" b="0" i="0" dirty="0"/>
              <a:t> </a:t>
            </a:r>
            <a:r>
              <a:rPr lang="en-ZA" sz="2400" b="0" i="0" dirty="0">
                <a:solidFill>
                  <a:schemeClr val="tx1"/>
                </a:solidFill>
              </a:rPr>
              <a:t>improvement of high quality, safe and compassionate delivery of health care services.</a:t>
            </a:r>
          </a:p>
          <a:p>
            <a:endParaRPr lang="en-ZA" sz="2400" b="0" i="0" dirty="0">
              <a:solidFill>
                <a:schemeClr val="tx1"/>
              </a:solidFill>
            </a:endParaRPr>
          </a:p>
          <a:p>
            <a:r>
              <a:rPr lang="en-ZA" sz="2400" b="0" i="0" dirty="0">
                <a:solidFill>
                  <a:schemeClr val="tx1"/>
                </a:solidFill>
              </a:rPr>
              <a:t>Leadership and Governance plays a pivotal role in ensuring  systems and processes are in place to support Staff, build team-work , shared learning to implement quality improvement and sustain the gains. </a:t>
            </a:r>
            <a:endParaRPr lang="en-ZA" sz="2400" dirty="0"/>
          </a:p>
          <a:p>
            <a:endParaRPr lang="en-ZA" sz="2400" b="0" i="0" dirty="0">
              <a:solidFill>
                <a:schemeClr val="tx1"/>
              </a:solidFill>
            </a:endParaRPr>
          </a:p>
          <a:p>
            <a:pPr algn="ctr"/>
            <a:r>
              <a:rPr lang="en-US" sz="2400" b="1" dirty="0"/>
              <a:t>“Quality is an individual and Team commitment”</a:t>
            </a:r>
          </a:p>
        </p:txBody>
      </p:sp>
      <p:sp>
        <p:nvSpPr>
          <p:cNvPr id="8" name="Slide Number Placeholder 10">
            <a:extLst>
              <a:ext uri="{FF2B5EF4-FFF2-40B4-BE49-F238E27FC236}">
                <a16:creationId xmlns:a16="http://schemas.microsoft.com/office/drawing/2014/main" id="{EFA2140E-AE9A-42F6-B7F9-00437690F5F4}"/>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15</a:t>
            </a:fld>
            <a:endParaRPr lang="en-ZA" dirty="0"/>
          </a:p>
        </p:txBody>
      </p:sp>
    </p:spTree>
    <p:extLst>
      <p:ext uri="{BB962C8B-B14F-4D97-AF65-F5344CB8AC3E}">
        <p14:creationId xmlns:p14="http://schemas.microsoft.com/office/powerpoint/2010/main" val="965270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12">
            <a:extLst>
              <a:ext uri="{FF2B5EF4-FFF2-40B4-BE49-F238E27FC236}">
                <a16:creationId xmlns:a16="http://schemas.microsoft.com/office/drawing/2014/main" id="{B9FB80C3-3114-42E8-8B27-6AF0395ED682}"/>
              </a:ext>
            </a:extLst>
          </p:cNvPr>
          <p:cNvSpPr/>
          <p:nvPr/>
        </p:nvSpPr>
        <p:spPr>
          <a:xfrm>
            <a:off x="-1" y="0"/>
            <a:ext cx="5214939" cy="6858000"/>
          </a:xfrm>
          <a:prstGeom prst="rtTriangle">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4000" b="1" dirty="0"/>
              <a:t>THANK </a:t>
            </a:r>
          </a:p>
          <a:p>
            <a:pPr algn="ctr"/>
            <a:endParaRPr lang="en-US" sz="4000" b="1" dirty="0"/>
          </a:p>
          <a:p>
            <a:pPr algn="ctr"/>
            <a:r>
              <a:rPr lang="en-US" sz="4000" b="1" dirty="0"/>
              <a:t>YOU </a:t>
            </a:r>
          </a:p>
        </p:txBody>
      </p:sp>
      <p:sp>
        <p:nvSpPr>
          <p:cNvPr id="11" name="Slide Number Placeholder 10">
            <a:extLst>
              <a:ext uri="{FF2B5EF4-FFF2-40B4-BE49-F238E27FC236}">
                <a16:creationId xmlns:a16="http://schemas.microsoft.com/office/drawing/2014/main" id="{C45A1ED1-8F55-47CB-AFBE-1ABD37CEB427}"/>
              </a:ext>
            </a:extLst>
          </p:cNvPr>
          <p:cNvSpPr>
            <a:spLocks noGrp="1"/>
          </p:cNvSpPr>
          <p:nvPr>
            <p:ph type="sldNum" sz="quarter" idx="12"/>
          </p:nvPr>
        </p:nvSpPr>
        <p:spPr>
          <a:xfrm>
            <a:off x="4673600" y="6356351"/>
            <a:ext cx="2844800" cy="365125"/>
          </a:xfrm>
        </p:spPr>
        <p:txBody>
          <a:bodyPr/>
          <a:lstStyle/>
          <a:p>
            <a:fld id="{32969BEC-3740-4621-8801-70202CEB92D5}" type="slidenum">
              <a:rPr lang="en-ZA" smtClean="0"/>
              <a:pPr/>
              <a:t>16</a:t>
            </a:fld>
            <a:endParaRPr lang="en-ZA" dirty="0"/>
          </a:p>
        </p:txBody>
      </p:sp>
    </p:spTree>
    <p:extLst>
      <p:ext uri="{BB962C8B-B14F-4D97-AF65-F5344CB8AC3E}">
        <p14:creationId xmlns:p14="http://schemas.microsoft.com/office/powerpoint/2010/main" val="20001257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413</TotalTime>
  <Words>1040</Words>
  <Application>Microsoft Office PowerPoint</Application>
  <PresentationFormat>Widescreen</PresentationFormat>
  <Paragraphs>134</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MS PGothic</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LESSONS LEARNT FROM PAST OHSC  INSPECTIONS</dc:title>
  <dc:creator>Yahia Sabah</dc:creator>
  <cp:lastModifiedBy>Kgwiti Mahlako</cp:lastModifiedBy>
  <cp:revision>45</cp:revision>
  <dcterms:created xsi:type="dcterms:W3CDTF">2020-02-26T10:08:24Z</dcterms:created>
  <dcterms:modified xsi:type="dcterms:W3CDTF">2020-02-27T08:55:40Z</dcterms:modified>
</cp:coreProperties>
</file>