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Lst>
  <p:notesMasterIdLst>
    <p:notesMasterId r:id="rId22"/>
  </p:notesMasterIdLst>
  <p:handoutMasterIdLst>
    <p:handoutMasterId r:id="rId23"/>
  </p:handoutMasterIdLst>
  <p:sldIdLst>
    <p:sldId id="256" r:id="rId3"/>
    <p:sldId id="368" r:id="rId4"/>
    <p:sldId id="434" r:id="rId5"/>
    <p:sldId id="445" r:id="rId6"/>
    <p:sldId id="403" r:id="rId7"/>
    <p:sldId id="469" r:id="rId8"/>
    <p:sldId id="470" r:id="rId9"/>
    <p:sldId id="453" r:id="rId10"/>
    <p:sldId id="471" r:id="rId11"/>
    <p:sldId id="482" r:id="rId12"/>
    <p:sldId id="483" r:id="rId13"/>
    <p:sldId id="486" r:id="rId14"/>
    <p:sldId id="484" r:id="rId15"/>
    <p:sldId id="481" r:id="rId16"/>
    <p:sldId id="446" r:id="rId17"/>
    <p:sldId id="466" r:id="rId18"/>
    <p:sldId id="487" r:id="rId19"/>
    <p:sldId id="480" r:id="rId20"/>
    <p:sldId id="443" r:id="rId2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aidah Asmall" initials="SA" lastIdx="30" clrIdx="0">
    <p:extLst>
      <p:ext uri="{19B8F6BF-5375-455C-9EA6-DF929625EA0E}">
        <p15:presenceInfo xmlns:p15="http://schemas.microsoft.com/office/powerpoint/2012/main" userId="cf12bfccdccb841f" providerId="Windows Live"/>
      </p:ext>
    </p:extLst>
  </p:cmAuthor>
  <p:cmAuthor id="2" name="Ozayr Mohamed" initials="OM" lastIdx="3" clrIdx="1">
    <p:extLst>
      <p:ext uri="{19B8F6BF-5375-455C-9EA6-DF929625EA0E}">
        <p15:presenceInfo xmlns:p15="http://schemas.microsoft.com/office/powerpoint/2012/main" userId="S-1-5-21-2192172037-3510142257-2222540262-9638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006600"/>
    <a:srgbClr val="0B550D"/>
    <a:srgbClr val="CCFF33"/>
    <a:srgbClr val="008000"/>
    <a:srgbClr val="99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90" autoAdjust="0"/>
    <p:restoredTop sz="82808" autoAdjust="0"/>
  </p:normalViewPr>
  <p:slideViewPr>
    <p:cSldViewPr>
      <p:cViewPr varScale="1">
        <p:scale>
          <a:sx n="57" d="100"/>
          <a:sy n="57" d="100"/>
        </p:scale>
        <p:origin x="1612" y="28"/>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 d="1"/>
        <a:sy n="1" d="1"/>
      </p:scale>
      <p:origin x="0" y="-15187"/>
    </p:cViewPr>
  </p:sorterViewPr>
  <p:notesViewPr>
    <p:cSldViewPr>
      <p:cViewPr varScale="1">
        <p:scale>
          <a:sx n="50" d="100"/>
          <a:sy n="50" d="100"/>
        </p:scale>
        <p:origin x="-2532" y="-102"/>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CE2231-3209-4AE4-AA5A-9701AAC969B7}"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lang="en-US"/>
        </a:p>
      </dgm:t>
    </dgm:pt>
    <dgm:pt modelId="{A215D711-AEBD-4D48-B566-5A5A6FDA354C}">
      <dgm:prSet phldrT="[Text]" custT="1"/>
      <dgm:spPr/>
      <dgm:t>
        <a:bodyPr/>
        <a:lstStyle/>
        <a:p>
          <a:r>
            <a:rPr lang="en-US" sz="1600" b="1" dirty="0" smtClean="0">
              <a:solidFill>
                <a:schemeClr val="tx1"/>
              </a:solidFill>
              <a:latin typeface="Arial" pitchFamily="34" charset="0"/>
              <a:cs typeface="Arial" pitchFamily="34" charset="0"/>
            </a:rPr>
            <a:t>Draft IHRM manual </a:t>
          </a:r>
        </a:p>
        <a:p>
          <a:r>
            <a:rPr lang="en-US" sz="1600" b="1" dirty="0" smtClean="0">
              <a:solidFill>
                <a:schemeClr val="tx1"/>
              </a:solidFill>
              <a:latin typeface="Arial" pitchFamily="34" charset="0"/>
              <a:cs typeface="Arial" pitchFamily="34" charset="0"/>
            </a:rPr>
            <a:t>and  Framework </a:t>
          </a:r>
          <a:endParaRPr lang="en-US" sz="1600" b="1" dirty="0"/>
        </a:p>
      </dgm:t>
    </dgm:pt>
    <dgm:pt modelId="{713181FF-6552-454A-B7AC-23C820DC8215}" type="parTrans" cxnId="{0212713B-83FD-4860-9E28-BEA48BB4AC22}">
      <dgm:prSet/>
      <dgm:spPr/>
      <dgm:t>
        <a:bodyPr/>
        <a:lstStyle/>
        <a:p>
          <a:endParaRPr lang="en-US"/>
        </a:p>
      </dgm:t>
    </dgm:pt>
    <dgm:pt modelId="{0E17E6F3-BD5D-4F7B-AF82-5B31C8B59FA1}" type="sibTrans" cxnId="{0212713B-83FD-4860-9E28-BEA48BB4AC22}">
      <dgm:prSet/>
      <dgm:spPr/>
      <dgm:t>
        <a:bodyPr/>
        <a:lstStyle/>
        <a:p>
          <a:endParaRPr lang="en-US"/>
        </a:p>
      </dgm:t>
    </dgm:pt>
    <dgm:pt modelId="{04463116-5529-479C-ACAB-989D8AF21BA2}">
      <dgm:prSet phldrT="[Text]" custT="1"/>
      <dgm:spPr/>
      <dgm:t>
        <a:bodyPr/>
        <a:lstStyle/>
        <a:p>
          <a:r>
            <a:rPr lang="en-US" sz="1600" b="1" dirty="0" smtClean="0">
              <a:solidFill>
                <a:schemeClr val="tx1"/>
              </a:solidFill>
              <a:latin typeface="Arial" pitchFamily="34" charset="0"/>
              <a:cs typeface="Arial" pitchFamily="34" charset="0"/>
            </a:rPr>
            <a:t>Guideline for web based  software</a:t>
          </a:r>
          <a:endParaRPr lang="en-US" sz="1600" b="1" dirty="0"/>
        </a:p>
      </dgm:t>
    </dgm:pt>
    <dgm:pt modelId="{E776F630-0B18-4235-A64D-F02EC4837A76}" type="parTrans" cxnId="{10E9615D-0809-4A4C-8945-8F1B295C1C32}">
      <dgm:prSet/>
      <dgm:spPr/>
      <dgm:t>
        <a:bodyPr/>
        <a:lstStyle/>
        <a:p>
          <a:endParaRPr lang="en-US"/>
        </a:p>
      </dgm:t>
    </dgm:pt>
    <dgm:pt modelId="{96D08F02-809E-4DD2-A39A-B4ADD374F75C}" type="sibTrans" cxnId="{10E9615D-0809-4A4C-8945-8F1B295C1C32}">
      <dgm:prSet/>
      <dgm:spPr/>
      <dgm:t>
        <a:bodyPr/>
        <a:lstStyle/>
        <a:p>
          <a:endParaRPr lang="en-US"/>
        </a:p>
      </dgm:t>
    </dgm:pt>
    <dgm:pt modelId="{49E0B606-07E2-470B-894C-4029463E4D81}">
      <dgm:prSet phldrT="[Text]" custT="1"/>
      <dgm:spPr/>
      <dgm:t>
        <a:bodyPr/>
        <a:lstStyle/>
        <a:p>
          <a:r>
            <a:rPr lang="en-US" sz="1600" b="1" dirty="0" smtClean="0">
              <a:solidFill>
                <a:schemeClr val="tx1"/>
              </a:solidFill>
              <a:latin typeface="Arial" pitchFamily="34" charset="0"/>
              <a:cs typeface="Arial" pitchFamily="34" charset="0"/>
            </a:rPr>
            <a:t>Workshops</a:t>
          </a:r>
        </a:p>
        <a:p>
          <a:r>
            <a:rPr lang="en-US" sz="1600" b="1" dirty="0" smtClean="0">
              <a:solidFill>
                <a:schemeClr val="tx1"/>
              </a:solidFill>
              <a:latin typeface="Arial" pitchFamily="34" charset="0"/>
              <a:cs typeface="Arial" pitchFamily="34" charset="0"/>
            </a:rPr>
            <a:t>1. Briefing </a:t>
          </a:r>
        </a:p>
        <a:p>
          <a:r>
            <a:rPr lang="en-US" sz="1600" b="1" dirty="0" smtClean="0">
              <a:solidFill>
                <a:schemeClr val="tx1"/>
              </a:solidFill>
              <a:latin typeface="Arial" pitchFamily="34" charset="0"/>
              <a:cs typeface="Arial" pitchFamily="34" charset="0"/>
            </a:rPr>
            <a:t>2.Implemenation</a:t>
          </a:r>
        </a:p>
        <a:p>
          <a:r>
            <a:rPr lang="en-US" sz="1600" b="1" dirty="0" smtClean="0">
              <a:solidFill>
                <a:schemeClr val="tx1"/>
              </a:solidFill>
              <a:latin typeface="Arial" pitchFamily="34" charset="0"/>
              <a:cs typeface="Arial" pitchFamily="34" charset="0"/>
            </a:rPr>
            <a:t>3. Troubleshoot on software </a:t>
          </a:r>
          <a:endParaRPr lang="en-US" sz="1600" b="1" dirty="0"/>
        </a:p>
      </dgm:t>
    </dgm:pt>
    <dgm:pt modelId="{E48D1628-DD22-4D6C-805B-644B85450D44}" type="parTrans" cxnId="{C6D372C5-0704-4F9F-BBE1-4DD983A832B3}">
      <dgm:prSet/>
      <dgm:spPr/>
      <dgm:t>
        <a:bodyPr/>
        <a:lstStyle/>
        <a:p>
          <a:endParaRPr lang="en-US"/>
        </a:p>
      </dgm:t>
    </dgm:pt>
    <dgm:pt modelId="{2ABCF7F0-DDCC-4A49-8FCF-97F670331E32}" type="sibTrans" cxnId="{C6D372C5-0704-4F9F-BBE1-4DD983A832B3}">
      <dgm:prSet/>
      <dgm:spPr/>
      <dgm:t>
        <a:bodyPr/>
        <a:lstStyle/>
        <a:p>
          <a:endParaRPr lang="en-US"/>
        </a:p>
      </dgm:t>
    </dgm:pt>
    <dgm:pt modelId="{40087282-AC94-46FE-A47B-50846E9897DC}">
      <dgm:prSet phldrT="[Text]" custT="1"/>
      <dgm:spPr/>
      <dgm:t>
        <a:bodyPr/>
        <a:lstStyle/>
        <a:p>
          <a:r>
            <a:rPr lang="en-US" sz="1600" b="1" dirty="0" smtClean="0">
              <a:solidFill>
                <a:schemeClr val="tx1"/>
              </a:solidFill>
              <a:latin typeface="Arial" pitchFamily="34" charset="0"/>
              <a:cs typeface="Arial" pitchFamily="34" charset="0"/>
            </a:rPr>
            <a:t>Baseline Assessment </a:t>
          </a:r>
          <a:br>
            <a:rPr lang="en-US" sz="1600" b="1" dirty="0" smtClean="0">
              <a:solidFill>
                <a:schemeClr val="tx1"/>
              </a:solidFill>
              <a:latin typeface="Arial" pitchFamily="34" charset="0"/>
              <a:cs typeface="Arial" pitchFamily="34" charset="0"/>
            </a:rPr>
          </a:br>
          <a:r>
            <a:rPr lang="en-US" sz="1600" b="1" dirty="0" smtClean="0">
              <a:solidFill>
                <a:schemeClr val="tx1"/>
              </a:solidFill>
              <a:latin typeface="Arial" pitchFamily="34" charset="0"/>
              <a:cs typeface="Arial" pitchFamily="34" charset="0"/>
            </a:rPr>
            <a:t>1. District hospitals</a:t>
          </a:r>
        </a:p>
        <a:p>
          <a:r>
            <a:rPr lang="en-US" sz="1600" b="1" dirty="0" smtClean="0">
              <a:solidFill>
                <a:schemeClr val="tx1"/>
              </a:solidFill>
              <a:latin typeface="Arial" pitchFamily="34" charset="0"/>
              <a:cs typeface="Arial" pitchFamily="34" charset="0"/>
            </a:rPr>
            <a:t>2. Other levels of hospitals </a:t>
          </a:r>
          <a:endParaRPr lang="en-US" sz="1600" b="1" dirty="0"/>
        </a:p>
      </dgm:t>
    </dgm:pt>
    <dgm:pt modelId="{E12518F5-8F41-4989-A8CC-02DA931CE1D4}" type="parTrans" cxnId="{271D9B9D-DD20-4BC3-A506-560FF38067DC}">
      <dgm:prSet/>
      <dgm:spPr/>
      <dgm:t>
        <a:bodyPr/>
        <a:lstStyle/>
        <a:p>
          <a:endParaRPr lang="en-US"/>
        </a:p>
      </dgm:t>
    </dgm:pt>
    <dgm:pt modelId="{4407691F-FC79-4E3C-9CC6-27985D09CE0D}" type="sibTrans" cxnId="{271D9B9D-DD20-4BC3-A506-560FF38067DC}">
      <dgm:prSet/>
      <dgm:spPr/>
      <dgm:t>
        <a:bodyPr/>
        <a:lstStyle/>
        <a:p>
          <a:endParaRPr lang="en-US"/>
        </a:p>
      </dgm:t>
    </dgm:pt>
    <dgm:pt modelId="{2D36171F-E72B-4D62-8EBC-3AB9CE533D05}">
      <dgm:prSet phldrT="[Text]" phldr="1"/>
      <dgm:spPr/>
      <dgm:t>
        <a:bodyPr/>
        <a:lstStyle/>
        <a:p>
          <a:endParaRPr lang="en-US"/>
        </a:p>
      </dgm:t>
    </dgm:pt>
    <dgm:pt modelId="{CD3339F3-A8E0-43E0-9564-26C6C006FAF4}" type="parTrans" cxnId="{C6649F31-86DE-4C0F-8822-5680D1BD17A7}">
      <dgm:prSet/>
      <dgm:spPr/>
      <dgm:t>
        <a:bodyPr/>
        <a:lstStyle/>
        <a:p>
          <a:endParaRPr lang="en-US"/>
        </a:p>
      </dgm:t>
    </dgm:pt>
    <dgm:pt modelId="{5716F92C-29F6-48FD-AEBC-4E51500DE531}" type="sibTrans" cxnId="{C6649F31-86DE-4C0F-8822-5680D1BD17A7}">
      <dgm:prSet/>
      <dgm:spPr/>
      <dgm:t>
        <a:bodyPr/>
        <a:lstStyle/>
        <a:p>
          <a:endParaRPr lang="en-US"/>
        </a:p>
      </dgm:t>
    </dgm:pt>
    <dgm:pt modelId="{B471F568-D9ED-4575-A196-C1A8B00B7FE1}">
      <dgm:prSet phldrT="[Text]" custT="1"/>
      <dgm:spPr/>
      <dgm:t>
        <a:bodyPr/>
        <a:lstStyle/>
        <a:p>
          <a:endParaRPr lang="en-US" sz="1600" b="1" dirty="0" smtClean="0">
            <a:latin typeface="Arial" pitchFamily="34" charset="0"/>
            <a:cs typeface="Arial" pitchFamily="34" charset="0"/>
          </a:endParaRPr>
        </a:p>
        <a:p>
          <a:r>
            <a:rPr lang="en-US" sz="1600" b="1" dirty="0" smtClean="0">
              <a:latin typeface="Arial" pitchFamily="34" charset="0"/>
              <a:cs typeface="Arial" pitchFamily="34" charset="0"/>
            </a:rPr>
            <a:t>IHRM Monitoring system developed </a:t>
          </a:r>
          <a:endParaRPr lang="en-US" sz="1600" b="1" dirty="0"/>
        </a:p>
      </dgm:t>
    </dgm:pt>
    <dgm:pt modelId="{6290B16C-70B5-4528-9EDE-7EDC49917206}" type="parTrans" cxnId="{D5ECED79-F34D-41E5-8E86-85E076E80AB2}">
      <dgm:prSet/>
      <dgm:spPr/>
      <dgm:t>
        <a:bodyPr/>
        <a:lstStyle/>
        <a:p>
          <a:endParaRPr lang="en-US"/>
        </a:p>
      </dgm:t>
    </dgm:pt>
    <dgm:pt modelId="{8660A384-6C87-47A1-A1C8-EC426140818B}" type="sibTrans" cxnId="{D5ECED79-F34D-41E5-8E86-85E076E80AB2}">
      <dgm:prSet/>
      <dgm:spPr/>
      <dgm:t>
        <a:bodyPr/>
        <a:lstStyle/>
        <a:p>
          <a:endParaRPr lang="en-US"/>
        </a:p>
      </dgm:t>
    </dgm:pt>
    <dgm:pt modelId="{F29E1DFA-EE94-48EB-AB10-22C2DA388FA5}">
      <dgm:prSet phldrT="[Text]"/>
      <dgm:spPr/>
      <dgm:t>
        <a:bodyPr/>
        <a:lstStyle/>
        <a:p>
          <a:endParaRPr lang="en-US" dirty="0"/>
        </a:p>
      </dgm:t>
    </dgm:pt>
    <dgm:pt modelId="{37578B4A-A1EF-4F5F-A442-41EAE67EAE7C}" type="parTrans" cxnId="{361180E3-D944-4946-8DE2-46768D4826E5}">
      <dgm:prSet/>
      <dgm:spPr/>
      <dgm:t>
        <a:bodyPr/>
        <a:lstStyle/>
        <a:p>
          <a:endParaRPr lang="en-US"/>
        </a:p>
      </dgm:t>
    </dgm:pt>
    <dgm:pt modelId="{6E524FD6-E3E0-4CBB-8333-1FA5A51A602C}" type="sibTrans" cxnId="{361180E3-D944-4946-8DE2-46768D4826E5}">
      <dgm:prSet/>
      <dgm:spPr/>
      <dgm:t>
        <a:bodyPr/>
        <a:lstStyle/>
        <a:p>
          <a:endParaRPr lang="en-US"/>
        </a:p>
      </dgm:t>
    </dgm:pt>
    <dgm:pt modelId="{83C8D2CA-F3C4-49E2-9AA6-255A918C58E3}">
      <dgm:prSet phldrT="[Text]"/>
      <dgm:spPr/>
      <dgm:t>
        <a:bodyPr/>
        <a:lstStyle/>
        <a:p>
          <a:endParaRPr lang="en-US" dirty="0"/>
        </a:p>
      </dgm:t>
    </dgm:pt>
    <dgm:pt modelId="{6C5318D0-E4C9-4C3A-BA05-EC951383E5DA}" type="parTrans" cxnId="{A5C438D0-CE8E-4315-89F5-BA606B0005FE}">
      <dgm:prSet/>
      <dgm:spPr/>
      <dgm:t>
        <a:bodyPr/>
        <a:lstStyle/>
        <a:p>
          <a:endParaRPr lang="en-US"/>
        </a:p>
      </dgm:t>
    </dgm:pt>
    <dgm:pt modelId="{E3D69AA0-1E9B-4C26-A342-C758DEB29768}" type="sibTrans" cxnId="{A5C438D0-CE8E-4315-89F5-BA606B0005FE}">
      <dgm:prSet/>
      <dgm:spPr/>
      <dgm:t>
        <a:bodyPr/>
        <a:lstStyle/>
        <a:p>
          <a:endParaRPr lang="en-US"/>
        </a:p>
      </dgm:t>
    </dgm:pt>
    <dgm:pt modelId="{C96E6C04-045F-4D8A-811E-FAE9B1630CB3}" type="pres">
      <dgm:prSet presAssocID="{3ECE2231-3209-4AE4-AA5A-9701AAC969B7}" presName="arrowDiagram" presStyleCnt="0">
        <dgm:presLayoutVars>
          <dgm:chMax val="5"/>
          <dgm:dir/>
          <dgm:resizeHandles val="exact"/>
        </dgm:presLayoutVars>
      </dgm:prSet>
      <dgm:spPr/>
      <dgm:t>
        <a:bodyPr/>
        <a:lstStyle/>
        <a:p>
          <a:endParaRPr lang="en-US"/>
        </a:p>
      </dgm:t>
    </dgm:pt>
    <dgm:pt modelId="{D90AD2A4-A079-4B88-A807-B8AE593D6574}" type="pres">
      <dgm:prSet presAssocID="{3ECE2231-3209-4AE4-AA5A-9701AAC969B7}" presName="arrow" presStyleLbl="bgShp" presStyleIdx="0" presStyleCnt="1" custScaleX="104452" custLinFactNeighborX="-1009" custLinFactNeighborY="72"/>
      <dgm:spPr/>
      <dgm:t>
        <a:bodyPr/>
        <a:lstStyle/>
        <a:p>
          <a:endParaRPr lang="en-US"/>
        </a:p>
      </dgm:t>
    </dgm:pt>
    <dgm:pt modelId="{F29F600F-E96E-4E2A-8E75-BC0E437C8A4C}" type="pres">
      <dgm:prSet presAssocID="{3ECE2231-3209-4AE4-AA5A-9701AAC969B7}" presName="arrowDiagram5" presStyleCnt="0"/>
      <dgm:spPr/>
    </dgm:pt>
    <dgm:pt modelId="{1173F781-441D-44FA-B956-170AFB5E6438}" type="pres">
      <dgm:prSet presAssocID="{A215D711-AEBD-4D48-B566-5A5A6FDA354C}" presName="bullet5a" presStyleLbl="node1" presStyleIdx="0" presStyleCnt="5" custScaleX="335021" custScaleY="294830" custLinFactX="-100000" custLinFactY="52381" custLinFactNeighborX="-195860" custLinFactNeighborY="100000"/>
      <dgm:spPr/>
    </dgm:pt>
    <dgm:pt modelId="{3C828A26-9785-4DEE-BABB-10B81BBB0B62}" type="pres">
      <dgm:prSet presAssocID="{A215D711-AEBD-4D48-B566-5A5A6FDA354C}" presName="textBox5a" presStyleLbl="revTx" presStyleIdx="0" presStyleCnt="5" custScaleX="218946" custScaleY="58745" custLinFactX="-11149" custLinFactNeighborX="-100000" custLinFactNeighborY="50201">
        <dgm:presLayoutVars>
          <dgm:bulletEnabled val="1"/>
        </dgm:presLayoutVars>
      </dgm:prSet>
      <dgm:spPr/>
      <dgm:t>
        <a:bodyPr/>
        <a:lstStyle/>
        <a:p>
          <a:endParaRPr lang="en-US"/>
        </a:p>
      </dgm:t>
    </dgm:pt>
    <dgm:pt modelId="{6DFB026B-569F-4A97-8BED-AC80E45075AF}" type="pres">
      <dgm:prSet presAssocID="{B471F568-D9ED-4575-A196-C1A8B00B7FE1}" presName="bullet5b" presStyleLbl="node1" presStyleIdx="1" presStyleCnt="5" custScaleX="235879" custScaleY="185389" custLinFactX="-100000" custLinFactY="100000" custLinFactNeighborX="-159379" custLinFactNeighborY="106698"/>
      <dgm:spPr/>
    </dgm:pt>
    <dgm:pt modelId="{1F8255B4-A06A-4AAC-9324-AA5190BC0E96}" type="pres">
      <dgm:prSet presAssocID="{B471F568-D9ED-4575-A196-C1A8B00B7FE1}" presName="textBox5b" presStyleLbl="revTx" presStyleIdx="1" presStyleCnt="5" custScaleX="152760" custScaleY="37328" custLinFactX="-37834" custLinFactNeighborX="-100000" custLinFactNeighborY="-51948">
        <dgm:presLayoutVars>
          <dgm:bulletEnabled val="1"/>
        </dgm:presLayoutVars>
      </dgm:prSet>
      <dgm:spPr/>
      <dgm:t>
        <a:bodyPr/>
        <a:lstStyle/>
        <a:p>
          <a:endParaRPr lang="en-US"/>
        </a:p>
      </dgm:t>
    </dgm:pt>
    <dgm:pt modelId="{6C9ED83C-34F8-4262-8934-C52AFAC1E4BD}" type="pres">
      <dgm:prSet presAssocID="{04463116-5529-479C-ACAB-989D8AF21BA2}" presName="bullet5c" presStyleLbl="node1" presStyleIdx="2" presStyleCnt="5" custScaleX="169152" custScaleY="129199" custLinFactX="-100000" custLinFactY="45329" custLinFactNeighborX="-178924" custLinFactNeighborY="100000"/>
      <dgm:spPr/>
    </dgm:pt>
    <dgm:pt modelId="{085BF42D-5018-4B74-83A7-6351C62376CB}" type="pres">
      <dgm:prSet presAssocID="{04463116-5529-479C-ACAB-989D8AF21BA2}" presName="textBox5c" presStyleLbl="revTx" presStyleIdx="2" presStyleCnt="5" custScaleX="128647" custScaleY="30299" custLinFactNeighborX="58613" custLinFactNeighborY="-38710">
        <dgm:presLayoutVars>
          <dgm:bulletEnabled val="1"/>
        </dgm:presLayoutVars>
      </dgm:prSet>
      <dgm:spPr/>
      <dgm:t>
        <a:bodyPr/>
        <a:lstStyle/>
        <a:p>
          <a:endParaRPr lang="en-US"/>
        </a:p>
      </dgm:t>
    </dgm:pt>
    <dgm:pt modelId="{96B87A84-63FE-49F6-86E5-C7D4EDFDF532}" type="pres">
      <dgm:prSet presAssocID="{49E0B606-07E2-470B-894C-4029463E4D81}" presName="bullet5d" presStyleLbl="node1" presStyleIdx="3" presStyleCnt="5" custScaleX="138090" custScaleY="128069" custLinFactX="-113190" custLinFactY="14241" custLinFactNeighborX="-200000" custLinFactNeighborY="100000"/>
      <dgm:spPr/>
    </dgm:pt>
    <dgm:pt modelId="{93DD55D1-81DC-4809-91FD-3FA44F4478E6}" type="pres">
      <dgm:prSet presAssocID="{49E0B606-07E2-470B-894C-4029463E4D81}" presName="textBox5d" presStyleLbl="revTx" presStyleIdx="3" presStyleCnt="5" custScaleX="171515" custScaleY="30485" custLinFactX="-47653" custLinFactNeighborX="-100000" custLinFactNeighborY="8361">
        <dgm:presLayoutVars>
          <dgm:bulletEnabled val="1"/>
        </dgm:presLayoutVars>
      </dgm:prSet>
      <dgm:spPr/>
      <dgm:t>
        <a:bodyPr/>
        <a:lstStyle/>
        <a:p>
          <a:endParaRPr lang="en-US"/>
        </a:p>
      </dgm:t>
    </dgm:pt>
    <dgm:pt modelId="{4DEAD41D-2008-4189-9F77-3E682CA23B76}" type="pres">
      <dgm:prSet presAssocID="{40087282-AC94-46FE-A47B-50846E9897DC}" presName="bullet5e" presStyleLbl="node1" presStyleIdx="4" presStyleCnt="5" custScaleX="103011" custScaleY="90972" custLinFactX="-101202" custLinFactNeighborX="-200000" custLinFactNeighborY="63347"/>
      <dgm:spPr/>
      <dgm:t>
        <a:bodyPr/>
        <a:lstStyle/>
        <a:p>
          <a:endParaRPr lang="en-US"/>
        </a:p>
      </dgm:t>
    </dgm:pt>
    <dgm:pt modelId="{C44C85F7-3B57-455C-9DF9-A2D41EC46A60}" type="pres">
      <dgm:prSet presAssocID="{40087282-AC94-46FE-A47B-50846E9897DC}" presName="textBox5e" presStyleLbl="revTx" presStyleIdx="4" presStyleCnt="5" custScaleX="150025" custScaleY="22571" custLinFactX="-100000" custLinFactNeighborX="-183574" custLinFactNeighborY="-51210">
        <dgm:presLayoutVars>
          <dgm:bulletEnabled val="1"/>
        </dgm:presLayoutVars>
      </dgm:prSet>
      <dgm:spPr/>
      <dgm:t>
        <a:bodyPr/>
        <a:lstStyle/>
        <a:p>
          <a:endParaRPr lang="en-US"/>
        </a:p>
      </dgm:t>
    </dgm:pt>
  </dgm:ptLst>
  <dgm:cxnLst>
    <dgm:cxn modelId="{FE504CB9-83D4-4196-A537-8B85AFEFB9F6}" type="presOf" srcId="{3ECE2231-3209-4AE4-AA5A-9701AAC969B7}" destId="{C96E6C04-045F-4D8A-811E-FAE9B1630CB3}" srcOrd="0" destOrd="0" presId="urn:microsoft.com/office/officeart/2005/8/layout/arrow2"/>
    <dgm:cxn modelId="{C5CD2B2C-DD84-4BA9-A6E8-FC902CD99C1C}" type="presOf" srcId="{40087282-AC94-46FE-A47B-50846E9897DC}" destId="{C44C85F7-3B57-455C-9DF9-A2D41EC46A60}" srcOrd="0" destOrd="0" presId="urn:microsoft.com/office/officeart/2005/8/layout/arrow2"/>
    <dgm:cxn modelId="{015EF953-C533-422E-A5E5-55A84A78A01A}" type="presOf" srcId="{A215D711-AEBD-4D48-B566-5A5A6FDA354C}" destId="{3C828A26-9785-4DEE-BABB-10B81BBB0B62}" srcOrd="0" destOrd="0" presId="urn:microsoft.com/office/officeart/2005/8/layout/arrow2"/>
    <dgm:cxn modelId="{10E9615D-0809-4A4C-8945-8F1B295C1C32}" srcId="{3ECE2231-3209-4AE4-AA5A-9701AAC969B7}" destId="{04463116-5529-479C-ACAB-989D8AF21BA2}" srcOrd="2" destOrd="0" parTransId="{E776F630-0B18-4235-A64D-F02EC4837A76}" sibTransId="{96D08F02-809E-4DD2-A39A-B4ADD374F75C}"/>
    <dgm:cxn modelId="{C6649F31-86DE-4C0F-8822-5680D1BD17A7}" srcId="{3ECE2231-3209-4AE4-AA5A-9701AAC969B7}" destId="{2D36171F-E72B-4D62-8EBC-3AB9CE533D05}" srcOrd="7" destOrd="0" parTransId="{CD3339F3-A8E0-43E0-9564-26C6C006FAF4}" sibTransId="{5716F92C-29F6-48FD-AEBC-4E51500DE531}"/>
    <dgm:cxn modelId="{313F024C-3B8E-4F0A-BA1D-9DD0C0E3D354}" type="presOf" srcId="{B471F568-D9ED-4575-A196-C1A8B00B7FE1}" destId="{1F8255B4-A06A-4AAC-9324-AA5190BC0E96}" srcOrd="0" destOrd="0" presId="urn:microsoft.com/office/officeart/2005/8/layout/arrow2"/>
    <dgm:cxn modelId="{C6D372C5-0704-4F9F-BBE1-4DD983A832B3}" srcId="{3ECE2231-3209-4AE4-AA5A-9701AAC969B7}" destId="{49E0B606-07E2-470B-894C-4029463E4D81}" srcOrd="3" destOrd="0" parTransId="{E48D1628-DD22-4D6C-805B-644B85450D44}" sibTransId="{2ABCF7F0-DDCC-4A49-8FCF-97F670331E32}"/>
    <dgm:cxn modelId="{A5C438D0-CE8E-4315-89F5-BA606B0005FE}" srcId="{3ECE2231-3209-4AE4-AA5A-9701AAC969B7}" destId="{83C8D2CA-F3C4-49E2-9AA6-255A918C58E3}" srcOrd="5" destOrd="0" parTransId="{6C5318D0-E4C9-4C3A-BA05-EC951383E5DA}" sibTransId="{E3D69AA0-1E9B-4C26-A342-C758DEB29768}"/>
    <dgm:cxn modelId="{541030F1-07DD-4EAD-9359-8450CD8352AE}" type="presOf" srcId="{04463116-5529-479C-ACAB-989D8AF21BA2}" destId="{085BF42D-5018-4B74-83A7-6351C62376CB}" srcOrd="0" destOrd="0" presId="urn:microsoft.com/office/officeart/2005/8/layout/arrow2"/>
    <dgm:cxn modelId="{271D9B9D-DD20-4BC3-A506-560FF38067DC}" srcId="{3ECE2231-3209-4AE4-AA5A-9701AAC969B7}" destId="{40087282-AC94-46FE-A47B-50846E9897DC}" srcOrd="4" destOrd="0" parTransId="{E12518F5-8F41-4989-A8CC-02DA931CE1D4}" sibTransId="{4407691F-FC79-4E3C-9CC6-27985D09CE0D}"/>
    <dgm:cxn modelId="{33AD0B23-5774-40B0-A241-5C0D51FCD5A4}" type="presOf" srcId="{49E0B606-07E2-470B-894C-4029463E4D81}" destId="{93DD55D1-81DC-4809-91FD-3FA44F4478E6}" srcOrd="0" destOrd="0" presId="urn:microsoft.com/office/officeart/2005/8/layout/arrow2"/>
    <dgm:cxn modelId="{361180E3-D944-4946-8DE2-46768D4826E5}" srcId="{3ECE2231-3209-4AE4-AA5A-9701AAC969B7}" destId="{F29E1DFA-EE94-48EB-AB10-22C2DA388FA5}" srcOrd="6" destOrd="0" parTransId="{37578B4A-A1EF-4F5F-A442-41EAE67EAE7C}" sibTransId="{6E524FD6-E3E0-4CBB-8333-1FA5A51A602C}"/>
    <dgm:cxn modelId="{0212713B-83FD-4860-9E28-BEA48BB4AC22}" srcId="{3ECE2231-3209-4AE4-AA5A-9701AAC969B7}" destId="{A215D711-AEBD-4D48-B566-5A5A6FDA354C}" srcOrd="0" destOrd="0" parTransId="{713181FF-6552-454A-B7AC-23C820DC8215}" sibTransId="{0E17E6F3-BD5D-4F7B-AF82-5B31C8B59FA1}"/>
    <dgm:cxn modelId="{D5ECED79-F34D-41E5-8E86-85E076E80AB2}" srcId="{3ECE2231-3209-4AE4-AA5A-9701AAC969B7}" destId="{B471F568-D9ED-4575-A196-C1A8B00B7FE1}" srcOrd="1" destOrd="0" parTransId="{6290B16C-70B5-4528-9EDE-7EDC49917206}" sibTransId="{8660A384-6C87-47A1-A1C8-EC426140818B}"/>
    <dgm:cxn modelId="{B0B18BE6-D1D5-49C9-87FF-47B213884673}" type="presParOf" srcId="{C96E6C04-045F-4D8A-811E-FAE9B1630CB3}" destId="{D90AD2A4-A079-4B88-A807-B8AE593D6574}" srcOrd="0" destOrd="0" presId="urn:microsoft.com/office/officeart/2005/8/layout/arrow2"/>
    <dgm:cxn modelId="{046960BE-9A08-4DC2-894E-A7666BD0B771}" type="presParOf" srcId="{C96E6C04-045F-4D8A-811E-FAE9B1630CB3}" destId="{F29F600F-E96E-4E2A-8E75-BC0E437C8A4C}" srcOrd="1" destOrd="0" presId="urn:microsoft.com/office/officeart/2005/8/layout/arrow2"/>
    <dgm:cxn modelId="{04D611AA-E688-4028-95CC-1301AEA8B1E8}" type="presParOf" srcId="{F29F600F-E96E-4E2A-8E75-BC0E437C8A4C}" destId="{1173F781-441D-44FA-B956-170AFB5E6438}" srcOrd="0" destOrd="0" presId="urn:microsoft.com/office/officeart/2005/8/layout/arrow2"/>
    <dgm:cxn modelId="{333F5A73-01DB-454C-B5DA-7DD9B2BE9A9B}" type="presParOf" srcId="{F29F600F-E96E-4E2A-8E75-BC0E437C8A4C}" destId="{3C828A26-9785-4DEE-BABB-10B81BBB0B62}" srcOrd="1" destOrd="0" presId="urn:microsoft.com/office/officeart/2005/8/layout/arrow2"/>
    <dgm:cxn modelId="{E3BBCF63-99CF-4C17-9C97-6E966F464437}" type="presParOf" srcId="{F29F600F-E96E-4E2A-8E75-BC0E437C8A4C}" destId="{6DFB026B-569F-4A97-8BED-AC80E45075AF}" srcOrd="2" destOrd="0" presId="urn:microsoft.com/office/officeart/2005/8/layout/arrow2"/>
    <dgm:cxn modelId="{C80008AB-87A8-49C1-9DED-9264F9C8C7EB}" type="presParOf" srcId="{F29F600F-E96E-4E2A-8E75-BC0E437C8A4C}" destId="{1F8255B4-A06A-4AAC-9324-AA5190BC0E96}" srcOrd="3" destOrd="0" presId="urn:microsoft.com/office/officeart/2005/8/layout/arrow2"/>
    <dgm:cxn modelId="{CDFA5C18-37A7-43A3-9285-BA1DA8279ABB}" type="presParOf" srcId="{F29F600F-E96E-4E2A-8E75-BC0E437C8A4C}" destId="{6C9ED83C-34F8-4262-8934-C52AFAC1E4BD}" srcOrd="4" destOrd="0" presId="urn:microsoft.com/office/officeart/2005/8/layout/arrow2"/>
    <dgm:cxn modelId="{DEF8FC34-9827-478C-A79E-E5F20872C568}" type="presParOf" srcId="{F29F600F-E96E-4E2A-8E75-BC0E437C8A4C}" destId="{085BF42D-5018-4B74-83A7-6351C62376CB}" srcOrd="5" destOrd="0" presId="urn:microsoft.com/office/officeart/2005/8/layout/arrow2"/>
    <dgm:cxn modelId="{6B05B789-F446-44D3-BDDC-6702917870BC}" type="presParOf" srcId="{F29F600F-E96E-4E2A-8E75-BC0E437C8A4C}" destId="{96B87A84-63FE-49F6-86E5-C7D4EDFDF532}" srcOrd="6" destOrd="0" presId="urn:microsoft.com/office/officeart/2005/8/layout/arrow2"/>
    <dgm:cxn modelId="{E8D5938F-852A-4E94-9894-B8160C1084FF}" type="presParOf" srcId="{F29F600F-E96E-4E2A-8E75-BC0E437C8A4C}" destId="{93DD55D1-81DC-4809-91FD-3FA44F4478E6}" srcOrd="7" destOrd="0" presId="urn:microsoft.com/office/officeart/2005/8/layout/arrow2"/>
    <dgm:cxn modelId="{C87F5D4A-4728-4D35-B186-D1F087C475E4}" type="presParOf" srcId="{F29F600F-E96E-4E2A-8E75-BC0E437C8A4C}" destId="{4DEAD41D-2008-4189-9F77-3E682CA23B76}" srcOrd="8" destOrd="0" presId="urn:microsoft.com/office/officeart/2005/8/layout/arrow2"/>
    <dgm:cxn modelId="{1BA91758-7A4E-478C-A4BE-AA7301547814}" type="presParOf" srcId="{F29F600F-E96E-4E2A-8E75-BC0E437C8A4C}" destId="{C44C85F7-3B57-455C-9DF9-A2D41EC46A60}" srcOrd="9"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0AD2A4-A079-4B88-A807-B8AE593D6574}">
      <dsp:nvSpPr>
        <dsp:cNvPr id="0" name=""/>
        <dsp:cNvSpPr/>
      </dsp:nvSpPr>
      <dsp:spPr>
        <a:xfrm>
          <a:off x="-116756" y="0"/>
          <a:ext cx="8784971" cy="5256583"/>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73F781-441D-44FA-B956-170AFB5E6438}">
      <dsp:nvSpPr>
        <dsp:cNvPr id="0" name=""/>
        <dsp:cNvSpPr/>
      </dsp:nvSpPr>
      <dsp:spPr>
        <a:xfrm>
          <a:off x="99265" y="4015123"/>
          <a:ext cx="648072" cy="57032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828A26-9785-4DEE-BABB-10B81BBB0B62}">
      <dsp:nvSpPr>
        <dsp:cNvPr id="0" name=""/>
        <dsp:cNvSpPr/>
      </dsp:nvSpPr>
      <dsp:spPr>
        <a:xfrm>
          <a:off x="0" y="4521644"/>
          <a:ext cx="2412303" cy="7349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501" tIns="0" rIns="0" bIns="0" numCol="1" spcCol="1270" anchor="t" anchorCtr="0">
          <a:noAutofit/>
        </a:bodyPr>
        <a:lstStyle/>
        <a:p>
          <a:pPr lvl="0" algn="l" defTabSz="711200">
            <a:lnSpc>
              <a:spcPct val="90000"/>
            </a:lnSpc>
            <a:spcBef>
              <a:spcPct val="0"/>
            </a:spcBef>
            <a:spcAft>
              <a:spcPct val="35000"/>
            </a:spcAft>
          </a:pPr>
          <a:r>
            <a:rPr lang="en-US" sz="1600" b="1" kern="1200" dirty="0" smtClean="0">
              <a:solidFill>
                <a:schemeClr val="tx1"/>
              </a:solidFill>
              <a:latin typeface="Arial" pitchFamily="34" charset="0"/>
              <a:cs typeface="Arial" pitchFamily="34" charset="0"/>
            </a:rPr>
            <a:t>Draft IHRM manual </a:t>
          </a:r>
        </a:p>
        <a:p>
          <a:pPr lvl="0" algn="l" defTabSz="711200">
            <a:lnSpc>
              <a:spcPct val="90000"/>
            </a:lnSpc>
            <a:spcBef>
              <a:spcPct val="0"/>
            </a:spcBef>
            <a:spcAft>
              <a:spcPct val="35000"/>
            </a:spcAft>
          </a:pPr>
          <a:r>
            <a:rPr lang="en-US" sz="1600" b="1" kern="1200" dirty="0" smtClean="0">
              <a:solidFill>
                <a:schemeClr val="tx1"/>
              </a:solidFill>
              <a:latin typeface="Arial" pitchFamily="34" charset="0"/>
              <a:cs typeface="Arial" pitchFamily="34" charset="0"/>
            </a:rPr>
            <a:t>and  Framework </a:t>
          </a:r>
          <a:endParaRPr lang="en-US" sz="1600" b="1" kern="1200" dirty="0"/>
        </a:p>
      </dsp:txBody>
      <dsp:txXfrm>
        <a:off x="0" y="4521644"/>
        <a:ext cx="2412303" cy="734939"/>
      </dsp:txXfrm>
    </dsp:sp>
    <dsp:sp modelId="{6DFB026B-569F-4A97-8BED-AC80E45075AF}">
      <dsp:nvSpPr>
        <dsp:cNvPr id="0" name=""/>
        <dsp:cNvSpPr/>
      </dsp:nvSpPr>
      <dsp:spPr>
        <a:xfrm>
          <a:off x="954958" y="3399254"/>
          <a:ext cx="714192" cy="561319"/>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F8255B4-A06A-4AAC-9324-AA5190BC0E96}">
      <dsp:nvSpPr>
        <dsp:cNvPr id="0" name=""/>
        <dsp:cNvSpPr/>
      </dsp:nvSpPr>
      <dsp:spPr>
        <a:xfrm>
          <a:off x="0" y="2600094"/>
          <a:ext cx="2132756" cy="8221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436" tIns="0" rIns="0" bIns="0" numCol="1" spcCol="1270" anchor="t" anchorCtr="0">
          <a:noAutofit/>
        </a:bodyPr>
        <a:lstStyle/>
        <a:p>
          <a:pPr lvl="0" algn="l" defTabSz="711200">
            <a:lnSpc>
              <a:spcPct val="90000"/>
            </a:lnSpc>
            <a:spcBef>
              <a:spcPct val="0"/>
            </a:spcBef>
            <a:spcAft>
              <a:spcPct val="35000"/>
            </a:spcAft>
          </a:pPr>
          <a:endParaRPr lang="en-US" sz="1600" b="1" kern="1200" dirty="0" smtClean="0">
            <a:latin typeface="Arial" pitchFamily="34" charset="0"/>
            <a:cs typeface="Arial" pitchFamily="34" charset="0"/>
          </a:endParaRPr>
        </a:p>
        <a:p>
          <a:pPr lvl="0" algn="l" defTabSz="711200">
            <a:lnSpc>
              <a:spcPct val="90000"/>
            </a:lnSpc>
            <a:spcBef>
              <a:spcPct val="0"/>
            </a:spcBef>
            <a:spcAft>
              <a:spcPct val="35000"/>
            </a:spcAft>
          </a:pPr>
          <a:r>
            <a:rPr lang="en-US" sz="1600" b="1" kern="1200" dirty="0" smtClean="0">
              <a:latin typeface="Arial" pitchFamily="34" charset="0"/>
              <a:cs typeface="Arial" pitchFamily="34" charset="0"/>
            </a:rPr>
            <a:t>IHRM Monitoring system developed </a:t>
          </a:r>
          <a:endParaRPr lang="en-US" sz="1600" b="1" kern="1200" dirty="0"/>
        </a:p>
      </dsp:txBody>
      <dsp:txXfrm>
        <a:off x="0" y="2600094"/>
        <a:ext cx="2132756" cy="822152"/>
      </dsp:txXfrm>
    </dsp:sp>
    <dsp:sp modelId="{6C9ED83C-34F8-4262-8934-C52AFAC1E4BD}">
      <dsp:nvSpPr>
        <dsp:cNvPr id="0" name=""/>
        <dsp:cNvSpPr/>
      </dsp:nvSpPr>
      <dsp:spPr>
        <a:xfrm>
          <a:off x="2026079" y="2628293"/>
          <a:ext cx="682876" cy="52158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5BF42D-5018-4B74-83A7-6351C62376CB}">
      <dsp:nvSpPr>
        <dsp:cNvPr id="0" name=""/>
        <dsp:cNvSpPr/>
      </dsp:nvSpPr>
      <dsp:spPr>
        <a:xfrm>
          <a:off x="4212470" y="2188366"/>
          <a:ext cx="2088240" cy="895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3915" tIns="0" rIns="0" bIns="0" numCol="1" spcCol="1270" anchor="t" anchorCtr="0">
          <a:noAutofit/>
        </a:bodyPr>
        <a:lstStyle/>
        <a:p>
          <a:pPr lvl="0" algn="l" defTabSz="711200">
            <a:lnSpc>
              <a:spcPct val="90000"/>
            </a:lnSpc>
            <a:spcBef>
              <a:spcPct val="0"/>
            </a:spcBef>
            <a:spcAft>
              <a:spcPct val="35000"/>
            </a:spcAft>
          </a:pPr>
          <a:r>
            <a:rPr lang="en-US" sz="1600" b="1" kern="1200" dirty="0" smtClean="0">
              <a:solidFill>
                <a:schemeClr val="tx1"/>
              </a:solidFill>
              <a:latin typeface="Arial" pitchFamily="34" charset="0"/>
              <a:cs typeface="Arial" pitchFamily="34" charset="0"/>
            </a:rPr>
            <a:t>Guideline for web based  software</a:t>
          </a:r>
          <a:endParaRPr lang="en-US" sz="1600" b="1" kern="1200" dirty="0"/>
        </a:p>
      </dsp:txBody>
      <dsp:txXfrm>
        <a:off x="4212470" y="2188366"/>
        <a:ext cx="2088240" cy="895093"/>
      </dsp:txXfrm>
    </dsp:sp>
    <dsp:sp modelId="{96B87A84-63FE-49F6-86E5-C7D4EDFDF532}">
      <dsp:nvSpPr>
        <dsp:cNvPr id="0" name=""/>
        <dsp:cNvSpPr/>
      </dsp:nvSpPr>
      <dsp:spPr>
        <a:xfrm>
          <a:off x="3123605" y="1996476"/>
          <a:ext cx="720074" cy="667819"/>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DD55D1-81DC-4809-91FD-3FA44F4478E6}">
      <dsp:nvSpPr>
        <dsp:cNvPr id="0" name=""/>
        <dsp:cNvSpPr/>
      </dsp:nvSpPr>
      <dsp:spPr>
        <a:xfrm>
          <a:off x="2031621" y="3253268"/>
          <a:ext cx="2885065" cy="10736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6307" tIns="0" rIns="0" bIns="0" numCol="1" spcCol="1270" anchor="t" anchorCtr="0">
          <a:noAutofit/>
        </a:bodyPr>
        <a:lstStyle/>
        <a:p>
          <a:pPr lvl="0" algn="l" defTabSz="711200">
            <a:lnSpc>
              <a:spcPct val="90000"/>
            </a:lnSpc>
            <a:spcBef>
              <a:spcPct val="0"/>
            </a:spcBef>
            <a:spcAft>
              <a:spcPct val="35000"/>
            </a:spcAft>
          </a:pPr>
          <a:r>
            <a:rPr lang="en-US" sz="1600" b="1" kern="1200" dirty="0" smtClean="0">
              <a:solidFill>
                <a:schemeClr val="tx1"/>
              </a:solidFill>
              <a:latin typeface="Arial" pitchFamily="34" charset="0"/>
              <a:cs typeface="Arial" pitchFamily="34" charset="0"/>
            </a:rPr>
            <a:t>Workshops</a:t>
          </a:r>
        </a:p>
        <a:p>
          <a:pPr lvl="0" algn="l" defTabSz="711200">
            <a:lnSpc>
              <a:spcPct val="90000"/>
            </a:lnSpc>
            <a:spcBef>
              <a:spcPct val="0"/>
            </a:spcBef>
            <a:spcAft>
              <a:spcPct val="35000"/>
            </a:spcAft>
          </a:pPr>
          <a:r>
            <a:rPr lang="en-US" sz="1600" b="1" kern="1200" dirty="0" smtClean="0">
              <a:solidFill>
                <a:schemeClr val="tx1"/>
              </a:solidFill>
              <a:latin typeface="Arial" pitchFamily="34" charset="0"/>
              <a:cs typeface="Arial" pitchFamily="34" charset="0"/>
            </a:rPr>
            <a:t>1. Briefing </a:t>
          </a:r>
        </a:p>
        <a:p>
          <a:pPr lvl="0" algn="l" defTabSz="711200">
            <a:lnSpc>
              <a:spcPct val="90000"/>
            </a:lnSpc>
            <a:spcBef>
              <a:spcPct val="0"/>
            </a:spcBef>
            <a:spcAft>
              <a:spcPct val="35000"/>
            </a:spcAft>
          </a:pPr>
          <a:r>
            <a:rPr lang="en-US" sz="1600" b="1" kern="1200" dirty="0" smtClean="0">
              <a:solidFill>
                <a:schemeClr val="tx1"/>
              </a:solidFill>
              <a:latin typeface="Arial" pitchFamily="34" charset="0"/>
              <a:cs typeface="Arial" pitchFamily="34" charset="0"/>
            </a:rPr>
            <a:t>2.Implemenation</a:t>
          </a:r>
        </a:p>
        <a:p>
          <a:pPr lvl="0" algn="l" defTabSz="711200">
            <a:lnSpc>
              <a:spcPct val="90000"/>
            </a:lnSpc>
            <a:spcBef>
              <a:spcPct val="0"/>
            </a:spcBef>
            <a:spcAft>
              <a:spcPct val="35000"/>
            </a:spcAft>
          </a:pPr>
          <a:r>
            <a:rPr lang="en-US" sz="1600" b="1" kern="1200" dirty="0" smtClean="0">
              <a:solidFill>
                <a:schemeClr val="tx1"/>
              </a:solidFill>
              <a:latin typeface="Arial" pitchFamily="34" charset="0"/>
              <a:cs typeface="Arial" pitchFamily="34" charset="0"/>
            </a:rPr>
            <a:t>3. Troubleshoot on software </a:t>
          </a:r>
          <a:endParaRPr lang="en-US" sz="1600" b="1" kern="1200" dirty="0"/>
        </a:p>
      </dsp:txBody>
      <dsp:txXfrm>
        <a:off x="2031621" y="3253268"/>
        <a:ext cx="2885065" cy="1073654"/>
      </dsp:txXfrm>
    </dsp:sp>
    <dsp:sp modelId="{4DEAD41D-2008-4189-9F77-3E682CA23B76}">
      <dsp:nvSpPr>
        <dsp:cNvPr id="0" name=""/>
        <dsp:cNvSpPr/>
      </dsp:nvSpPr>
      <dsp:spPr>
        <a:xfrm>
          <a:off x="4455386" y="1506412"/>
          <a:ext cx="684438" cy="604447"/>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4C85F7-3B57-455C-9DF9-A2D41EC46A60}">
      <dsp:nvSpPr>
        <dsp:cNvPr id="0" name=""/>
        <dsp:cNvSpPr/>
      </dsp:nvSpPr>
      <dsp:spPr>
        <a:xfrm>
          <a:off x="1608134" y="904306"/>
          <a:ext cx="2523580" cy="873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2069" tIns="0" rIns="0" bIns="0" numCol="1" spcCol="1270" anchor="t" anchorCtr="0">
          <a:noAutofit/>
        </a:bodyPr>
        <a:lstStyle/>
        <a:p>
          <a:pPr lvl="0" algn="l" defTabSz="711200">
            <a:lnSpc>
              <a:spcPct val="90000"/>
            </a:lnSpc>
            <a:spcBef>
              <a:spcPct val="0"/>
            </a:spcBef>
            <a:spcAft>
              <a:spcPct val="35000"/>
            </a:spcAft>
          </a:pPr>
          <a:r>
            <a:rPr lang="en-US" sz="1600" b="1" kern="1200" dirty="0" smtClean="0">
              <a:solidFill>
                <a:schemeClr val="tx1"/>
              </a:solidFill>
              <a:latin typeface="Arial" pitchFamily="34" charset="0"/>
              <a:cs typeface="Arial" pitchFamily="34" charset="0"/>
            </a:rPr>
            <a:t>Baseline Assessment </a:t>
          </a:r>
          <a:br>
            <a:rPr lang="en-US" sz="1600" b="1" kern="1200" dirty="0" smtClean="0">
              <a:solidFill>
                <a:schemeClr val="tx1"/>
              </a:solidFill>
              <a:latin typeface="Arial" pitchFamily="34" charset="0"/>
              <a:cs typeface="Arial" pitchFamily="34" charset="0"/>
            </a:rPr>
          </a:br>
          <a:r>
            <a:rPr lang="en-US" sz="1600" b="1" kern="1200" dirty="0" smtClean="0">
              <a:solidFill>
                <a:schemeClr val="tx1"/>
              </a:solidFill>
              <a:latin typeface="Arial" pitchFamily="34" charset="0"/>
              <a:cs typeface="Arial" pitchFamily="34" charset="0"/>
            </a:rPr>
            <a:t>1. District hospitals</a:t>
          </a:r>
        </a:p>
        <a:p>
          <a:pPr lvl="0" algn="l" defTabSz="711200">
            <a:lnSpc>
              <a:spcPct val="90000"/>
            </a:lnSpc>
            <a:spcBef>
              <a:spcPct val="0"/>
            </a:spcBef>
            <a:spcAft>
              <a:spcPct val="35000"/>
            </a:spcAft>
          </a:pPr>
          <a:r>
            <a:rPr lang="en-US" sz="1600" b="1" kern="1200" dirty="0" smtClean="0">
              <a:solidFill>
                <a:schemeClr val="tx1"/>
              </a:solidFill>
              <a:latin typeface="Arial" pitchFamily="34" charset="0"/>
              <a:cs typeface="Arial" pitchFamily="34" charset="0"/>
            </a:rPr>
            <a:t>2. Other levels of hospitals </a:t>
          </a:r>
          <a:endParaRPr lang="en-US" sz="1600" b="1" kern="1200" dirty="0"/>
        </a:p>
      </dsp:txBody>
      <dsp:txXfrm>
        <a:off x="1608134" y="904306"/>
        <a:ext cx="2523580" cy="873237"/>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4B5B3E96-510A-4CE8-A11B-31CBD2FA4C0D}" type="datetimeFigureOut">
              <a:rPr lang="en-US" smtClean="0"/>
              <a:pPr/>
              <a:t>3/4/2020</a:t>
            </a:fld>
            <a:endParaRPr lang="en-ZA"/>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537A12ED-F32A-47F0-AB5B-DA049A49CEC4}" type="slidenum">
              <a:rPr lang="en-ZA" smtClean="0"/>
              <a:pPr/>
              <a:t>‹#›</a:t>
            </a:fld>
            <a:endParaRPr lang="en-ZA"/>
          </a:p>
        </p:txBody>
      </p:sp>
    </p:spTree>
    <p:extLst>
      <p:ext uri="{BB962C8B-B14F-4D97-AF65-F5344CB8AC3E}">
        <p14:creationId xmlns:p14="http://schemas.microsoft.com/office/powerpoint/2010/main" val="2350722669"/>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2EB90656-425C-4BD6-8B59-937B71857D80}" type="datetimeFigureOut">
              <a:rPr lang="en-US" smtClean="0"/>
              <a:pPr/>
              <a:t>3/4/2020</a:t>
            </a:fld>
            <a:endParaRPr lang="en-ZA"/>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D4EA3F3-7F60-4372-AD96-0BFBCD79137E}" type="slidenum">
              <a:rPr lang="en-ZA" smtClean="0"/>
              <a:pPr/>
              <a:t>‹#›</a:t>
            </a:fld>
            <a:endParaRPr lang="en-ZA"/>
          </a:p>
        </p:txBody>
      </p:sp>
    </p:spTree>
    <p:extLst>
      <p:ext uri="{BB962C8B-B14F-4D97-AF65-F5344CB8AC3E}">
        <p14:creationId xmlns:p14="http://schemas.microsoft.com/office/powerpoint/2010/main" val="2353163524"/>
      </p:ext>
    </p:extLst>
  </p:cSld>
  <p:clrMap bg1="lt1" tx1="dk1" bg2="lt2" tx2="dk2" accent1="accent1" accent2="accent2" accent3="accent3" accent4="accent4" accent5="accent5" accent6="accent6" hlink="hlink" folHlink="folHlink"/>
  <p:hf hd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Date Placeholder 3"/>
          <p:cNvSpPr>
            <a:spLocks noGrp="1"/>
          </p:cNvSpPr>
          <p:nvPr>
            <p:ph type="dt" idx="10"/>
          </p:nvPr>
        </p:nvSpPr>
        <p:spPr/>
        <p:txBody>
          <a:bodyPr/>
          <a:lstStyle/>
          <a:p>
            <a:fld id="{C4037B25-3FB0-42DD-9F72-D0BC955C8E32}" type="datetime1">
              <a:rPr lang="en-US" smtClean="0"/>
              <a:t>3/4/2020</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BD4EA3F3-7F60-4372-AD96-0BFBCD79137E}" type="slidenum">
              <a:rPr lang="en-ZA" smtClean="0"/>
              <a:pPr/>
              <a:t>4</a:t>
            </a:fld>
            <a:endParaRPr lang="en-ZA"/>
          </a:p>
        </p:txBody>
      </p:sp>
    </p:spTree>
    <p:extLst>
      <p:ext uri="{BB962C8B-B14F-4D97-AF65-F5344CB8AC3E}">
        <p14:creationId xmlns:p14="http://schemas.microsoft.com/office/powerpoint/2010/main" val="2657165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Date Placeholder 3"/>
          <p:cNvSpPr>
            <a:spLocks noGrp="1"/>
          </p:cNvSpPr>
          <p:nvPr>
            <p:ph type="dt" idx="10"/>
          </p:nvPr>
        </p:nvSpPr>
        <p:spPr/>
        <p:txBody>
          <a:bodyPr/>
          <a:lstStyle/>
          <a:p>
            <a:fld id="{89E2AD88-7A60-4F26-B783-4D461653F03A}" type="datetime1">
              <a:rPr lang="en-US" smtClean="0"/>
              <a:t>3/4/2020</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BD4EA3F3-7F60-4372-AD96-0BFBCD79137E}" type="slidenum">
              <a:rPr lang="en-ZA" smtClean="0"/>
              <a:pPr/>
              <a:t>7</a:t>
            </a:fld>
            <a:endParaRPr lang="en-ZA"/>
          </a:p>
        </p:txBody>
      </p:sp>
    </p:spTree>
    <p:extLst>
      <p:ext uri="{BB962C8B-B14F-4D97-AF65-F5344CB8AC3E}">
        <p14:creationId xmlns:p14="http://schemas.microsoft.com/office/powerpoint/2010/main" val="98870950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9144000" cy="11430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11"/>
          <p:cNvPicPr>
            <a:picLocks noChangeAspect="1" noChangeArrowheads="1"/>
          </p:cNvPicPr>
          <p:nvPr userDrawn="1"/>
        </p:nvPicPr>
        <p:blipFill>
          <a:blip r:embed="rId2" cstate="print"/>
          <a:srcRect r="26000"/>
          <a:stretch>
            <a:fillRect/>
          </a:stretch>
        </p:blipFill>
        <p:spPr bwMode="auto">
          <a:xfrm>
            <a:off x="228600" y="1219200"/>
            <a:ext cx="1524000" cy="1372973"/>
          </a:xfrm>
          <a:prstGeom prst="rect">
            <a:avLst/>
          </a:prstGeom>
          <a:noFill/>
          <a:ln w="9525">
            <a:noFill/>
            <a:miter lim="800000"/>
            <a:headEnd/>
            <a:tailEnd/>
          </a:ln>
          <a:effectLst/>
        </p:spPr>
      </p:pic>
      <p:pic>
        <p:nvPicPr>
          <p:cNvPr id="9" name="Picture 7"/>
          <p:cNvPicPr>
            <a:picLocks noChangeAspect="1" noChangeArrowheads="1"/>
          </p:cNvPicPr>
          <p:nvPr userDrawn="1"/>
        </p:nvPicPr>
        <p:blipFill>
          <a:blip r:embed="rId3" cstate="print"/>
          <a:srcRect l="5799" r="18813"/>
          <a:stretch>
            <a:fillRect/>
          </a:stretch>
        </p:blipFill>
        <p:spPr bwMode="auto">
          <a:xfrm flipH="1">
            <a:off x="228600" y="2743200"/>
            <a:ext cx="1524000" cy="1333891"/>
          </a:xfrm>
          <a:prstGeom prst="rect">
            <a:avLst/>
          </a:prstGeom>
          <a:noFill/>
          <a:ln w="9525">
            <a:noFill/>
            <a:miter lim="800000"/>
            <a:headEnd/>
            <a:tailEnd/>
          </a:ln>
          <a:effectLst/>
        </p:spPr>
      </p:pic>
      <p:pic>
        <p:nvPicPr>
          <p:cNvPr id="10" name="Picture 9"/>
          <p:cNvPicPr>
            <a:picLocks noChangeAspect="1" noChangeArrowheads="1"/>
          </p:cNvPicPr>
          <p:nvPr userDrawn="1"/>
        </p:nvPicPr>
        <p:blipFill>
          <a:blip r:embed="rId4" cstate="print"/>
          <a:srcRect l="11563" r="32932" b="27168"/>
          <a:stretch>
            <a:fillRect/>
          </a:stretch>
        </p:blipFill>
        <p:spPr bwMode="auto">
          <a:xfrm>
            <a:off x="228600" y="4267200"/>
            <a:ext cx="1567543" cy="1371600"/>
          </a:xfrm>
          <a:prstGeom prst="rect">
            <a:avLst/>
          </a:prstGeom>
          <a:noFill/>
          <a:ln w="9525">
            <a:noFill/>
            <a:miter lim="800000"/>
            <a:headEnd/>
            <a:tailEnd/>
          </a:ln>
          <a:effectLst/>
        </p:spPr>
      </p:pic>
      <p:cxnSp>
        <p:nvCxnSpPr>
          <p:cNvPr id="12" name="Straight Connector 11"/>
          <p:cNvCxnSpPr/>
          <p:nvPr userDrawn="1"/>
        </p:nvCxnSpPr>
        <p:spPr>
          <a:xfrm>
            <a:off x="2514600" y="2667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a:off x="2514600" y="4191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pic>
        <p:nvPicPr>
          <p:cNvPr id="16" name="Picture 15" descr="NDOH Logo.jpg"/>
          <p:cNvPicPr>
            <a:picLocks noChangeAspect="1"/>
          </p:cNvPicPr>
          <p:nvPr userDrawn="1"/>
        </p:nvPicPr>
        <p:blipFill>
          <a:blip r:embed="rId5" cstate="print"/>
          <a:stretch>
            <a:fillRect/>
          </a:stretch>
        </p:blipFill>
        <p:spPr>
          <a:xfrm>
            <a:off x="152400" y="5867400"/>
            <a:ext cx="2286000" cy="824484"/>
          </a:xfrm>
          <a:prstGeom prst="rect">
            <a:avLst/>
          </a:prstGeom>
        </p:spPr>
      </p:pic>
      <p:cxnSp>
        <p:nvCxnSpPr>
          <p:cNvPr id="17" name="Straight Connector 1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1" name="Picture 10" descr="Phila.jpg"/>
          <p:cNvPicPr>
            <a:picLocks noChangeAspect="1"/>
          </p:cNvPicPr>
          <p:nvPr userDrawn="1"/>
        </p:nvPicPr>
        <p:blipFill>
          <a:blip r:embed="rId6" cstate="print"/>
          <a:stretch>
            <a:fillRect/>
          </a:stretch>
        </p:blipFill>
        <p:spPr>
          <a:xfrm>
            <a:off x="6786578" y="5929354"/>
            <a:ext cx="1071570" cy="910387"/>
          </a:xfrm>
          <a:prstGeom prst="rect">
            <a:avLst/>
          </a:prstGeom>
        </p:spPr>
      </p:pic>
      <p:pic>
        <p:nvPicPr>
          <p:cNvPr id="13" name="Picture 12" descr="Logo - NDP - Full colour.jpg"/>
          <p:cNvPicPr>
            <a:picLocks noChangeAspect="1"/>
          </p:cNvPicPr>
          <p:nvPr userDrawn="1"/>
        </p:nvPicPr>
        <p:blipFill>
          <a:blip r:embed="rId7" cstate="print"/>
          <a:stretch>
            <a:fillRect/>
          </a:stretch>
        </p:blipFill>
        <p:spPr>
          <a:xfrm>
            <a:off x="8001024" y="5870484"/>
            <a:ext cx="1058978" cy="1058978"/>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7" name="Straight Connector 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3" name="Picture 2" descr="Phila.jpg"/>
          <p:cNvPicPr>
            <a:picLocks noChangeAspect="1"/>
          </p:cNvPicPr>
          <p:nvPr userDrawn="1"/>
        </p:nvPicPr>
        <p:blipFill>
          <a:blip r:embed="rId2" cstate="print"/>
          <a:stretch>
            <a:fillRect/>
          </a:stretch>
        </p:blipFill>
        <p:spPr>
          <a:xfrm>
            <a:off x="5584724" y="5929354"/>
            <a:ext cx="1071570" cy="910387"/>
          </a:xfrm>
          <a:prstGeom prst="rect">
            <a:avLst/>
          </a:prstGeom>
        </p:spPr>
      </p:pic>
      <p:pic>
        <p:nvPicPr>
          <p:cNvPr id="4" name="Picture 3" descr="Logo - NDP - Full colour.jpg"/>
          <p:cNvPicPr>
            <a:picLocks noChangeAspect="1"/>
          </p:cNvPicPr>
          <p:nvPr userDrawn="1"/>
        </p:nvPicPr>
        <p:blipFill>
          <a:blip r:embed="rId3" cstate="print"/>
          <a:stretch>
            <a:fillRect/>
          </a:stretch>
        </p:blipFill>
        <p:spPr>
          <a:xfrm>
            <a:off x="6799170" y="5870484"/>
            <a:ext cx="1058978" cy="105897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20000" cy="1143000"/>
          </a:xfrm>
          <a:prstGeom prst="rect">
            <a:avLst/>
          </a:prstGeom>
        </p:spPr>
        <p:txBody>
          <a:bodyPr/>
          <a:lstStyle>
            <a:lvl1pPr algn="l">
              <a:defRPr sz="3323" b="1" i="0" spc="-92" baseline="0">
                <a:solidFill>
                  <a:schemeClr val="bg1"/>
                </a:solidFill>
                <a:latin typeface="Arial" charset="0"/>
              </a:defRPr>
            </a:lvl1pPr>
          </a:lstStyle>
          <a:p>
            <a:r>
              <a:rPr lang="en-US" dirty="0"/>
              <a:t>Click to edit Master title style</a:t>
            </a:r>
          </a:p>
        </p:txBody>
      </p:sp>
      <p:sp>
        <p:nvSpPr>
          <p:cNvPr id="4" name="Slide Number Placeholder 3"/>
          <p:cNvSpPr txBox="1">
            <a:spLocks/>
          </p:cNvSpPr>
          <p:nvPr userDrawn="1"/>
        </p:nvSpPr>
        <p:spPr>
          <a:xfrm>
            <a:off x="8595360" y="6385242"/>
            <a:ext cx="548640" cy="396240"/>
          </a:xfrm>
          <a:prstGeom prst="bracketPair">
            <a:avLst>
              <a:gd name="adj" fmla="val 17949"/>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945C4B8-7F1D-DB4B-8578-00D840CF12CA}" type="slidenum">
              <a:rPr lang="en-US" sz="1662" smtClean="0">
                <a:latin typeface="Arial" charset="0"/>
              </a:rPr>
              <a:pPr/>
              <a:t>‹#›</a:t>
            </a:fld>
            <a:endParaRPr lang="en-US" sz="1662" dirty="0">
              <a:latin typeface="Arial" charset="0"/>
            </a:endParaRPr>
          </a:p>
        </p:txBody>
      </p:sp>
    </p:spTree>
    <p:extLst>
      <p:ext uri="{BB962C8B-B14F-4D97-AF65-F5344CB8AC3E}">
        <p14:creationId xmlns:p14="http://schemas.microsoft.com/office/powerpoint/2010/main" val="1209268449"/>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79DE21-5DAA-4204-B423-28510684095B}" type="slidenum">
              <a:rPr lang="en-ZA" smtClean="0"/>
              <a:pPr/>
              <a:t>‹#›</a:t>
            </a:fld>
            <a:endParaRPr lang="en-ZA" dirty="0"/>
          </a:p>
        </p:txBody>
      </p:sp>
    </p:spTree>
  </p:cSld>
  <p:clrMap bg1="lt1" tx1="dk1" bg2="lt2" tx2="dk2" accent1="accent1" accent2="accent2" accent3="accent3" accent4="accent4" accent5="accent5" accent6="accent6" hlink="hlink" folHlink="folHlink"/>
  <p:sldLayoutIdLst>
    <p:sldLayoutId id="2147483649" r:id="rId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NDOH Logo.jpg"/>
          <p:cNvPicPr>
            <a:picLocks noChangeAspect="1"/>
          </p:cNvPicPr>
          <p:nvPr userDrawn="1"/>
        </p:nvPicPr>
        <p:blipFill>
          <a:blip r:embed="rId4" cstate="print"/>
          <a:stretch>
            <a:fillRect/>
          </a:stretch>
        </p:blipFill>
        <p:spPr>
          <a:xfrm>
            <a:off x="152400" y="5867400"/>
            <a:ext cx="2286000" cy="824484"/>
          </a:xfrm>
          <a:prstGeom prst="rect">
            <a:avLst/>
          </a:prstGeom>
        </p:spPr>
      </p:pic>
      <p:pic>
        <p:nvPicPr>
          <p:cNvPr id="9" name="Picture 11"/>
          <p:cNvPicPr>
            <a:picLocks noChangeAspect="1" noChangeArrowheads="1"/>
          </p:cNvPicPr>
          <p:nvPr userDrawn="1"/>
        </p:nvPicPr>
        <p:blipFill>
          <a:blip r:embed="rId5" cstate="print"/>
          <a:srcRect r="26000"/>
          <a:stretch>
            <a:fillRect/>
          </a:stretch>
        </p:blipFill>
        <p:spPr bwMode="auto">
          <a:xfrm>
            <a:off x="7341870" y="1"/>
            <a:ext cx="1184147" cy="1066799"/>
          </a:xfrm>
          <a:prstGeom prst="rect">
            <a:avLst/>
          </a:prstGeom>
          <a:noFill/>
          <a:ln w="9525">
            <a:noFill/>
            <a:miter lim="800000"/>
            <a:headEnd/>
            <a:tailEnd/>
          </a:ln>
          <a:effectLst/>
        </p:spPr>
      </p:pic>
    </p:spTree>
  </p:cSld>
  <p:clrMap bg1="lt1" tx1="dk1" bg2="lt2" tx2="dk2" accent1="accent1" accent2="accent2" accent3="accent3" accent4="accent4" accent5="accent5" accent6="accent6" hlink="hlink" folHlink="folHlink"/>
  <p:sldLayoutIdLst>
    <p:sldLayoutId id="2147483653" r:id="rId1"/>
    <p:sldLayoutId id="2147483656" r:id="rId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4600" y="1752600"/>
            <a:ext cx="5791200" cy="830997"/>
          </a:xfrm>
          <a:prstGeom prst="rect">
            <a:avLst/>
          </a:prstGeom>
          <a:noFill/>
        </p:spPr>
        <p:txBody>
          <a:bodyPr wrap="square" rtlCol="0">
            <a:spAutoFit/>
          </a:bodyPr>
          <a:lstStyle/>
          <a:p>
            <a:r>
              <a:rPr lang="en-ZA" sz="2400" b="1" dirty="0">
                <a:latin typeface="Arial" panose="020B0604020202020204" pitchFamily="34" charset="0"/>
                <a:cs typeface="Arial" panose="020B0604020202020204" pitchFamily="34" charset="0"/>
              </a:rPr>
              <a:t>Ideal Hospital Realisation and Maintenance</a:t>
            </a:r>
            <a:endParaRPr lang="en-US" sz="4000" b="1" dirty="0">
              <a:latin typeface="Arial" pitchFamily="34" charset="0"/>
              <a:cs typeface="Arial" pitchFamily="34" charset="0"/>
            </a:endParaRPr>
          </a:p>
        </p:txBody>
      </p:sp>
      <p:sp>
        <p:nvSpPr>
          <p:cNvPr id="8" name="Title 7"/>
          <p:cNvSpPr>
            <a:spLocks noGrp="1"/>
          </p:cNvSpPr>
          <p:nvPr>
            <p:ph type="title" idx="4294967295"/>
          </p:nvPr>
        </p:nvSpPr>
        <p:spPr>
          <a:xfrm>
            <a:off x="4427984" y="6093296"/>
            <a:ext cx="4211960" cy="504056"/>
          </a:xfrm>
          <a:prstGeom prst="rect">
            <a:avLst/>
          </a:prstGeom>
        </p:spPr>
        <p:txBody>
          <a:bodyPr/>
          <a:lstStyle/>
          <a:p>
            <a:pPr algn="r"/>
            <a:fld id="{CBC46984-3EBE-41C3-89AC-B4134D0B3EC1}" type="slidenum">
              <a:rPr lang="en-ZA" sz="1200" smtClean="0">
                <a:latin typeface="Arial" pitchFamily="34" charset="0"/>
                <a:cs typeface="Arial" pitchFamily="34" charset="0"/>
              </a:rPr>
              <a:pPr algn="r"/>
              <a:t>1</a:t>
            </a:fld>
            <a:r>
              <a:rPr lang="en-ZA" sz="1200" dirty="0">
                <a:latin typeface="Arial" pitchFamily="34" charset="0"/>
                <a:cs typeface="Arial" pitchFamily="34" charset="0"/>
              </a:rPr>
              <a:t> </a:t>
            </a:r>
          </a:p>
        </p:txBody>
      </p:sp>
      <p:sp>
        <p:nvSpPr>
          <p:cNvPr id="2" name="Rectangle 1"/>
          <p:cNvSpPr/>
          <p:nvPr/>
        </p:nvSpPr>
        <p:spPr>
          <a:xfrm>
            <a:off x="2514600" y="2859272"/>
            <a:ext cx="5585792" cy="1200329"/>
          </a:xfrm>
          <a:prstGeom prst="rect">
            <a:avLst/>
          </a:prstGeom>
        </p:spPr>
        <p:txBody>
          <a:bodyPr wrap="square">
            <a:spAutoFit/>
          </a:bodyPr>
          <a:lstStyle/>
          <a:p>
            <a:r>
              <a:rPr lang="en-US" dirty="0" smtClean="0">
                <a:solidFill>
                  <a:schemeClr val="bg1">
                    <a:lumMod val="50000"/>
                  </a:schemeClr>
                </a:solidFill>
                <a:latin typeface="Arial" pitchFamily="34" charset="0"/>
                <a:cs typeface="Arial" pitchFamily="34" charset="0"/>
              </a:rPr>
              <a:t>National Quality &amp; ICRM 5-year Review  Presentation</a:t>
            </a:r>
          </a:p>
          <a:p>
            <a:endParaRPr lang="en-US" dirty="0">
              <a:solidFill>
                <a:schemeClr val="bg1">
                  <a:lumMod val="50000"/>
                </a:schemeClr>
              </a:solidFill>
              <a:latin typeface="Arial" pitchFamily="34" charset="0"/>
              <a:cs typeface="Arial" pitchFamily="34" charset="0"/>
            </a:endParaRPr>
          </a:p>
          <a:p>
            <a:r>
              <a:rPr lang="en-US" dirty="0" smtClean="0">
                <a:solidFill>
                  <a:schemeClr val="bg1">
                    <a:lumMod val="50000"/>
                  </a:schemeClr>
                </a:solidFill>
                <a:latin typeface="Arial" pitchFamily="34" charset="0"/>
                <a:cs typeface="Arial" pitchFamily="34" charset="0"/>
              </a:rPr>
              <a:t>			</a:t>
            </a:r>
            <a:r>
              <a:rPr lang="en-US" b="1" dirty="0" smtClean="0">
                <a:latin typeface="Arial" pitchFamily="34" charset="0"/>
                <a:cs typeface="Arial" pitchFamily="34" charset="0"/>
              </a:rPr>
              <a:t>C M Ngoepe: DHS</a:t>
            </a:r>
            <a:endParaRPr lang="en-US" b="1" dirty="0">
              <a:latin typeface="Arial" pitchFamily="34" charset="0"/>
              <a:cs typeface="Arial" pitchFamily="34" charset="0"/>
            </a:endParaRPr>
          </a:p>
        </p:txBody>
      </p:sp>
      <p:sp>
        <p:nvSpPr>
          <p:cNvPr id="3" name="Rectangle 2"/>
          <p:cNvSpPr/>
          <p:nvPr/>
        </p:nvSpPr>
        <p:spPr>
          <a:xfrm>
            <a:off x="2541050" y="5013176"/>
            <a:ext cx="2403222" cy="369332"/>
          </a:xfrm>
          <a:prstGeom prst="rect">
            <a:avLst/>
          </a:prstGeom>
        </p:spPr>
        <p:txBody>
          <a:bodyPr wrap="none">
            <a:spAutoFit/>
          </a:bodyPr>
          <a:lstStyle/>
          <a:p>
            <a:r>
              <a:rPr lang="en-ZA" b="1" dirty="0" smtClean="0">
                <a:latin typeface="Arial" panose="020B0604020202020204" pitchFamily="34" charset="0"/>
                <a:cs typeface="Arial" panose="020B0604020202020204" pitchFamily="34" charset="0"/>
              </a:rPr>
              <a:t>24-25 February 2020</a:t>
            </a:r>
            <a:endParaRPr lang="en-ZA" b="1"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20000" cy="562074"/>
          </a:xfrm>
        </p:spPr>
        <p:txBody>
          <a:bodyPr/>
          <a:lstStyle/>
          <a:p>
            <a:r>
              <a:rPr lang="en-ZA" dirty="0" smtClean="0"/>
              <a:t>Presentation outline</a:t>
            </a:r>
            <a:endParaRPr lang="en-ZA" dirty="0"/>
          </a:p>
        </p:txBody>
      </p:sp>
      <p:sp>
        <p:nvSpPr>
          <p:cNvPr id="3" name="Rectangle 2"/>
          <p:cNvSpPr/>
          <p:nvPr/>
        </p:nvSpPr>
        <p:spPr>
          <a:xfrm>
            <a:off x="251520" y="1196753"/>
            <a:ext cx="8568952" cy="4524315"/>
          </a:xfrm>
          <a:prstGeom prst="rect">
            <a:avLst/>
          </a:prstGeom>
        </p:spPr>
        <p:txBody>
          <a:bodyPr wrap="square">
            <a:spAutoFit/>
          </a:bodyPr>
          <a:lstStyle/>
          <a:p>
            <a:pPr marL="342900" indent="-342900">
              <a:buFont typeface="Arial" panose="020B0604020202020204" pitchFamily="34" charset="0"/>
              <a:buChar char="•"/>
            </a:pPr>
            <a:r>
              <a:rPr lang="en-US" sz="2400" b="1" dirty="0">
                <a:latin typeface="Arial" pitchFamily="34" charset="0"/>
                <a:cs typeface="Arial" pitchFamily="34" charset="0"/>
              </a:rPr>
              <a:t>Purpose of the presentation </a:t>
            </a:r>
            <a:endParaRPr lang="en-ZA" sz="2400" b="1" dirty="0" smtClean="0"/>
          </a:p>
          <a:p>
            <a:pPr marL="342900" indent="-342900">
              <a:buFont typeface="Arial" panose="020B0604020202020204" pitchFamily="34" charset="0"/>
              <a:buChar char="•"/>
            </a:pPr>
            <a:r>
              <a:rPr lang="en-US" sz="2400" b="1" dirty="0" smtClean="0">
                <a:latin typeface="Arial" pitchFamily="34" charset="0"/>
                <a:cs typeface="Arial" pitchFamily="34" charset="0"/>
              </a:rPr>
              <a:t>Background</a:t>
            </a:r>
            <a:endParaRPr lang="en-ZA" sz="2400" b="1" dirty="0" smtClean="0">
              <a:solidFill>
                <a:schemeClr val="bg1"/>
              </a:solidFill>
            </a:endParaRPr>
          </a:p>
          <a:p>
            <a:pPr marL="342900" indent="-342900">
              <a:buFont typeface="Arial" panose="020B0604020202020204" pitchFamily="34" charset="0"/>
              <a:buChar char="•"/>
            </a:pPr>
            <a:r>
              <a:rPr lang="en-ZA" sz="2400" b="1" dirty="0" smtClean="0">
                <a:latin typeface="Arial" panose="020B0604020202020204" pitchFamily="34" charset="0"/>
                <a:cs typeface="Arial" panose="020B0604020202020204" pitchFamily="34" charset="0"/>
              </a:rPr>
              <a:t>Link </a:t>
            </a:r>
            <a:r>
              <a:rPr lang="en-ZA" sz="2400" b="1" dirty="0">
                <a:latin typeface="Arial" panose="020B0604020202020204" pitchFamily="34" charset="0"/>
                <a:cs typeface="Arial" panose="020B0604020202020204" pitchFamily="34" charset="0"/>
              </a:rPr>
              <a:t>to OHSC</a:t>
            </a:r>
          </a:p>
          <a:p>
            <a:pPr marL="342900" indent="-342900">
              <a:buFont typeface="Arial" panose="020B0604020202020204" pitchFamily="34" charset="0"/>
              <a:buChar char="•"/>
            </a:pPr>
            <a:r>
              <a:rPr lang="en-US" sz="2400" b="1" dirty="0" smtClean="0">
                <a:latin typeface="Arial" pitchFamily="34" charset="0"/>
                <a:cs typeface="Arial" pitchFamily="34" charset="0"/>
              </a:rPr>
              <a:t>Milestones</a:t>
            </a:r>
          </a:p>
          <a:p>
            <a:pPr marL="914400" lvl="1" indent="-457200">
              <a:buFont typeface="Arial" panose="020B0604020202020204" pitchFamily="34" charset="0"/>
              <a:buChar char="•"/>
            </a:pPr>
            <a:r>
              <a:rPr lang="en-US" sz="2400" dirty="0" smtClean="0">
                <a:latin typeface="Arial" pitchFamily="34" charset="0"/>
                <a:cs typeface="Arial" pitchFamily="34" charset="0"/>
              </a:rPr>
              <a:t>Development of IHRM-F</a:t>
            </a:r>
          </a:p>
          <a:p>
            <a:pPr marL="914400" lvl="1" indent="-457200">
              <a:buFont typeface="Arial" panose="020B0604020202020204" pitchFamily="34" charset="0"/>
              <a:buChar char="•"/>
            </a:pPr>
            <a:r>
              <a:rPr lang="en-US" sz="2400" dirty="0" smtClean="0">
                <a:latin typeface="Arial" pitchFamily="34" charset="0"/>
                <a:cs typeface="Arial" pitchFamily="34" charset="0"/>
              </a:rPr>
              <a:t>APP</a:t>
            </a:r>
          </a:p>
          <a:p>
            <a:pPr marL="914400" lvl="1" indent="-457200">
              <a:buFont typeface="Arial" panose="020B0604020202020204" pitchFamily="34" charset="0"/>
              <a:buChar char="•"/>
            </a:pPr>
            <a:r>
              <a:rPr lang="en-US" sz="2400" dirty="0" smtClean="0">
                <a:latin typeface="Arial" pitchFamily="34" charset="0"/>
                <a:cs typeface="Arial" pitchFamily="34" charset="0"/>
              </a:rPr>
              <a:t>NIDS</a:t>
            </a:r>
          </a:p>
          <a:p>
            <a:pPr marL="914400" lvl="1" indent="-457200">
              <a:buFont typeface="Arial" panose="020B0604020202020204" pitchFamily="34" charset="0"/>
              <a:buChar char="•"/>
            </a:pPr>
            <a:r>
              <a:rPr lang="en-US" sz="2400" dirty="0" smtClean="0">
                <a:latin typeface="Arial" pitchFamily="34" charset="0"/>
                <a:cs typeface="Arial" pitchFamily="34" charset="0"/>
              </a:rPr>
              <a:t>Baseline Assessment</a:t>
            </a:r>
          </a:p>
          <a:p>
            <a:pPr marL="914400" lvl="1" indent="-457200">
              <a:buFont typeface="Arial" panose="020B0604020202020204" pitchFamily="34" charset="0"/>
              <a:buChar char="•"/>
            </a:pPr>
            <a:r>
              <a:rPr lang="en-US" sz="2400" dirty="0" smtClean="0">
                <a:latin typeface="Arial" pitchFamily="34" charset="0"/>
                <a:cs typeface="Arial" pitchFamily="34" charset="0"/>
              </a:rPr>
              <a:t>Review of the IHRM-F </a:t>
            </a:r>
          </a:p>
          <a:p>
            <a:pPr marL="914400" lvl="1" indent="-457200">
              <a:buFont typeface="Arial" panose="020B0604020202020204" pitchFamily="34" charset="0"/>
              <a:buChar char="•"/>
            </a:pPr>
            <a:r>
              <a:rPr lang="en-US" sz="2400" dirty="0" smtClean="0">
                <a:latin typeface="Arial" pitchFamily="34" charset="0"/>
                <a:cs typeface="Arial" pitchFamily="34" charset="0"/>
              </a:rPr>
              <a:t>Adaptation of the software system  </a:t>
            </a:r>
            <a:endParaRPr lang="en-US" sz="2400" dirty="0">
              <a:latin typeface="Arial" pitchFamily="34" charset="0"/>
              <a:cs typeface="Arial" pitchFamily="34" charset="0"/>
            </a:endParaRPr>
          </a:p>
          <a:p>
            <a:pPr marL="914400" lvl="1" indent="-457200">
              <a:buFont typeface="Arial" panose="020B0604020202020204" pitchFamily="34" charset="0"/>
              <a:buChar char="•"/>
            </a:pPr>
            <a:endParaRPr lang="en-US" sz="2400" dirty="0" smtClean="0">
              <a:latin typeface="Arial" pitchFamily="34" charset="0"/>
              <a:cs typeface="Arial" pitchFamily="34" charset="0"/>
            </a:endParaRPr>
          </a:p>
          <a:p>
            <a:pPr marL="457200" indent="-457200">
              <a:buFont typeface="Arial" panose="020B0604020202020204" pitchFamily="34" charset="0"/>
              <a:buChar char="•"/>
            </a:pPr>
            <a:r>
              <a:rPr lang="en-US" sz="2400" b="1" dirty="0" smtClean="0">
                <a:latin typeface="Arial" pitchFamily="34" charset="0"/>
                <a:cs typeface="Arial" pitchFamily="34" charset="0"/>
              </a:rPr>
              <a:t>Way forward</a:t>
            </a:r>
            <a:endParaRPr lang="en-US" sz="2400" b="1" dirty="0">
              <a:latin typeface="Arial" pitchFamily="34" charset="0"/>
              <a:cs typeface="Arial" pitchFamily="34" charset="0"/>
            </a:endParaRPr>
          </a:p>
        </p:txBody>
      </p:sp>
    </p:spTree>
    <p:extLst>
      <p:ext uri="{BB962C8B-B14F-4D97-AF65-F5344CB8AC3E}">
        <p14:creationId xmlns:p14="http://schemas.microsoft.com/office/powerpoint/2010/main" val="27216402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24744"/>
            <a:ext cx="7836024" cy="4536504"/>
          </a:xfrm>
        </p:spPr>
        <p:txBody>
          <a:bodyPr/>
          <a:lstStyle/>
          <a:p>
            <a:pPr algn="ctr"/>
            <a:r>
              <a:rPr lang="en-ZA" sz="2400" b="0" dirty="0">
                <a:solidFill>
                  <a:schemeClr val="tx1"/>
                </a:solidFill>
              </a:rPr>
              <a:t/>
            </a:r>
            <a:br>
              <a:rPr lang="en-ZA" sz="2400" b="0" dirty="0">
                <a:solidFill>
                  <a:schemeClr val="tx1"/>
                </a:solidFill>
              </a:rPr>
            </a:br>
            <a:r>
              <a:rPr lang="en-ZA" sz="2400" b="0" dirty="0" smtClean="0">
                <a:solidFill>
                  <a:schemeClr val="tx1"/>
                </a:solidFill>
              </a:rPr>
              <a:t/>
            </a:r>
            <a:br>
              <a:rPr lang="en-ZA" sz="2400" b="0" dirty="0" smtClean="0">
                <a:solidFill>
                  <a:schemeClr val="tx1"/>
                </a:solidFill>
              </a:rPr>
            </a:br>
            <a:r>
              <a:rPr lang="en-ZA" sz="2400" b="0" dirty="0" smtClean="0">
                <a:solidFill>
                  <a:schemeClr val="tx1"/>
                </a:solidFill>
              </a:rPr>
              <a:t>The </a:t>
            </a:r>
            <a:r>
              <a:rPr lang="en-ZA" sz="2400" b="0" dirty="0">
                <a:solidFill>
                  <a:schemeClr val="tx1"/>
                </a:solidFill>
              </a:rPr>
              <a:t>purpose of the presentation is to </a:t>
            </a:r>
            <a:r>
              <a:rPr lang="en-ZA" sz="2400" dirty="0">
                <a:solidFill>
                  <a:schemeClr val="tx1"/>
                </a:solidFill>
              </a:rPr>
              <a:t>provide a </a:t>
            </a:r>
            <a:r>
              <a:rPr lang="en-ZA" sz="2400" dirty="0" smtClean="0">
                <a:solidFill>
                  <a:schemeClr val="tx1"/>
                </a:solidFill>
              </a:rPr>
              <a:t>brief update </a:t>
            </a:r>
            <a:r>
              <a:rPr lang="en-ZA" sz="2400" b="0" dirty="0" smtClean="0">
                <a:solidFill>
                  <a:schemeClr val="tx1"/>
                </a:solidFill>
              </a:rPr>
              <a:t>in the </a:t>
            </a:r>
            <a:r>
              <a:rPr lang="en-ZA" sz="2400" b="0" dirty="0">
                <a:solidFill>
                  <a:schemeClr val="tx1"/>
                </a:solidFill>
              </a:rPr>
              <a:t>implementation</a:t>
            </a:r>
            <a:r>
              <a:rPr lang="en-ZA" sz="2400" b="0" dirty="0" smtClean="0">
                <a:solidFill>
                  <a:schemeClr val="tx1"/>
                </a:solidFill>
              </a:rPr>
              <a:t> </a:t>
            </a:r>
            <a:r>
              <a:rPr lang="en-ZA" sz="2400" b="0" dirty="0">
                <a:solidFill>
                  <a:schemeClr val="tx1"/>
                </a:solidFill>
              </a:rPr>
              <a:t>Ideal </a:t>
            </a:r>
            <a:r>
              <a:rPr lang="en-ZA" sz="2400" b="0" dirty="0" smtClean="0">
                <a:solidFill>
                  <a:schemeClr val="tx1"/>
                </a:solidFill>
              </a:rPr>
              <a:t>Hospital </a:t>
            </a:r>
            <a:r>
              <a:rPr lang="en-ZA" sz="2400" b="0" dirty="0">
                <a:solidFill>
                  <a:schemeClr val="tx1"/>
                </a:solidFill>
              </a:rPr>
              <a:t>Realisation and </a:t>
            </a:r>
            <a:r>
              <a:rPr lang="en-ZA" sz="2400" b="0" dirty="0" smtClean="0">
                <a:solidFill>
                  <a:schemeClr val="tx1"/>
                </a:solidFill>
              </a:rPr>
              <a:t>Maintenance </a:t>
            </a:r>
            <a:r>
              <a:rPr lang="en-ZA" sz="2400" b="0" dirty="0">
                <a:solidFill>
                  <a:schemeClr val="tx1"/>
                </a:solidFill>
              </a:rPr>
              <a:t>(</a:t>
            </a:r>
            <a:r>
              <a:rPr lang="en-ZA" sz="2400" b="0" dirty="0" smtClean="0">
                <a:solidFill>
                  <a:schemeClr val="tx1"/>
                </a:solidFill>
              </a:rPr>
              <a:t>IHRM-F) </a:t>
            </a:r>
            <a:r>
              <a:rPr lang="en-ZA" sz="2400" b="0" dirty="0">
                <a:solidFill>
                  <a:schemeClr val="tx1"/>
                </a:solidFill>
              </a:rPr>
              <a:t>Programme </a:t>
            </a:r>
            <a:r>
              <a:rPr lang="en-ZA" sz="2400" b="0" dirty="0" smtClean="0">
                <a:solidFill>
                  <a:schemeClr val="tx1"/>
                </a:solidFill>
              </a:rPr>
              <a:t/>
            </a:r>
            <a:br>
              <a:rPr lang="en-ZA" sz="2400" b="0" dirty="0" smtClean="0">
                <a:solidFill>
                  <a:schemeClr val="tx1"/>
                </a:solidFill>
              </a:rPr>
            </a:br>
            <a:r>
              <a:rPr lang="en-ZA" sz="2400" b="0" dirty="0" smtClean="0">
                <a:solidFill>
                  <a:schemeClr val="tx1"/>
                </a:solidFill>
              </a:rPr>
              <a:t/>
            </a:r>
            <a:br>
              <a:rPr lang="en-ZA" sz="2400" b="0" dirty="0" smtClean="0">
                <a:solidFill>
                  <a:schemeClr val="tx1"/>
                </a:solidFill>
              </a:rPr>
            </a:br>
            <a:r>
              <a:rPr lang="en-ZA" sz="2400" b="0" dirty="0" smtClean="0">
                <a:solidFill>
                  <a:schemeClr val="tx1"/>
                </a:solidFill>
              </a:rPr>
              <a:t/>
            </a:r>
            <a:br>
              <a:rPr lang="en-ZA" sz="2400" b="0" dirty="0" smtClean="0">
                <a:solidFill>
                  <a:schemeClr val="tx1"/>
                </a:solidFill>
              </a:rPr>
            </a:br>
            <a:r>
              <a:rPr lang="en-ZA" dirty="0" smtClean="0">
                <a:solidFill>
                  <a:schemeClr val="tx1"/>
                </a:solidFill>
              </a:rPr>
              <a:t/>
            </a:r>
            <a:br>
              <a:rPr lang="en-ZA" dirty="0" smtClean="0">
                <a:solidFill>
                  <a:schemeClr val="tx1"/>
                </a:solidFill>
              </a:rPr>
            </a:br>
            <a:endParaRPr lang="en-ZA" dirty="0">
              <a:solidFill>
                <a:schemeClr val="tx1"/>
              </a:solidFill>
            </a:endParaRPr>
          </a:p>
        </p:txBody>
      </p:sp>
      <p:sp>
        <p:nvSpPr>
          <p:cNvPr id="3" name="Rectangle 2"/>
          <p:cNvSpPr/>
          <p:nvPr/>
        </p:nvSpPr>
        <p:spPr>
          <a:xfrm>
            <a:off x="611560" y="263550"/>
            <a:ext cx="6480720" cy="584775"/>
          </a:xfrm>
          <a:prstGeom prst="rect">
            <a:avLst/>
          </a:prstGeom>
        </p:spPr>
        <p:txBody>
          <a:bodyPr wrap="square">
            <a:spAutoFit/>
          </a:bodyPr>
          <a:lstStyle/>
          <a:p>
            <a:r>
              <a:rPr lang="en-US" sz="3200" b="1" dirty="0" smtClean="0">
                <a:solidFill>
                  <a:schemeClr val="bg1"/>
                </a:solidFill>
                <a:latin typeface="Arial" pitchFamily="34" charset="0"/>
                <a:cs typeface="Arial" pitchFamily="34" charset="0"/>
              </a:rPr>
              <a:t>Purpose of the presentation </a:t>
            </a:r>
            <a:endParaRPr lang="en-ZA" sz="3200" b="1" dirty="0">
              <a:solidFill>
                <a:schemeClr val="bg1"/>
              </a:solidFill>
            </a:endParaRPr>
          </a:p>
        </p:txBody>
      </p:sp>
    </p:spTree>
    <p:extLst>
      <p:ext uri="{BB962C8B-B14F-4D97-AF65-F5344CB8AC3E}">
        <p14:creationId xmlns:p14="http://schemas.microsoft.com/office/powerpoint/2010/main" val="9801015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10" y="1052736"/>
            <a:ext cx="9161810" cy="5400600"/>
          </a:xfrm>
        </p:spPr>
        <p:txBody>
          <a:bodyPr/>
          <a:lstStyle/>
          <a:p>
            <a:r>
              <a:rPr lang="en-ZA" sz="2400" b="0" dirty="0" smtClean="0">
                <a:solidFill>
                  <a:schemeClr val="tx1"/>
                </a:solidFill>
              </a:rPr>
              <a:t>1. National Health </a:t>
            </a:r>
            <a:r>
              <a:rPr lang="en-ZA" sz="2400" b="0" dirty="0">
                <a:solidFill>
                  <a:schemeClr val="tx1"/>
                </a:solidFill>
              </a:rPr>
              <a:t>F</a:t>
            </a:r>
            <a:r>
              <a:rPr lang="en-ZA" sz="2400" b="0" dirty="0" smtClean="0">
                <a:solidFill>
                  <a:schemeClr val="tx1"/>
                </a:solidFill>
              </a:rPr>
              <a:t>acilities baseline audit 2012</a:t>
            </a:r>
            <a:br>
              <a:rPr lang="en-ZA" sz="2400" b="0" dirty="0" smtClean="0">
                <a:solidFill>
                  <a:schemeClr val="tx1"/>
                </a:solidFill>
              </a:rPr>
            </a:br>
            <a:r>
              <a:rPr lang="en-ZA" sz="2400" b="0" dirty="0" smtClean="0">
                <a:solidFill>
                  <a:schemeClr val="tx1"/>
                </a:solidFill>
              </a:rPr>
              <a:t/>
            </a:r>
            <a:br>
              <a:rPr lang="en-ZA" sz="2400" b="0" dirty="0" smtClean="0">
                <a:solidFill>
                  <a:schemeClr val="tx1"/>
                </a:solidFill>
              </a:rPr>
            </a:br>
            <a:r>
              <a:rPr lang="en-ZA" sz="2400" b="0" dirty="0" smtClean="0">
                <a:solidFill>
                  <a:schemeClr val="tx1"/>
                </a:solidFill>
              </a:rPr>
              <a:t>2. Learned </a:t>
            </a:r>
            <a:r>
              <a:rPr lang="en-ZA" sz="2400" b="0" dirty="0">
                <a:solidFill>
                  <a:schemeClr val="tx1"/>
                </a:solidFill>
              </a:rPr>
              <a:t>lessons from the success of the Ideal clinic gave impetus to the IHF process (using the same </a:t>
            </a:r>
            <a:r>
              <a:rPr lang="en-ZA" sz="2400" b="0" dirty="0" smtClean="0">
                <a:solidFill>
                  <a:schemeClr val="tx1"/>
                </a:solidFill>
              </a:rPr>
              <a:t>methodology)</a:t>
            </a:r>
            <a:br>
              <a:rPr lang="en-ZA" sz="2400" b="0" dirty="0" smtClean="0">
                <a:solidFill>
                  <a:schemeClr val="tx1"/>
                </a:solidFill>
              </a:rPr>
            </a:br>
            <a:r>
              <a:rPr lang="en-ZA" sz="2400" b="0" dirty="0" smtClean="0">
                <a:solidFill>
                  <a:schemeClr val="tx1"/>
                </a:solidFill>
              </a:rPr>
              <a:t/>
            </a:r>
            <a:br>
              <a:rPr lang="en-ZA" sz="2400" b="0" dirty="0" smtClean="0">
                <a:solidFill>
                  <a:schemeClr val="tx1"/>
                </a:solidFill>
              </a:rPr>
            </a:br>
            <a:r>
              <a:rPr lang="en-ZA" sz="2400" b="0" dirty="0" smtClean="0">
                <a:solidFill>
                  <a:schemeClr val="tx1"/>
                </a:solidFill>
              </a:rPr>
              <a:t>3. Former Minister appointed the intervention teams to the hospitals in the provinces. The results were used to accelerate the development of the IHF </a:t>
            </a:r>
            <a:r>
              <a:rPr lang="en-ZA" sz="2400" b="0" dirty="0">
                <a:solidFill>
                  <a:schemeClr val="tx1"/>
                </a:solidFill>
              </a:rPr>
              <a:t/>
            </a:r>
            <a:br>
              <a:rPr lang="en-ZA" sz="2400" b="0" dirty="0">
                <a:solidFill>
                  <a:schemeClr val="tx1"/>
                </a:solidFill>
              </a:rPr>
            </a:br>
            <a:r>
              <a:rPr lang="en-ZA" sz="2400" b="0" dirty="0" smtClean="0">
                <a:solidFill>
                  <a:schemeClr val="tx1"/>
                </a:solidFill>
              </a:rPr>
              <a:t/>
            </a:r>
            <a:br>
              <a:rPr lang="en-ZA" sz="2400" b="0" dirty="0" smtClean="0">
                <a:solidFill>
                  <a:schemeClr val="tx1"/>
                </a:solidFill>
              </a:rPr>
            </a:br>
            <a:r>
              <a:rPr lang="en-ZA" sz="2400" b="0" dirty="0" smtClean="0">
                <a:solidFill>
                  <a:schemeClr val="tx1"/>
                </a:solidFill>
              </a:rPr>
              <a:t>4. </a:t>
            </a:r>
            <a:r>
              <a:rPr lang="en-ZA" sz="2400" b="0" dirty="0">
                <a:solidFill>
                  <a:schemeClr val="tx1"/>
                </a:solidFill>
              </a:rPr>
              <a:t>A team was set up to consult the provinces on the IHF</a:t>
            </a:r>
            <a:r>
              <a:rPr lang="en-ZA" sz="2400" b="0" dirty="0" smtClean="0">
                <a:solidFill>
                  <a:schemeClr val="tx1"/>
                </a:solidFill>
                <a:latin typeface="Arial" panose="020B0604020202020204" pitchFamily="34" charset="0"/>
                <a:cs typeface="Arial" panose="020B0604020202020204" pitchFamily="34" charset="0"/>
              </a:rPr>
              <a:t/>
            </a:r>
            <a:br>
              <a:rPr lang="en-ZA" sz="2400" b="0" dirty="0" smtClean="0">
                <a:solidFill>
                  <a:schemeClr val="tx1"/>
                </a:solidFill>
                <a:latin typeface="Arial" panose="020B0604020202020204" pitchFamily="34" charset="0"/>
                <a:cs typeface="Arial" panose="020B0604020202020204" pitchFamily="34" charset="0"/>
              </a:rPr>
            </a:br>
            <a:r>
              <a:rPr lang="en-ZA" sz="2400" b="0" dirty="0" smtClean="0">
                <a:solidFill>
                  <a:schemeClr val="tx1"/>
                </a:solidFill>
                <a:latin typeface="Arial" panose="020B0604020202020204" pitchFamily="34" charset="0"/>
                <a:cs typeface="Arial" panose="020B0604020202020204" pitchFamily="34" charset="0"/>
              </a:rPr>
              <a:t/>
            </a:r>
            <a:br>
              <a:rPr lang="en-ZA" sz="2400" b="0" dirty="0" smtClean="0">
                <a:solidFill>
                  <a:schemeClr val="tx1"/>
                </a:solidFill>
                <a:latin typeface="Arial" panose="020B0604020202020204" pitchFamily="34" charset="0"/>
                <a:cs typeface="Arial" panose="020B0604020202020204" pitchFamily="34" charset="0"/>
              </a:rPr>
            </a:br>
            <a:r>
              <a:rPr lang="en-ZA" sz="2400" b="0" dirty="0" smtClean="0">
                <a:solidFill>
                  <a:schemeClr val="tx1"/>
                </a:solidFill>
                <a:latin typeface="Arial" panose="020B0604020202020204" pitchFamily="34" charset="0"/>
                <a:cs typeface="Arial" panose="020B0604020202020204" pitchFamily="34" charset="0"/>
              </a:rPr>
              <a:t>5. Ministerial Priorities</a:t>
            </a:r>
            <a:r>
              <a:rPr lang="en-ZA" sz="2800" b="0" dirty="0" smtClean="0">
                <a:solidFill>
                  <a:schemeClr val="tx1"/>
                </a:solidFill>
              </a:rPr>
              <a:t/>
            </a:r>
            <a:br>
              <a:rPr lang="en-ZA" sz="2800" b="0" dirty="0" smtClean="0">
                <a:solidFill>
                  <a:schemeClr val="tx1"/>
                </a:solidFill>
              </a:rPr>
            </a:br>
            <a:r>
              <a:rPr lang="en-ZA" sz="3600" dirty="0">
                <a:solidFill>
                  <a:schemeClr val="tx1"/>
                </a:solidFill>
                <a:latin typeface="Arial Narrow" panose="020B0606020202030204" pitchFamily="34" charset="0"/>
              </a:rPr>
              <a:t/>
            </a:r>
            <a:br>
              <a:rPr lang="en-ZA" sz="3600" dirty="0">
                <a:solidFill>
                  <a:schemeClr val="tx1"/>
                </a:solidFill>
                <a:latin typeface="Arial Narrow" panose="020B0606020202030204" pitchFamily="34" charset="0"/>
              </a:rPr>
            </a:br>
            <a:r>
              <a:rPr lang="en-ZA" b="0" dirty="0" smtClean="0">
                <a:solidFill>
                  <a:schemeClr val="tx1"/>
                </a:solidFill>
              </a:rPr>
              <a:t/>
            </a:r>
            <a:br>
              <a:rPr lang="en-ZA" b="0" dirty="0" smtClean="0">
                <a:solidFill>
                  <a:schemeClr val="tx1"/>
                </a:solidFill>
              </a:rPr>
            </a:br>
            <a:r>
              <a:rPr lang="en-ZA" dirty="0" smtClean="0">
                <a:solidFill>
                  <a:schemeClr val="tx1"/>
                </a:solidFill>
              </a:rPr>
              <a:t/>
            </a:r>
            <a:br>
              <a:rPr lang="en-ZA" dirty="0" smtClean="0">
                <a:solidFill>
                  <a:schemeClr val="tx1"/>
                </a:solidFill>
              </a:rPr>
            </a:br>
            <a:r>
              <a:rPr lang="en-ZA" dirty="0" smtClean="0">
                <a:solidFill>
                  <a:schemeClr val="tx1"/>
                </a:solidFill>
              </a:rPr>
              <a:t/>
            </a:r>
            <a:br>
              <a:rPr lang="en-ZA" dirty="0" smtClean="0">
                <a:solidFill>
                  <a:schemeClr val="tx1"/>
                </a:solidFill>
              </a:rPr>
            </a:br>
            <a:endParaRPr lang="en-ZA" dirty="0">
              <a:solidFill>
                <a:schemeClr val="tx1"/>
              </a:solidFill>
            </a:endParaRPr>
          </a:p>
        </p:txBody>
      </p:sp>
      <p:sp>
        <p:nvSpPr>
          <p:cNvPr id="3" name="Rectangle 2"/>
          <p:cNvSpPr/>
          <p:nvPr/>
        </p:nvSpPr>
        <p:spPr>
          <a:xfrm>
            <a:off x="467544" y="188640"/>
            <a:ext cx="6552728" cy="646331"/>
          </a:xfrm>
          <a:prstGeom prst="rect">
            <a:avLst/>
          </a:prstGeom>
        </p:spPr>
        <p:txBody>
          <a:bodyPr wrap="square">
            <a:spAutoFit/>
          </a:bodyPr>
          <a:lstStyle/>
          <a:p>
            <a:pPr algn="ctr"/>
            <a:r>
              <a:rPr lang="en-ZA" sz="3600" b="1" dirty="0" smtClean="0">
                <a:solidFill>
                  <a:schemeClr val="bg1"/>
                </a:solidFill>
              </a:rPr>
              <a:t>Background </a:t>
            </a:r>
            <a:endParaRPr lang="en-ZA" sz="3600" b="1" dirty="0">
              <a:solidFill>
                <a:schemeClr val="bg1"/>
              </a:solidFill>
            </a:endParaRPr>
          </a:p>
        </p:txBody>
      </p:sp>
    </p:spTree>
    <p:extLst>
      <p:ext uri="{BB962C8B-B14F-4D97-AF65-F5344CB8AC3E}">
        <p14:creationId xmlns:p14="http://schemas.microsoft.com/office/powerpoint/2010/main" val="22195206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AC9E5A4-2E99-49B5-AF83-916A9EECE450}"/>
              </a:ext>
            </a:extLst>
          </p:cNvPr>
          <p:cNvSpPr/>
          <p:nvPr/>
        </p:nvSpPr>
        <p:spPr>
          <a:xfrm>
            <a:off x="107504" y="1052736"/>
            <a:ext cx="9217024" cy="4646400"/>
          </a:xfrm>
          <a:prstGeom prst="rect">
            <a:avLst/>
          </a:prstGeom>
        </p:spPr>
        <p:txBody>
          <a:bodyPr wrap="square">
            <a:spAutoFit/>
          </a:bodyPr>
          <a:lstStyle/>
          <a:p>
            <a:pPr marL="228600" marR="0" lvl="0" indent="-228600" defTabSz="91440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ZA" sz="24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OHSC has </a:t>
            </a:r>
            <a:r>
              <a:rPr kumimoji="0" lang="en-ZA"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586 measures</a:t>
            </a:r>
          </a:p>
          <a:p>
            <a:pPr marR="0" lvl="0" defTabSz="914400" eaLnBrk="1" fontAlgn="auto" latinLnBrk="0" hangingPunct="1">
              <a:lnSpc>
                <a:spcPct val="90000"/>
              </a:lnSpc>
              <a:spcBef>
                <a:spcPts val="1000"/>
              </a:spcBef>
              <a:spcAft>
                <a:spcPts val="0"/>
              </a:spcAft>
              <a:buClrTx/>
              <a:buSzTx/>
              <a:tabLst/>
              <a:defRPr/>
            </a:pPr>
            <a:endParaRPr kumimoji="0" lang="en-ZA"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28600" marR="0" lvl="0" indent="-228600" defTabSz="91440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ZA"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IHF elements </a:t>
            </a:r>
            <a:r>
              <a:rPr kumimoji="0" lang="en-ZA" sz="24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and checklist </a:t>
            </a:r>
            <a:r>
              <a:rPr kumimoji="0" lang="en-ZA"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match to 562 measures</a:t>
            </a:r>
          </a:p>
          <a:p>
            <a:pPr marR="0" lvl="0" defTabSz="914400" eaLnBrk="1" fontAlgn="auto" latinLnBrk="0" hangingPunct="1">
              <a:lnSpc>
                <a:spcPct val="90000"/>
              </a:lnSpc>
              <a:spcBef>
                <a:spcPts val="1000"/>
              </a:spcBef>
              <a:spcAft>
                <a:spcPts val="0"/>
              </a:spcAft>
              <a:buClrTx/>
              <a:buSzTx/>
              <a:tabLst/>
              <a:defRPr/>
            </a:pPr>
            <a:endParaRPr kumimoji="0" lang="en-ZA"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28600" marR="0" lvl="0" indent="-228600" defTabSz="91440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ZA"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24</a:t>
            </a:r>
            <a:r>
              <a:rPr kumimoji="0" lang="en-ZA" sz="24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OHSC measures relating to case management, billing, outsourcing of labour and other specific services are </a:t>
            </a:r>
            <a:r>
              <a:rPr kumimoji="0" lang="en-ZA"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not applicable at the current </a:t>
            </a:r>
            <a:r>
              <a:rPr kumimoji="0" lang="en-ZA" sz="2400" b="1" i="0" u="none" strike="noStrike" kern="0" cap="none" spc="0" normalizeH="0" baseline="0" noProof="0" dirty="0" smtClean="0">
                <a:ln>
                  <a:noFill/>
                </a:ln>
                <a:solidFill>
                  <a:prstClr val="black"/>
                </a:solidFill>
                <a:effectLst/>
                <a:uLnTx/>
                <a:uFillTx/>
                <a:latin typeface="Arial" panose="020B0604020202020204" pitchFamily="34" charset="0"/>
                <a:cs typeface="Arial" panose="020B0604020202020204" pitchFamily="34" charset="0"/>
              </a:rPr>
              <a:t>stage</a:t>
            </a:r>
          </a:p>
          <a:p>
            <a:pPr marL="228600" marR="0" lvl="0" indent="-228600" defTabSz="91440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ZA" sz="2400" b="1" i="0" u="none" strike="noStrike" kern="0" cap="none" spc="0" normalizeH="0" baseline="0" noProof="0" dirty="0" smtClean="0">
              <a:ln>
                <a:noFill/>
              </a:ln>
              <a:solidFill>
                <a:prstClr val="black"/>
              </a:solidFill>
              <a:effectLst/>
              <a:uLnTx/>
              <a:uFillTx/>
              <a:latin typeface="Arial" panose="020B0604020202020204" pitchFamily="34" charset="0"/>
              <a:cs typeface="Arial" panose="020B0604020202020204" pitchFamily="34" charset="0"/>
            </a:endParaRPr>
          </a:p>
          <a:p>
            <a:pPr marL="228600" marR="0" lvl="0" indent="-228600" defTabSz="91440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b="1" kern="0" dirty="0" smtClean="0">
                <a:solidFill>
                  <a:prstClr val="black"/>
                </a:solidFill>
                <a:latin typeface="Arial" panose="020B0604020202020204" pitchFamily="34" charset="0"/>
                <a:cs typeface="Arial" panose="020B0604020202020204" pitchFamily="34" charset="0"/>
              </a:rPr>
              <a:t>Joint provincial consultations </a:t>
            </a:r>
            <a:r>
              <a:rPr lang="en-US" sz="2400" kern="0" dirty="0" smtClean="0">
                <a:solidFill>
                  <a:prstClr val="black"/>
                </a:solidFill>
                <a:latin typeface="Arial" panose="020B0604020202020204" pitchFamily="34" charset="0"/>
                <a:cs typeface="Arial" panose="020B0604020202020204" pitchFamily="34" charset="0"/>
              </a:rPr>
              <a:t>covering both the private and public sectors </a:t>
            </a:r>
            <a:endParaRPr lang="en-US" sz="2400" kern="0" dirty="0">
              <a:solidFill>
                <a:prstClr val="black"/>
              </a:solidFill>
              <a:latin typeface="Arial" panose="020B0604020202020204" pitchFamily="34" charset="0"/>
              <a:cs typeface="Arial" panose="020B0604020202020204" pitchFamily="34" charset="0"/>
            </a:endParaRPr>
          </a:p>
          <a:p>
            <a:pPr marL="228600" marR="0" lvl="0" indent="-228600" defTabSz="91440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i="0" u="none" strike="noStrike" kern="0" cap="none" spc="0" normalizeH="0" baseline="0" noProof="0" dirty="0" smtClean="0">
                <a:ln>
                  <a:noFill/>
                </a:ln>
                <a:solidFill>
                  <a:prstClr val="black"/>
                </a:solidFill>
                <a:effectLst/>
                <a:uLnTx/>
                <a:uFillTx/>
                <a:latin typeface="Arial" panose="020B0604020202020204" pitchFamily="34" charset="0"/>
                <a:cs typeface="Arial" panose="020B0604020202020204" pitchFamily="34" charset="0"/>
              </a:rPr>
              <a:t>Joint finalization of the District </a:t>
            </a:r>
            <a:r>
              <a:rPr lang="en-US" sz="2400" kern="0" dirty="0" smtClean="0">
                <a:solidFill>
                  <a:prstClr val="black"/>
                </a:solidFill>
                <a:latin typeface="Arial" panose="020B0604020202020204" pitchFamily="34" charset="0"/>
                <a:cs typeface="Arial" panose="020B0604020202020204" pitchFamily="34" charset="0"/>
              </a:rPr>
              <a:t>Hospitals </a:t>
            </a:r>
            <a:r>
              <a:rPr kumimoji="0" lang="en-US" sz="2400" i="0" u="none" strike="noStrike" kern="0" cap="none" spc="0" normalizeH="0" baseline="0" noProof="0" dirty="0" smtClean="0">
                <a:ln>
                  <a:noFill/>
                </a:ln>
                <a:solidFill>
                  <a:prstClr val="black"/>
                </a:solidFill>
                <a:effectLst/>
                <a:uLnTx/>
                <a:uFillTx/>
                <a:latin typeface="Arial" panose="020B0604020202020204" pitchFamily="34" charset="0"/>
                <a:cs typeface="Arial" panose="020B0604020202020204" pitchFamily="34" charset="0"/>
              </a:rPr>
              <a:t>measures and tools</a:t>
            </a:r>
            <a:endParaRPr kumimoji="0" lang="en-ZA" sz="240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3" name="TextBox 2"/>
          <p:cNvSpPr txBox="1"/>
          <p:nvPr/>
        </p:nvSpPr>
        <p:spPr>
          <a:xfrm>
            <a:off x="611560" y="260648"/>
            <a:ext cx="6192688" cy="584775"/>
          </a:xfrm>
          <a:prstGeom prst="rect">
            <a:avLst/>
          </a:prstGeom>
          <a:noFill/>
        </p:spPr>
        <p:txBody>
          <a:bodyPr wrap="square" rtlCol="0">
            <a:spAutoFit/>
          </a:bodyPr>
          <a:lstStyle/>
          <a:p>
            <a:r>
              <a:rPr lang="en-ZA" sz="3200" b="1" dirty="0">
                <a:solidFill>
                  <a:schemeClr val="bg1"/>
                </a:solidFill>
                <a:latin typeface="Arial" panose="020B0604020202020204" pitchFamily="34" charset="0"/>
                <a:cs typeface="Arial" panose="020B0604020202020204" pitchFamily="34" charset="0"/>
              </a:rPr>
              <a:t>Link to </a:t>
            </a:r>
            <a:r>
              <a:rPr lang="en-ZA" sz="3200" b="1" dirty="0" smtClean="0">
                <a:solidFill>
                  <a:schemeClr val="bg1"/>
                </a:solidFill>
                <a:latin typeface="Arial" panose="020B0604020202020204" pitchFamily="34" charset="0"/>
                <a:cs typeface="Arial" panose="020B0604020202020204" pitchFamily="34" charset="0"/>
              </a:rPr>
              <a:t>OHSC</a:t>
            </a:r>
            <a:endParaRPr lang="en-ZA" sz="32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435726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0"/>
            <a:ext cx="7969696" cy="836712"/>
          </a:xfrm>
        </p:spPr>
        <p:txBody>
          <a:bodyPr/>
          <a:lstStyle/>
          <a:p>
            <a:r>
              <a:rPr lang="en-US" sz="3600" dirty="0" smtClean="0">
                <a:latin typeface="Arial" pitchFamily="34" charset="0"/>
                <a:cs typeface="Arial" pitchFamily="34" charset="0"/>
              </a:rPr>
              <a:t>  </a:t>
            </a:r>
            <a:r>
              <a:rPr lang="en-US" sz="3600" dirty="0">
                <a:latin typeface="Arial" pitchFamily="34" charset="0"/>
                <a:cs typeface="Arial" pitchFamily="34" charset="0"/>
              </a:rPr>
              <a:t/>
            </a:r>
            <a:br>
              <a:rPr lang="en-US" sz="3600" dirty="0">
                <a:latin typeface="Arial" pitchFamily="34" charset="0"/>
                <a:cs typeface="Arial" pitchFamily="34" charset="0"/>
              </a:rPr>
            </a:br>
            <a:endParaRPr lang="en-ZA" dirty="0"/>
          </a:p>
        </p:txBody>
      </p:sp>
      <p:sp>
        <p:nvSpPr>
          <p:cNvPr id="3" name="Rectangle 2"/>
          <p:cNvSpPr/>
          <p:nvPr/>
        </p:nvSpPr>
        <p:spPr>
          <a:xfrm>
            <a:off x="107504" y="1196753"/>
            <a:ext cx="8784976" cy="1754326"/>
          </a:xfrm>
          <a:prstGeom prst="rect">
            <a:avLst/>
          </a:prstGeom>
        </p:spPr>
        <p:txBody>
          <a:bodyPr wrap="square">
            <a:spAutoFit/>
          </a:bodyPr>
          <a:lstStyle/>
          <a:p>
            <a:pPr marL="457200" indent="-457200">
              <a:buFont typeface="Arial" panose="020B0604020202020204" pitchFamily="34" charset="0"/>
              <a:buChar char="•"/>
            </a:pPr>
            <a:endParaRPr lang="en-US" dirty="0">
              <a:latin typeface="Arial" pitchFamily="34" charset="0"/>
              <a:cs typeface="Arial" pitchFamily="34" charset="0"/>
            </a:endParaRPr>
          </a:p>
          <a:p>
            <a:pPr marL="914400" lvl="1" indent="-457200">
              <a:buFont typeface="Arial" panose="020B0604020202020204" pitchFamily="34" charset="0"/>
              <a:buChar char="•"/>
            </a:pPr>
            <a:endParaRPr lang="en-US" dirty="0">
              <a:latin typeface="Arial" pitchFamily="34" charset="0"/>
              <a:cs typeface="Arial" pitchFamily="34" charset="0"/>
            </a:endParaRPr>
          </a:p>
          <a:p>
            <a:endParaRPr lang="en-US" dirty="0" smtClean="0">
              <a:latin typeface="Arial" pitchFamily="34" charset="0"/>
              <a:cs typeface="Arial" pitchFamily="34" charset="0"/>
            </a:endParaRPr>
          </a:p>
          <a:p>
            <a:pPr marL="457200" indent="-457200">
              <a:buFont typeface="Arial" panose="020B0604020202020204" pitchFamily="34" charset="0"/>
              <a:buChar char="•"/>
            </a:pPr>
            <a:endParaRPr lang="en-US" dirty="0" smtClean="0">
              <a:latin typeface="Arial" pitchFamily="34" charset="0"/>
              <a:cs typeface="Arial" pitchFamily="34" charset="0"/>
            </a:endParaRPr>
          </a:p>
          <a:p>
            <a:pPr marL="457200" indent="-457200">
              <a:buFont typeface="Arial" panose="020B0604020202020204" pitchFamily="34" charset="0"/>
              <a:buChar char="•"/>
            </a:pPr>
            <a:endParaRPr lang="en-US" dirty="0" smtClean="0">
              <a:latin typeface="Arial" pitchFamily="34" charset="0"/>
              <a:cs typeface="Arial" pitchFamily="34" charset="0"/>
            </a:endParaRPr>
          </a:p>
          <a:p>
            <a:pPr marL="914400" lvl="1" indent="-457200">
              <a:buFont typeface="Arial" panose="020B0604020202020204" pitchFamily="34" charset="0"/>
              <a:buChar char="•"/>
            </a:pPr>
            <a:endParaRPr lang="en-US" dirty="0" smtClean="0">
              <a:latin typeface="Arial" pitchFamily="34" charset="0"/>
              <a:cs typeface="Arial" pitchFamily="34" charset="0"/>
            </a:endParaRPr>
          </a:p>
        </p:txBody>
      </p:sp>
      <p:sp>
        <p:nvSpPr>
          <p:cNvPr id="5" name="Rectangle 4"/>
          <p:cNvSpPr/>
          <p:nvPr/>
        </p:nvSpPr>
        <p:spPr>
          <a:xfrm>
            <a:off x="2701945" y="2926399"/>
            <a:ext cx="3596094" cy="769441"/>
          </a:xfrm>
          <a:prstGeom prst="rect">
            <a:avLst/>
          </a:prstGeom>
        </p:spPr>
        <p:txBody>
          <a:bodyPr wrap="square">
            <a:spAutoFit/>
          </a:bodyPr>
          <a:lstStyle/>
          <a:p>
            <a:r>
              <a:rPr lang="en-US" sz="4400" b="1" dirty="0">
                <a:latin typeface="Arial" pitchFamily="34" charset="0"/>
                <a:cs typeface="Arial" pitchFamily="34" charset="0"/>
              </a:rPr>
              <a:t>Milestones</a:t>
            </a:r>
            <a:endParaRPr lang="en-ZA" sz="4400" b="1" dirty="0"/>
          </a:p>
        </p:txBody>
      </p:sp>
    </p:spTree>
    <p:extLst>
      <p:ext uri="{BB962C8B-B14F-4D97-AF65-F5344CB8AC3E}">
        <p14:creationId xmlns:p14="http://schemas.microsoft.com/office/powerpoint/2010/main" val="26541932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16024"/>
            <a:ext cx="7969696" cy="836712"/>
          </a:xfrm>
        </p:spPr>
        <p:txBody>
          <a:bodyPr/>
          <a:lstStyle/>
          <a:p>
            <a:pPr algn="ctr"/>
            <a:r>
              <a:rPr lang="en-US" sz="3600" dirty="0" smtClean="0">
                <a:latin typeface="Arial" pitchFamily="34" charset="0"/>
                <a:cs typeface="Arial" pitchFamily="34" charset="0"/>
              </a:rPr>
              <a:t>Milestones… </a:t>
            </a:r>
            <a:endParaRPr lang="en-ZA" dirty="0"/>
          </a:p>
        </p:txBody>
      </p:sp>
      <p:sp>
        <p:nvSpPr>
          <p:cNvPr id="3" name="Rectangle 2"/>
          <p:cNvSpPr/>
          <p:nvPr/>
        </p:nvSpPr>
        <p:spPr>
          <a:xfrm>
            <a:off x="107504" y="1196753"/>
            <a:ext cx="8784976" cy="1754326"/>
          </a:xfrm>
          <a:prstGeom prst="rect">
            <a:avLst/>
          </a:prstGeom>
        </p:spPr>
        <p:txBody>
          <a:bodyPr wrap="square">
            <a:spAutoFit/>
          </a:bodyPr>
          <a:lstStyle/>
          <a:p>
            <a:pPr marL="457200" indent="-457200">
              <a:buFont typeface="Arial" panose="020B0604020202020204" pitchFamily="34" charset="0"/>
              <a:buChar char="•"/>
            </a:pPr>
            <a:endParaRPr lang="en-US" dirty="0">
              <a:latin typeface="Arial" pitchFamily="34" charset="0"/>
              <a:cs typeface="Arial" pitchFamily="34" charset="0"/>
            </a:endParaRPr>
          </a:p>
          <a:p>
            <a:pPr marL="914400" lvl="1" indent="-457200">
              <a:buFont typeface="Arial" panose="020B0604020202020204" pitchFamily="34" charset="0"/>
              <a:buChar char="•"/>
            </a:pPr>
            <a:endParaRPr lang="en-US" dirty="0">
              <a:latin typeface="Arial" pitchFamily="34" charset="0"/>
              <a:cs typeface="Arial" pitchFamily="34" charset="0"/>
            </a:endParaRPr>
          </a:p>
          <a:p>
            <a:endParaRPr lang="en-US" dirty="0" smtClean="0">
              <a:latin typeface="Arial" pitchFamily="34" charset="0"/>
              <a:cs typeface="Arial" pitchFamily="34" charset="0"/>
            </a:endParaRPr>
          </a:p>
          <a:p>
            <a:pPr marL="457200" indent="-457200">
              <a:buFont typeface="Arial" panose="020B0604020202020204" pitchFamily="34" charset="0"/>
              <a:buChar char="•"/>
            </a:pPr>
            <a:endParaRPr lang="en-US" dirty="0" smtClean="0">
              <a:latin typeface="Arial" pitchFamily="34" charset="0"/>
              <a:cs typeface="Arial" pitchFamily="34" charset="0"/>
            </a:endParaRPr>
          </a:p>
          <a:p>
            <a:pPr marL="457200" indent="-457200">
              <a:buFont typeface="Arial" panose="020B0604020202020204" pitchFamily="34" charset="0"/>
              <a:buChar char="•"/>
            </a:pPr>
            <a:endParaRPr lang="en-US" dirty="0" smtClean="0">
              <a:latin typeface="Arial" pitchFamily="34" charset="0"/>
              <a:cs typeface="Arial" pitchFamily="34" charset="0"/>
            </a:endParaRPr>
          </a:p>
          <a:p>
            <a:pPr marL="914400" lvl="1" indent="-457200">
              <a:buFont typeface="Arial" panose="020B0604020202020204" pitchFamily="34" charset="0"/>
              <a:buChar char="•"/>
            </a:pPr>
            <a:endParaRPr lang="en-US" dirty="0" smtClean="0">
              <a:latin typeface="Arial" pitchFamily="34" charset="0"/>
              <a:cs typeface="Arial" pitchFamily="34" charset="0"/>
            </a:endParaRPr>
          </a:p>
        </p:txBody>
      </p:sp>
      <p:graphicFrame>
        <p:nvGraphicFramePr>
          <p:cNvPr id="5" name="Diagram 4"/>
          <p:cNvGraphicFramePr/>
          <p:nvPr>
            <p:extLst>
              <p:ext uri="{D42A27DB-BD31-4B8C-83A1-F6EECF244321}">
                <p14:modId xmlns:p14="http://schemas.microsoft.com/office/powerpoint/2010/main" val="1571267710"/>
              </p:ext>
            </p:extLst>
          </p:nvPr>
        </p:nvGraphicFramePr>
        <p:xfrm>
          <a:off x="107504" y="1052736"/>
          <a:ext cx="8784976"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p:cNvSpPr txBox="1"/>
          <p:nvPr/>
        </p:nvSpPr>
        <p:spPr>
          <a:xfrm>
            <a:off x="395536" y="5157192"/>
            <a:ext cx="360040" cy="369332"/>
          </a:xfrm>
          <a:prstGeom prst="rect">
            <a:avLst/>
          </a:prstGeom>
          <a:noFill/>
        </p:spPr>
        <p:txBody>
          <a:bodyPr wrap="square" rtlCol="0">
            <a:spAutoFit/>
          </a:bodyPr>
          <a:lstStyle/>
          <a:p>
            <a:r>
              <a:rPr lang="en-ZA" b="1" dirty="0" smtClean="0"/>
              <a:t>1</a:t>
            </a:r>
            <a:endParaRPr lang="en-ZA" b="1" dirty="0"/>
          </a:p>
        </p:txBody>
      </p:sp>
      <p:sp>
        <p:nvSpPr>
          <p:cNvPr id="6" name="TextBox 5"/>
          <p:cNvSpPr txBox="1"/>
          <p:nvPr/>
        </p:nvSpPr>
        <p:spPr>
          <a:xfrm>
            <a:off x="1259632" y="4581128"/>
            <a:ext cx="504056" cy="369332"/>
          </a:xfrm>
          <a:prstGeom prst="rect">
            <a:avLst/>
          </a:prstGeom>
          <a:noFill/>
        </p:spPr>
        <p:txBody>
          <a:bodyPr wrap="square" rtlCol="0">
            <a:spAutoFit/>
          </a:bodyPr>
          <a:lstStyle/>
          <a:p>
            <a:r>
              <a:rPr lang="en-ZA" b="1" dirty="0" smtClean="0"/>
              <a:t>2</a:t>
            </a:r>
            <a:endParaRPr lang="en-ZA" b="1" dirty="0"/>
          </a:p>
        </p:txBody>
      </p:sp>
      <p:sp>
        <p:nvSpPr>
          <p:cNvPr id="7" name="TextBox 6"/>
          <p:cNvSpPr txBox="1"/>
          <p:nvPr/>
        </p:nvSpPr>
        <p:spPr>
          <a:xfrm>
            <a:off x="2339752" y="3684803"/>
            <a:ext cx="504056" cy="369332"/>
          </a:xfrm>
          <a:prstGeom prst="rect">
            <a:avLst/>
          </a:prstGeom>
          <a:noFill/>
        </p:spPr>
        <p:txBody>
          <a:bodyPr wrap="square" rtlCol="0">
            <a:spAutoFit/>
          </a:bodyPr>
          <a:lstStyle/>
          <a:p>
            <a:r>
              <a:rPr lang="en-ZA" b="1" dirty="0" smtClean="0"/>
              <a:t>3</a:t>
            </a:r>
            <a:endParaRPr lang="en-ZA" b="1" dirty="0"/>
          </a:p>
        </p:txBody>
      </p:sp>
      <p:sp>
        <p:nvSpPr>
          <p:cNvPr id="8" name="TextBox 7"/>
          <p:cNvSpPr txBox="1"/>
          <p:nvPr/>
        </p:nvSpPr>
        <p:spPr>
          <a:xfrm>
            <a:off x="3491880" y="3149389"/>
            <a:ext cx="432048" cy="369332"/>
          </a:xfrm>
          <a:prstGeom prst="rect">
            <a:avLst/>
          </a:prstGeom>
          <a:noFill/>
        </p:spPr>
        <p:txBody>
          <a:bodyPr wrap="square" rtlCol="0">
            <a:spAutoFit/>
          </a:bodyPr>
          <a:lstStyle/>
          <a:p>
            <a:r>
              <a:rPr lang="en-ZA" b="1" dirty="0" smtClean="0"/>
              <a:t>4</a:t>
            </a:r>
            <a:endParaRPr lang="en-ZA" b="1" dirty="0"/>
          </a:p>
        </p:txBody>
      </p:sp>
      <p:sp>
        <p:nvSpPr>
          <p:cNvPr id="9" name="TextBox 8"/>
          <p:cNvSpPr txBox="1"/>
          <p:nvPr/>
        </p:nvSpPr>
        <p:spPr>
          <a:xfrm>
            <a:off x="4716016" y="2694365"/>
            <a:ext cx="504056" cy="369332"/>
          </a:xfrm>
          <a:prstGeom prst="rect">
            <a:avLst/>
          </a:prstGeom>
          <a:noFill/>
        </p:spPr>
        <p:txBody>
          <a:bodyPr wrap="square" rtlCol="0">
            <a:spAutoFit/>
          </a:bodyPr>
          <a:lstStyle/>
          <a:p>
            <a:r>
              <a:rPr lang="en-ZA" b="1" dirty="0" smtClean="0"/>
              <a:t>5</a:t>
            </a:r>
            <a:endParaRPr lang="en-ZA" b="1" dirty="0"/>
          </a:p>
        </p:txBody>
      </p:sp>
      <p:sp>
        <p:nvSpPr>
          <p:cNvPr id="10" name="Oval 9"/>
          <p:cNvSpPr/>
          <p:nvPr/>
        </p:nvSpPr>
        <p:spPr>
          <a:xfrm>
            <a:off x="6873848" y="2129657"/>
            <a:ext cx="648072" cy="60219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1" name="TextBox 10"/>
          <p:cNvSpPr txBox="1"/>
          <p:nvPr/>
        </p:nvSpPr>
        <p:spPr>
          <a:xfrm>
            <a:off x="7074165" y="2243196"/>
            <a:ext cx="576064" cy="369332"/>
          </a:xfrm>
          <a:prstGeom prst="rect">
            <a:avLst/>
          </a:prstGeom>
          <a:noFill/>
        </p:spPr>
        <p:txBody>
          <a:bodyPr wrap="square" rtlCol="0">
            <a:spAutoFit/>
          </a:bodyPr>
          <a:lstStyle/>
          <a:p>
            <a:r>
              <a:rPr lang="en-ZA" b="1" dirty="0" smtClean="0"/>
              <a:t>6</a:t>
            </a:r>
            <a:endParaRPr lang="en-ZA" b="1" dirty="0"/>
          </a:p>
        </p:txBody>
      </p:sp>
      <p:sp>
        <p:nvSpPr>
          <p:cNvPr id="12" name="TextBox 11"/>
          <p:cNvSpPr txBox="1"/>
          <p:nvPr/>
        </p:nvSpPr>
        <p:spPr>
          <a:xfrm>
            <a:off x="4716016" y="967299"/>
            <a:ext cx="3257699" cy="1908215"/>
          </a:xfrm>
          <a:prstGeom prst="rect">
            <a:avLst/>
          </a:prstGeom>
          <a:noFill/>
        </p:spPr>
        <p:txBody>
          <a:bodyPr wrap="square" rtlCol="0">
            <a:spAutoFit/>
          </a:bodyPr>
          <a:lstStyle/>
          <a:p>
            <a:r>
              <a:rPr lang="en-ZA" sz="1600" b="1" dirty="0" smtClean="0">
                <a:solidFill>
                  <a:srgbClr val="FF0000"/>
                </a:solidFill>
                <a:latin typeface="Arial" panose="020B0604020202020204" pitchFamily="34" charset="0"/>
                <a:cs typeface="Arial" panose="020B0604020202020204" pitchFamily="34" charset="0"/>
              </a:rPr>
              <a:t>‘Building the bridge as we go along’…</a:t>
            </a:r>
          </a:p>
          <a:p>
            <a:pPr marL="342900" indent="-342900">
              <a:buAutoNum type="arabicPeriod"/>
            </a:pPr>
            <a:r>
              <a:rPr lang="en-ZA" sz="1400" b="1" dirty="0" smtClean="0">
                <a:solidFill>
                  <a:srgbClr val="FF0000"/>
                </a:solidFill>
                <a:latin typeface="Arial" panose="020B0604020202020204" pitchFamily="34" charset="0"/>
                <a:cs typeface="Arial" panose="020B0604020202020204" pitchFamily="34" charset="0"/>
              </a:rPr>
              <a:t>APP</a:t>
            </a:r>
          </a:p>
          <a:p>
            <a:pPr marL="342900" indent="-342900">
              <a:buFontTx/>
              <a:buAutoNum type="arabicPeriod"/>
            </a:pPr>
            <a:r>
              <a:rPr lang="en-ZA" sz="1400" b="1" dirty="0">
                <a:solidFill>
                  <a:srgbClr val="FF0000"/>
                </a:solidFill>
                <a:latin typeface="Arial" panose="020B0604020202020204" pitchFamily="34" charset="0"/>
                <a:cs typeface="Arial" panose="020B0604020202020204" pitchFamily="34" charset="0"/>
              </a:rPr>
              <a:t>NIDS</a:t>
            </a:r>
          </a:p>
          <a:p>
            <a:pPr marL="342900" indent="-342900">
              <a:buAutoNum type="arabicPeriod"/>
            </a:pPr>
            <a:r>
              <a:rPr lang="en-ZA" sz="1400" b="1" dirty="0" smtClean="0">
                <a:solidFill>
                  <a:srgbClr val="FF0000"/>
                </a:solidFill>
                <a:latin typeface="Arial" panose="020B0604020202020204" pitchFamily="34" charset="0"/>
                <a:cs typeface="Arial" panose="020B0604020202020204" pitchFamily="34" charset="0"/>
              </a:rPr>
              <a:t>Baseline Assessment</a:t>
            </a:r>
          </a:p>
          <a:p>
            <a:pPr marL="342900" indent="-342900">
              <a:buAutoNum type="arabicPeriod"/>
            </a:pPr>
            <a:r>
              <a:rPr lang="en-ZA" sz="1400" b="1" dirty="0" smtClean="0">
                <a:solidFill>
                  <a:srgbClr val="FF0000"/>
                </a:solidFill>
                <a:latin typeface="Arial" panose="020B0604020202020204" pitchFamily="34" charset="0"/>
                <a:cs typeface="Arial" panose="020B0604020202020204" pitchFamily="34" charset="0"/>
              </a:rPr>
              <a:t>Modification of the framework and Software</a:t>
            </a:r>
          </a:p>
          <a:p>
            <a:pPr marL="342900" indent="-342900">
              <a:buAutoNum type="arabicPeriod"/>
            </a:pPr>
            <a:endParaRPr lang="en-ZA" sz="1600" b="1" dirty="0">
              <a:solidFill>
                <a:schemeClr val="accent6">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21278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83080"/>
            <a:ext cx="9144000" cy="4622184"/>
          </a:xfrm>
        </p:spPr>
        <p:txBody>
          <a:bodyPr/>
          <a:lstStyle/>
          <a:p>
            <a:r>
              <a:rPr lang="en-US" sz="2000" dirty="0" smtClean="0">
                <a:solidFill>
                  <a:schemeClr val="tx1"/>
                </a:solidFill>
                <a:latin typeface="Arial" pitchFamily="34" charset="0"/>
                <a:cs typeface="Arial" pitchFamily="34" charset="0"/>
              </a:rPr>
              <a:t>1. IHRM-F captured in the APP</a:t>
            </a:r>
            <a:br>
              <a:rPr lang="en-US" sz="2000" dirty="0" smtClean="0">
                <a:solidFill>
                  <a:schemeClr val="tx1"/>
                </a:solidFill>
                <a:latin typeface="Arial" pitchFamily="34" charset="0"/>
                <a:cs typeface="Arial" pitchFamily="34" charset="0"/>
              </a:rPr>
            </a:br>
            <a:r>
              <a:rPr lang="en-US" sz="3600" dirty="0">
                <a:solidFill>
                  <a:schemeClr val="tx1"/>
                </a:solidFill>
                <a:latin typeface="Arial" pitchFamily="34" charset="0"/>
                <a:cs typeface="Arial" pitchFamily="34" charset="0"/>
              </a:rPr>
              <a:t/>
            </a:r>
            <a:br>
              <a:rPr lang="en-US" sz="3600" dirty="0">
                <a:solidFill>
                  <a:schemeClr val="tx1"/>
                </a:solidFill>
                <a:latin typeface="Arial" pitchFamily="34" charset="0"/>
                <a:cs typeface="Arial" pitchFamily="34" charset="0"/>
              </a:rPr>
            </a:br>
            <a:endParaRPr lang="en-US" sz="3600" dirty="0">
              <a:solidFill>
                <a:schemeClr val="tx1"/>
              </a:solidFill>
              <a:latin typeface="Arial" pitchFamily="34" charset="0"/>
              <a:cs typeface="Arial" pitchFamily="34" charset="0"/>
            </a:endParaRPr>
          </a:p>
        </p:txBody>
      </p:sp>
      <p:pic>
        <p:nvPicPr>
          <p:cNvPr id="4" name="Picture 3"/>
          <p:cNvPicPr>
            <a:picLocks noChangeAspect="1"/>
          </p:cNvPicPr>
          <p:nvPr/>
        </p:nvPicPr>
        <p:blipFill>
          <a:blip r:embed="rId2"/>
          <a:stretch>
            <a:fillRect/>
          </a:stretch>
        </p:blipFill>
        <p:spPr>
          <a:xfrm>
            <a:off x="179513" y="1628800"/>
            <a:ext cx="8784975" cy="4728496"/>
          </a:xfrm>
          <a:prstGeom prst="rect">
            <a:avLst/>
          </a:prstGeom>
        </p:spPr>
      </p:pic>
      <p:pic>
        <p:nvPicPr>
          <p:cNvPr id="5" name="Picture 4"/>
          <p:cNvPicPr>
            <a:picLocks noChangeAspect="1"/>
          </p:cNvPicPr>
          <p:nvPr/>
        </p:nvPicPr>
        <p:blipFill>
          <a:blip r:embed="rId3"/>
          <a:stretch>
            <a:fillRect/>
          </a:stretch>
        </p:blipFill>
        <p:spPr>
          <a:xfrm>
            <a:off x="4886225" y="2492896"/>
            <a:ext cx="1557984" cy="1080120"/>
          </a:xfrm>
          <a:prstGeom prst="rect">
            <a:avLst/>
          </a:prstGeom>
        </p:spPr>
      </p:pic>
      <p:pic>
        <p:nvPicPr>
          <p:cNvPr id="6" name="Picture 5"/>
          <p:cNvPicPr>
            <a:picLocks noChangeAspect="1"/>
          </p:cNvPicPr>
          <p:nvPr/>
        </p:nvPicPr>
        <p:blipFill>
          <a:blip r:embed="rId3"/>
          <a:stretch>
            <a:fillRect/>
          </a:stretch>
        </p:blipFill>
        <p:spPr>
          <a:xfrm>
            <a:off x="5004048" y="4437112"/>
            <a:ext cx="1557984" cy="1584176"/>
          </a:xfrm>
          <a:prstGeom prst="rect">
            <a:avLst/>
          </a:prstGeom>
        </p:spPr>
      </p:pic>
      <p:sp>
        <p:nvSpPr>
          <p:cNvPr id="7" name="Rectangle 6"/>
          <p:cNvSpPr/>
          <p:nvPr/>
        </p:nvSpPr>
        <p:spPr>
          <a:xfrm>
            <a:off x="3928234" y="3244334"/>
            <a:ext cx="1287532" cy="369332"/>
          </a:xfrm>
          <a:prstGeom prst="rect">
            <a:avLst/>
          </a:prstGeom>
        </p:spPr>
        <p:txBody>
          <a:bodyPr wrap="none">
            <a:spAutoFit/>
          </a:bodyPr>
          <a:lstStyle/>
          <a:p>
            <a:r>
              <a:rPr lang="en-US" dirty="0">
                <a:latin typeface="Arial" pitchFamily="34" charset="0"/>
                <a:cs typeface="Arial" pitchFamily="34" charset="0"/>
              </a:rPr>
              <a:t>Milestones</a:t>
            </a:r>
            <a:endParaRPr lang="en-ZA" dirty="0"/>
          </a:p>
        </p:txBody>
      </p:sp>
      <p:sp>
        <p:nvSpPr>
          <p:cNvPr id="8" name="Rectangle 7"/>
          <p:cNvSpPr/>
          <p:nvPr/>
        </p:nvSpPr>
        <p:spPr>
          <a:xfrm>
            <a:off x="0" y="253363"/>
            <a:ext cx="5364088" cy="584775"/>
          </a:xfrm>
          <a:prstGeom prst="rect">
            <a:avLst/>
          </a:prstGeom>
        </p:spPr>
        <p:txBody>
          <a:bodyPr wrap="square">
            <a:spAutoFit/>
          </a:bodyPr>
          <a:lstStyle/>
          <a:p>
            <a:pPr algn="ctr"/>
            <a:r>
              <a:rPr lang="en-US" sz="3200" b="1" dirty="0" smtClean="0">
                <a:solidFill>
                  <a:schemeClr val="bg1"/>
                </a:solidFill>
                <a:latin typeface="Arial" pitchFamily="34" charset="0"/>
                <a:cs typeface="Arial" pitchFamily="34" charset="0"/>
              </a:rPr>
              <a:t>Milestones…</a:t>
            </a:r>
            <a:r>
              <a:rPr lang="en-US" b="1" dirty="0" smtClean="0">
                <a:latin typeface="Arial" pitchFamily="34" charset="0"/>
                <a:cs typeface="Arial" pitchFamily="34" charset="0"/>
              </a:rPr>
              <a:t> </a:t>
            </a:r>
            <a:endParaRPr lang="en-ZA" b="1" dirty="0"/>
          </a:p>
        </p:txBody>
      </p:sp>
    </p:spTree>
    <p:extLst>
      <p:ext uri="{BB962C8B-B14F-4D97-AF65-F5344CB8AC3E}">
        <p14:creationId xmlns:p14="http://schemas.microsoft.com/office/powerpoint/2010/main" val="13740086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052736"/>
            <a:ext cx="7620000" cy="4464496"/>
          </a:xfrm>
        </p:spPr>
        <p:txBody>
          <a:bodyPr/>
          <a:lstStyle/>
          <a:p>
            <a:r>
              <a:rPr lang="en-US" sz="2000" dirty="0">
                <a:solidFill>
                  <a:schemeClr val="tx1"/>
                </a:solidFill>
                <a:latin typeface="Arial" pitchFamily="34" charset="0"/>
                <a:cs typeface="Arial" pitchFamily="34" charset="0"/>
              </a:rPr>
              <a:t>1. IHRM-F captured in the </a:t>
            </a:r>
            <a:r>
              <a:rPr lang="en-US" sz="2000" dirty="0" smtClean="0">
                <a:solidFill>
                  <a:schemeClr val="tx1"/>
                </a:solidFill>
                <a:latin typeface="Arial" pitchFamily="34" charset="0"/>
                <a:cs typeface="Arial" pitchFamily="34" charset="0"/>
              </a:rPr>
              <a:t>NIDS</a:t>
            </a:r>
            <a:br>
              <a:rPr lang="en-US" sz="2000" dirty="0" smtClean="0">
                <a:solidFill>
                  <a:schemeClr val="tx1"/>
                </a:solidFill>
                <a:latin typeface="Arial" pitchFamily="34" charset="0"/>
                <a:cs typeface="Arial" pitchFamily="34" charset="0"/>
              </a:rPr>
            </a:br>
            <a:r>
              <a:rPr lang="en-US" sz="2000" dirty="0" smtClean="0">
                <a:solidFill>
                  <a:schemeClr val="tx1"/>
                </a:solidFill>
                <a:latin typeface="Arial" pitchFamily="34" charset="0"/>
                <a:cs typeface="Arial" pitchFamily="34" charset="0"/>
              </a:rPr>
              <a:t/>
            </a:r>
            <a:br>
              <a:rPr lang="en-US" sz="2000" dirty="0" smtClean="0">
                <a:solidFill>
                  <a:schemeClr val="tx1"/>
                </a:solidFill>
                <a:latin typeface="Arial" pitchFamily="34" charset="0"/>
                <a:cs typeface="Arial" pitchFamily="34" charset="0"/>
              </a:rPr>
            </a:br>
            <a:r>
              <a:rPr lang="en-ZA" sz="2400" dirty="0">
                <a:solidFill>
                  <a:srgbClr val="FF0000"/>
                </a:solidFill>
              </a:rPr>
              <a:t>Emergency headcount – total </a:t>
            </a:r>
            <a:r>
              <a:rPr lang="en-ZA" sz="2400" b="0" dirty="0">
                <a:solidFill>
                  <a:prstClr val="black"/>
                </a:solidFill>
              </a:rPr>
              <a:t/>
            </a:r>
            <a:br>
              <a:rPr lang="en-ZA" sz="2400" b="0" dirty="0">
                <a:solidFill>
                  <a:prstClr val="black"/>
                </a:solidFill>
              </a:rPr>
            </a:br>
            <a:r>
              <a:rPr lang="en-ZA" sz="2400" b="0" dirty="0">
                <a:solidFill>
                  <a:prstClr val="black"/>
                </a:solidFill>
              </a:rPr>
              <a:t>•</a:t>
            </a:r>
            <a:r>
              <a:rPr lang="en-ZA" sz="2400" dirty="0">
                <a:solidFill>
                  <a:srgbClr val="00B050"/>
                </a:solidFill>
              </a:rPr>
              <a:t>Casualty headcount - Emergency </a:t>
            </a:r>
            <a:r>
              <a:rPr lang="en-ZA" sz="2400" b="0" dirty="0">
                <a:solidFill>
                  <a:srgbClr val="00B050"/>
                </a:solidFill>
              </a:rPr>
              <a:t/>
            </a:r>
            <a:br>
              <a:rPr lang="en-ZA" sz="2400" b="0" dirty="0">
                <a:solidFill>
                  <a:srgbClr val="00B050"/>
                </a:solidFill>
              </a:rPr>
            </a:br>
            <a:r>
              <a:rPr lang="en-ZA" sz="2400" b="0" dirty="0">
                <a:solidFill>
                  <a:srgbClr val="00B050"/>
                </a:solidFill>
              </a:rPr>
              <a:t>•</a:t>
            </a:r>
            <a:r>
              <a:rPr lang="en-ZA" sz="2400" dirty="0">
                <a:solidFill>
                  <a:srgbClr val="00B050"/>
                </a:solidFill>
              </a:rPr>
              <a:t>Casualty headcount - non-Emergency </a:t>
            </a:r>
            <a:r>
              <a:rPr lang="en-ZA" sz="2400" b="0" dirty="0">
                <a:solidFill>
                  <a:prstClr val="black"/>
                </a:solidFill>
              </a:rPr>
              <a:t/>
            </a:r>
            <a:br>
              <a:rPr lang="en-ZA" sz="2400" b="0" dirty="0">
                <a:solidFill>
                  <a:prstClr val="black"/>
                </a:solidFill>
              </a:rPr>
            </a:br>
            <a:r>
              <a:rPr lang="en-ZA" sz="2400" b="0" dirty="0">
                <a:solidFill>
                  <a:prstClr val="black"/>
                </a:solidFill>
              </a:rPr>
              <a:t>•</a:t>
            </a:r>
            <a:r>
              <a:rPr lang="en-ZA" sz="2400" dirty="0">
                <a:solidFill>
                  <a:srgbClr val="FF0000"/>
                </a:solidFill>
              </a:rPr>
              <a:t>Sexual assault case seen – new </a:t>
            </a:r>
            <a:r>
              <a:rPr lang="en-ZA" sz="2400" b="0" dirty="0">
                <a:solidFill>
                  <a:prstClr val="black"/>
                </a:solidFill>
              </a:rPr>
              <a:t/>
            </a:r>
            <a:br>
              <a:rPr lang="en-ZA" sz="2400" b="0" dirty="0">
                <a:solidFill>
                  <a:prstClr val="black"/>
                </a:solidFill>
              </a:rPr>
            </a:br>
            <a:r>
              <a:rPr lang="en-ZA" sz="2400" b="0" dirty="0">
                <a:solidFill>
                  <a:prstClr val="black"/>
                </a:solidFill>
              </a:rPr>
              <a:t>•</a:t>
            </a:r>
            <a:r>
              <a:rPr lang="en-ZA" sz="2400" dirty="0">
                <a:solidFill>
                  <a:srgbClr val="00B050"/>
                </a:solidFill>
              </a:rPr>
              <a:t>Ideal hospital status determinations conducted by PPTIHRM (District/</a:t>
            </a:r>
            <a:r>
              <a:rPr lang="en-ZA" sz="2400" dirty="0" err="1">
                <a:solidFill>
                  <a:srgbClr val="00B050"/>
                </a:solidFill>
              </a:rPr>
              <a:t>Reg</a:t>
            </a:r>
            <a:r>
              <a:rPr lang="en-ZA" sz="2400" dirty="0">
                <a:solidFill>
                  <a:srgbClr val="00B050"/>
                </a:solidFill>
              </a:rPr>
              <a:t>/Tertiary/Central &amp; Specialised hospitals) </a:t>
            </a:r>
            <a:r>
              <a:rPr lang="en-ZA" sz="2400" b="0" dirty="0">
                <a:solidFill>
                  <a:srgbClr val="00B050"/>
                </a:solidFill>
              </a:rPr>
              <a:t/>
            </a:r>
            <a:br>
              <a:rPr lang="en-ZA" sz="2400" b="0" dirty="0">
                <a:solidFill>
                  <a:srgbClr val="00B050"/>
                </a:solidFill>
              </a:rPr>
            </a:br>
            <a:r>
              <a:rPr lang="en-ZA" sz="2400" b="0" dirty="0">
                <a:solidFill>
                  <a:srgbClr val="00B050"/>
                </a:solidFill>
              </a:rPr>
              <a:t>•</a:t>
            </a:r>
            <a:r>
              <a:rPr lang="en-ZA" sz="2400" dirty="0">
                <a:solidFill>
                  <a:srgbClr val="00B050"/>
                </a:solidFill>
              </a:rPr>
              <a:t>Hospitals that obtained Ideal hospital status </a:t>
            </a:r>
            <a:r>
              <a:rPr lang="en-ZA" sz="2400" b="0" dirty="0">
                <a:solidFill>
                  <a:srgbClr val="00B050"/>
                </a:solidFill>
              </a:rPr>
              <a:t/>
            </a:r>
            <a:br>
              <a:rPr lang="en-ZA" sz="2400" b="0" dirty="0">
                <a:solidFill>
                  <a:srgbClr val="00B050"/>
                </a:solidFill>
              </a:rPr>
            </a:br>
            <a:r>
              <a:rPr lang="en-ZA" sz="2400" b="0" dirty="0">
                <a:solidFill>
                  <a:srgbClr val="00B050"/>
                </a:solidFill>
              </a:rPr>
              <a:t>•</a:t>
            </a:r>
            <a:r>
              <a:rPr lang="en-ZA" sz="2400" dirty="0">
                <a:solidFill>
                  <a:srgbClr val="00B050"/>
                </a:solidFill>
              </a:rPr>
              <a:t>Hospital public </a:t>
            </a:r>
            <a:r>
              <a:rPr lang="en-ZA" sz="2400" b="0" dirty="0">
                <a:solidFill>
                  <a:srgbClr val="FF0000"/>
                </a:solidFill>
              </a:rPr>
              <a:t/>
            </a:r>
            <a:br>
              <a:rPr lang="en-ZA" sz="2400" b="0" dirty="0">
                <a:solidFill>
                  <a:srgbClr val="FF0000"/>
                </a:solidFill>
              </a:rPr>
            </a:br>
            <a:r>
              <a:rPr lang="en-ZA" sz="2400" b="0" dirty="0">
                <a:solidFill>
                  <a:prstClr val="black"/>
                </a:solidFill>
              </a:rPr>
              <a:t>•</a:t>
            </a:r>
            <a:r>
              <a:rPr lang="en-ZA" sz="2400" dirty="0">
                <a:solidFill>
                  <a:prstClr val="black"/>
                </a:solidFill>
              </a:rPr>
              <a:t>OPD headcount not referred new </a:t>
            </a:r>
            <a:r>
              <a:rPr lang="en-ZA" sz="2400" b="0" dirty="0">
                <a:solidFill>
                  <a:prstClr val="black"/>
                </a:solidFill>
              </a:rPr>
              <a:t/>
            </a:r>
            <a:br>
              <a:rPr lang="en-ZA" sz="2400" b="0" dirty="0">
                <a:solidFill>
                  <a:prstClr val="black"/>
                </a:solidFill>
              </a:rPr>
            </a:br>
            <a:r>
              <a:rPr lang="en-ZA" sz="2400" b="0" dirty="0">
                <a:solidFill>
                  <a:prstClr val="black"/>
                </a:solidFill>
              </a:rPr>
              <a:t>•</a:t>
            </a:r>
            <a:r>
              <a:rPr lang="en-ZA" sz="2400" dirty="0">
                <a:solidFill>
                  <a:prstClr val="black"/>
                </a:solidFill>
              </a:rPr>
              <a:t>OPD headcount referred new </a:t>
            </a:r>
            <a:r>
              <a:rPr lang="en-ZA" sz="2400" b="0" dirty="0">
                <a:solidFill>
                  <a:prstClr val="black"/>
                </a:solidFill>
              </a:rPr>
              <a:t/>
            </a:r>
            <a:br>
              <a:rPr lang="en-ZA" sz="2400" b="0" dirty="0">
                <a:solidFill>
                  <a:prstClr val="black"/>
                </a:solidFill>
              </a:rPr>
            </a:br>
            <a:r>
              <a:rPr lang="en-ZA" sz="2400" b="0" dirty="0">
                <a:solidFill>
                  <a:prstClr val="black"/>
                </a:solidFill>
              </a:rPr>
              <a:t>•</a:t>
            </a:r>
            <a:r>
              <a:rPr lang="en-ZA" sz="2400" dirty="0">
                <a:solidFill>
                  <a:prstClr val="black"/>
                </a:solidFill>
              </a:rPr>
              <a:t>OPD headcount follow-up </a:t>
            </a:r>
            <a:r>
              <a:rPr lang="en-ZA" sz="2400" b="0" dirty="0">
                <a:solidFill>
                  <a:prstClr val="black"/>
                </a:solidFill>
              </a:rPr>
              <a:t/>
            </a:r>
            <a:br>
              <a:rPr lang="en-ZA" sz="2400" b="0" dirty="0">
                <a:solidFill>
                  <a:prstClr val="black"/>
                </a:solidFill>
              </a:rPr>
            </a:br>
            <a:r>
              <a:rPr lang="en-ZA" sz="2400" b="0" dirty="0">
                <a:solidFill>
                  <a:prstClr val="black"/>
                </a:solidFill>
              </a:rPr>
              <a:t>•</a:t>
            </a:r>
            <a:r>
              <a:rPr lang="en-ZA" sz="2400" dirty="0">
                <a:solidFill>
                  <a:prstClr val="black"/>
                </a:solidFill>
              </a:rPr>
              <a:t>Expenditure – total</a:t>
            </a:r>
            <a:r>
              <a:rPr lang="en-US" sz="3600" dirty="0">
                <a:solidFill>
                  <a:schemeClr val="tx1"/>
                </a:solidFill>
                <a:latin typeface="Arial" pitchFamily="34" charset="0"/>
                <a:cs typeface="Arial" pitchFamily="34" charset="0"/>
              </a:rPr>
              <a:t/>
            </a:r>
            <a:br>
              <a:rPr lang="en-US" sz="3600" dirty="0">
                <a:solidFill>
                  <a:schemeClr val="tx1"/>
                </a:solidFill>
                <a:latin typeface="Arial" pitchFamily="34" charset="0"/>
                <a:cs typeface="Arial" pitchFamily="34" charset="0"/>
              </a:rPr>
            </a:br>
            <a:endParaRPr lang="en-US" sz="3600" dirty="0">
              <a:solidFill>
                <a:schemeClr val="tx1"/>
              </a:solidFill>
              <a:latin typeface="Arial" pitchFamily="34" charset="0"/>
              <a:cs typeface="Arial" pitchFamily="34" charset="0"/>
            </a:endParaRPr>
          </a:p>
        </p:txBody>
      </p:sp>
      <p:pic>
        <p:nvPicPr>
          <p:cNvPr id="4" name="Picture 3"/>
          <p:cNvPicPr>
            <a:picLocks noChangeAspect="1"/>
          </p:cNvPicPr>
          <p:nvPr/>
        </p:nvPicPr>
        <p:blipFill>
          <a:blip r:embed="rId2"/>
          <a:stretch>
            <a:fillRect/>
          </a:stretch>
        </p:blipFill>
        <p:spPr>
          <a:xfrm>
            <a:off x="-1" y="2996952"/>
            <a:ext cx="7770001" cy="2160240"/>
          </a:xfrm>
          <a:prstGeom prst="rect">
            <a:avLst/>
          </a:prstGeom>
        </p:spPr>
      </p:pic>
      <p:sp>
        <p:nvSpPr>
          <p:cNvPr id="7" name="TextBox 6"/>
          <p:cNvSpPr txBox="1"/>
          <p:nvPr/>
        </p:nvSpPr>
        <p:spPr>
          <a:xfrm>
            <a:off x="179512" y="188640"/>
            <a:ext cx="6336704" cy="584775"/>
          </a:xfrm>
          <a:prstGeom prst="rect">
            <a:avLst/>
          </a:prstGeom>
          <a:noFill/>
        </p:spPr>
        <p:txBody>
          <a:bodyPr wrap="square" rtlCol="0">
            <a:spAutoFit/>
          </a:bodyPr>
          <a:lstStyle/>
          <a:p>
            <a:pPr algn="ctr"/>
            <a:r>
              <a:rPr lang="en-US" sz="3200" b="1" dirty="0">
                <a:solidFill>
                  <a:schemeClr val="bg1"/>
                </a:solidFill>
                <a:latin typeface="Arial" pitchFamily="34" charset="0"/>
                <a:cs typeface="Arial" pitchFamily="34" charset="0"/>
              </a:rPr>
              <a:t>Milestones…</a:t>
            </a:r>
            <a:r>
              <a:rPr lang="en-US" sz="3200" b="1" dirty="0">
                <a:latin typeface="Arial" pitchFamily="34" charset="0"/>
                <a:cs typeface="Arial" pitchFamily="34" charset="0"/>
              </a:rPr>
              <a:t> </a:t>
            </a:r>
            <a:r>
              <a:rPr lang="en-US" sz="3200" b="1" dirty="0" smtClean="0">
                <a:solidFill>
                  <a:schemeClr val="bg1"/>
                </a:solidFill>
                <a:latin typeface="Arial" pitchFamily="34" charset="0"/>
                <a:cs typeface="Arial" pitchFamily="34" charset="0"/>
              </a:rPr>
              <a:t>NIDS</a:t>
            </a:r>
            <a:endParaRPr lang="en-ZA" sz="3200" b="1" dirty="0">
              <a:solidFill>
                <a:schemeClr val="bg1"/>
              </a:solidFill>
            </a:endParaRPr>
          </a:p>
        </p:txBody>
      </p:sp>
    </p:spTree>
    <p:extLst>
      <p:ext uri="{BB962C8B-B14F-4D97-AF65-F5344CB8AC3E}">
        <p14:creationId xmlns:p14="http://schemas.microsoft.com/office/powerpoint/2010/main" val="19173163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207614"/>
            <a:ext cx="7620000" cy="504056"/>
          </a:xfrm>
        </p:spPr>
        <p:txBody>
          <a:bodyPr/>
          <a:lstStyle/>
          <a:p>
            <a:r>
              <a:rPr lang="en-US" sz="2000" dirty="0" smtClean="0">
                <a:solidFill>
                  <a:schemeClr val="tx1"/>
                </a:solidFill>
                <a:latin typeface="Arial" pitchFamily="34" charset="0"/>
                <a:cs typeface="Arial" pitchFamily="34" charset="0"/>
              </a:rPr>
              <a:t>Overall Baseline Assessment</a:t>
            </a:r>
            <a:br>
              <a:rPr lang="en-US" sz="2000" dirty="0" smtClean="0">
                <a:solidFill>
                  <a:schemeClr val="tx1"/>
                </a:solidFill>
                <a:latin typeface="Arial" pitchFamily="34" charset="0"/>
                <a:cs typeface="Arial" pitchFamily="34" charset="0"/>
              </a:rPr>
            </a:br>
            <a:r>
              <a:rPr lang="en-US" sz="3600" dirty="0">
                <a:solidFill>
                  <a:schemeClr val="tx1"/>
                </a:solidFill>
                <a:latin typeface="Arial" pitchFamily="34" charset="0"/>
                <a:cs typeface="Arial" pitchFamily="34" charset="0"/>
              </a:rPr>
              <a:t/>
            </a:r>
            <a:br>
              <a:rPr lang="en-US" sz="3600" dirty="0">
                <a:solidFill>
                  <a:schemeClr val="tx1"/>
                </a:solidFill>
                <a:latin typeface="Arial" pitchFamily="34" charset="0"/>
                <a:cs typeface="Arial" pitchFamily="34" charset="0"/>
              </a:rPr>
            </a:br>
            <a:r>
              <a:rPr lang="en-US" sz="3600" dirty="0" smtClean="0">
                <a:solidFill>
                  <a:schemeClr val="tx1"/>
                </a:solidFill>
                <a:latin typeface="Arial" pitchFamily="34" charset="0"/>
                <a:cs typeface="Arial" pitchFamily="34" charset="0"/>
              </a:rPr>
              <a:t>Overall</a:t>
            </a:r>
            <a:endParaRPr lang="en-US" sz="3600" dirty="0">
              <a:solidFill>
                <a:schemeClr val="tx1"/>
              </a:solidFill>
              <a:latin typeface="Arial" pitchFamily="34" charset="0"/>
              <a:cs typeface="Arial" pitchFamily="34" charset="0"/>
            </a:endParaRPr>
          </a:p>
        </p:txBody>
      </p:sp>
      <p:pic>
        <p:nvPicPr>
          <p:cNvPr id="4" name="Picture 3"/>
          <p:cNvPicPr>
            <a:picLocks noChangeAspect="1"/>
          </p:cNvPicPr>
          <p:nvPr/>
        </p:nvPicPr>
        <p:blipFill>
          <a:blip r:embed="rId2"/>
          <a:stretch>
            <a:fillRect/>
          </a:stretch>
        </p:blipFill>
        <p:spPr>
          <a:xfrm>
            <a:off x="6896" y="1729569"/>
            <a:ext cx="8712968" cy="4068452"/>
          </a:xfrm>
          <a:prstGeom prst="rect">
            <a:avLst/>
          </a:prstGeom>
        </p:spPr>
      </p:pic>
      <p:pic>
        <p:nvPicPr>
          <p:cNvPr id="7" name="Picture 6"/>
          <p:cNvPicPr>
            <a:picLocks noChangeAspect="1"/>
          </p:cNvPicPr>
          <p:nvPr/>
        </p:nvPicPr>
        <p:blipFill>
          <a:blip r:embed="rId3"/>
          <a:stretch>
            <a:fillRect/>
          </a:stretch>
        </p:blipFill>
        <p:spPr>
          <a:xfrm>
            <a:off x="7956376" y="3573016"/>
            <a:ext cx="1347974" cy="648072"/>
          </a:xfrm>
          <a:prstGeom prst="rect">
            <a:avLst/>
          </a:prstGeom>
        </p:spPr>
      </p:pic>
      <p:sp>
        <p:nvSpPr>
          <p:cNvPr id="5" name="TextBox 4"/>
          <p:cNvSpPr txBox="1"/>
          <p:nvPr/>
        </p:nvSpPr>
        <p:spPr>
          <a:xfrm>
            <a:off x="323528" y="332656"/>
            <a:ext cx="6264696" cy="523220"/>
          </a:xfrm>
          <a:prstGeom prst="rect">
            <a:avLst/>
          </a:prstGeom>
          <a:noFill/>
        </p:spPr>
        <p:txBody>
          <a:bodyPr wrap="square" rtlCol="0">
            <a:spAutoFit/>
          </a:bodyPr>
          <a:lstStyle/>
          <a:p>
            <a:r>
              <a:rPr lang="en-ZA" sz="2800" b="1" dirty="0" smtClean="0">
                <a:solidFill>
                  <a:schemeClr val="bg1"/>
                </a:solidFill>
                <a:latin typeface="Arial" panose="020B0604020202020204" pitchFamily="34" charset="0"/>
                <a:cs typeface="Arial" panose="020B0604020202020204" pitchFamily="34" charset="0"/>
              </a:rPr>
              <a:t>Milestones -</a:t>
            </a:r>
            <a:r>
              <a:rPr lang="en-US" sz="2800" b="1" dirty="0" smtClean="0">
                <a:solidFill>
                  <a:schemeClr val="bg1"/>
                </a:solidFill>
                <a:latin typeface="Arial" pitchFamily="34" charset="0"/>
                <a:cs typeface="Arial" pitchFamily="34" charset="0"/>
              </a:rPr>
              <a:t>Baseline Assessment</a:t>
            </a:r>
            <a:endParaRPr lang="en-ZA" sz="28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64997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84109099"/>
              </p:ext>
            </p:extLst>
          </p:nvPr>
        </p:nvGraphicFramePr>
        <p:xfrm>
          <a:off x="0" y="1124744"/>
          <a:ext cx="9144000" cy="4671129"/>
        </p:xfrm>
        <a:graphic>
          <a:graphicData uri="http://schemas.openxmlformats.org/drawingml/2006/table">
            <a:tbl>
              <a:tblPr firstRow="1" bandRow="1">
                <a:tableStyleId>{5C22544A-7EE6-4342-B048-85BDC9FD1C3A}</a:tableStyleId>
              </a:tblPr>
              <a:tblGrid>
                <a:gridCol w="4724507">
                  <a:extLst>
                    <a:ext uri="{9D8B030D-6E8A-4147-A177-3AD203B41FA5}">
                      <a16:colId xmlns:a16="http://schemas.microsoft.com/office/drawing/2014/main" val="2748763658"/>
                    </a:ext>
                  </a:extLst>
                </a:gridCol>
                <a:gridCol w="4419493">
                  <a:extLst>
                    <a:ext uri="{9D8B030D-6E8A-4147-A177-3AD203B41FA5}">
                      <a16:colId xmlns:a16="http://schemas.microsoft.com/office/drawing/2014/main" val="2476333040"/>
                    </a:ext>
                  </a:extLst>
                </a:gridCol>
              </a:tblGrid>
              <a:tr h="820590">
                <a:tc gridSpan="2">
                  <a:txBody>
                    <a:bodyPr/>
                    <a:lstStyle/>
                    <a:p>
                      <a:pPr algn="ctr"/>
                      <a:r>
                        <a:rPr lang="en-ZA" sz="2400" dirty="0" smtClean="0"/>
                        <a:t>District Hospitals </a:t>
                      </a:r>
                      <a:endParaRPr lang="en-ZA" sz="2400" dirty="0"/>
                    </a:p>
                  </a:txBody>
                  <a:tcPr/>
                </a:tc>
                <a:tc hMerge="1">
                  <a:txBody>
                    <a:bodyPr/>
                    <a:lstStyle/>
                    <a:p>
                      <a:endParaRPr lang="en-ZA" dirty="0"/>
                    </a:p>
                  </a:txBody>
                  <a:tcPr/>
                </a:tc>
                <a:extLst>
                  <a:ext uri="{0D108BD9-81ED-4DB2-BD59-A6C34878D82A}">
                    <a16:rowId xmlns:a16="http://schemas.microsoft.com/office/drawing/2014/main" val="890479980"/>
                  </a:ext>
                </a:extLst>
              </a:tr>
              <a:tr h="3850539">
                <a:tc>
                  <a:txBody>
                    <a:bodyPr/>
                    <a:lstStyle/>
                    <a:p>
                      <a:endParaRPr lang="en-ZA" dirty="0"/>
                    </a:p>
                  </a:txBody>
                  <a:tcPr/>
                </a:tc>
                <a:tc>
                  <a:txBody>
                    <a:bodyPr/>
                    <a:lstStyle/>
                    <a:p>
                      <a:endParaRPr lang="en-ZA" dirty="0"/>
                    </a:p>
                  </a:txBody>
                  <a:tcPr/>
                </a:tc>
                <a:extLst>
                  <a:ext uri="{0D108BD9-81ED-4DB2-BD59-A6C34878D82A}">
                    <a16:rowId xmlns:a16="http://schemas.microsoft.com/office/drawing/2014/main" val="3249562975"/>
                  </a:ext>
                </a:extLst>
              </a:tr>
            </a:tbl>
          </a:graphicData>
        </a:graphic>
      </p:graphicFrame>
      <p:pic>
        <p:nvPicPr>
          <p:cNvPr id="6" name="Picture 5"/>
          <p:cNvPicPr>
            <a:picLocks noChangeAspect="1"/>
          </p:cNvPicPr>
          <p:nvPr/>
        </p:nvPicPr>
        <p:blipFill>
          <a:blip r:embed="rId2"/>
          <a:stretch>
            <a:fillRect/>
          </a:stretch>
        </p:blipFill>
        <p:spPr>
          <a:xfrm>
            <a:off x="-165456" y="1920637"/>
            <a:ext cx="9309456" cy="3879041"/>
          </a:xfrm>
          <a:prstGeom prst="rect">
            <a:avLst/>
          </a:prstGeom>
        </p:spPr>
      </p:pic>
      <p:pic>
        <p:nvPicPr>
          <p:cNvPr id="10" name="Picture 9"/>
          <p:cNvPicPr>
            <a:picLocks noChangeAspect="1"/>
          </p:cNvPicPr>
          <p:nvPr/>
        </p:nvPicPr>
        <p:blipFill>
          <a:blip r:embed="rId3"/>
          <a:stretch>
            <a:fillRect/>
          </a:stretch>
        </p:blipFill>
        <p:spPr>
          <a:xfrm>
            <a:off x="8363432" y="3356992"/>
            <a:ext cx="946024" cy="646232"/>
          </a:xfrm>
          <a:prstGeom prst="rect">
            <a:avLst/>
          </a:prstGeom>
        </p:spPr>
      </p:pic>
      <p:sp>
        <p:nvSpPr>
          <p:cNvPr id="5" name="Rectangle 4"/>
          <p:cNvSpPr/>
          <p:nvPr/>
        </p:nvSpPr>
        <p:spPr>
          <a:xfrm>
            <a:off x="467544" y="260648"/>
            <a:ext cx="6336704" cy="461665"/>
          </a:xfrm>
          <a:prstGeom prst="rect">
            <a:avLst/>
          </a:prstGeom>
        </p:spPr>
        <p:txBody>
          <a:bodyPr wrap="square">
            <a:spAutoFit/>
          </a:bodyPr>
          <a:lstStyle/>
          <a:p>
            <a:r>
              <a:rPr lang="en-ZA" sz="2400" b="1" dirty="0">
                <a:solidFill>
                  <a:schemeClr val="bg1"/>
                </a:solidFill>
                <a:latin typeface="Arial" panose="020B0604020202020204" pitchFamily="34" charset="0"/>
                <a:cs typeface="Arial" panose="020B0604020202020204" pitchFamily="34" charset="0"/>
              </a:rPr>
              <a:t>Milestones -</a:t>
            </a:r>
            <a:r>
              <a:rPr lang="en-US" sz="2400" b="1" dirty="0">
                <a:solidFill>
                  <a:schemeClr val="bg1"/>
                </a:solidFill>
                <a:latin typeface="Arial" pitchFamily="34" charset="0"/>
                <a:cs typeface="Arial" pitchFamily="34" charset="0"/>
              </a:rPr>
              <a:t>Baseline Assessment…</a:t>
            </a:r>
            <a:endParaRPr lang="en-ZA" sz="24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47090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95503686"/>
              </p:ext>
            </p:extLst>
          </p:nvPr>
        </p:nvGraphicFramePr>
        <p:xfrm>
          <a:off x="-25867" y="954964"/>
          <a:ext cx="9144000" cy="4671129"/>
        </p:xfrm>
        <a:graphic>
          <a:graphicData uri="http://schemas.openxmlformats.org/drawingml/2006/table">
            <a:tbl>
              <a:tblPr firstRow="1" bandRow="1">
                <a:tableStyleId>{5C22544A-7EE6-4342-B048-85BDC9FD1C3A}</a:tableStyleId>
              </a:tblPr>
              <a:tblGrid>
                <a:gridCol w="4724507">
                  <a:extLst>
                    <a:ext uri="{9D8B030D-6E8A-4147-A177-3AD203B41FA5}">
                      <a16:colId xmlns:a16="http://schemas.microsoft.com/office/drawing/2014/main" val="2748763658"/>
                    </a:ext>
                  </a:extLst>
                </a:gridCol>
                <a:gridCol w="4419493">
                  <a:extLst>
                    <a:ext uri="{9D8B030D-6E8A-4147-A177-3AD203B41FA5}">
                      <a16:colId xmlns:a16="http://schemas.microsoft.com/office/drawing/2014/main" val="2476333040"/>
                    </a:ext>
                  </a:extLst>
                </a:gridCol>
              </a:tblGrid>
              <a:tr h="820590">
                <a:tc gridSpan="2">
                  <a:txBody>
                    <a:bodyPr/>
                    <a:lstStyle/>
                    <a:p>
                      <a:pPr algn="ctr"/>
                      <a:r>
                        <a:rPr lang="en-ZA" sz="2800" dirty="0" smtClean="0"/>
                        <a:t>Regional, Tertiary &amp; Central Hospitals</a:t>
                      </a:r>
                      <a:r>
                        <a:rPr lang="en-ZA" sz="2800" baseline="0" dirty="0" smtClean="0"/>
                        <a:t> </a:t>
                      </a:r>
                      <a:endParaRPr lang="en-ZA" sz="2800" dirty="0"/>
                    </a:p>
                  </a:txBody>
                  <a:tcPr/>
                </a:tc>
                <a:tc hMerge="1">
                  <a:txBody>
                    <a:bodyPr/>
                    <a:lstStyle/>
                    <a:p>
                      <a:endParaRPr lang="en-ZA" sz="2800" dirty="0"/>
                    </a:p>
                  </a:txBody>
                  <a:tcPr/>
                </a:tc>
                <a:extLst>
                  <a:ext uri="{0D108BD9-81ED-4DB2-BD59-A6C34878D82A}">
                    <a16:rowId xmlns:a16="http://schemas.microsoft.com/office/drawing/2014/main" val="890479980"/>
                  </a:ext>
                </a:extLst>
              </a:tr>
              <a:tr h="3850539">
                <a:tc>
                  <a:txBody>
                    <a:bodyPr/>
                    <a:lstStyle/>
                    <a:p>
                      <a:endParaRPr lang="en-ZA" dirty="0"/>
                    </a:p>
                  </a:txBody>
                  <a:tcPr/>
                </a:tc>
                <a:tc>
                  <a:txBody>
                    <a:bodyPr/>
                    <a:lstStyle/>
                    <a:p>
                      <a:endParaRPr lang="en-ZA" dirty="0"/>
                    </a:p>
                  </a:txBody>
                  <a:tcPr/>
                </a:tc>
                <a:extLst>
                  <a:ext uri="{0D108BD9-81ED-4DB2-BD59-A6C34878D82A}">
                    <a16:rowId xmlns:a16="http://schemas.microsoft.com/office/drawing/2014/main" val="3249562975"/>
                  </a:ext>
                </a:extLst>
              </a:tr>
            </a:tbl>
          </a:graphicData>
        </a:graphic>
      </p:graphicFrame>
      <p:pic>
        <p:nvPicPr>
          <p:cNvPr id="9" name="Picture 8"/>
          <p:cNvPicPr>
            <a:picLocks noChangeAspect="1"/>
          </p:cNvPicPr>
          <p:nvPr/>
        </p:nvPicPr>
        <p:blipFill>
          <a:blip r:embed="rId2"/>
          <a:stretch>
            <a:fillRect/>
          </a:stretch>
        </p:blipFill>
        <p:spPr>
          <a:xfrm>
            <a:off x="107504" y="1844824"/>
            <a:ext cx="9010629" cy="4013920"/>
          </a:xfrm>
          <a:prstGeom prst="rect">
            <a:avLst/>
          </a:prstGeom>
        </p:spPr>
      </p:pic>
      <p:pic>
        <p:nvPicPr>
          <p:cNvPr id="10" name="Picture 9"/>
          <p:cNvPicPr>
            <a:picLocks noChangeAspect="1"/>
          </p:cNvPicPr>
          <p:nvPr/>
        </p:nvPicPr>
        <p:blipFill>
          <a:blip r:embed="rId3"/>
          <a:stretch>
            <a:fillRect/>
          </a:stretch>
        </p:blipFill>
        <p:spPr>
          <a:xfrm>
            <a:off x="8507332" y="3528668"/>
            <a:ext cx="709587" cy="646232"/>
          </a:xfrm>
          <a:prstGeom prst="rect">
            <a:avLst/>
          </a:prstGeom>
        </p:spPr>
      </p:pic>
      <p:sp>
        <p:nvSpPr>
          <p:cNvPr id="5" name="Rectangle 4"/>
          <p:cNvSpPr/>
          <p:nvPr/>
        </p:nvSpPr>
        <p:spPr>
          <a:xfrm>
            <a:off x="467544" y="260648"/>
            <a:ext cx="6336704" cy="461665"/>
          </a:xfrm>
          <a:prstGeom prst="rect">
            <a:avLst/>
          </a:prstGeom>
        </p:spPr>
        <p:txBody>
          <a:bodyPr wrap="square">
            <a:spAutoFit/>
          </a:bodyPr>
          <a:lstStyle/>
          <a:p>
            <a:r>
              <a:rPr lang="en-ZA" sz="2400" b="1" dirty="0">
                <a:solidFill>
                  <a:schemeClr val="bg1"/>
                </a:solidFill>
                <a:latin typeface="Arial" panose="020B0604020202020204" pitchFamily="34" charset="0"/>
                <a:cs typeface="Arial" panose="020B0604020202020204" pitchFamily="34" charset="0"/>
              </a:rPr>
              <a:t>Milestones -</a:t>
            </a:r>
            <a:r>
              <a:rPr lang="en-US" sz="2400" b="1" dirty="0">
                <a:solidFill>
                  <a:schemeClr val="bg1"/>
                </a:solidFill>
                <a:latin typeface="Arial" pitchFamily="34" charset="0"/>
                <a:cs typeface="Arial" pitchFamily="34" charset="0"/>
              </a:rPr>
              <a:t>Baseline Assessment…</a:t>
            </a:r>
            <a:endParaRPr lang="en-ZA" sz="24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422129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96752"/>
            <a:ext cx="7620000" cy="504056"/>
          </a:xfrm>
        </p:spPr>
        <p:txBody>
          <a:bodyPr/>
          <a:lstStyle/>
          <a:p>
            <a:r>
              <a:rPr lang="en-US" sz="2000" dirty="0" smtClean="0">
                <a:solidFill>
                  <a:schemeClr val="tx1"/>
                </a:solidFill>
                <a:latin typeface="Arial" pitchFamily="34" charset="0"/>
                <a:cs typeface="Arial" pitchFamily="34" charset="0"/>
              </a:rPr>
              <a:t>Specialized hospital services  </a:t>
            </a:r>
            <a:br>
              <a:rPr lang="en-US" sz="2000" dirty="0" smtClean="0">
                <a:solidFill>
                  <a:schemeClr val="tx1"/>
                </a:solidFill>
                <a:latin typeface="Arial" pitchFamily="34" charset="0"/>
                <a:cs typeface="Arial" pitchFamily="34" charset="0"/>
              </a:rPr>
            </a:br>
            <a:r>
              <a:rPr lang="en-US" sz="2000" dirty="0" smtClean="0">
                <a:solidFill>
                  <a:schemeClr val="tx1"/>
                </a:solidFill>
                <a:latin typeface="Arial" pitchFamily="34" charset="0"/>
                <a:cs typeface="Arial" pitchFamily="34" charset="0"/>
              </a:rPr>
              <a:t/>
            </a:r>
            <a:br>
              <a:rPr lang="en-US" sz="2000" dirty="0" smtClean="0">
                <a:solidFill>
                  <a:schemeClr val="tx1"/>
                </a:solidFill>
                <a:latin typeface="Arial" pitchFamily="34" charset="0"/>
                <a:cs typeface="Arial" pitchFamily="34" charset="0"/>
              </a:rPr>
            </a:br>
            <a:r>
              <a:rPr lang="en-US" sz="3600" dirty="0">
                <a:solidFill>
                  <a:schemeClr val="tx1"/>
                </a:solidFill>
                <a:latin typeface="Arial" pitchFamily="34" charset="0"/>
                <a:cs typeface="Arial" pitchFamily="34" charset="0"/>
              </a:rPr>
              <a:t/>
            </a:r>
            <a:br>
              <a:rPr lang="en-US" sz="3600" dirty="0">
                <a:solidFill>
                  <a:schemeClr val="tx1"/>
                </a:solidFill>
                <a:latin typeface="Arial" pitchFamily="34" charset="0"/>
                <a:cs typeface="Arial" pitchFamily="34" charset="0"/>
              </a:rPr>
            </a:br>
            <a:endParaRPr lang="en-US" sz="3600" dirty="0">
              <a:solidFill>
                <a:schemeClr val="tx1"/>
              </a:solidFill>
              <a:latin typeface="Arial" pitchFamily="34" charset="0"/>
              <a:cs typeface="Arial" pitchFamily="34" charset="0"/>
            </a:endParaRPr>
          </a:p>
        </p:txBody>
      </p:sp>
      <p:pic>
        <p:nvPicPr>
          <p:cNvPr id="7" name="Picture 6"/>
          <p:cNvPicPr>
            <a:picLocks noChangeAspect="1"/>
          </p:cNvPicPr>
          <p:nvPr/>
        </p:nvPicPr>
        <p:blipFill>
          <a:blip r:embed="rId2"/>
          <a:stretch>
            <a:fillRect/>
          </a:stretch>
        </p:blipFill>
        <p:spPr>
          <a:xfrm>
            <a:off x="179512" y="1844824"/>
            <a:ext cx="8964488" cy="3960440"/>
          </a:xfrm>
          <a:prstGeom prst="rect">
            <a:avLst/>
          </a:prstGeom>
        </p:spPr>
      </p:pic>
      <p:pic>
        <p:nvPicPr>
          <p:cNvPr id="8" name="Picture 7"/>
          <p:cNvPicPr>
            <a:picLocks noChangeAspect="1"/>
          </p:cNvPicPr>
          <p:nvPr/>
        </p:nvPicPr>
        <p:blipFill>
          <a:blip r:embed="rId3"/>
          <a:stretch>
            <a:fillRect/>
          </a:stretch>
        </p:blipFill>
        <p:spPr>
          <a:xfrm>
            <a:off x="8532440" y="3801419"/>
            <a:ext cx="749873" cy="646232"/>
          </a:xfrm>
          <a:prstGeom prst="rect">
            <a:avLst/>
          </a:prstGeom>
        </p:spPr>
      </p:pic>
      <p:sp>
        <p:nvSpPr>
          <p:cNvPr id="3" name="Rectangle 2"/>
          <p:cNvSpPr/>
          <p:nvPr/>
        </p:nvSpPr>
        <p:spPr>
          <a:xfrm>
            <a:off x="611560" y="404664"/>
            <a:ext cx="6120680" cy="523220"/>
          </a:xfrm>
          <a:prstGeom prst="rect">
            <a:avLst/>
          </a:prstGeom>
        </p:spPr>
        <p:txBody>
          <a:bodyPr wrap="square">
            <a:spAutoFit/>
          </a:bodyPr>
          <a:lstStyle/>
          <a:p>
            <a:r>
              <a:rPr lang="en-ZA" sz="2800" dirty="0">
                <a:solidFill>
                  <a:schemeClr val="bg1"/>
                </a:solidFill>
                <a:latin typeface="Arial" panose="020B0604020202020204" pitchFamily="34" charset="0"/>
                <a:cs typeface="Arial" panose="020B0604020202020204" pitchFamily="34" charset="0"/>
              </a:rPr>
              <a:t>Milestones -Baseline Assessment…</a:t>
            </a:r>
          </a:p>
        </p:txBody>
      </p:sp>
    </p:spTree>
    <p:extLst>
      <p:ext uri="{BB962C8B-B14F-4D97-AF65-F5344CB8AC3E}">
        <p14:creationId xmlns:p14="http://schemas.microsoft.com/office/powerpoint/2010/main" val="33412147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96752"/>
            <a:ext cx="9144000" cy="4536504"/>
          </a:xfrm>
        </p:spPr>
        <p:txBody>
          <a:bodyPr/>
          <a:lstStyle/>
          <a:p>
            <a:pPr marL="457200" indent="-457200">
              <a:buFont typeface="Arial" panose="020B0604020202020204" pitchFamily="34" charset="0"/>
              <a:buChar char="•"/>
            </a:pPr>
            <a:r>
              <a:rPr lang="en-US" sz="2400" dirty="0" smtClean="0">
                <a:solidFill>
                  <a:schemeClr val="tx1"/>
                </a:solidFill>
                <a:latin typeface="Arial" pitchFamily="34" charset="0"/>
                <a:cs typeface="Arial" pitchFamily="34" charset="0"/>
              </a:rPr>
              <a:t>IHRM-F Review ( Content )</a:t>
            </a:r>
            <a:br>
              <a:rPr lang="en-US" sz="2400" dirty="0" smtClean="0">
                <a:solidFill>
                  <a:schemeClr val="tx1"/>
                </a:solidFill>
                <a:latin typeface="Arial" pitchFamily="34" charset="0"/>
                <a:cs typeface="Arial" pitchFamily="34" charset="0"/>
              </a:rPr>
            </a:br>
            <a:r>
              <a:rPr lang="en-US" sz="2400" b="0" dirty="0" smtClean="0">
                <a:solidFill>
                  <a:schemeClr val="tx1"/>
                </a:solidFill>
                <a:latin typeface="Arial" pitchFamily="34" charset="0"/>
                <a:cs typeface="Arial" pitchFamily="34" charset="0"/>
              </a:rPr>
              <a:t>1. Inputs from workshops collected and collated </a:t>
            </a:r>
            <a:br>
              <a:rPr lang="en-US" sz="2400" b="0" dirty="0" smtClean="0">
                <a:solidFill>
                  <a:schemeClr val="tx1"/>
                </a:solidFill>
                <a:latin typeface="Arial" pitchFamily="34" charset="0"/>
                <a:cs typeface="Arial" pitchFamily="34" charset="0"/>
              </a:rPr>
            </a:br>
            <a:r>
              <a:rPr lang="en-US" sz="2400" b="0" dirty="0" smtClean="0">
                <a:solidFill>
                  <a:schemeClr val="tx1"/>
                </a:solidFill>
                <a:latin typeface="Arial" pitchFamily="34" charset="0"/>
                <a:cs typeface="Arial" pitchFamily="34" charset="0"/>
              </a:rPr>
              <a:t>2. Formal Letters </a:t>
            </a:r>
            <a:r>
              <a:rPr lang="en-US" sz="2400" b="0" dirty="0">
                <a:solidFill>
                  <a:schemeClr val="tx1"/>
                </a:solidFill>
                <a:latin typeface="Arial" pitchFamily="34" charset="0"/>
                <a:cs typeface="Arial" pitchFamily="34" charset="0"/>
              </a:rPr>
              <a:t>and OHSC </a:t>
            </a:r>
            <a:r>
              <a:rPr lang="en-US" sz="2400" b="0" dirty="0" smtClean="0">
                <a:solidFill>
                  <a:schemeClr val="tx1"/>
                </a:solidFill>
                <a:latin typeface="Arial" pitchFamily="34" charset="0"/>
                <a:cs typeface="Arial" pitchFamily="34" charset="0"/>
              </a:rPr>
              <a:t>(Call </a:t>
            </a:r>
            <a:r>
              <a:rPr lang="en-US" sz="2400" b="0" dirty="0">
                <a:solidFill>
                  <a:schemeClr val="tx1"/>
                </a:solidFill>
                <a:latin typeface="Arial" pitchFamily="34" charset="0"/>
                <a:cs typeface="Arial" pitchFamily="34" charset="0"/>
              </a:rPr>
              <a:t>for final </a:t>
            </a:r>
            <a:r>
              <a:rPr lang="en-US" sz="2400" b="0" dirty="0" smtClean="0">
                <a:solidFill>
                  <a:schemeClr val="tx1"/>
                </a:solidFill>
                <a:latin typeface="Arial" pitchFamily="34" charset="0"/>
                <a:cs typeface="Arial" pitchFamily="34" charset="0"/>
              </a:rPr>
              <a:t>inputs) </a:t>
            </a:r>
            <a:r>
              <a:rPr lang="en-US" sz="2400" dirty="0" smtClean="0">
                <a:solidFill>
                  <a:schemeClr val="tx1"/>
                </a:solidFill>
                <a:latin typeface="Arial" pitchFamily="34" charset="0"/>
                <a:cs typeface="Arial" pitchFamily="34" charset="0"/>
              </a:rPr>
              <a:t/>
            </a:r>
            <a:br>
              <a:rPr lang="en-US" sz="2400" dirty="0" smtClean="0">
                <a:solidFill>
                  <a:schemeClr val="tx1"/>
                </a:solidFill>
                <a:latin typeface="Arial" pitchFamily="34" charset="0"/>
                <a:cs typeface="Arial" pitchFamily="34" charset="0"/>
              </a:rPr>
            </a:br>
            <a:r>
              <a:rPr lang="en-US" sz="2400" dirty="0" smtClean="0">
                <a:solidFill>
                  <a:schemeClr val="tx1"/>
                </a:solidFill>
                <a:latin typeface="Arial" pitchFamily="34" charset="0"/>
                <a:cs typeface="Arial" pitchFamily="34" charset="0"/>
              </a:rPr>
              <a:t/>
            </a:r>
            <a:br>
              <a:rPr lang="en-US" sz="2400" dirty="0" smtClean="0">
                <a:solidFill>
                  <a:schemeClr val="tx1"/>
                </a:solidFill>
                <a:latin typeface="Arial" pitchFamily="34" charset="0"/>
                <a:cs typeface="Arial" pitchFamily="34" charset="0"/>
              </a:rPr>
            </a:br>
            <a:r>
              <a:rPr lang="en-US" sz="2400" dirty="0">
                <a:solidFill>
                  <a:schemeClr val="tx1"/>
                </a:solidFill>
                <a:latin typeface="Arial" pitchFamily="34" charset="0"/>
                <a:cs typeface="Arial" pitchFamily="34" charset="0"/>
              </a:rPr>
              <a:t/>
            </a:r>
            <a:br>
              <a:rPr lang="en-US" sz="2400" dirty="0">
                <a:solidFill>
                  <a:schemeClr val="tx1"/>
                </a:solidFill>
                <a:latin typeface="Arial" pitchFamily="34" charset="0"/>
                <a:cs typeface="Arial" pitchFamily="34" charset="0"/>
              </a:rPr>
            </a:br>
            <a:r>
              <a:rPr lang="en-US" sz="2400" dirty="0">
                <a:solidFill>
                  <a:schemeClr val="tx1"/>
                </a:solidFill>
                <a:latin typeface="Arial" pitchFamily="34" charset="0"/>
                <a:cs typeface="Arial" pitchFamily="34" charset="0"/>
              </a:rPr>
              <a:t>IHRM-F Review ( </a:t>
            </a:r>
            <a:r>
              <a:rPr lang="en-US" sz="2400" dirty="0" smtClean="0">
                <a:solidFill>
                  <a:schemeClr val="tx1"/>
                </a:solidFill>
                <a:latin typeface="Arial" pitchFamily="34" charset="0"/>
                <a:cs typeface="Arial" pitchFamily="34" charset="0"/>
              </a:rPr>
              <a:t>Software)</a:t>
            </a:r>
            <a:r>
              <a:rPr lang="en-US" sz="2400" dirty="0">
                <a:solidFill>
                  <a:schemeClr val="tx1"/>
                </a:solidFill>
                <a:latin typeface="Arial" pitchFamily="34" charset="0"/>
                <a:cs typeface="Arial" pitchFamily="34" charset="0"/>
              </a:rPr>
              <a:t/>
            </a:r>
            <a:br>
              <a:rPr lang="en-US" sz="2400" dirty="0">
                <a:solidFill>
                  <a:schemeClr val="tx1"/>
                </a:solidFill>
                <a:latin typeface="Arial" pitchFamily="34" charset="0"/>
                <a:cs typeface="Arial" pitchFamily="34" charset="0"/>
              </a:rPr>
            </a:br>
            <a:r>
              <a:rPr lang="en-US" sz="2400" b="0" dirty="0" smtClean="0">
                <a:solidFill>
                  <a:schemeClr val="tx1"/>
                </a:solidFill>
                <a:latin typeface="Arial" pitchFamily="34" charset="0"/>
                <a:cs typeface="Arial" pitchFamily="34" charset="0"/>
              </a:rPr>
              <a:t>1. Functional areas adjusted according to the level of Hospitals </a:t>
            </a:r>
            <a:br>
              <a:rPr lang="en-US" sz="2400" b="0" dirty="0" smtClean="0">
                <a:solidFill>
                  <a:schemeClr val="tx1"/>
                </a:solidFill>
                <a:latin typeface="Arial" pitchFamily="34" charset="0"/>
                <a:cs typeface="Arial" pitchFamily="34" charset="0"/>
              </a:rPr>
            </a:br>
            <a:r>
              <a:rPr lang="en-US" sz="2400" b="0" dirty="0" smtClean="0">
                <a:solidFill>
                  <a:schemeClr val="tx1"/>
                </a:solidFill>
                <a:latin typeface="Arial" pitchFamily="34" charset="0"/>
                <a:cs typeface="Arial" pitchFamily="34" charset="0"/>
              </a:rPr>
              <a:t>2. Allow hospital to select areas available in their facilities </a:t>
            </a:r>
            <a:br>
              <a:rPr lang="en-US" sz="2400" b="0" dirty="0" smtClean="0">
                <a:solidFill>
                  <a:schemeClr val="tx1"/>
                </a:solidFill>
                <a:latin typeface="Arial" pitchFamily="34" charset="0"/>
                <a:cs typeface="Arial" pitchFamily="34" charset="0"/>
              </a:rPr>
            </a:br>
            <a:r>
              <a:rPr lang="en-US" sz="2400" b="0" dirty="0" smtClean="0">
                <a:solidFill>
                  <a:schemeClr val="tx1"/>
                </a:solidFill>
                <a:latin typeface="Arial" pitchFamily="34" charset="0"/>
                <a:cs typeface="Arial" pitchFamily="34" charset="0"/>
              </a:rPr>
              <a:t>3. Reports ( progress per area, aggregate reports/ </a:t>
            </a:r>
            <a:r>
              <a:rPr lang="en-US" sz="2400" b="0" dirty="0">
                <a:solidFill>
                  <a:schemeClr val="tx1"/>
                </a:solidFill>
                <a:latin typeface="Arial" pitchFamily="34" charset="0"/>
                <a:cs typeface="Arial" pitchFamily="34" charset="0"/>
              </a:rPr>
              <a:t>select areas </a:t>
            </a:r>
            <a:r>
              <a:rPr lang="en-US" sz="2400" b="0" dirty="0" smtClean="0">
                <a:solidFill>
                  <a:schemeClr val="tx1"/>
                </a:solidFill>
                <a:latin typeface="Arial" pitchFamily="34" charset="0"/>
                <a:cs typeface="Arial" pitchFamily="34" charset="0"/>
              </a:rPr>
              <a:t/>
            </a:r>
            <a:br>
              <a:rPr lang="en-US" sz="2400" b="0" dirty="0" smtClean="0">
                <a:solidFill>
                  <a:schemeClr val="tx1"/>
                </a:solidFill>
                <a:latin typeface="Arial" pitchFamily="34" charset="0"/>
                <a:cs typeface="Arial" pitchFamily="34" charset="0"/>
              </a:rPr>
            </a:br>
            <a:r>
              <a:rPr lang="en-US" sz="2400" b="0" dirty="0" smtClean="0">
                <a:solidFill>
                  <a:schemeClr val="tx1"/>
                </a:solidFill>
                <a:latin typeface="Arial" pitchFamily="34" charset="0"/>
                <a:cs typeface="Arial" pitchFamily="34" charset="0"/>
              </a:rPr>
              <a:t>4. Add </a:t>
            </a:r>
            <a:r>
              <a:rPr lang="en-US" sz="2400" b="0" dirty="0">
                <a:solidFill>
                  <a:schemeClr val="tx1"/>
                </a:solidFill>
                <a:latin typeface="Arial" pitchFamily="34" charset="0"/>
                <a:cs typeface="Arial" pitchFamily="34" charset="0"/>
              </a:rPr>
              <a:t>a filter for a period</a:t>
            </a:r>
            <a:r>
              <a:rPr lang="en-US" sz="2400" b="0" dirty="0" smtClean="0">
                <a:solidFill>
                  <a:schemeClr val="tx1"/>
                </a:solidFill>
                <a:latin typeface="Arial" pitchFamily="34" charset="0"/>
                <a:cs typeface="Arial" pitchFamily="34" charset="0"/>
              </a:rPr>
              <a:t/>
            </a:r>
            <a:br>
              <a:rPr lang="en-US" sz="2400" b="0" dirty="0" smtClean="0">
                <a:solidFill>
                  <a:schemeClr val="tx1"/>
                </a:solidFill>
                <a:latin typeface="Arial" pitchFamily="34" charset="0"/>
                <a:cs typeface="Arial" pitchFamily="34" charset="0"/>
              </a:rPr>
            </a:br>
            <a:r>
              <a:rPr lang="en-US" sz="2400" b="0" dirty="0" smtClean="0">
                <a:solidFill>
                  <a:schemeClr val="tx1"/>
                </a:solidFill>
                <a:latin typeface="Arial" pitchFamily="34" charset="0"/>
                <a:cs typeface="Arial" pitchFamily="34" charset="0"/>
              </a:rPr>
              <a:t>5. User accounts ( form to be implemented from 1</a:t>
            </a:r>
            <a:r>
              <a:rPr lang="en-US" sz="2400" b="0" baseline="30000" dirty="0" smtClean="0">
                <a:solidFill>
                  <a:schemeClr val="tx1"/>
                </a:solidFill>
                <a:latin typeface="Arial" pitchFamily="34" charset="0"/>
                <a:cs typeface="Arial" pitchFamily="34" charset="0"/>
              </a:rPr>
              <a:t>st</a:t>
            </a:r>
            <a:r>
              <a:rPr lang="en-US" sz="2400" b="0" dirty="0" smtClean="0">
                <a:solidFill>
                  <a:schemeClr val="tx1"/>
                </a:solidFill>
                <a:latin typeface="Arial" pitchFamily="34" charset="0"/>
                <a:cs typeface="Arial" pitchFamily="34" charset="0"/>
              </a:rPr>
              <a:t> of April 2020)</a:t>
            </a:r>
            <a:r>
              <a:rPr lang="en-US" sz="2400" dirty="0" smtClean="0">
                <a:solidFill>
                  <a:schemeClr val="tx1"/>
                </a:solidFill>
                <a:latin typeface="Arial" pitchFamily="34" charset="0"/>
                <a:cs typeface="Arial" pitchFamily="34" charset="0"/>
              </a:rPr>
              <a:t/>
            </a:r>
            <a:br>
              <a:rPr lang="en-US" sz="2400" dirty="0" smtClean="0">
                <a:solidFill>
                  <a:schemeClr val="tx1"/>
                </a:solidFill>
                <a:latin typeface="Arial" pitchFamily="34" charset="0"/>
                <a:cs typeface="Arial" pitchFamily="34" charset="0"/>
              </a:rPr>
            </a:br>
            <a:r>
              <a:rPr lang="en-US" sz="2400" dirty="0">
                <a:solidFill>
                  <a:schemeClr val="tx1"/>
                </a:solidFill>
                <a:latin typeface="Arial" pitchFamily="34" charset="0"/>
                <a:cs typeface="Arial" pitchFamily="34" charset="0"/>
              </a:rPr>
              <a:t/>
            </a:r>
            <a:br>
              <a:rPr lang="en-US" sz="2400" dirty="0">
                <a:solidFill>
                  <a:schemeClr val="tx1"/>
                </a:solidFill>
                <a:latin typeface="Arial" pitchFamily="34" charset="0"/>
                <a:cs typeface="Arial" pitchFamily="34" charset="0"/>
              </a:rPr>
            </a:br>
            <a:r>
              <a:rPr lang="en-US" sz="3600" dirty="0">
                <a:solidFill>
                  <a:schemeClr val="tx1"/>
                </a:solidFill>
                <a:latin typeface="Arial" pitchFamily="34" charset="0"/>
                <a:cs typeface="Arial" pitchFamily="34" charset="0"/>
              </a:rPr>
              <a:t/>
            </a:r>
            <a:br>
              <a:rPr lang="en-US" sz="3600" dirty="0">
                <a:solidFill>
                  <a:schemeClr val="tx1"/>
                </a:solidFill>
                <a:latin typeface="Arial" pitchFamily="34" charset="0"/>
                <a:cs typeface="Arial" pitchFamily="34" charset="0"/>
              </a:rPr>
            </a:br>
            <a:endParaRPr lang="en-US" sz="3600" dirty="0">
              <a:solidFill>
                <a:schemeClr val="tx1"/>
              </a:solidFill>
              <a:latin typeface="Arial" pitchFamily="34" charset="0"/>
              <a:cs typeface="Arial" pitchFamily="34" charset="0"/>
            </a:endParaRPr>
          </a:p>
        </p:txBody>
      </p:sp>
      <p:sp>
        <p:nvSpPr>
          <p:cNvPr id="4" name="TextBox 3"/>
          <p:cNvSpPr txBox="1"/>
          <p:nvPr/>
        </p:nvSpPr>
        <p:spPr>
          <a:xfrm>
            <a:off x="179512" y="189688"/>
            <a:ext cx="7704856" cy="523220"/>
          </a:xfrm>
          <a:prstGeom prst="rect">
            <a:avLst/>
          </a:prstGeom>
          <a:noFill/>
        </p:spPr>
        <p:txBody>
          <a:bodyPr wrap="square" rtlCol="0">
            <a:spAutoFit/>
          </a:bodyPr>
          <a:lstStyle/>
          <a:p>
            <a:r>
              <a:rPr lang="en-ZA" sz="2800" b="1" dirty="0" smtClean="0">
                <a:solidFill>
                  <a:schemeClr val="bg1"/>
                </a:solidFill>
                <a:latin typeface="Arial" panose="020B0604020202020204" pitchFamily="34" charset="0"/>
                <a:cs typeface="Arial" panose="020B0604020202020204" pitchFamily="34" charset="0"/>
              </a:rPr>
              <a:t>Review of the Framework and the software </a:t>
            </a:r>
            <a:endParaRPr lang="en-ZA" sz="28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64402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60" y="1085461"/>
            <a:ext cx="9036496" cy="5616624"/>
          </a:xfrm>
          <a:prstGeom prst="rect">
            <a:avLst/>
          </a:prstGeom>
        </p:spPr>
      </p:pic>
      <p:sp>
        <p:nvSpPr>
          <p:cNvPr id="4" name="Oval 3"/>
          <p:cNvSpPr/>
          <p:nvPr/>
        </p:nvSpPr>
        <p:spPr>
          <a:xfrm>
            <a:off x="6228184" y="4293096"/>
            <a:ext cx="2304256" cy="72920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pic>
        <p:nvPicPr>
          <p:cNvPr id="6" name="Picture 5"/>
          <p:cNvPicPr>
            <a:picLocks noChangeAspect="1"/>
          </p:cNvPicPr>
          <p:nvPr/>
        </p:nvPicPr>
        <p:blipFill>
          <a:blip r:embed="rId3"/>
          <a:stretch>
            <a:fillRect/>
          </a:stretch>
        </p:blipFill>
        <p:spPr>
          <a:xfrm>
            <a:off x="465079" y="5515624"/>
            <a:ext cx="3312368" cy="794996"/>
          </a:xfrm>
          <a:prstGeom prst="rect">
            <a:avLst/>
          </a:prstGeom>
        </p:spPr>
      </p:pic>
      <p:pic>
        <p:nvPicPr>
          <p:cNvPr id="7" name="Picture 6"/>
          <p:cNvPicPr>
            <a:picLocks noChangeAspect="1"/>
          </p:cNvPicPr>
          <p:nvPr/>
        </p:nvPicPr>
        <p:blipFill>
          <a:blip r:embed="rId4"/>
          <a:stretch>
            <a:fillRect/>
          </a:stretch>
        </p:blipFill>
        <p:spPr>
          <a:xfrm>
            <a:off x="1160" y="3099969"/>
            <a:ext cx="3310415" cy="798645"/>
          </a:xfrm>
          <a:prstGeom prst="rect">
            <a:avLst/>
          </a:prstGeom>
        </p:spPr>
      </p:pic>
      <p:sp>
        <p:nvSpPr>
          <p:cNvPr id="8" name="TextBox 7"/>
          <p:cNvSpPr txBox="1"/>
          <p:nvPr/>
        </p:nvSpPr>
        <p:spPr>
          <a:xfrm>
            <a:off x="467544" y="188640"/>
            <a:ext cx="5112568" cy="584775"/>
          </a:xfrm>
          <a:prstGeom prst="rect">
            <a:avLst/>
          </a:prstGeom>
          <a:noFill/>
        </p:spPr>
        <p:txBody>
          <a:bodyPr wrap="square" rtlCol="0">
            <a:spAutoFit/>
          </a:bodyPr>
          <a:lstStyle/>
          <a:p>
            <a:r>
              <a:rPr lang="en-ZA" sz="3200" b="1" dirty="0" smtClean="0"/>
              <a:t>Additional Hospital reports </a:t>
            </a:r>
            <a:endParaRPr lang="en-ZA" sz="3200" b="1" dirty="0"/>
          </a:p>
        </p:txBody>
      </p:sp>
    </p:spTree>
    <p:extLst>
      <p:ext uri="{BB962C8B-B14F-4D97-AF65-F5344CB8AC3E}">
        <p14:creationId xmlns:p14="http://schemas.microsoft.com/office/powerpoint/2010/main" val="41703474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7825680" cy="706090"/>
          </a:xfrm>
        </p:spPr>
        <p:txBody>
          <a:bodyPr/>
          <a:lstStyle/>
          <a:p>
            <a:r>
              <a:rPr lang="en-US" sz="3600" dirty="0">
                <a:solidFill>
                  <a:schemeClr val="tx1"/>
                </a:solidFill>
                <a:latin typeface="Arial" pitchFamily="34" charset="0"/>
                <a:cs typeface="Arial" pitchFamily="34" charset="0"/>
              </a:rPr>
              <a:t>F</a:t>
            </a:r>
            <a:r>
              <a:rPr lang="en-US" sz="3600" dirty="0" smtClean="0">
                <a:solidFill>
                  <a:schemeClr val="tx1"/>
                </a:solidFill>
                <a:latin typeface="Arial" pitchFamily="34" charset="0"/>
                <a:cs typeface="Arial" pitchFamily="34" charset="0"/>
              </a:rPr>
              <a:t>ilter </a:t>
            </a:r>
            <a:r>
              <a:rPr lang="en-US" sz="3600" dirty="0">
                <a:solidFill>
                  <a:schemeClr val="tx1"/>
                </a:solidFill>
                <a:latin typeface="Arial" pitchFamily="34" charset="0"/>
                <a:cs typeface="Arial" pitchFamily="34" charset="0"/>
              </a:rPr>
              <a:t>for a </a:t>
            </a:r>
            <a:r>
              <a:rPr lang="en-US" sz="3600" dirty="0" smtClean="0">
                <a:solidFill>
                  <a:schemeClr val="tx1"/>
                </a:solidFill>
                <a:latin typeface="Arial" pitchFamily="34" charset="0"/>
                <a:cs typeface="Arial" pitchFamily="34" charset="0"/>
              </a:rPr>
              <a:t>period of Capturing added</a:t>
            </a:r>
            <a:endParaRPr lang="en-ZA" dirty="0"/>
          </a:p>
        </p:txBody>
      </p:sp>
      <p:pic>
        <p:nvPicPr>
          <p:cNvPr id="3" name="Picture 2"/>
          <p:cNvPicPr>
            <a:picLocks noChangeAspect="1"/>
          </p:cNvPicPr>
          <p:nvPr/>
        </p:nvPicPr>
        <p:blipFill>
          <a:blip r:embed="rId2"/>
          <a:stretch>
            <a:fillRect/>
          </a:stretch>
        </p:blipFill>
        <p:spPr>
          <a:xfrm>
            <a:off x="2858" y="1484784"/>
            <a:ext cx="8496944" cy="4512830"/>
          </a:xfrm>
          <a:prstGeom prst="rect">
            <a:avLst/>
          </a:prstGeom>
        </p:spPr>
      </p:pic>
      <p:pic>
        <p:nvPicPr>
          <p:cNvPr id="4" name="Picture 3"/>
          <p:cNvPicPr>
            <a:picLocks noChangeAspect="1"/>
          </p:cNvPicPr>
          <p:nvPr/>
        </p:nvPicPr>
        <p:blipFill>
          <a:blip r:embed="rId3"/>
          <a:stretch>
            <a:fillRect/>
          </a:stretch>
        </p:blipFill>
        <p:spPr>
          <a:xfrm>
            <a:off x="1900771" y="1988840"/>
            <a:ext cx="2239181" cy="1224136"/>
          </a:xfrm>
          <a:prstGeom prst="rect">
            <a:avLst/>
          </a:prstGeom>
        </p:spPr>
      </p:pic>
      <p:sp>
        <p:nvSpPr>
          <p:cNvPr id="5" name="TextBox 4"/>
          <p:cNvSpPr txBox="1"/>
          <p:nvPr/>
        </p:nvSpPr>
        <p:spPr>
          <a:xfrm>
            <a:off x="4251330" y="1250176"/>
            <a:ext cx="3240360" cy="1754326"/>
          </a:xfrm>
          <a:prstGeom prst="rect">
            <a:avLst/>
          </a:prstGeom>
          <a:solidFill>
            <a:schemeClr val="accent6">
              <a:lumMod val="60000"/>
              <a:lumOff val="40000"/>
            </a:schemeClr>
          </a:solidFill>
        </p:spPr>
        <p:txBody>
          <a:bodyPr wrap="square" rtlCol="0">
            <a:spAutoFit/>
          </a:bodyPr>
          <a:lstStyle/>
          <a:p>
            <a:r>
              <a:rPr lang="en-ZA" dirty="0" smtClean="0"/>
              <a:t>NB. To determine when the assessment was done -System will record the date of the assessment when the last functional area is submitted by the CEO</a:t>
            </a:r>
            <a:endParaRPr lang="en-ZA" dirty="0"/>
          </a:p>
        </p:txBody>
      </p:sp>
    </p:spTree>
    <p:extLst>
      <p:ext uri="{BB962C8B-B14F-4D97-AF65-F5344CB8AC3E}">
        <p14:creationId xmlns:p14="http://schemas.microsoft.com/office/powerpoint/2010/main" val="23189735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een mountain with curve roa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2737"/>
            <a:ext cx="9144000" cy="504056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p:cNvSpPr txBox="1">
            <a:spLocks/>
          </p:cNvSpPr>
          <p:nvPr/>
        </p:nvSpPr>
        <p:spPr>
          <a:xfrm>
            <a:off x="-180528" y="0"/>
            <a:ext cx="7776863" cy="126876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ZA" dirty="0" smtClean="0">
                <a:solidFill>
                  <a:schemeClr val="bg1"/>
                </a:solidFill>
              </a:rPr>
              <a:t>2013: Where does ICRM come from? </a:t>
            </a:r>
            <a:endParaRPr lang="en-ZA" dirty="0">
              <a:solidFill>
                <a:schemeClr val="bg1"/>
              </a:solidFill>
            </a:endParaRPr>
          </a:p>
        </p:txBody>
      </p:sp>
    </p:spTree>
    <p:extLst>
      <p:ext uri="{BB962C8B-B14F-4D97-AF65-F5344CB8AC3E}">
        <p14:creationId xmlns:p14="http://schemas.microsoft.com/office/powerpoint/2010/main" val="264126309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6632"/>
            <a:ext cx="7620000" cy="936104"/>
          </a:xfrm>
        </p:spPr>
        <p:txBody>
          <a:bodyPr/>
          <a:lstStyle/>
          <a:p>
            <a:pPr marL="457200" indent="-457200">
              <a:buFont typeface="Arial" panose="020B0604020202020204" pitchFamily="34" charset="0"/>
              <a:buChar char="•"/>
            </a:pPr>
            <a:r>
              <a:rPr lang="en-US" sz="3600" dirty="0" smtClean="0">
                <a:latin typeface="Arial" pitchFamily="34" charset="0"/>
                <a:cs typeface="Arial" pitchFamily="34" charset="0"/>
              </a:rPr>
              <a:t>Way Forward</a:t>
            </a:r>
            <a:br>
              <a:rPr lang="en-US" sz="3600" dirty="0" smtClean="0">
                <a:latin typeface="Arial" pitchFamily="34" charset="0"/>
                <a:cs typeface="Arial" pitchFamily="34" charset="0"/>
              </a:rPr>
            </a:br>
            <a:endParaRPr lang="en-US" sz="3600" dirty="0">
              <a:latin typeface="Arial" pitchFamily="34" charset="0"/>
              <a:cs typeface="Arial" pitchFamily="34" charset="0"/>
            </a:endParaRPr>
          </a:p>
        </p:txBody>
      </p:sp>
      <p:sp>
        <p:nvSpPr>
          <p:cNvPr id="3" name="Rectangle 2"/>
          <p:cNvSpPr/>
          <p:nvPr/>
        </p:nvSpPr>
        <p:spPr>
          <a:xfrm>
            <a:off x="179512" y="1052736"/>
            <a:ext cx="8568952" cy="5539978"/>
          </a:xfrm>
          <a:prstGeom prst="rect">
            <a:avLst/>
          </a:prstGeom>
        </p:spPr>
        <p:txBody>
          <a:bodyPr wrap="square">
            <a:spAutoFit/>
          </a:bodyPr>
          <a:lstStyle/>
          <a:p>
            <a:pPr marL="514350" indent="-514350">
              <a:buAutoNum type="arabicPeriod"/>
            </a:pPr>
            <a:r>
              <a:rPr lang="en-US" sz="2800" dirty="0" smtClean="0">
                <a:latin typeface="Arial" pitchFamily="34" charset="0"/>
                <a:cs typeface="Arial" pitchFamily="34" charset="0"/>
              </a:rPr>
              <a:t>Receive and consolidate the inputs from the provinces</a:t>
            </a:r>
          </a:p>
          <a:p>
            <a:pPr marL="514350" indent="-514350">
              <a:buAutoNum type="arabicPeriod"/>
            </a:pPr>
            <a:r>
              <a:rPr lang="en-US" sz="2800" dirty="0" smtClean="0">
                <a:latin typeface="Arial" pitchFamily="34" charset="0"/>
                <a:cs typeface="Arial" pitchFamily="34" charset="0"/>
              </a:rPr>
              <a:t>Liaise </a:t>
            </a:r>
            <a:r>
              <a:rPr lang="en-US" sz="2800" dirty="0">
                <a:latin typeface="Arial" pitchFamily="34" charset="0"/>
                <a:cs typeface="Arial" pitchFamily="34" charset="0"/>
              </a:rPr>
              <a:t>with OHSC in finalization of the Measures/ and </a:t>
            </a:r>
            <a:r>
              <a:rPr lang="en-US" sz="2800" dirty="0" smtClean="0">
                <a:latin typeface="Arial" pitchFamily="34" charset="0"/>
                <a:cs typeface="Arial" pitchFamily="34" charset="0"/>
              </a:rPr>
              <a:t>tools for District Hospital </a:t>
            </a:r>
            <a:endParaRPr lang="en-US" sz="2800" dirty="0">
              <a:latin typeface="Arial" pitchFamily="34" charset="0"/>
              <a:cs typeface="Arial" pitchFamily="34" charset="0"/>
            </a:endParaRPr>
          </a:p>
          <a:p>
            <a:pPr marL="514350" indent="-514350">
              <a:buAutoNum type="arabicPeriod"/>
            </a:pPr>
            <a:r>
              <a:rPr lang="en-US" sz="2800" dirty="0" smtClean="0">
                <a:latin typeface="Arial" pitchFamily="34" charset="0"/>
                <a:cs typeface="Arial" pitchFamily="34" charset="0"/>
              </a:rPr>
              <a:t>Facilitate  </a:t>
            </a:r>
            <a:r>
              <a:rPr lang="en-US" sz="2800" dirty="0">
                <a:latin typeface="Arial" pitchFamily="34" charset="0"/>
                <a:cs typeface="Arial" pitchFamily="34" charset="0"/>
              </a:rPr>
              <a:t>the process of final approval </a:t>
            </a:r>
            <a:r>
              <a:rPr lang="en-US" sz="2800" dirty="0" smtClean="0">
                <a:latin typeface="Arial" pitchFamily="34" charset="0"/>
                <a:cs typeface="Arial" pitchFamily="34" charset="0"/>
              </a:rPr>
              <a:t>of IHRM-F</a:t>
            </a:r>
          </a:p>
          <a:p>
            <a:endParaRPr lang="en-US" sz="2800" dirty="0" smtClean="0">
              <a:latin typeface="Arial" pitchFamily="34" charset="0"/>
              <a:cs typeface="Arial" pitchFamily="34" charset="0"/>
            </a:endParaRPr>
          </a:p>
          <a:p>
            <a:r>
              <a:rPr lang="en-US" sz="2800" dirty="0" smtClean="0">
                <a:latin typeface="Arial" pitchFamily="34" charset="0"/>
                <a:cs typeface="Arial" pitchFamily="34" charset="0"/>
              </a:rPr>
              <a:t>4.  Institutionalizing </a:t>
            </a:r>
            <a:endParaRPr lang="en-US" sz="2800" dirty="0">
              <a:latin typeface="Arial" pitchFamily="34" charset="0"/>
              <a:cs typeface="Arial" pitchFamily="34" charset="0"/>
            </a:endParaRPr>
          </a:p>
          <a:p>
            <a:pPr marL="971550" lvl="1" indent="-514350">
              <a:buFont typeface="Arial" panose="020B0604020202020204" pitchFamily="34" charset="0"/>
              <a:buChar char="•"/>
            </a:pPr>
            <a:r>
              <a:rPr lang="en-US" sz="2800" dirty="0" smtClean="0">
                <a:latin typeface="Arial" pitchFamily="34" charset="0"/>
                <a:cs typeface="Arial" pitchFamily="34" charset="0"/>
              </a:rPr>
              <a:t>Establishment </a:t>
            </a:r>
            <a:r>
              <a:rPr lang="en-US" sz="2800" dirty="0">
                <a:latin typeface="Arial" pitchFamily="34" charset="0"/>
                <a:cs typeface="Arial" pitchFamily="34" charset="0"/>
              </a:rPr>
              <a:t>of </a:t>
            </a:r>
            <a:r>
              <a:rPr lang="en-US" sz="2800" dirty="0" smtClean="0">
                <a:latin typeface="Arial" pitchFamily="34" charset="0"/>
                <a:cs typeface="Arial" pitchFamily="34" charset="0"/>
              </a:rPr>
              <a:t>IHRM-F/ICRM Teams </a:t>
            </a:r>
            <a:endParaRPr lang="en-US" sz="2800" dirty="0">
              <a:latin typeface="Arial" pitchFamily="34" charset="0"/>
              <a:cs typeface="Arial" pitchFamily="34" charset="0"/>
            </a:endParaRPr>
          </a:p>
          <a:p>
            <a:pPr marL="971550" lvl="1" indent="-514350">
              <a:buFont typeface="Arial" panose="020B0604020202020204" pitchFamily="34" charset="0"/>
              <a:buChar char="•"/>
            </a:pPr>
            <a:r>
              <a:rPr lang="en-US" sz="2800" dirty="0" smtClean="0">
                <a:latin typeface="Arial" pitchFamily="34" charset="0"/>
                <a:cs typeface="Arial" pitchFamily="34" charset="0"/>
              </a:rPr>
              <a:t>Annual CQI Cycle (Plan, Do, Study &amp; Act)</a:t>
            </a:r>
            <a:endParaRPr lang="en-US" sz="2800" dirty="0">
              <a:latin typeface="Arial" pitchFamily="34" charset="0"/>
              <a:cs typeface="Arial" pitchFamily="34" charset="0"/>
            </a:endParaRPr>
          </a:p>
          <a:p>
            <a:pPr marL="971550" lvl="1" indent="-514350">
              <a:buFont typeface="Arial" panose="020B0604020202020204" pitchFamily="34" charset="0"/>
              <a:buChar char="•"/>
            </a:pPr>
            <a:r>
              <a:rPr lang="en-US" sz="2800" dirty="0" smtClean="0">
                <a:latin typeface="Arial" pitchFamily="34" charset="0"/>
                <a:cs typeface="Arial" pitchFamily="34" charset="0"/>
              </a:rPr>
              <a:t>Annual update of </a:t>
            </a:r>
            <a:r>
              <a:rPr lang="en-US" sz="2800" smtClean="0">
                <a:latin typeface="Arial" pitchFamily="34" charset="0"/>
                <a:cs typeface="Arial" pitchFamily="34" charset="0"/>
              </a:rPr>
              <a:t>Profiles (Inputs </a:t>
            </a:r>
            <a:r>
              <a:rPr lang="en-US" sz="2800" dirty="0" smtClean="0">
                <a:latin typeface="Arial" pitchFamily="34" charset="0"/>
                <a:cs typeface="Arial" pitchFamily="34" charset="0"/>
              </a:rPr>
              <a:t>on </a:t>
            </a:r>
            <a:r>
              <a:rPr lang="en-US" sz="2800" smtClean="0">
                <a:latin typeface="Arial" pitchFamily="34" charset="0"/>
                <a:cs typeface="Arial" pitchFamily="34" charset="0"/>
              </a:rPr>
              <a:t>Hospitals profile) </a:t>
            </a:r>
            <a:r>
              <a:rPr lang="en-US" sz="2800" dirty="0">
                <a:latin typeface="Arial" pitchFamily="34" charset="0"/>
                <a:cs typeface="Arial" pitchFamily="34" charset="0"/>
              </a:rPr>
              <a:t/>
            </a:r>
            <a:br>
              <a:rPr lang="en-US" sz="2800" dirty="0">
                <a:latin typeface="Arial" pitchFamily="34" charset="0"/>
                <a:cs typeface="Arial" pitchFamily="34" charset="0"/>
              </a:rPr>
            </a:br>
            <a:r>
              <a:rPr lang="en-US" sz="2800" dirty="0">
                <a:latin typeface="Arial" pitchFamily="34" charset="0"/>
                <a:cs typeface="Arial" pitchFamily="34" charset="0"/>
              </a:rPr>
              <a:t/>
            </a:r>
            <a:br>
              <a:rPr lang="en-US" sz="2800" dirty="0">
                <a:latin typeface="Arial" pitchFamily="34" charset="0"/>
                <a:cs typeface="Arial" pitchFamily="34" charset="0"/>
              </a:rPr>
            </a:br>
            <a:endParaRPr lang="en-ZA" dirty="0"/>
          </a:p>
        </p:txBody>
      </p:sp>
    </p:spTree>
    <p:extLst>
      <p:ext uri="{BB962C8B-B14F-4D97-AF65-F5344CB8AC3E}">
        <p14:creationId xmlns:p14="http://schemas.microsoft.com/office/powerpoint/2010/main" val="10391225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5536" y="2638595"/>
            <a:ext cx="8280920" cy="1006429"/>
          </a:xfrm>
          <a:prstGeom prst="rect">
            <a:avLst/>
          </a:prstGeom>
        </p:spPr>
        <p:txBody>
          <a:bodyPr wrap="square">
            <a:spAutoFit/>
          </a:bodyPr>
          <a:lstStyle/>
          <a:p>
            <a:pPr algn="ctr">
              <a:lnSpc>
                <a:spcPct val="90000"/>
              </a:lnSpc>
              <a:spcBef>
                <a:spcPts val="1000"/>
              </a:spcBef>
              <a:spcAft>
                <a:spcPts val="1800"/>
              </a:spcAft>
            </a:pPr>
            <a:r>
              <a:rPr lang="en-ZA" sz="6600" b="1" kern="0" dirty="0">
                <a:solidFill>
                  <a:srgbClr val="004821"/>
                </a:solidFill>
                <a:latin typeface="Arial" panose="020B0604020202020204" pitchFamily="34" charset="0"/>
                <a:cs typeface="Arial" panose="020B0604020202020204" pitchFamily="34" charset="0"/>
              </a:rPr>
              <a:t>Thank you</a:t>
            </a:r>
          </a:p>
        </p:txBody>
      </p:sp>
    </p:spTree>
    <p:extLst>
      <p:ext uri="{BB962C8B-B14F-4D97-AF65-F5344CB8AC3E}">
        <p14:creationId xmlns:p14="http://schemas.microsoft.com/office/powerpoint/2010/main" val="196836813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6385</TotalTime>
  <Words>349</Words>
  <Application>Microsoft Office PowerPoint</Application>
  <PresentationFormat>On-screen Show (4:3)</PresentationFormat>
  <Paragraphs>98</Paragraphs>
  <Slides>19</Slides>
  <Notes>2</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19</vt:i4>
      </vt:variant>
    </vt:vector>
  </HeadingPairs>
  <TitlesOfParts>
    <vt:vector size="24" baseType="lpstr">
      <vt:lpstr>Arial</vt:lpstr>
      <vt:lpstr>Arial Narrow</vt:lpstr>
      <vt:lpstr>Calibri</vt:lpstr>
      <vt:lpstr>Office Theme</vt:lpstr>
      <vt:lpstr>Custom Design</vt:lpstr>
      <vt:lpstr>1 </vt:lpstr>
      <vt:lpstr>Presentation outline</vt:lpstr>
      <vt:lpstr>  The purpose of the presentation is to provide a brief update in the implementation Ideal Hospital Realisation and Maintenance (IHRM-F) Programme     </vt:lpstr>
      <vt:lpstr>1. National Health Facilities baseline audit 2012  2. Learned lessons from the success of the Ideal clinic gave impetus to the IHF process (using the same methodology)  3. Former Minister appointed the intervention teams to the hospitals in the provinces. The results were used to accelerate the development of the IHF   4. A team was set up to consult the provinces on the IHF  5. Ministerial Priorities     </vt:lpstr>
      <vt:lpstr>PowerPoint Presentation</vt:lpstr>
      <vt:lpstr>   </vt:lpstr>
      <vt:lpstr>Milestones… </vt:lpstr>
      <vt:lpstr>1. IHRM-F captured in the APP  </vt:lpstr>
      <vt:lpstr>1. IHRM-F captured in the NIDS  Emergency headcount – total  •Casualty headcount - Emergency  •Casualty headcount - non-Emergency  •Sexual assault case seen – new  •Ideal hospital status determinations conducted by PPTIHRM (District/Reg/Tertiary/Central &amp; Specialised hospitals)  •Hospitals that obtained Ideal hospital status  •Hospital public  •OPD headcount not referred new  •OPD headcount referred new  •OPD headcount follow-up  •Expenditure – total </vt:lpstr>
      <vt:lpstr>Overall Baseline Assessment  Overall</vt:lpstr>
      <vt:lpstr>PowerPoint Presentation</vt:lpstr>
      <vt:lpstr>PowerPoint Presentation</vt:lpstr>
      <vt:lpstr>Specialized hospital services     </vt:lpstr>
      <vt:lpstr>IHRM-F Review ( Content ) 1. Inputs from workshops collected and collated  2. Formal Letters and OHSC (Call for final inputs)    IHRM-F Review ( Software) 1. Functional areas adjusted according to the level of Hospitals  2. Allow hospital to select areas available in their facilities  3. Reports ( progress per area, aggregate reports/ select areas  4. Add a filter for a period 5. User accounts ( form to be implemented from 1st of April 2020)   </vt:lpstr>
      <vt:lpstr>PowerPoint Presentation</vt:lpstr>
      <vt:lpstr>Filter for a period of Capturing added</vt:lpstr>
      <vt:lpstr>PowerPoint Presentation</vt:lpstr>
      <vt:lpstr>Way Forward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Schmim</dc:creator>
  <cp:lastModifiedBy>Kgwiti Mahlako</cp:lastModifiedBy>
  <cp:revision>206</cp:revision>
  <dcterms:created xsi:type="dcterms:W3CDTF">2013-10-17T06:13:57Z</dcterms:created>
  <dcterms:modified xsi:type="dcterms:W3CDTF">2020-03-04T07:46:37Z</dcterms:modified>
</cp:coreProperties>
</file>