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3.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4.xml" ContentType="application/vnd.openxmlformats-officedocument.theme+xml"/>
  <Override PartName="/ppt/slideLayouts/slideLayout15.xml" ContentType="application/vnd.openxmlformats-officedocument.presentationml.slideLayout+xml"/>
  <Override PartName="/ppt/theme/theme5.xml" ContentType="application/vnd.openxmlformats-officedocument.theme+xml"/>
  <Override PartName="/ppt/slideLayouts/slideLayout16.xml" ContentType="application/vnd.openxmlformats-officedocument.presentationml.slideLayout+xml"/>
  <Override PartName="/ppt/theme/theme6.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theme/theme9.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60" r:id="rId1"/>
    <p:sldMasterId id="2147483664" r:id="rId2"/>
    <p:sldMasterId id="2147483667" r:id="rId3"/>
    <p:sldMasterId id="2147483673" r:id="rId4"/>
    <p:sldMasterId id="2147483679" r:id="rId5"/>
    <p:sldMasterId id="2147483682" r:id="rId6"/>
    <p:sldMasterId id="2147483684" r:id="rId7"/>
  </p:sldMasterIdLst>
  <p:notesMasterIdLst>
    <p:notesMasterId r:id="rId37"/>
  </p:notesMasterIdLst>
  <p:handoutMasterIdLst>
    <p:handoutMasterId r:id="rId38"/>
  </p:handoutMasterIdLst>
  <p:sldIdLst>
    <p:sldId id="256" r:id="rId8"/>
    <p:sldId id="316" r:id="rId9"/>
    <p:sldId id="347" r:id="rId10"/>
    <p:sldId id="346" r:id="rId11"/>
    <p:sldId id="317" r:id="rId12"/>
    <p:sldId id="320" r:id="rId13"/>
    <p:sldId id="329" r:id="rId14"/>
    <p:sldId id="331" r:id="rId15"/>
    <p:sldId id="335" r:id="rId16"/>
    <p:sldId id="334" r:id="rId17"/>
    <p:sldId id="333" r:id="rId18"/>
    <p:sldId id="330" r:id="rId19"/>
    <p:sldId id="348" r:id="rId20"/>
    <p:sldId id="343" r:id="rId21"/>
    <p:sldId id="350" r:id="rId22"/>
    <p:sldId id="344" r:id="rId23"/>
    <p:sldId id="345" r:id="rId24"/>
    <p:sldId id="351" r:id="rId25"/>
    <p:sldId id="349" r:id="rId26"/>
    <p:sldId id="338" r:id="rId27"/>
    <p:sldId id="352" r:id="rId28"/>
    <p:sldId id="339" r:id="rId29"/>
    <p:sldId id="340" r:id="rId30"/>
    <p:sldId id="341" r:id="rId31"/>
    <p:sldId id="342" r:id="rId32"/>
    <p:sldId id="355" r:id="rId33"/>
    <p:sldId id="353" r:id="rId34"/>
    <p:sldId id="354" r:id="rId35"/>
    <p:sldId id="337"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F74CB241-709E-4331-87B7-3232CDAE56D0}">
          <p14:sldIdLst>
            <p14:sldId id="256"/>
            <p14:sldId id="316"/>
            <p14:sldId id="347"/>
            <p14:sldId id="346"/>
            <p14:sldId id="317"/>
            <p14:sldId id="320"/>
            <p14:sldId id="329"/>
            <p14:sldId id="331"/>
            <p14:sldId id="335"/>
            <p14:sldId id="334"/>
            <p14:sldId id="333"/>
            <p14:sldId id="330"/>
            <p14:sldId id="348"/>
            <p14:sldId id="343"/>
            <p14:sldId id="350"/>
            <p14:sldId id="344"/>
            <p14:sldId id="345"/>
            <p14:sldId id="351"/>
            <p14:sldId id="349"/>
            <p14:sldId id="338"/>
            <p14:sldId id="352"/>
            <p14:sldId id="339"/>
            <p14:sldId id="340"/>
            <p14:sldId id="341"/>
            <p14:sldId id="342"/>
            <p14:sldId id="355"/>
            <p14:sldId id="353"/>
            <p14:sldId id="354"/>
            <p14:sldId id="337"/>
          </p14:sldIdLst>
        </p14:section>
        <p14:section name="Untitled Section" id="{D80AC994-6EA1-420A-8AC7-54B51950B33A}">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024"/>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176" autoAdjust="0"/>
    <p:restoredTop sz="94249" autoAdjust="0"/>
  </p:normalViewPr>
  <p:slideViewPr>
    <p:cSldViewPr snapToGrid="0">
      <p:cViewPr varScale="1">
        <p:scale>
          <a:sx n="60" d="100"/>
          <a:sy n="60" d="100"/>
        </p:scale>
        <p:origin x="1578"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9.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F77866E-5445-494B-80C4-2971F693D023}" type="datetimeFigureOut">
              <a:rPr lang="en-US" smtClean="0"/>
              <a:pPr/>
              <a:t>2/27/2020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39FA43F-514A-4819-99C5-18BAC1690BF4}" type="slidenum">
              <a:rPr lang="en-US" smtClean="0"/>
              <a:pPr/>
              <a:t>‹#›</a:t>
            </a:fld>
            <a:endParaRPr lang="en-US"/>
          </a:p>
        </p:txBody>
      </p:sp>
    </p:spTree>
    <p:extLst>
      <p:ext uri="{BB962C8B-B14F-4D97-AF65-F5344CB8AC3E}">
        <p14:creationId xmlns:p14="http://schemas.microsoft.com/office/powerpoint/2010/main" val="354987293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93A062-8246-45CD-8A6E-2CF8D75FFBFC}" type="datetimeFigureOut">
              <a:rPr lang="en-US" smtClean="0"/>
              <a:pPr/>
              <a:t>2/27/2020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0BEA225-2C02-4597-977A-110E8D4382A6}" type="slidenum">
              <a:rPr lang="en-US" smtClean="0"/>
              <a:pPr/>
              <a:t>‹#›</a:t>
            </a:fld>
            <a:endParaRPr lang="en-US"/>
          </a:p>
        </p:txBody>
      </p:sp>
    </p:spTree>
    <p:extLst>
      <p:ext uri="{BB962C8B-B14F-4D97-AF65-F5344CB8AC3E}">
        <p14:creationId xmlns:p14="http://schemas.microsoft.com/office/powerpoint/2010/main" val="2802466009"/>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Master" Target="../slideMasters/slideMaster3.xml"/><Relationship Id="rId6" Type="http://schemas.openxmlformats.org/officeDocument/2006/relationships/image" Target="../media/image6.jpeg"/><Relationship Id="rId5" Type="http://schemas.openxmlformats.org/officeDocument/2006/relationships/image" Target="../media/image1.jpe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Master" Target="../slideMasters/slideMaster5.xml"/><Relationship Id="rId6" Type="http://schemas.openxmlformats.org/officeDocument/2006/relationships/image" Target="../media/image6.jpeg"/><Relationship Id="rId5" Type="http://schemas.openxmlformats.org/officeDocument/2006/relationships/image" Target="../media/image1.jpe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7.xml"/><Relationship Id="rId5" Type="http://schemas.openxmlformats.org/officeDocument/2006/relationships/image" Target="../media/image1.jpeg"/><Relationship Id="rId4" Type="http://schemas.openxmlformats.org/officeDocument/2006/relationships/image" Target="../media/image5.pn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9.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6667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5"/>
          </a:xfrm>
          <a:prstGeom prst="rect">
            <a:avLst/>
          </a:prstGeom>
        </p:spPr>
        <p:txBody>
          <a:bodyPr/>
          <a:lstStyle/>
          <a:p>
            <a:r>
              <a:rPr lang="en-US"/>
              <a:t>Click to edit Master title style</a:t>
            </a:r>
            <a:endParaRPr lang="en-ZA"/>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ZA"/>
          </a:p>
        </p:txBody>
      </p:sp>
      <p:sp>
        <p:nvSpPr>
          <p:cNvPr id="4" name="Date Placeholder 3"/>
          <p:cNvSpPr>
            <a:spLocks noGrp="1"/>
          </p:cNvSpPr>
          <p:nvPr>
            <p:ph type="dt" sz="half" idx="10"/>
          </p:nvPr>
        </p:nvSpPr>
        <p:spPr>
          <a:xfrm>
            <a:off x="457200" y="6356352"/>
            <a:ext cx="2133600" cy="365125"/>
          </a:xfrm>
          <a:prstGeom prst="rect">
            <a:avLst/>
          </a:prstGeom>
        </p:spPr>
        <p:txBody>
          <a:bodyPr/>
          <a:lstStyle>
            <a:lvl1pPr>
              <a:defRPr/>
            </a:lvl1pPr>
          </a:lstStyle>
          <a:p>
            <a:pPr>
              <a:defRPr/>
            </a:pPr>
            <a:endParaRPr lang="en-ZA">
              <a:solidFill>
                <a:prstClr val="black"/>
              </a:solidFill>
            </a:endParaRP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lvl1pPr>
              <a:defRPr/>
            </a:lvl1pPr>
          </a:lstStyle>
          <a:p>
            <a:pPr>
              <a:defRPr/>
            </a:pPr>
            <a:endParaRPr lang="en-ZA">
              <a:solidFill>
                <a:prstClr val="black"/>
              </a:solidFill>
            </a:endParaRPr>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lvl1pPr>
              <a:defRPr/>
            </a:lvl1pPr>
          </a:lstStyle>
          <a:p>
            <a:pPr>
              <a:defRPr/>
            </a:pPr>
            <a:fld id="{A4E839FC-C732-471C-B1B8-73F6CE027F85}" type="slidenum">
              <a:rPr lang="en-ZA">
                <a:solidFill>
                  <a:prstClr val="black"/>
                </a:solidFill>
              </a:rPr>
              <a:pPr>
                <a:defRPr/>
              </a:pPr>
              <a:t>‹#›</a:t>
            </a:fld>
            <a:endParaRPr lang="en-ZA">
              <a:solidFill>
                <a:prstClr val="black"/>
              </a:solidFill>
            </a:endParaRPr>
          </a:p>
        </p:txBody>
      </p:sp>
    </p:spTree>
    <p:extLst>
      <p:ext uri="{BB962C8B-B14F-4D97-AF65-F5344CB8AC3E}">
        <p14:creationId xmlns:p14="http://schemas.microsoft.com/office/powerpoint/2010/main" val="2953101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7951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457200" y="1600202"/>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2"/>
            <a:ext cx="2133600" cy="365125"/>
          </a:xfrm>
          <a:prstGeom prst="rect">
            <a:avLst/>
          </a:prstGeom>
        </p:spPr>
        <p:txBody>
          <a:bodyPr/>
          <a:lstStyle/>
          <a:p>
            <a:endParaRPr lang="en-US">
              <a:solidFill>
                <a:prstClr val="black"/>
              </a:solidFill>
            </a:endParaRPr>
          </a:p>
        </p:txBody>
      </p:sp>
      <p:sp>
        <p:nvSpPr>
          <p:cNvPr id="5" name="Footer Placeholder 4"/>
          <p:cNvSpPr>
            <a:spLocks noGrp="1"/>
          </p:cNvSpPr>
          <p:nvPr>
            <p:ph type="ftr" sz="quarter" idx="11"/>
          </p:nvPr>
        </p:nvSpPr>
        <p:spPr>
          <a:xfrm>
            <a:off x="3124200" y="6356352"/>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2"/>
            <a:ext cx="2133600" cy="365125"/>
          </a:xfrm>
          <a:prstGeom prst="rect">
            <a:avLst/>
          </a:prstGeom>
        </p:spPr>
        <p:txBody>
          <a:bodyPr/>
          <a:lstStyle/>
          <a:p>
            <a:fld id="{09FA2056-EF4E-9D49-9CFF-C173BF72664D}"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7494357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11"/>
          <p:cNvPicPr>
            <a:picLocks noChangeAspect="1" noChangeArrowheads="1"/>
          </p:cNvPicPr>
          <p:nvPr/>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p:nvPicPr>
        <p:blipFill>
          <a:blip r:embed="rId3" cstate="print"/>
          <a:srcRect l="5799" r="18813"/>
          <a:stretch>
            <a:fillRect/>
          </a:stretch>
        </p:blipFill>
        <p:spPr bwMode="auto">
          <a:xfrm flipH="1">
            <a:off x="228600" y="2743202"/>
            <a:ext cx="1524000" cy="1333891"/>
          </a:xfrm>
          <a:prstGeom prst="rect">
            <a:avLst/>
          </a:prstGeom>
          <a:noFill/>
          <a:ln w="9525">
            <a:noFill/>
            <a:miter lim="800000"/>
            <a:headEnd/>
            <a:tailEnd/>
          </a:ln>
          <a:effectLst/>
        </p:spPr>
      </p:pic>
      <p:pic>
        <p:nvPicPr>
          <p:cNvPr id="10" name="Picture 9"/>
          <p:cNvPicPr>
            <a:picLocks noChangeAspect="1" noChangeArrowheads="1"/>
          </p:cNvPicPr>
          <p:nvPr/>
        </p:nvPicPr>
        <p:blipFill>
          <a:blip r:embed="rId4" cstate="print"/>
          <a:srcRect l="11563" r="32932" b="27168"/>
          <a:stretch>
            <a:fillRect/>
          </a:stretch>
        </p:blipFill>
        <p:spPr bwMode="auto">
          <a:xfrm>
            <a:off x="228601" y="4267200"/>
            <a:ext cx="1567543" cy="1371600"/>
          </a:xfrm>
          <a:prstGeom prst="rect">
            <a:avLst/>
          </a:prstGeom>
          <a:noFill/>
          <a:ln w="9525">
            <a:noFill/>
            <a:miter lim="800000"/>
            <a:headEnd/>
            <a:tailEnd/>
          </a:ln>
          <a:effectLst/>
        </p:spPr>
      </p:pic>
      <p:cxnSp>
        <p:nvCxnSpPr>
          <p:cNvPr id="12" name="Straight Connector 11"/>
          <p:cNvCxnSpPr/>
          <p:nvPr/>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p:nvPicPr>
        <p:blipFill>
          <a:blip r:embed="rId5" cstate="print"/>
          <a:stretch>
            <a:fillRect/>
          </a:stretch>
        </p:blipFill>
        <p:spPr>
          <a:xfrm>
            <a:off x="152400" y="5867400"/>
            <a:ext cx="2286000" cy="824484"/>
          </a:xfrm>
          <a:prstGeom prst="rect">
            <a:avLst/>
          </a:prstGeom>
        </p:spPr>
      </p:pic>
      <p:cxnSp>
        <p:nvCxnSpPr>
          <p:cNvPr id="17" name="Straight Connector 1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Picture 10" descr="Phila.jpg"/>
          <p:cNvPicPr>
            <a:picLocks noChangeAspect="1"/>
          </p:cNvPicPr>
          <p:nvPr/>
        </p:nvPicPr>
        <p:blipFill>
          <a:blip r:embed="rId6" cstate="print"/>
          <a:stretch>
            <a:fillRect/>
          </a:stretch>
        </p:blipFill>
        <p:spPr>
          <a:xfrm>
            <a:off x="6786578" y="5929356"/>
            <a:ext cx="1071570" cy="910387"/>
          </a:xfrm>
          <a:prstGeom prst="rect">
            <a:avLst/>
          </a:prstGeom>
        </p:spPr>
      </p:pic>
      <p:pic>
        <p:nvPicPr>
          <p:cNvPr id="13" name="Picture 12" descr="Logo - NDP - Full colour.jpg"/>
          <p:cNvPicPr>
            <a:picLocks noChangeAspect="1"/>
          </p:cNvPicPr>
          <p:nvPr/>
        </p:nvPicPr>
        <p:blipFill>
          <a:blip r:embed="rId7" cstate="print"/>
          <a:stretch>
            <a:fillRect/>
          </a:stretch>
        </p:blipFill>
        <p:spPr>
          <a:xfrm>
            <a:off x="8001025" y="5870484"/>
            <a:ext cx="1058978" cy="1058978"/>
          </a:xfrm>
          <a:prstGeom prst="rect">
            <a:avLst/>
          </a:prstGeom>
        </p:spPr>
      </p:pic>
    </p:spTree>
    <p:extLst>
      <p:ext uri="{BB962C8B-B14F-4D97-AF65-F5344CB8AC3E}">
        <p14:creationId xmlns:p14="http://schemas.microsoft.com/office/powerpoint/2010/main" val="3790311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20399423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1811315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401584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10974724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cxnSp>
        <p:nvCxnSpPr>
          <p:cNvPr id="7" name="Straight Connector 6"/>
          <p:cNvCxnSpPr/>
          <p:nvPr userDrawn="1"/>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Phila.jpg"/>
          <p:cNvPicPr>
            <a:picLocks noChangeAspect="1"/>
          </p:cNvPicPr>
          <p:nvPr userDrawn="1"/>
        </p:nvPicPr>
        <p:blipFill>
          <a:blip r:embed="rId2" cstate="print"/>
          <a:stretch>
            <a:fillRect/>
          </a:stretch>
        </p:blipFill>
        <p:spPr>
          <a:xfrm>
            <a:off x="5584724" y="5929356"/>
            <a:ext cx="1071570" cy="910387"/>
          </a:xfrm>
          <a:prstGeom prst="rect">
            <a:avLst/>
          </a:prstGeom>
        </p:spPr>
      </p:pic>
      <p:pic>
        <p:nvPicPr>
          <p:cNvPr id="4" name="Picture 3" descr="Logo - NDP - Full colour.jpg"/>
          <p:cNvPicPr>
            <a:picLocks noChangeAspect="1"/>
          </p:cNvPicPr>
          <p:nvPr userDrawn="1"/>
        </p:nvPicPr>
        <p:blipFill>
          <a:blip r:embed="rId3" cstate="print"/>
          <a:stretch>
            <a:fillRect/>
          </a:stretch>
        </p:blipFill>
        <p:spPr>
          <a:xfrm>
            <a:off x="6799171" y="5870484"/>
            <a:ext cx="1058978" cy="1058978"/>
          </a:xfrm>
          <a:prstGeom prst="rect">
            <a:avLst/>
          </a:prstGeom>
        </p:spPr>
      </p:pic>
    </p:spTree>
    <p:extLst>
      <p:ext uri="{BB962C8B-B14F-4D97-AF65-F5344CB8AC3E}">
        <p14:creationId xmlns:p14="http://schemas.microsoft.com/office/powerpoint/2010/main" val="1328821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3990191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15420194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38411367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7BA73B2-9DDA-47F4-BE82-4E13309EEA73}" type="slidenum">
              <a:rPr lang="en-US" smtClean="0"/>
              <a:pPr/>
              <a:t>‹#›</a:t>
            </a:fld>
            <a:endParaRPr lang="en-US"/>
          </a:p>
        </p:txBody>
      </p:sp>
    </p:spTree>
    <p:extLst>
      <p:ext uri="{BB962C8B-B14F-4D97-AF65-F5344CB8AC3E}">
        <p14:creationId xmlns:p14="http://schemas.microsoft.com/office/powerpoint/2010/main" val="16215321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7" name="Rectangle 6"/>
          <p:cNvSpPr/>
          <p:nvPr/>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p:nvPicPr>
        <p:blipFill>
          <a:blip r:embed="rId5" cstate="print"/>
          <a:stretch>
            <a:fillRect/>
          </a:stretch>
        </p:blipFill>
        <p:spPr>
          <a:xfrm>
            <a:off x="152400" y="5867400"/>
            <a:ext cx="2286000" cy="824484"/>
          </a:xfrm>
          <a:prstGeom prst="rect">
            <a:avLst/>
          </a:prstGeom>
        </p:spPr>
      </p:pic>
      <p:cxnSp>
        <p:nvCxnSpPr>
          <p:cNvPr id="17" name="Straight Connector 1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Picture 10" descr="Phila.jpg"/>
          <p:cNvPicPr>
            <a:picLocks noChangeAspect="1"/>
          </p:cNvPicPr>
          <p:nvPr/>
        </p:nvPicPr>
        <p:blipFill>
          <a:blip r:embed="rId6" cstate="print"/>
          <a:stretch>
            <a:fillRect/>
          </a:stretch>
        </p:blipFill>
        <p:spPr>
          <a:xfrm>
            <a:off x="6786578" y="5929354"/>
            <a:ext cx="1071570" cy="910387"/>
          </a:xfrm>
          <a:prstGeom prst="rect">
            <a:avLst/>
          </a:prstGeom>
        </p:spPr>
      </p:pic>
      <p:pic>
        <p:nvPicPr>
          <p:cNvPr id="13" name="Picture 12" descr="Logo - NDP - Full colour.jpg"/>
          <p:cNvPicPr>
            <a:picLocks noChangeAspect="1"/>
          </p:cNvPicPr>
          <p:nvPr/>
        </p:nvPicPr>
        <p:blipFill>
          <a:blip r:embed="rId7" cstate="print"/>
          <a:stretch>
            <a:fillRect/>
          </a:stretch>
        </p:blipFill>
        <p:spPr>
          <a:xfrm>
            <a:off x="8001024" y="5870484"/>
            <a:ext cx="1058978" cy="1058978"/>
          </a:xfrm>
          <a:prstGeom prst="rect">
            <a:avLst/>
          </a:prstGeom>
        </p:spPr>
      </p:pic>
    </p:spTree>
    <p:extLst>
      <p:ext uri="{BB962C8B-B14F-4D97-AF65-F5344CB8AC3E}">
        <p14:creationId xmlns:p14="http://schemas.microsoft.com/office/powerpoint/2010/main" val="15170413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Phila.jpg"/>
          <p:cNvPicPr>
            <a:picLocks noChangeAspect="1"/>
          </p:cNvPicPr>
          <p:nvPr/>
        </p:nvPicPr>
        <p:blipFill>
          <a:blip r:embed="rId2" cstate="print"/>
          <a:stretch>
            <a:fillRect/>
          </a:stretch>
        </p:blipFill>
        <p:spPr>
          <a:xfrm>
            <a:off x="5584724" y="5929354"/>
            <a:ext cx="1071570" cy="910387"/>
          </a:xfrm>
          <a:prstGeom prst="rect">
            <a:avLst/>
          </a:prstGeom>
        </p:spPr>
      </p:pic>
      <p:pic>
        <p:nvPicPr>
          <p:cNvPr id="4" name="Picture 3" descr="Logo - NDP - Full colour.jpg"/>
          <p:cNvPicPr>
            <a:picLocks noChangeAspect="1"/>
          </p:cNvPicPr>
          <p:nvPr/>
        </p:nvPicPr>
        <p:blipFill>
          <a:blip r:embed="rId3" cstate="print"/>
          <a:stretch>
            <a:fillRect/>
          </a:stretch>
        </p:blipFill>
        <p:spPr>
          <a:xfrm>
            <a:off x="6799170" y="5870484"/>
            <a:ext cx="1058978" cy="1058978"/>
          </a:xfrm>
          <a:prstGeom prst="rect">
            <a:avLst/>
          </a:prstGeom>
        </p:spPr>
      </p:pic>
    </p:spTree>
    <p:extLst>
      <p:ext uri="{BB962C8B-B14F-4D97-AF65-F5344CB8AC3E}">
        <p14:creationId xmlns:p14="http://schemas.microsoft.com/office/powerpoint/2010/main" val="29564746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7" name="Rectangle 6"/>
          <p:cNvSpPr/>
          <p:nvPr/>
        </p:nvSpPr>
        <p:spPr>
          <a:xfrm>
            <a:off x="0" y="0"/>
            <a:ext cx="9144000" cy="11430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11"/>
          <p:cNvPicPr>
            <a:picLocks noChangeAspect="1" noChangeArrowheads="1"/>
          </p:cNvPicPr>
          <p:nvPr/>
        </p:nvPicPr>
        <p:blipFill>
          <a:blip r:embed="rId2" cstate="print"/>
          <a:srcRect r="26000"/>
          <a:stretch>
            <a:fillRect/>
          </a:stretch>
        </p:blipFill>
        <p:spPr bwMode="auto">
          <a:xfrm>
            <a:off x="228600" y="1219200"/>
            <a:ext cx="1524000" cy="1372973"/>
          </a:xfrm>
          <a:prstGeom prst="rect">
            <a:avLst/>
          </a:prstGeom>
          <a:noFill/>
          <a:ln w="9525">
            <a:noFill/>
            <a:miter lim="800000"/>
            <a:headEnd/>
            <a:tailEnd/>
          </a:ln>
          <a:effectLst/>
        </p:spPr>
      </p:pic>
      <p:pic>
        <p:nvPicPr>
          <p:cNvPr id="9" name="Picture 7"/>
          <p:cNvPicPr>
            <a:picLocks noChangeAspect="1" noChangeArrowheads="1"/>
          </p:cNvPicPr>
          <p:nvPr/>
        </p:nvPicPr>
        <p:blipFill>
          <a:blip r:embed="rId3" cstate="print"/>
          <a:srcRect l="5799" r="18813"/>
          <a:stretch>
            <a:fillRect/>
          </a:stretch>
        </p:blipFill>
        <p:spPr bwMode="auto">
          <a:xfrm flipH="1">
            <a:off x="228600" y="2743200"/>
            <a:ext cx="1524000" cy="1333891"/>
          </a:xfrm>
          <a:prstGeom prst="rect">
            <a:avLst/>
          </a:prstGeom>
          <a:noFill/>
          <a:ln w="9525">
            <a:noFill/>
            <a:miter lim="800000"/>
            <a:headEnd/>
            <a:tailEnd/>
          </a:ln>
          <a:effectLst/>
        </p:spPr>
      </p:pic>
      <p:pic>
        <p:nvPicPr>
          <p:cNvPr id="10" name="Picture 9"/>
          <p:cNvPicPr>
            <a:picLocks noChangeAspect="1" noChangeArrowheads="1"/>
          </p:cNvPicPr>
          <p:nvPr/>
        </p:nvPicPr>
        <p:blipFill>
          <a:blip r:embed="rId4" cstate="print"/>
          <a:srcRect l="11563" r="32932" b="27168"/>
          <a:stretch>
            <a:fillRect/>
          </a:stretch>
        </p:blipFill>
        <p:spPr bwMode="auto">
          <a:xfrm>
            <a:off x="228600" y="4267200"/>
            <a:ext cx="1567543" cy="1371600"/>
          </a:xfrm>
          <a:prstGeom prst="rect">
            <a:avLst/>
          </a:prstGeom>
          <a:noFill/>
          <a:ln w="9525">
            <a:noFill/>
            <a:miter lim="800000"/>
            <a:headEnd/>
            <a:tailEnd/>
          </a:ln>
          <a:effectLst/>
        </p:spPr>
      </p:pic>
      <p:cxnSp>
        <p:nvCxnSpPr>
          <p:cNvPr id="12" name="Straight Connector 11"/>
          <p:cNvCxnSpPr/>
          <p:nvPr/>
        </p:nvCxnSpPr>
        <p:spPr>
          <a:xfrm>
            <a:off x="2514600" y="2667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2514600" y="4191000"/>
            <a:ext cx="6400800" cy="1588"/>
          </a:xfrm>
          <a:prstGeom prst="line">
            <a:avLst/>
          </a:prstGeom>
          <a:ln>
            <a:solidFill>
              <a:srgbClr val="005D28"/>
            </a:solidFill>
          </a:ln>
        </p:spPr>
        <p:style>
          <a:lnRef idx="1">
            <a:schemeClr val="accent1"/>
          </a:lnRef>
          <a:fillRef idx="0">
            <a:schemeClr val="accent1"/>
          </a:fillRef>
          <a:effectRef idx="0">
            <a:schemeClr val="accent1"/>
          </a:effectRef>
          <a:fontRef idx="minor">
            <a:schemeClr val="tx1"/>
          </a:fontRef>
        </p:style>
      </p:cxnSp>
      <p:pic>
        <p:nvPicPr>
          <p:cNvPr id="16" name="Picture 15" descr="NDOH Logo.jpg"/>
          <p:cNvPicPr>
            <a:picLocks noChangeAspect="1"/>
          </p:cNvPicPr>
          <p:nvPr/>
        </p:nvPicPr>
        <p:blipFill>
          <a:blip r:embed="rId5" cstate="print"/>
          <a:stretch>
            <a:fillRect/>
          </a:stretch>
        </p:blipFill>
        <p:spPr>
          <a:xfrm>
            <a:off x="152400" y="5867400"/>
            <a:ext cx="2286000" cy="824484"/>
          </a:xfrm>
          <a:prstGeom prst="rect">
            <a:avLst/>
          </a:prstGeom>
        </p:spPr>
      </p:pic>
      <p:cxnSp>
        <p:nvCxnSpPr>
          <p:cNvPr id="17" name="Straight Connector 1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hasCustomPrompt="1"/>
          </p:nvPr>
        </p:nvSpPr>
        <p:spPr>
          <a:xfrm>
            <a:off x="2514600" y="1217612"/>
            <a:ext cx="6279018" cy="1325563"/>
          </a:xfrm>
          <a:prstGeom prst="rect">
            <a:avLst/>
          </a:prstGeom>
        </p:spPr>
        <p:txBody>
          <a:bodyPr/>
          <a:lstStyle>
            <a:lvl1pPr marL="0" algn="l" defTabSz="914400" rtl="0" eaLnBrk="1" latinLnBrk="0" hangingPunct="1">
              <a:defRPr lang="en-US" sz="3600" kern="1200" dirty="0">
                <a:solidFill>
                  <a:schemeClr val="bg1">
                    <a:lumMod val="50000"/>
                  </a:schemeClr>
                </a:solidFill>
                <a:latin typeface="Arial" pitchFamily="34" charset="0"/>
                <a:ea typeface="+mn-ea"/>
                <a:cs typeface="Arial" pitchFamily="34" charset="0"/>
              </a:defRPr>
            </a:lvl1pPr>
          </a:lstStyle>
          <a:p>
            <a:r>
              <a:rPr lang="en-ZA" dirty="0"/>
              <a:t>[Insert title of meeting/event here]</a:t>
            </a:r>
          </a:p>
        </p:txBody>
      </p:sp>
      <p:sp>
        <p:nvSpPr>
          <p:cNvPr id="15" name="TextBox 14"/>
          <p:cNvSpPr txBox="1"/>
          <p:nvPr/>
        </p:nvSpPr>
        <p:spPr>
          <a:xfrm>
            <a:off x="2485996" y="3207150"/>
            <a:ext cx="5791200" cy="400110"/>
          </a:xfrm>
          <a:prstGeom prst="rect">
            <a:avLst/>
          </a:prstGeom>
          <a:noFill/>
        </p:spPr>
        <p:txBody>
          <a:bodyPr wrap="square" rtlCol="0">
            <a:spAutoFit/>
          </a:bodyPr>
          <a:lstStyle/>
          <a:p>
            <a:r>
              <a:rPr lang="en-US" sz="2000" dirty="0">
                <a:solidFill>
                  <a:schemeClr val="bg1">
                    <a:lumMod val="50000"/>
                  </a:schemeClr>
                </a:solidFill>
                <a:latin typeface="Arial" pitchFamily="34" charset="0"/>
                <a:cs typeface="Arial" pitchFamily="34" charset="0"/>
              </a:rPr>
              <a:t>[Insert name of presenter/unit here]</a:t>
            </a:r>
          </a:p>
        </p:txBody>
      </p:sp>
      <p:sp>
        <p:nvSpPr>
          <p:cNvPr id="19" name="Date Placeholder 1"/>
          <p:cNvSpPr>
            <a:spLocks noGrp="1"/>
          </p:cNvSpPr>
          <p:nvPr>
            <p:ph type="dt" sz="half" idx="10"/>
          </p:nvPr>
        </p:nvSpPr>
        <p:spPr>
          <a:xfrm>
            <a:off x="3923928" y="4669965"/>
            <a:ext cx="2808312" cy="365125"/>
          </a:xfrm>
          <a:prstGeom prst="rect">
            <a:avLst/>
          </a:prstGeom>
        </p:spPr>
        <p:txBody>
          <a:bodyPr/>
          <a:lstStyle>
            <a:lvl1pPr algn="ctr">
              <a:defRPr lang="en-US" sz="2000" kern="1200" smtClean="0">
                <a:solidFill>
                  <a:schemeClr val="bg1">
                    <a:lumMod val="50000"/>
                  </a:schemeClr>
                </a:solidFill>
                <a:latin typeface="Arial" pitchFamily="34" charset="0"/>
                <a:ea typeface="+mn-ea"/>
                <a:cs typeface="Arial" pitchFamily="34" charset="0"/>
              </a:defRPr>
            </a:lvl1pPr>
          </a:lstStyle>
          <a:p>
            <a:endParaRPr lang="en-US" dirty="0"/>
          </a:p>
        </p:txBody>
      </p:sp>
    </p:spTree>
    <p:extLst>
      <p:ext uri="{BB962C8B-B14F-4D97-AF65-F5344CB8AC3E}">
        <p14:creationId xmlns:p14="http://schemas.microsoft.com/office/powerpoint/2010/main" val="2028461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6463630" cy="543595"/>
          </a:xfrm>
          <a:prstGeom prst="rect">
            <a:avLst/>
          </a:prstGeom>
        </p:spPr>
        <p:txBody>
          <a:bodyPr/>
          <a:lstStyle>
            <a:lvl1pPr>
              <a:defRPr lang="en-US" sz="2800" b="1" kern="1200" dirty="0">
                <a:solidFill>
                  <a:schemeClr val="bg1"/>
                </a:solidFill>
                <a:latin typeface="Arial" pitchFamily="34" charset="0"/>
                <a:ea typeface="+mj-ea"/>
                <a:cs typeface="Arial" pitchFamily="34" charset="0"/>
              </a:defRPr>
            </a:lvl1pPr>
          </a:lstStyle>
          <a:p>
            <a:pPr marL="0" marR="0" lvl="0" indent="0" algn="l"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a:t>Click to edit Master title style</a:t>
            </a:r>
            <a:endParaRPr lang="en-US" dirty="0"/>
          </a:p>
        </p:txBody>
      </p:sp>
      <p:sp>
        <p:nvSpPr>
          <p:cNvPr id="3" name="Content Placeholder 2"/>
          <p:cNvSpPr>
            <a:spLocks noGrp="1"/>
          </p:cNvSpPr>
          <p:nvPr>
            <p:ph idx="1"/>
          </p:nvPr>
        </p:nvSpPr>
        <p:spPr>
          <a:xfrm>
            <a:off x="628650" y="1825625"/>
            <a:ext cx="7886700" cy="4351338"/>
          </a:xfrm>
          <a:prstGeom prst="rect">
            <a:avLst/>
          </a:prstGeo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11"/>
          </p:nvPr>
        </p:nvSpPr>
        <p:spPr>
          <a:xfrm>
            <a:off x="2843808" y="6356349"/>
            <a:ext cx="3086100" cy="365125"/>
          </a:xfrm>
          <a:prstGeom prst="rect">
            <a:avLst/>
          </a:prstGeom>
        </p:spPr>
        <p:txBody>
          <a:bodyPr/>
          <a:lstStyle/>
          <a:p>
            <a:endParaRPr lang="en-US" dirty="0"/>
          </a:p>
        </p:txBody>
      </p:sp>
      <p:sp>
        <p:nvSpPr>
          <p:cNvPr id="7"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042997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5" name="Title 1"/>
          <p:cNvSpPr>
            <a:spLocks noGrp="1"/>
          </p:cNvSpPr>
          <p:nvPr>
            <p:ph type="title"/>
          </p:nvPr>
        </p:nvSpPr>
        <p:spPr>
          <a:xfrm>
            <a:off x="628650" y="365125"/>
            <a:ext cx="6463630" cy="543595"/>
          </a:xfrm>
          <a:prstGeom prst="rect">
            <a:avLst/>
          </a:prstGeom>
        </p:spPr>
        <p:txBody>
          <a:bodyPr/>
          <a:lstStyle>
            <a:lvl1pPr>
              <a:defRPr lang="en-US" sz="2800" b="1" kern="1200" dirty="0">
                <a:solidFill>
                  <a:schemeClr val="bg1"/>
                </a:solidFill>
                <a:latin typeface="Arial" pitchFamily="34" charset="0"/>
                <a:ea typeface="+mj-ea"/>
                <a:cs typeface="Arial" pitchFamily="34" charset="0"/>
              </a:defRPr>
            </a:lvl1pPr>
          </a:lstStyle>
          <a:p>
            <a:pPr marL="0" marR="0" lvl="0" indent="0" algn="l" defTabSz="457200" rtl="0" eaLnBrk="1" fontAlgn="auto" latinLnBrk="0" hangingPunct="1">
              <a:lnSpc>
                <a:spcPct val="100000"/>
              </a:lnSpc>
              <a:spcBef>
                <a:spcPct val="0"/>
              </a:spcBef>
              <a:spcAft>
                <a:spcPts val="0"/>
              </a:spcAft>
              <a:buClrTx/>
              <a:buSzTx/>
              <a:buFontTx/>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a:t>Click to edit Master title style</a:t>
            </a:r>
            <a:endParaRPr lang="en-US" dirty="0"/>
          </a:p>
        </p:txBody>
      </p:sp>
      <p:sp>
        <p:nvSpPr>
          <p:cNvPr id="8" name="Slide Number Placeholder 5"/>
          <p:cNvSpPr txBox="1">
            <a:spLocks/>
          </p:cNvSpPr>
          <p:nvPr/>
        </p:nvSpPr>
        <p:spPr>
          <a:xfrm>
            <a:off x="8119306" y="6356349"/>
            <a:ext cx="792088" cy="365125"/>
          </a:xfrm>
          <a:prstGeom prst="rect">
            <a:avLst/>
          </a:prstGeom>
        </p:spPr>
        <p:txBody>
          <a:bodyPr/>
          <a:lstStyle>
            <a:defPPr>
              <a:defRPr lang="en-US"/>
            </a:defPPr>
            <a:lvl1pPr>
              <a:defRPr>
                <a:latin typeface="Arial" panose="020B0604020202020204" pitchFamily="34" charset="0"/>
                <a:cs typeface="Arial" panose="020B0604020202020204" pitchFamily="34" charset="0"/>
              </a:defRPr>
            </a:lvl1pPr>
          </a:lstStyle>
          <a:p>
            <a:pPr lvl="0"/>
            <a:fld id="{327CBE16-C524-4E85-84FB-DE985D9DE1E6}" type="slidenum">
              <a:rPr lang="en-US" smtClean="0"/>
              <a:pPr lvl="0"/>
              <a:t>‹#›</a:t>
            </a:fld>
            <a:endParaRPr lang="en-US" dirty="0"/>
          </a:p>
        </p:txBody>
      </p:sp>
    </p:spTree>
    <p:extLst>
      <p:ext uri="{BB962C8B-B14F-4D97-AF65-F5344CB8AC3E}">
        <p14:creationId xmlns:p14="http://schemas.microsoft.com/office/powerpoint/2010/main" val="179094471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marL="0" algn="l" defTabSz="914400" rtl="0" eaLnBrk="1" latinLnBrk="0" hangingPunct="1">
              <a:spcBef>
                <a:spcPct val="0"/>
              </a:spcBef>
              <a:buNone/>
              <a:defRPr lang="en-US" sz="3600" kern="1200" dirty="0">
                <a:solidFill>
                  <a:schemeClr val="bg1">
                    <a:lumMod val="50000"/>
                  </a:schemeClr>
                </a:solidFill>
                <a:latin typeface="Arial" pitchFamily="34" charset="0"/>
                <a:ea typeface="+mn-ea"/>
                <a:cs typeface="Arial"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5" name="Footer Placeholder 4"/>
          <p:cNvSpPr>
            <a:spLocks noGrp="1"/>
          </p:cNvSpPr>
          <p:nvPr>
            <p:ph type="ftr" sz="quarter" idx="11"/>
          </p:nvPr>
        </p:nvSpPr>
        <p:spPr>
          <a:xfrm>
            <a:off x="3028950" y="6356350"/>
            <a:ext cx="2551162" cy="365125"/>
          </a:xfrm>
          <a:prstGeom prst="rect">
            <a:avLst/>
          </a:prstGeom>
        </p:spPr>
        <p:txBody>
          <a:bodyPr/>
          <a:lstStyle/>
          <a:p>
            <a:endParaRPr lang="en-US" dirty="0"/>
          </a:p>
        </p:txBody>
      </p:sp>
      <p:sp>
        <p:nvSpPr>
          <p:cNvPr id="7"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z="1800" kern="1200" smtClean="0">
                <a:solidFill>
                  <a:schemeClr val="tx1"/>
                </a:solidFill>
                <a:latin typeface="Arial" panose="020B0604020202020204" pitchFamily="34" charset="0"/>
                <a:ea typeface="+mn-ea"/>
                <a:cs typeface="Arial" panose="020B0604020202020204" pitchFamily="34" charset="0"/>
              </a:rPr>
              <a:pPr/>
              <a:t>‹#›</a:t>
            </a:fld>
            <a:endParaRPr lang="en-US" sz="1800" kern="1200" dirty="0">
              <a:solidFill>
                <a:schemeClr val="tx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083845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0618" y="260648"/>
            <a:ext cx="6535638" cy="543595"/>
          </a:xfrm>
          <a:prstGeom prst="rect">
            <a:avLst/>
          </a:prstGeom>
        </p:spPr>
        <p:txBody>
          <a:bodyPr/>
          <a:lstStyle>
            <a:lvl1pPr algn="l">
              <a:defRPr lang="en-US" sz="2800" b="1" kern="1200" dirty="0" smtClean="0">
                <a:solidFill>
                  <a:schemeClr val="bg1"/>
                </a:solidFill>
                <a:latin typeface="Arial" pitchFamily="34" charset="0"/>
                <a:ea typeface="+mj-ea"/>
                <a:cs typeface="Arial"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467544" y="1196752"/>
            <a:ext cx="3867150" cy="4990684"/>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8200" y="1196752"/>
            <a:ext cx="3867150" cy="4980211"/>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vl2pPr>
            <a:lvl3pPr>
              <a:defRPr sz="1800"/>
            </a:lvl3pPr>
            <a:lvl4pPr>
              <a:defRPr sz="1600"/>
            </a:lvl4pPr>
            <a:lvl5pPr>
              <a:defRPr sz="16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p:cNvSpPr>
            <a:spLocks noGrp="1"/>
          </p:cNvSpPr>
          <p:nvPr>
            <p:ph type="ftr" sz="quarter" idx="11"/>
          </p:nvPr>
        </p:nvSpPr>
        <p:spPr>
          <a:xfrm>
            <a:off x="2699792" y="6356350"/>
            <a:ext cx="280831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565642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6462042" cy="615603"/>
          </a:xfrm>
          <a:prstGeom prst="rect">
            <a:avLst/>
          </a:prstGeom>
        </p:spPr>
        <p:txBody>
          <a:bodyPr/>
          <a:lstStyle>
            <a:lvl1pPr>
              <a:defRPr lang="en-US" sz="2800" b="1" kern="1200" smtClean="0">
                <a:solidFill>
                  <a:schemeClr val="bg1"/>
                </a:solidFill>
                <a:latin typeface="Arial" pitchFamily="34" charset="0"/>
                <a:ea typeface="+mj-ea"/>
                <a:cs typeface="Arial"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630238" y="1681163"/>
            <a:ext cx="3868737" cy="823912"/>
          </a:xfrm>
          <a:prstGeom prst="rect">
            <a:avLst/>
          </a:prstGeom>
        </p:spPr>
        <p:txBody>
          <a:bodyPr anchor="b"/>
          <a:lstStyle>
            <a:lvl1pPr marL="0" indent="0" algn="l" defTabSz="914400" rtl="0" eaLnBrk="1" latinLnBrk="0" hangingPunct="1">
              <a:buNone/>
              <a:defRPr lang="en-US" sz="2400" b="1" kern="1200" dirty="0" smtClean="0">
                <a:solidFill>
                  <a:schemeClr val="tx1"/>
                </a:solidFill>
                <a:latin typeface="Arial" pitchFamily="34" charset="0"/>
                <a:ea typeface="+mn-ea"/>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788" cy="823912"/>
          </a:xfrm>
          <a:prstGeom prst="rect">
            <a:avLst/>
          </a:prstGeom>
        </p:spPr>
        <p:txBody>
          <a:bodyPr anchor="b"/>
          <a:lstStyle>
            <a:lvl1pPr marL="0" indent="0">
              <a:buNone/>
              <a:defRPr lang="en-US" sz="2400" b="1" kern="1200" dirty="0" smtClean="0">
                <a:solidFill>
                  <a:schemeClr val="tx1"/>
                </a:solidFill>
                <a:latin typeface="Arial" pitchFamily="34" charset="0"/>
                <a:ea typeface="+mn-ea"/>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a:t>Edit Master text styles</a:t>
            </a:r>
          </a:p>
        </p:txBody>
      </p:sp>
      <p:sp>
        <p:nvSpPr>
          <p:cNvPr id="6" name="Content Placeholder 5"/>
          <p:cNvSpPr>
            <a:spLocks noGrp="1"/>
          </p:cNvSpPr>
          <p:nvPr>
            <p:ph sz="quarter" idx="4"/>
          </p:nvPr>
        </p:nvSpPr>
        <p:spPr>
          <a:xfrm>
            <a:off x="4629150" y="2505075"/>
            <a:ext cx="3887788" cy="3684588"/>
          </a:xfrm>
          <a:prstGeom prst="rect">
            <a:avLst/>
          </a:prstGeom>
        </p:spPr>
        <p:txBody>
          <a:bodyPr/>
          <a:lstStyle>
            <a:lvl1pPr>
              <a:defRPr sz="2400">
                <a:latin typeface="Arial" panose="020B0604020202020204" pitchFamily="34" charset="0"/>
                <a:cs typeface="Arial" panose="020B0604020202020204" pitchFamily="34" charset="0"/>
              </a:defRPr>
            </a:lvl1pPr>
            <a:lvl2pPr>
              <a:defRPr sz="20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600">
                <a:latin typeface="Arial" panose="020B0604020202020204" pitchFamily="34" charset="0"/>
                <a:cs typeface="Arial" panose="020B0604020202020204" pitchFamily="34" charset="0"/>
              </a:defRPr>
            </a:lvl4pPr>
            <a:lvl5pPr>
              <a:defRPr sz="16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12"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6024099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1"/>
            <a:ext cx="6768752" cy="720080"/>
          </a:xfrm>
          <a:prstGeom prst="rect">
            <a:avLst/>
          </a:prstGeom>
        </p:spPr>
        <p:txBody>
          <a:bodyPr/>
          <a:lstStyle>
            <a:lvl1pPr>
              <a:defRPr sz="2800" b="1">
                <a:solidFill>
                  <a:schemeClr val="bg1"/>
                </a:solidFill>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a:xfrm>
            <a:off x="628650" y="6356350"/>
            <a:ext cx="2057400" cy="365125"/>
          </a:xfrm>
          <a:prstGeom prst="rect">
            <a:avLst/>
          </a:prstGeom>
        </p:spPr>
        <p:txBody>
          <a:bodyPr/>
          <a:lstStyle/>
          <a:p>
            <a:endParaRPr lang="en-US"/>
          </a:p>
        </p:txBody>
      </p:sp>
      <p:sp>
        <p:nvSpPr>
          <p:cNvPr id="7"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8"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2042110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6"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428692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3528" y="234950"/>
            <a:ext cx="6822082" cy="530225"/>
          </a:xfrm>
          <a:prstGeom prst="rect">
            <a:avLst/>
          </a:prstGeom>
        </p:spPr>
        <p:txBody>
          <a:bodyPr anchor="b"/>
          <a:lstStyle>
            <a:lvl1pPr>
              <a:defRPr sz="28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4" name="Text Placeholder 3"/>
          <p:cNvSpPr>
            <a:spLocks noGrp="1"/>
          </p:cNvSpPr>
          <p:nvPr>
            <p:ph type="body" sz="half" idx="2"/>
          </p:nvPr>
        </p:nvSpPr>
        <p:spPr>
          <a:xfrm>
            <a:off x="630238" y="1061492"/>
            <a:ext cx="2949575" cy="4671764"/>
          </a:xfrm>
          <a:prstGeom prst="rect">
            <a:avLst/>
          </a:prstGeom>
        </p:spPr>
        <p:txBody>
          <a:bodyPr/>
          <a:lstStyle>
            <a:lvl1pPr marL="0" indent="0">
              <a:buNone/>
              <a:defRPr sz="1600">
                <a:latin typeface="Arial" panose="020B0604020202020204" pitchFamily="34" charset="0"/>
                <a:cs typeface="Arial" panose="020B0604020202020204" pitchFamily="34" charset="0"/>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
        <p:nvSpPr>
          <p:cNvPr id="10" name="Content Placeholder 2"/>
          <p:cNvSpPr>
            <a:spLocks noGrp="1"/>
          </p:cNvSpPr>
          <p:nvPr>
            <p:ph idx="1"/>
          </p:nvPr>
        </p:nvSpPr>
        <p:spPr>
          <a:xfrm>
            <a:off x="3887788" y="2060848"/>
            <a:ext cx="4629150" cy="3600400"/>
          </a:xfrm>
          <a:prstGeom prst="rect">
            <a:avLst/>
          </a:prstGeom>
        </p:spPr>
        <p:txBody>
          <a:bodyPr/>
          <a:lstStyle>
            <a:lvl1pPr>
              <a:defRPr sz="1800">
                <a:latin typeface="Arial" panose="020B0604020202020204" pitchFamily="34" charset="0"/>
                <a:cs typeface="Arial" panose="020B0604020202020204" pitchFamily="34" charset="0"/>
              </a:defRPr>
            </a:lvl1pPr>
            <a:lvl2pPr>
              <a:defRPr sz="1600">
                <a:latin typeface="Arial" panose="020B0604020202020204" pitchFamily="34" charset="0"/>
                <a:cs typeface="Arial" panose="020B0604020202020204" pitchFamily="34" charset="0"/>
              </a:defRPr>
            </a:lvl2pPr>
            <a:lvl3pPr>
              <a:defRPr sz="1400">
                <a:latin typeface="Arial" panose="020B0604020202020204" pitchFamily="34" charset="0"/>
                <a:cs typeface="Arial" panose="020B0604020202020204" pitchFamily="34" charset="0"/>
              </a:defRPr>
            </a:lvl3pPr>
            <a:lvl4pPr>
              <a:defRPr sz="1200">
                <a:latin typeface="Arial" panose="020B0604020202020204" pitchFamily="34" charset="0"/>
                <a:cs typeface="Arial" panose="020B0604020202020204" pitchFamily="34" charset="0"/>
              </a:defRPr>
            </a:lvl4pPr>
            <a:lvl5pPr>
              <a:defRPr sz="1200">
                <a:latin typeface="Arial" panose="020B0604020202020204" pitchFamily="34" charset="0"/>
                <a:cs typeface="Arial" panose="020B0604020202020204" pitchFamily="34" charset="0"/>
              </a:defRPr>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3"/>
          </p:nvPr>
        </p:nvSpPr>
        <p:spPr>
          <a:xfrm>
            <a:off x="3887788" y="1061492"/>
            <a:ext cx="4629150" cy="823912"/>
          </a:xfrm>
          <a:prstGeom prst="rect">
            <a:avLst/>
          </a:prstGeom>
        </p:spPr>
        <p:txBody>
          <a:bodyPr anchor="b"/>
          <a:lstStyle>
            <a:lvl1pPr marL="0" indent="0">
              <a:buNone/>
              <a:defRPr lang="en-US" sz="2400" b="1" kern="1200" dirty="0" smtClean="0">
                <a:solidFill>
                  <a:schemeClr val="tx1"/>
                </a:solidFill>
                <a:latin typeface="Arial" pitchFamily="34" charset="0"/>
                <a:ea typeface="+mn-ea"/>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a:t>Edit Master text styles</a:t>
            </a:r>
          </a:p>
        </p:txBody>
      </p:sp>
    </p:spTree>
    <p:extLst>
      <p:ext uri="{BB962C8B-B14F-4D97-AF65-F5344CB8AC3E}">
        <p14:creationId xmlns:p14="http://schemas.microsoft.com/office/powerpoint/2010/main" val="13716858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23528" y="234950"/>
            <a:ext cx="6822082" cy="530225"/>
          </a:xfrm>
          <a:prstGeom prst="rect">
            <a:avLst/>
          </a:prstGeom>
        </p:spPr>
        <p:txBody>
          <a:bodyPr anchor="b"/>
          <a:lstStyle>
            <a:lvl1pPr>
              <a:defRPr sz="2800" b="1">
                <a:solidFill>
                  <a:schemeClr val="bg1"/>
                </a:solidFill>
                <a:latin typeface="Arial" panose="020B0604020202020204" pitchFamily="34" charset="0"/>
                <a:cs typeface="Arial" panose="020B0604020202020204" pitchFamily="34" charset="0"/>
              </a:defRPr>
            </a:lvl1pPr>
          </a:lstStyle>
          <a:p>
            <a:r>
              <a:rPr lang="en-US"/>
              <a:t>Click to edit Master title style</a:t>
            </a:r>
          </a:p>
        </p:txBody>
      </p:sp>
      <p:sp>
        <p:nvSpPr>
          <p:cNvPr id="3" name="Picture Placeholder 2"/>
          <p:cNvSpPr>
            <a:spLocks noGrp="1"/>
          </p:cNvSpPr>
          <p:nvPr>
            <p:ph type="pic" idx="1"/>
          </p:nvPr>
        </p:nvSpPr>
        <p:spPr>
          <a:xfrm>
            <a:off x="3887788" y="1124744"/>
            <a:ext cx="4629150" cy="4608512"/>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30238" y="1124744"/>
            <a:ext cx="2949575" cy="460851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1592611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6391622" cy="759619"/>
          </a:xfrm>
          <a:prstGeom prst="rect">
            <a:avLst/>
          </a:prstGeom>
        </p:spPr>
        <p:txBody>
          <a:bodyPr/>
          <a:lstStyle>
            <a:lvl1pPr>
              <a:defRPr lang="en-US" sz="2800" b="1" kern="1200">
                <a:solidFill>
                  <a:schemeClr val="bg1"/>
                </a:solidFill>
                <a:latin typeface="Arial" panose="020B0604020202020204" pitchFamily="34" charset="0"/>
                <a:ea typeface="+mj-ea"/>
                <a:cs typeface="Arial" panose="020B0604020202020204" pitchFamily="34"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251520" y="1196752"/>
            <a:ext cx="8640960" cy="4608512"/>
          </a:xfrm>
          <a:prstGeom prst="rect">
            <a:avLst/>
          </a:prstGeom>
        </p:spPr>
        <p:txBody>
          <a:bodyPr vert="eaVert"/>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8"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121563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1196751"/>
            <a:ext cx="1971675" cy="4464497"/>
          </a:xfrm>
          <a:prstGeom prst="rect">
            <a:avLst/>
          </a:prstGeom>
        </p:spPr>
        <p:txBody>
          <a:bodyPr vert="eaVert"/>
          <a:lstStyle>
            <a:lvl1pPr>
              <a:defRPr sz="2400" b="1">
                <a:latin typeface="Arial" panose="020B0604020202020204" pitchFamily="34" charset="0"/>
                <a:cs typeface="Arial" panose="020B0604020202020204" pitchFamily="34" charset="0"/>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28650" y="1196751"/>
            <a:ext cx="5762625" cy="4320481"/>
          </a:xfrm>
          <a:prstGeom prst="rect">
            <a:avLst/>
          </a:prstGeom>
        </p:spPr>
        <p:txBody>
          <a:bodyPr vert="eaVert"/>
          <a:lstStyle>
            <a:lvl1pPr>
              <a:defRPr sz="2000">
                <a:latin typeface="Arial" panose="020B0604020202020204" pitchFamily="34" charset="0"/>
                <a:cs typeface="Arial" panose="020B0604020202020204" pitchFamily="34" charset="0"/>
              </a:defRPr>
            </a:lvl1pPr>
            <a:lvl2pPr>
              <a:defRPr sz="1800">
                <a:latin typeface="Arial" panose="020B0604020202020204" pitchFamily="34" charset="0"/>
                <a:cs typeface="Arial" panose="020B0604020202020204" pitchFamily="34" charset="0"/>
              </a:defRPr>
            </a:lvl2pPr>
            <a:lvl3pPr>
              <a:defRPr sz="1600">
                <a:latin typeface="Arial" panose="020B0604020202020204" pitchFamily="34" charset="0"/>
                <a:cs typeface="Arial" panose="020B0604020202020204" pitchFamily="34" charset="0"/>
              </a:defRPr>
            </a:lvl3pPr>
            <a:lvl4pPr>
              <a:defRPr sz="1400">
                <a:latin typeface="Arial" panose="020B0604020202020204" pitchFamily="34" charset="0"/>
                <a:cs typeface="Arial" panose="020B0604020202020204" pitchFamily="34" charset="0"/>
              </a:defRPr>
            </a:lvl4pPr>
            <a:lvl5pPr>
              <a:defRPr sz="1400">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Title 1"/>
          <p:cNvSpPr txBox="1">
            <a:spLocks/>
          </p:cNvSpPr>
          <p:nvPr/>
        </p:nvSpPr>
        <p:spPr>
          <a:xfrm>
            <a:off x="251520" y="188640"/>
            <a:ext cx="6391622" cy="759619"/>
          </a:xfrm>
          <a:prstGeom prst="rect">
            <a:avLst/>
          </a:prstGeom>
        </p:spPr>
        <p:txBody>
          <a:bodyPr/>
          <a:lstStyle>
            <a:lvl1pPr algn="ctr" defTabSz="914400" rtl="0" eaLnBrk="1" latinLnBrk="0" hangingPunct="1">
              <a:spcBef>
                <a:spcPct val="0"/>
              </a:spcBef>
              <a:buNone/>
              <a:defRPr lang="en-US" sz="2800" b="1" kern="1200">
                <a:solidFill>
                  <a:schemeClr val="bg1"/>
                </a:solidFill>
                <a:latin typeface="Arial" panose="020B0604020202020204" pitchFamily="34" charset="0"/>
                <a:ea typeface="+mj-ea"/>
                <a:cs typeface="Arial" panose="020B0604020202020204" pitchFamily="34" charset="0"/>
              </a:defRPr>
            </a:lvl1pPr>
          </a:lstStyle>
          <a:p>
            <a:r>
              <a:rPr lang="en-ZA"/>
              <a:t>Click to edit Master title style</a:t>
            </a:r>
            <a:endParaRPr lang="en-ZA" dirty="0"/>
          </a:p>
        </p:txBody>
      </p:sp>
      <p:sp>
        <p:nvSpPr>
          <p:cNvPr id="8" name="Footer Placeholder 4"/>
          <p:cNvSpPr>
            <a:spLocks noGrp="1"/>
          </p:cNvSpPr>
          <p:nvPr>
            <p:ph type="ftr" sz="quarter" idx="11"/>
          </p:nvPr>
        </p:nvSpPr>
        <p:spPr>
          <a:xfrm>
            <a:off x="3028950" y="6356350"/>
            <a:ext cx="2551162"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dirty="0"/>
          </a:p>
        </p:txBody>
      </p:sp>
      <p:sp>
        <p:nvSpPr>
          <p:cNvPr id="9" name="Slide Number Placeholder 5"/>
          <p:cNvSpPr txBox="1">
            <a:spLocks/>
          </p:cNvSpPr>
          <p:nvPr/>
        </p:nvSpPr>
        <p:spPr>
          <a:xfrm>
            <a:off x="8119306" y="6356349"/>
            <a:ext cx="792088"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27CBE16-C524-4E85-84FB-DE985D9DE1E6}" type="slidenum">
              <a:rPr lang="en-US" smtClean="0">
                <a:latin typeface="Arial" panose="020B0604020202020204" pitchFamily="34" charset="0"/>
                <a:cs typeface="Arial" panose="020B0604020202020204" pitchFamily="34" charset="0"/>
              </a:rPr>
              <a:pPr/>
              <a:t>‹#›</a:t>
            </a:fld>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806301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pic>
        <p:nvPicPr>
          <p:cNvPr id="4" name="Picture 3" descr="Phila.jpg"/>
          <p:cNvPicPr>
            <a:picLocks noChangeAspect="1"/>
          </p:cNvPicPr>
          <p:nvPr userDrawn="1"/>
        </p:nvPicPr>
        <p:blipFill>
          <a:blip r:embed="rId2" cstate="print"/>
          <a:stretch>
            <a:fillRect/>
          </a:stretch>
        </p:blipFill>
        <p:spPr>
          <a:xfrm>
            <a:off x="6647847" y="5721261"/>
            <a:ext cx="1124744" cy="1124744"/>
          </a:xfrm>
          <a:prstGeom prst="rect">
            <a:avLst/>
          </a:prstGeom>
        </p:spPr>
      </p:pic>
      <p:cxnSp>
        <p:nvCxnSpPr>
          <p:cNvPr id="7" name="Straight Connector 6"/>
          <p:cNvCxnSpPr/>
          <p:nvPr userDrawn="1"/>
        </p:nvCxnSpPr>
        <p:spPr>
          <a:xfrm flipV="1">
            <a:off x="0" y="5792788"/>
            <a:ext cx="9144000" cy="12476"/>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138189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image" Target="../media/image2.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theme" Target="../theme/theme3.xml"/><Relationship Id="rId5" Type="http://schemas.openxmlformats.org/officeDocument/2006/relationships/slideLayout" Target="../slideLayouts/slideLayout9.xml"/><Relationship Id="rId4" Type="http://schemas.openxmlformats.org/officeDocument/2006/relationships/slideLayout" Target="../slideLayouts/slideLayout8.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slideLayout" Target="../slideLayouts/slideLayout12.xml"/><Relationship Id="rId7" Type="http://schemas.openxmlformats.org/officeDocument/2006/relationships/image" Target="../media/image1.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theme" Target="../theme/theme4.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1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6.xml"/><Relationship Id="rId1" Type="http://schemas.openxmlformats.org/officeDocument/2006/relationships/slideLayout" Target="../slideLayouts/slideLayout16.xml"/><Relationship Id="rId4" Type="http://schemas.openxmlformats.org/officeDocument/2006/relationships/image" Target="../media/image8.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image" Target="../media/image7.jpeg"/><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image" Target="../media/image6.jpeg"/><Relationship Id="rId2" Type="http://schemas.openxmlformats.org/officeDocument/2006/relationships/slideLayout" Target="../slideLayouts/slideLayout18.xml"/><Relationship Id="rId16" Type="http://schemas.openxmlformats.org/officeDocument/2006/relationships/image" Target="../media/image8.jpe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1.jpe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7.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pic>
        <p:nvPicPr>
          <p:cNvPr id="8" name="Picture 7" descr="NDOH Logo.jpg"/>
          <p:cNvPicPr>
            <a:picLocks noChangeAspect="1"/>
          </p:cNvPicPr>
          <p:nvPr/>
        </p:nvPicPr>
        <p:blipFill>
          <a:blip r:embed="rId4" cstate="print"/>
          <a:stretch>
            <a:fillRect/>
          </a:stretch>
        </p:blipFill>
        <p:spPr>
          <a:xfrm>
            <a:off x="152400" y="5867400"/>
            <a:ext cx="2286000" cy="824484"/>
          </a:xfrm>
          <a:prstGeom prst="rect">
            <a:avLst/>
          </a:prstGeom>
        </p:spPr>
      </p:pic>
      <p:pic>
        <p:nvPicPr>
          <p:cNvPr id="9" name="Picture 11"/>
          <p:cNvPicPr>
            <a:picLocks noChangeAspect="1" noChangeArrowheads="1"/>
          </p:cNvPicPr>
          <p:nvPr/>
        </p:nvPicPr>
        <p:blipFill>
          <a:blip r:embed="rId5" cstate="print"/>
          <a:srcRect r="26000"/>
          <a:stretch>
            <a:fillRect/>
          </a:stretch>
        </p:blipFill>
        <p:spPr bwMode="auto">
          <a:xfrm>
            <a:off x="7341871" y="3"/>
            <a:ext cx="1184147" cy="1066799"/>
          </a:xfrm>
          <a:prstGeom prst="rect">
            <a:avLst/>
          </a:prstGeom>
          <a:noFill/>
          <a:ln w="9525">
            <a:noFill/>
            <a:miter lim="800000"/>
            <a:headEnd/>
            <a:tailEnd/>
          </a:ln>
          <a:effectLst/>
        </p:spPr>
      </p:pic>
    </p:spTree>
    <p:extLst>
      <p:ext uri="{BB962C8B-B14F-4D97-AF65-F5344CB8AC3E}">
        <p14:creationId xmlns:p14="http://schemas.microsoft.com/office/powerpoint/2010/main" val="3357743606"/>
      </p:ext>
    </p:extLst>
  </p:cSld>
  <p:clrMap bg1="lt1" tx1="dk1" bg2="lt2" tx2="dk2" accent1="accent1" accent2="accent2" accent3="accent3" accent4="accent4" accent5="accent5" accent6="accent6" hlink="hlink" folHlink="folHlink"/>
  <p:sldLayoutIdLst>
    <p:sldLayoutId id="2147483661" r:id="rId1"/>
    <p:sldLayoutId id="2147483663" r:id="rId2"/>
  </p:sldLayoutIdLst>
  <p:hf hd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solidFill>
                <a:prstClr val="white"/>
              </a:solidFill>
            </a:endParaRPr>
          </a:p>
        </p:txBody>
      </p:sp>
      <p:pic>
        <p:nvPicPr>
          <p:cNvPr id="8" name="Picture 7" descr="NDOH Logo.jpg"/>
          <p:cNvPicPr>
            <a:picLocks noChangeAspect="1"/>
          </p:cNvPicPr>
          <p:nvPr/>
        </p:nvPicPr>
        <p:blipFill>
          <a:blip r:embed="rId4" cstate="print"/>
          <a:stretch>
            <a:fillRect/>
          </a:stretch>
        </p:blipFill>
        <p:spPr>
          <a:xfrm>
            <a:off x="152400" y="5867400"/>
            <a:ext cx="2286000" cy="824484"/>
          </a:xfrm>
          <a:prstGeom prst="rect">
            <a:avLst/>
          </a:prstGeom>
        </p:spPr>
      </p:pic>
      <p:pic>
        <p:nvPicPr>
          <p:cNvPr id="9" name="Picture 11"/>
          <p:cNvPicPr>
            <a:picLocks noChangeAspect="1" noChangeArrowheads="1"/>
          </p:cNvPicPr>
          <p:nvPr/>
        </p:nvPicPr>
        <p:blipFill>
          <a:blip r:embed="rId5" cstate="print"/>
          <a:srcRect r="26000"/>
          <a:stretch>
            <a:fillRect/>
          </a:stretch>
        </p:blipFill>
        <p:spPr bwMode="auto">
          <a:xfrm>
            <a:off x="7341871" y="3"/>
            <a:ext cx="1184147" cy="1066799"/>
          </a:xfrm>
          <a:prstGeom prst="rect">
            <a:avLst/>
          </a:prstGeom>
          <a:noFill/>
          <a:ln w="9525">
            <a:noFill/>
            <a:miter lim="800000"/>
            <a:headEnd/>
            <a:tailEnd/>
          </a:ln>
          <a:effectLst/>
        </p:spPr>
      </p:pic>
    </p:spTree>
    <p:extLst>
      <p:ext uri="{BB962C8B-B14F-4D97-AF65-F5344CB8AC3E}">
        <p14:creationId xmlns:p14="http://schemas.microsoft.com/office/powerpoint/2010/main" val="2345051653"/>
      </p:ext>
    </p:extLst>
  </p:cSld>
  <p:clrMap bg1="lt1" tx1="dk1" bg2="lt2" tx2="dk2" accent1="accent1" accent2="accent2" accent3="accent3" accent4="accent4" accent5="accent5" accent6="accent6" hlink="hlink" folHlink="folHlink"/>
  <p:sldLayoutIdLst>
    <p:sldLayoutId id="2147483665" r:id="rId1"/>
    <p:sldLayoutId id="2147483666" r:id="rId2"/>
  </p:sldLayoutIdLst>
  <p:hf hd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6553200" y="6356352"/>
            <a:ext cx="21336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7BA73B2-9DDA-47F4-BE82-4E13309EEA73}" type="slidenum">
              <a:rPr lang="en-US" smtClean="0"/>
              <a:pPr/>
              <a:t>‹#›</a:t>
            </a:fld>
            <a:endParaRPr lang="en-US"/>
          </a:p>
        </p:txBody>
      </p:sp>
    </p:spTree>
    <p:extLst>
      <p:ext uri="{BB962C8B-B14F-4D97-AF65-F5344CB8AC3E}">
        <p14:creationId xmlns:p14="http://schemas.microsoft.com/office/powerpoint/2010/main" val="368896059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Lst>
  <p:hf hd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7" descr="NDOH Logo.jpg"/>
          <p:cNvPicPr>
            <a:picLocks noChangeAspect="1"/>
          </p:cNvPicPr>
          <p:nvPr/>
        </p:nvPicPr>
        <p:blipFill>
          <a:blip r:embed="rId7" cstate="print"/>
          <a:stretch>
            <a:fillRect/>
          </a:stretch>
        </p:blipFill>
        <p:spPr>
          <a:xfrm>
            <a:off x="152400" y="5867400"/>
            <a:ext cx="2286000" cy="824484"/>
          </a:xfrm>
          <a:prstGeom prst="rect">
            <a:avLst/>
          </a:prstGeom>
        </p:spPr>
      </p:pic>
      <p:pic>
        <p:nvPicPr>
          <p:cNvPr id="9" name="Picture 11"/>
          <p:cNvPicPr>
            <a:picLocks noChangeAspect="1" noChangeArrowheads="1"/>
          </p:cNvPicPr>
          <p:nvPr/>
        </p:nvPicPr>
        <p:blipFill>
          <a:blip r:embed="rId8" cstate="print"/>
          <a:srcRect r="26000"/>
          <a:stretch>
            <a:fillRect/>
          </a:stretch>
        </p:blipFill>
        <p:spPr bwMode="auto">
          <a:xfrm>
            <a:off x="7341871" y="3"/>
            <a:ext cx="1184147" cy="1066799"/>
          </a:xfrm>
          <a:prstGeom prst="rect">
            <a:avLst/>
          </a:prstGeom>
          <a:noFill/>
          <a:ln w="9525">
            <a:noFill/>
            <a:miter lim="800000"/>
            <a:headEnd/>
            <a:tailEnd/>
          </a:ln>
          <a:effectLst/>
        </p:spPr>
      </p:pic>
    </p:spTree>
    <p:extLst>
      <p:ext uri="{BB962C8B-B14F-4D97-AF65-F5344CB8AC3E}">
        <p14:creationId xmlns:p14="http://schemas.microsoft.com/office/powerpoint/2010/main" val="347743817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Lst>
  <p:hf hdr="0" dt="0"/>
  <p:txStyles>
    <p:titleStyle>
      <a:lvl1pPr algn="ctr" defTabSz="6858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6858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557213" indent="-214313" algn="l" defTabSz="685800" rtl="0" eaLnBrk="1" latinLnBrk="0" hangingPunct="1">
        <a:spcBef>
          <a:spcPct val="20000"/>
        </a:spcBef>
        <a:buFont typeface="Arial" pitchFamily="34" charset="0"/>
        <a:buChar char="–"/>
        <a:defRPr sz="2100" kern="1200">
          <a:solidFill>
            <a:schemeClr val="tx1"/>
          </a:solidFill>
          <a:latin typeface="+mn-lt"/>
          <a:ea typeface="+mn-ea"/>
          <a:cs typeface="+mn-cs"/>
        </a:defRPr>
      </a:lvl2pPr>
      <a:lvl3pPr marL="857250" indent="-171450" algn="l" defTabSz="6858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2001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4pPr>
      <a:lvl5pPr marL="15430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79DE21-5DAA-4204-B423-28510684095B}" type="slidenum">
              <a:rPr lang="en-ZA" smtClean="0"/>
              <a:pPr/>
              <a:t>‹#›</a:t>
            </a:fld>
            <a:endParaRPr lang="en-ZA" dirty="0"/>
          </a:p>
        </p:txBody>
      </p:sp>
    </p:spTree>
    <p:extLst>
      <p:ext uri="{BB962C8B-B14F-4D97-AF65-F5344CB8AC3E}">
        <p14:creationId xmlns:p14="http://schemas.microsoft.com/office/powerpoint/2010/main" val="1388946506"/>
      </p:ext>
    </p:extLst>
  </p:cSld>
  <p:clrMap bg1="lt1" tx1="dk1" bg2="lt2" tx2="dk2" accent1="accent1" accent2="accent2" accent3="accent3" accent4="accent4" accent5="accent5" accent6="accent6" hlink="hlink" folHlink="folHlink"/>
  <p:sldLayoutIdLst>
    <p:sldLayoutId id="2147483680"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p:nvPicPr>
        <p:blipFill>
          <a:blip r:embed="rId3" cstate="print"/>
          <a:stretch>
            <a:fillRect/>
          </a:stretch>
        </p:blipFill>
        <p:spPr>
          <a:xfrm>
            <a:off x="152400" y="5867400"/>
            <a:ext cx="2286000" cy="824484"/>
          </a:xfrm>
          <a:prstGeom prst="rect">
            <a:avLst/>
          </a:prstGeom>
        </p:spPr>
      </p:pic>
      <p:pic>
        <p:nvPicPr>
          <p:cNvPr id="9" name="Picture 11"/>
          <p:cNvPicPr>
            <a:picLocks noChangeAspect="1" noChangeArrowheads="1"/>
          </p:cNvPicPr>
          <p:nvPr/>
        </p:nvPicPr>
        <p:blipFill>
          <a:blip r:embed="rId4" cstate="print"/>
          <a:srcRect r="26000"/>
          <a:stretch>
            <a:fillRect/>
          </a:stretch>
        </p:blipFill>
        <p:spPr bwMode="auto">
          <a:xfrm>
            <a:off x="7341870" y="1"/>
            <a:ext cx="1184147" cy="1066799"/>
          </a:xfrm>
          <a:prstGeom prst="rect">
            <a:avLst/>
          </a:prstGeom>
          <a:noFill/>
          <a:ln w="9525">
            <a:noFill/>
            <a:miter lim="800000"/>
            <a:headEnd/>
            <a:tailEnd/>
          </a:ln>
          <a:effectLst/>
        </p:spPr>
      </p:pic>
    </p:spTree>
    <p:extLst>
      <p:ext uri="{BB962C8B-B14F-4D97-AF65-F5344CB8AC3E}">
        <p14:creationId xmlns:p14="http://schemas.microsoft.com/office/powerpoint/2010/main" val="2660653028"/>
      </p:ext>
    </p:extLst>
  </p:cSld>
  <p:clrMap bg1="lt1" tx1="dk1" bg2="lt2" tx2="dk2" accent1="accent1" accent2="accent2" accent3="accent3" accent4="accent4" accent5="accent5" accent6="accent6" hlink="hlink" folHlink="folHlink"/>
  <p:sldLayoutIdLst>
    <p:sldLayoutId id="2147483683" r:id="rId1"/>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0"/>
            <a:ext cx="9144000" cy="1066800"/>
          </a:xfrm>
          <a:prstGeom prst="rect">
            <a:avLst/>
          </a:prstGeom>
          <a:solidFill>
            <a:srgbClr val="005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NDOH Logo.jpg"/>
          <p:cNvPicPr>
            <a:picLocks noChangeAspect="1"/>
          </p:cNvPicPr>
          <p:nvPr/>
        </p:nvPicPr>
        <p:blipFill>
          <a:blip r:embed="rId15" cstate="print"/>
          <a:stretch>
            <a:fillRect/>
          </a:stretch>
        </p:blipFill>
        <p:spPr>
          <a:xfrm>
            <a:off x="152400" y="5867400"/>
            <a:ext cx="2286000" cy="824484"/>
          </a:xfrm>
          <a:prstGeom prst="rect">
            <a:avLst/>
          </a:prstGeom>
        </p:spPr>
      </p:pic>
      <p:pic>
        <p:nvPicPr>
          <p:cNvPr id="9" name="Picture 11"/>
          <p:cNvPicPr>
            <a:picLocks noChangeAspect="1" noChangeArrowheads="1"/>
          </p:cNvPicPr>
          <p:nvPr/>
        </p:nvPicPr>
        <p:blipFill>
          <a:blip r:embed="rId16" cstate="print"/>
          <a:srcRect r="26000"/>
          <a:stretch>
            <a:fillRect/>
          </a:stretch>
        </p:blipFill>
        <p:spPr bwMode="auto">
          <a:xfrm>
            <a:off x="7341870" y="1"/>
            <a:ext cx="1184147" cy="1066799"/>
          </a:xfrm>
          <a:prstGeom prst="rect">
            <a:avLst/>
          </a:prstGeom>
          <a:noFill/>
          <a:ln w="9525">
            <a:noFill/>
            <a:miter lim="800000"/>
            <a:headEnd/>
            <a:tailEnd/>
          </a:ln>
          <a:effectLst/>
        </p:spPr>
      </p:pic>
      <p:pic>
        <p:nvPicPr>
          <p:cNvPr id="5" name="Picture 4" descr="Phila.jpg"/>
          <p:cNvPicPr>
            <a:picLocks noChangeAspect="1"/>
          </p:cNvPicPr>
          <p:nvPr/>
        </p:nvPicPr>
        <p:blipFill>
          <a:blip r:embed="rId17" cstate="print"/>
          <a:stretch>
            <a:fillRect/>
          </a:stretch>
        </p:blipFill>
        <p:spPr>
          <a:xfrm>
            <a:off x="5652120" y="5877272"/>
            <a:ext cx="1071570" cy="910387"/>
          </a:xfrm>
          <a:prstGeom prst="rect">
            <a:avLst/>
          </a:prstGeom>
        </p:spPr>
      </p:pic>
      <p:pic>
        <p:nvPicPr>
          <p:cNvPr id="6" name="Picture 5" descr="Logo - NDP - Full colour.jpg"/>
          <p:cNvPicPr>
            <a:picLocks noChangeAspect="1"/>
          </p:cNvPicPr>
          <p:nvPr/>
        </p:nvPicPr>
        <p:blipFill>
          <a:blip r:embed="rId18" cstate="print"/>
          <a:stretch>
            <a:fillRect/>
          </a:stretch>
        </p:blipFill>
        <p:spPr>
          <a:xfrm>
            <a:off x="6874965" y="5805264"/>
            <a:ext cx="1058978" cy="1058978"/>
          </a:xfrm>
          <a:prstGeom prst="rect">
            <a:avLst/>
          </a:prstGeom>
        </p:spPr>
      </p:pic>
      <p:cxnSp>
        <p:nvCxnSpPr>
          <p:cNvPr id="11" name="Straight Connector 10"/>
          <p:cNvCxnSpPr/>
          <p:nvPr/>
        </p:nvCxnSpPr>
        <p:spPr>
          <a:xfrm>
            <a:off x="0" y="5791200"/>
            <a:ext cx="9144000" cy="1588"/>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373244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702" r:id="rId13"/>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hyperlink" Target="http://www.idealhealthfacility.org.za/" TargetMode="Externa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8.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6.gif"/><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79600" y="1281780"/>
            <a:ext cx="7264400" cy="1325563"/>
          </a:xfrm>
        </p:spPr>
        <p:txBody>
          <a:bodyPr/>
          <a:lstStyle/>
          <a:p>
            <a:pPr lvl="0" algn="ctr">
              <a:spcBef>
                <a:spcPts val="0"/>
              </a:spcBef>
            </a:pPr>
            <a:r>
              <a:rPr lang="en-US" sz="3200" b="1" dirty="0">
                <a:solidFill>
                  <a:prstClr val="black"/>
                </a:solidFill>
                <a:latin typeface="Calibri"/>
                <a:cs typeface="+mn-cs"/>
              </a:rPr>
              <a:t>Ideal Clinic </a:t>
            </a:r>
            <a:r>
              <a:rPr lang="en-US" sz="3200" b="1" dirty="0" err="1">
                <a:solidFill>
                  <a:prstClr val="black"/>
                </a:solidFill>
                <a:latin typeface="Calibri"/>
                <a:cs typeface="+mn-cs"/>
              </a:rPr>
              <a:t>Realisation</a:t>
            </a:r>
            <a:r>
              <a:rPr lang="en-US" sz="3200" b="1" dirty="0">
                <a:solidFill>
                  <a:prstClr val="black"/>
                </a:solidFill>
                <a:latin typeface="Calibri"/>
                <a:cs typeface="+mn-cs"/>
              </a:rPr>
              <a:t> and Maintenance Programme and Quality Workshop	</a:t>
            </a:r>
          </a:p>
        </p:txBody>
      </p:sp>
      <p:sp>
        <p:nvSpPr>
          <p:cNvPr id="5" name="Rectangle 4"/>
          <p:cNvSpPr/>
          <p:nvPr/>
        </p:nvSpPr>
        <p:spPr>
          <a:xfrm>
            <a:off x="2514600" y="2813235"/>
            <a:ext cx="6104467" cy="1049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800" b="1" dirty="0">
                <a:solidFill>
                  <a:schemeClr val="tx1"/>
                </a:solidFill>
                <a:latin typeface="Arial" panose="020B0604020202020204" pitchFamily="34" charset="0"/>
                <a:cs typeface="Arial" panose="020B0604020202020204" pitchFamily="34" charset="0"/>
              </a:rPr>
              <a:t>Ronel Steinhobel</a:t>
            </a:r>
          </a:p>
          <a:p>
            <a:pPr algn="ctr"/>
            <a:r>
              <a:rPr lang="en-ZA" sz="2800" b="1" dirty="0">
                <a:solidFill>
                  <a:schemeClr val="tx1"/>
                </a:solidFill>
                <a:latin typeface="Arial" panose="020B0604020202020204" pitchFamily="34" charset="0"/>
                <a:cs typeface="Arial" panose="020B0604020202020204" pitchFamily="34" charset="0"/>
              </a:rPr>
              <a:t>Directorate: Quality Assurance</a:t>
            </a:r>
            <a:endParaRPr lang="en-US" sz="2800" b="1" dirty="0">
              <a:solidFill>
                <a:schemeClr val="tx1"/>
              </a:solidFill>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AFF48F93-62B1-4903-8C7B-7E75C8D76621}"/>
              </a:ext>
            </a:extLst>
          </p:cNvPr>
          <p:cNvSpPr txBox="1">
            <a:spLocks/>
          </p:cNvSpPr>
          <p:nvPr/>
        </p:nvSpPr>
        <p:spPr>
          <a:xfrm>
            <a:off x="417513" y="0"/>
            <a:ext cx="7264400" cy="1325563"/>
          </a:xfrm>
          <a:prstGeom prst="rect">
            <a:avLst/>
          </a:prstGeom>
        </p:spPr>
        <p:txBody>
          <a:bodyPr/>
          <a:lstStyle>
            <a:lvl1pPr marL="0" algn="l" defTabSz="914400" rtl="0" eaLnBrk="1" latinLnBrk="0" hangingPunct="1">
              <a:spcBef>
                <a:spcPct val="0"/>
              </a:spcBef>
              <a:buNone/>
              <a:defRPr lang="en-US" sz="3600" kern="1200" dirty="0">
                <a:solidFill>
                  <a:schemeClr val="bg1">
                    <a:lumMod val="50000"/>
                  </a:schemeClr>
                </a:solidFill>
                <a:latin typeface="Arial" pitchFamily="34" charset="0"/>
                <a:ea typeface="+mn-ea"/>
                <a:cs typeface="Arial" pitchFamily="34" charset="0"/>
              </a:defRPr>
            </a:lvl1pPr>
          </a:lstStyle>
          <a:p>
            <a:pPr algn="ctr">
              <a:spcBef>
                <a:spcPts val="0"/>
              </a:spcBef>
            </a:pPr>
            <a:r>
              <a:rPr lang="en-US" b="1" dirty="0">
                <a:solidFill>
                  <a:schemeClr val="bg1"/>
                </a:solidFill>
                <a:latin typeface="Calibri"/>
                <a:cs typeface="+mn-cs"/>
              </a:rPr>
              <a:t>Revised Ideal Clinic and CHC Frameworks</a:t>
            </a:r>
            <a:r>
              <a:rPr lang="en-US" sz="3200" b="1" dirty="0">
                <a:solidFill>
                  <a:schemeClr val="bg1"/>
                </a:solidFill>
                <a:latin typeface="Calibri"/>
                <a:cs typeface="+mn-cs"/>
              </a:rPr>
              <a:t>	</a:t>
            </a:r>
          </a:p>
        </p:txBody>
      </p:sp>
      <p:sp>
        <p:nvSpPr>
          <p:cNvPr id="6" name="Rectangle 5">
            <a:extLst>
              <a:ext uri="{FF2B5EF4-FFF2-40B4-BE49-F238E27FC236}">
                <a16:creationId xmlns:a16="http://schemas.microsoft.com/office/drawing/2014/main" id="{8F024436-FB9F-42D7-B7C7-3ED0E3ED0BBA}"/>
              </a:ext>
            </a:extLst>
          </p:cNvPr>
          <p:cNvSpPr/>
          <p:nvPr/>
        </p:nvSpPr>
        <p:spPr>
          <a:xfrm>
            <a:off x="2514600" y="4590521"/>
            <a:ext cx="6104467" cy="10498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800" b="1" dirty="0">
                <a:solidFill>
                  <a:schemeClr val="tx1"/>
                </a:solidFill>
                <a:latin typeface="Arial" panose="020B0604020202020204" pitchFamily="34" charset="0"/>
                <a:cs typeface="Arial" panose="020B0604020202020204" pitchFamily="34" charset="0"/>
              </a:rPr>
              <a:t>Date: 27 February 2020</a:t>
            </a:r>
            <a:endParaRPr lang="en-US" sz="28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528660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7E3E052-AE32-4CA2-8986-49AE2D0C6FB2}"/>
              </a:ext>
            </a:extLst>
          </p:cNvPr>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8" name="Footer Placeholder 7"/>
          <p:cNvSpPr>
            <a:spLocks noGrp="1"/>
          </p:cNvSpPr>
          <p:nvPr>
            <p:ph type="ftr" sz="quarter" idx="4294967295"/>
          </p:nvPr>
        </p:nvSpPr>
        <p:spPr>
          <a:xfrm>
            <a:off x="2764631" y="6459541"/>
            <a:ext cx="3617119" cy="365125"/>
          </a:xfrm>
          <a:prstGeom prst="rect">
            <a:avLst/>
          </a:prstGeom>
        </p:spPr>
        <p:txBody>
          <a:bodyPr/>
          <a:lstStyle/>
          <a:p>
            <a:pPr>
              <a:defRPr/>
            </a:pPr>
            <a:endParaRPr lang="en-US">
              <a:solidFill>
                <a:prstClr val="black"/>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10" name="Rectangle 9"/>
          <p:cNvSpPr/>
          <p:nvPr/>
        </p:nvSpPr>
        <p:spPr>
          <a:xfrm>
            <a:off x="251520" y="1415649"/>
            <a:ext cx="8640960" cy="4703852"/>
          </a:xfrm>
          <a:prstGeom prst="rect">
            <a:avLst/>
          </a:prstGeom>
        </p:spPr>
        <p:txBody>
          <a:bodyPr wrap="square">
            <a:spAutoFit/>
          </a:bodyPr>
          <a:lstStyle/>
          <a:p>
            <a:r>
              <a:rPr lang="en-US" sz="2400" b="1" dirty="0"/>
              <a:t>A. Revision of Ideal Clinic Framework and new CHC Framework</a:t>
            </a:r>
          </a:p>
          <a:p>
            <a:pPr marL="352425" indent="-352425">
              <a:buFont typeface="Arial" pitchFamily="34" charset="0"/>
              <a:buChar char="•"/>
            </a:pPr>
            <a:r>
              <a:rPr lang="en-US" sz="2400" dirty="0"/>
              <a:t>Legislative background</a:t>
            </a:r>
          </a:p>
          <a:p>
            <a:pPr marL="352425" indent="-352425">
              <a:buFont typeface="Arial" pitchFamily="34" charset="0"/>
              <a:buChar char="•"/>
            </a:pPr>
            <a:r>
              <a:rPr lang="en-US" sz="2400" dirty="0"/>
              <a:t>Rational for revision of Ideal Clinic and CHC Frameworks</a:t>
            </a:r>
          </a:p>
          <a:p>
            <a:pPr marL="352425" indent="-352425">
              <a:buFont typeface="Arial" pitchFamily="34" charset="0"/>
              <a:buChar char="•"/>
            </a:pPr>
            <a:r>
              <a:rPr lang="en-US" sz="2400" dirty="0"/>
              <a:t>Improving quality</a:t>
            </a:r>
          </a:p>
          <a:p>
            <a:pPr marL="352425" indent="-352425">
              <a:buFont typeface="Arial" pitchFamily="34" charset="0"/>
              <a:buChar char="•"/>
            </a:pPr>
            <a:r>
              <a:rPr lang="en-US" sz="2400" dirty="0"/>
              <a:t>Process followed to align Ideal Clinic and CHC frameworks with </a:t>
            </a:r>
            <a:r>
              <a:rPr lang="en-US" sz="2400" dirty="0">
                <a:cs typeface="Arial" charset="0"/>
              </a:rPr>
              <a:t>Norms and Standards Regulations Applicable to Different Categories of Health Establishments </a:t>
            </a:r>
          </a:p>
          <a:p>
            <a:pPr marL="352425" indent="-352425">
              <a:buFont typeface="Arial" pitchFamily="34" charset="0"/>
              <a:buChar char="•"/>
            </a:pPr>
            <a:r>
              <a:rPr lang="en-US" sz="2400" dirty="0"/>
              <a:t>Revised Ideal Clinic and CHC components and sub-components</a:t>
            </a:r>
          </a:p>
          <a:p>
            <a:pPr marL="352425" indent="-352425">
              <a:buFont typeface="Arial" pitchFamily="34" charset="0"/>
              <a:buChar char="•"/>
            </a:pPr>
            <a:r>
              <a:rPr lang="en-US" sz="2400" dirty="0"/>
              <a:t>Inputs received from HODs </a:t>
            </a:r>
          </a:p>
          <a:p>
            <a:pPr marL="352425" indent="-352425">
              <a:spcBef>
                <a:spcPts val="200"/>
              </a:spcBef>
              <a:spcAft>
                <a:spcPts val="400"/>
              </a:spcAft>
              <a:buClr>
                <a:schemeClr val="tx1"/>
              </a:buClr>
              <a:buSzPct val="100000"/>
              <a:buFont typeface="Arial" pitchFamily="34" charset="0"/>
              <a:buChar char="•"/>
              <a:defRPr/>
            </a:pPr>
            <a:r>
              <a:rPr lang="en-US" sz="2400" dirty="0">
                <a:cs typeface="Arial" charset="0"/>
              </a:rPr>
              <a:t>Way Forward </a:t>
            </a:r>
          </a:p>
          <a:p>
            <a:pPr>
              <a:spcBef>
                <a:spcPts val="200"/>
              </a:spcBef>
              <a:spcAft>
                <a:spcPts val="400"/>
              </a:spcAft>
              <a:buClr>
                <a:schemeClr val="tx1"/>
              </a:buClr>
              <a:buSzPct val="100000"/>
              <a:defRPr/>
            </a:pPr>
            <a:r>
              <a:rPr lang="en-US" sz="2400" b="1" dirty="0">
                <a:cs typeface="Arial" charset="0"/>
              </a:rPr>
              <a:t>B. Facility profiles</a:t>
            </a:r>
          </a:p>
          <a:p>
            <a:pPr>
              <a:spcBef>
                <a:spcPts val="200"/>
              </a:spcBef>
              <a:spcAft>
                <a:spcPts val="400"/>
              </a:spcAft>
              <a:buClr>
                <a:schemeClr val="tx1"/>
              </a:buClr>
              <a:buSzPct val="100000"/>
              <a:defRPr/>
            </a:pPr>
            <a:r>
              <a:rPr lang="en-US" sz="2400" b="1" dirty="0">
                <a:cs typeface="Arial" charset="0"/>
              </a:rPr>
              <a:t>C. New developments on the Ideal Health Facility software</a:t>
            </a:r>
          </a:p>
        </p:txBody>
      </p:sp>
      <p:sp>
        <p:nvSpPr>
          <p:cNvPr id="7" name="Rectangle 2"/>
          <p:cNvSpPr txBox="1">
            <a:spLocks noChangeArrowheads="1"/>
          </p:cNvSpPr>
          <p:nvPr/>
        </p:nvSpPr>
        <p:spPr>
          <a:xfrm>
            <a:off x="611560" y="62136"/>
            <a:ext cx="634508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3200" b="1" dirty="0">
                <a:solidFill>
                  <a:prstClr val="white"/>
                </a:solidFill>
                <a:latin typeface="Arial" pitchFamily="34" charset="0"/>
                <a:cs typeface="Arial" pitchFamily="34" charset="0"/>
              </a:rPr>
              <a:t>Presentation Outline</a:t>
            </a:r>
          </a:p>
        </p:txBody>
      </p:sp>
    </p:spTree>
    <p:extLst>
      <p:ext uri="{BB962C8B-B14F-4D97-AF65-F5344CB8AC3E}">
        <p14:creationId xmlns:p14="http://schemas.microsoft.com/office/powerpoint/2010/main" val="6314153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7E3E052-AE32-4CA2-8986-49AE2D0C6FB2}"/>
              </a:ext>
            </a:extLst>
          </p:cNvPr>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8" name="Footer Placeholder 7"/>
          <p:cNvSpPr>
            <a:spLocks noGrp="1"/>
          </p:cNvSpPr>
          <p:nvPr>
            <p:ph type="ftr" sz="quarter" idx="4294967295"/>
          </p:nvPr>
        </p:nvSpPr>
        <p:spPr>
          <a:xfrm>
            <a:off x="2764631" y="6459541"/>
            <a:ext cx="3617119" cy="365125"/>
          </a:xfrm>
          <a:prstGeom prst="rect">
            <a:avLst/>
          </a:prstGeom>
        </p:spPr>
        <p:txBody>
          <a:bodyPr/>
          <a:lstStyle/>
          <a:p>
            <a:pPr>
              <a:defRPr/>
            </a:pPr>
            <a:endParaRPr lang="en-US">
              <a:solidFill>
                <a:prstClr val="black"/>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10" name="Rectangle 9"/>
          <p:cNvSpPr/>
          <p:nvPr/>
        </p:nvSpPr>
        <p:spPr>
          <a:xfrm>
            <a:off x="-1" y="0"/>
            <a:ext cx="9143999" cy="7848302"/>
          </a:xfrm>
          <a:prstGeom prst="rect">
            <a:avLst/>
          </a:prstGeom>
          <a:solidFill>
            <a:srgbClr val="006024"/>
          </a:solidFill>
        </p:spPr>
        <p:txBody>
          <a:bodyPr wrap="square">
            <a:spAutoFit/>
          </a:bodyPr>
          <a:lstStyle/>
          <a:p>
            <a:pPr algn="ctr"/>
            <a:endParaRPr lang="en-US" sz="5400" b="1" dirty="0">
              <a:solidFill>
                <a:schemeClr val="bg1"/>
              </a:solidFill>
            </a:endParaRPr>
          </a:p>
          <a:p>
            <a:pPr algn="ctr"/>
            <a:r>
              <a:rPr lang="en-US" sz="5400" b="1" dirty="0">
                <a:solidFill>
                  <a:schemeClr val="bg1"/>
                </a:solidFill>
              </a:rPr>
              <a:t>Revision of Ideal Clinic Framework and new CHC Framework</a:t>
            </a: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p:txBody>
      </p:sp>
      <p:pic>
        <p:nvPicPr>
          <p:cNvPr id="2" name="Picture 1">
            <a:extLst>
              <a:ext uri="{FF2B5EF4-FFF2-40B4-BE49-F238E27FC236}">
                <a16:creationId xmlns:a16="http://schemas.microsoft.com/office/drawing/2014/main" id="{C55D4609-3476-4723-AE70-03FB419D6E49}"/>
              </a:ext>
            </a:extLst>
          </p:cNvPr>
          <p:cNvPicPr>
            <a:picLocks noChangeAspect="1"/>
          </p:cNvPicPr>
          <p:nvPr/>
        </p:nvPicPr>
        <p:blipFill>
          <a:blip r:embed="rId2"/>
          <a:stretch>
            <a:fillRect/>
          </a:stretch>
        </p:blipFill>
        <p:spPr>
          <a:xfrm>
            <a:off x="2444485" y="3664310"/>
            <a:ext cx="4255026" cy="2975194"/>
          </a:xfrm>
          <a:prstGeom prst="rect">
            <a:avLst/>
          </a:prstGeom>
        </p:spPr>
      </p:pic>
    </p:spTree>
    <p:extLst>
      <p:ext uri="{BB962C8B-B14F-4D97-AF65-F5344CB8AC3E}">
        <p14:creationId xmlns:p14="http://schemas.microsoft.com/office/powerpoint/2010/main" val="36410457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E56777C2-F878-484C-9529-93ECBD6D0D45}"/>
              </a:ext>
            </a:extLst>
          </p:cNvPr>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8" name="Footer Placeholder 7"/>
          <p:cNvSpPr>
            <a:spLocks noGrp="1"/>
          </p:cNvSpPr>
          <p:nvPr>
            <p:ph type="ftr" sz="quarter" idx="4294967295"/>
          </p:nvPr>
        </p:nvSpPr>
        <p:spPr>
          <a:xfrm>
            <a:off x="2764631" y="6459541"/>
            <a:ext cx="3617119" cy="365125"/>
          </a:xfrm>
          <a:prstGeom prst="rect">
            <a:avLst/>
          </a:prstGeom>
        </p:spPr>
        <p:txBody>
          <a:bodyPr/>
          <a:lstStyle/>
          <a:p>
            <a:pPr>
              <a:defRPr/>
            </a:pPr>
            <a:endParaRPr lang="en-US">
              <a:solidFill>
                <a:prstClr val="black"/>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7" name="Rectangle 2"/>
          <p:cNvSpPr txBox="1">
            <a:spLocks noChangeArrowheads="1"/>
          </p:cNvSpPr>
          <p:nvPr/>
        </p:nvSpPr>
        <p:spPr>
          <a:xfrm>
            <a:off x="323528" y="188640"/>
            <a:ext cx="6633120" cy="648072"/>
          </a:xfrm>
          <a:prstGeom prst="rect">
            <a:avLst/>
          </a:prstGeom>
        </p:spPr>
        <p:txBody>
          <a:bodyPr tIns="45720" rIns="91440" bIns="45720" anchor="b">
            <a:normAutofit/>
          </a:bodyPr>
          <a:lstStyle/>
          <a:p>
            <a:pPr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3200" b="1" dirty="0">
                <a:solidFill>
                  <a:prstClr val="white"/>
                </a:solidFill>
                <a:latin typeface="Arial" pitchFamily="34" charset="0"/>
                <a:cs typeface="Arial" pitchFamily="34" charset="0"/>
              </a:rPr>
              <a:t>Legislative background</a:t>
            </a:r>
          </a:p>
        </p:txBody>
      </p:sp>
      <p:sp>
        <p:nvSpPr>
          <p:cNvPr id="2" name="TextBox 1">
            <a:extLst>
              <a:ext uri="{FF2B5EF4-FFF2-40B4-BE49-F238E27FC236}">
                <a16:creationId xmlns:a16="http://schemas.microsoft.com/office/drawing/2014/main" id="{6B5BAD37-AFE8-4980-B2AA-C943C250A0E3}"/>
              </a:ext>
            </a:extLst>
          </p:cNvPr>
          <p:cNvSpPr txBox="1"/>
          <p:nvPr/>
        </p:nvSpPr>
        <p:spPr>
          <a:xfrm>
            <a:off x="323528" y="1213048"/>
            <a:ext cx="8307124" cy="523220"/>
          </a:xfrm>
          <a:prstGeom prst="rect">
            <a:avLst/>
          </a:prstGeom>
          <a:solidFill>
            <a:srgbClr val="006024"/>
          </a:solidFill>
        </p:spPr>
        <p:txBody>
          <a:bodyPr wrap="square" rtlCol="0">
            <a:spAutoFit/>
          </a:bodyPr>
          <a:lstStyle/>
          <a:p>
            <a:pPr algn="ctr"/>
            <a:r>
              <a:rPr lang="en-ZA" sz="2800" b="1" dirty="0">
                <a:solidFill>
                  <a:schemeClr val="bg1"/>
                </a:solidFill>
              </a:rPr>
              <a:t>Health Amendment Act of 2003, Chapter 10</a:t>
            </a:r>
          </a:p>
        </p:txBody>
      </p:sp>
      <p:sp>
        <p:nvSpPr>
          <p:cNvPr id="11" name="TextBox 10">
            <a:extLst>
              <a:ext uri="{FF2B5EF4-FFF2-40B4-BE49-F238E27FC236}">
                <a16:creationId xmlns:a16="http://schemas.microsoft.com/office/drawing/2014/main" id="{9F5870E7-5640-4055-A555-31A7DAE74107}"/>
              </a:ext>
            </a:extLst>
          </p:cNvPr>
          <p:cNvSpPr txBox="1"/>
          <p:nvPr/>
        </p:nvSpPr>
        <p:spPr>
          <a:xfrm>
            <a:off x="177934" y="2395584"/>
            <a:ext cx="3617119" cy="3990836"/>
          </a:xfrm>
          <a:prstGeom prst="rect">
            <a:avLst/>
          </a:prstGeom>
          <a:solidFill>
            <a:schemeClr val="accent3">
              <a:lumMod val="40000"/>
              <a:lumOff val="60000"/>
            </a:schemeClr>
          </a:solidFill>
          <a:ln>
            <a:solidFill>
              <a:schemeClr val="tx1"/>
            </a:solidFill>
          </a:ln>
        </p:spPr>
        <p:txBody>
          <a:bodyPr wrap="square" rtlCol="0">
            <a:spAutoFit/>
          </a:bodyPr>
          <a:lstStyle/>
          <a:p>
            <a:pPr>
              <a:lnSpc>
                <a:spcPct val="90000"/>
              </a:lnSpc>
              <a:spcBef>
                <a:spcPts val="200"/>
              </a:spcBef>
              <a:spcAft>
                <a:spcPts val="400"/>
              </a:spcAft>
              <a:buClr>
                <a:srgbClr val="E48312"/>
              </a:buClr>
              <a:buSzPct val="100000"/>
              <a:defRPr/>
            </a:pPr>
            <a:r>
              <a:rPr lang="en-US" sz="2400" b="1" dirty="0">
                <a:cs typeface="Arial" charset="0"/>
              </a:rPr>
              <a:t>Norms and Standards Regulations Applicable to Different Categories of Health Establishments </a:t>
            </a:r>
          </a:p>
          <a:p>
            <a:pPr marL="352425" lvl="1" indent="-255588">
              <a:lnSpc>
                <a:spcPct val="90000"/>
              </a:lnSpc>
              <a:spcBef>
                <a:spcPts val="200"/>
              </a:spcBef>
              <a:spcAft>
                <a:spcPts val="400"/>
              </a:spcAft>
              <a:buClr>
                <a:srgbClr val="E48312"/>
              </a:buClr>
              <a:buSzPct val="100000"/>
              <a:buFont typeface="Wingdings" panose="05000000000000000000" pitchFamily="2" charset="2"/>
              <a:buChar char="ü"/>
              <a:defRPr/>
            </a:pPr>
            <a:r>
              <a:rPr lang="en-US" sz="2400" dirty="0">
                <a:cs typeface="Arial" charset="0"/>
              </a:rPr>
              <a:t>Published on February 2018.</a:t>
            </a:r>
          </a:p>
          <a:p>
            <a:pPr marL="352425" lvl="1" indent="-255588">
              <a:lnSpc>
                <a:spcPct val="90000"/>
              </a:lnSpc>
              <a:spcBef>
                <a:spcPts val="200"/>
              </a:spcBef>
              <a:spcAft>
                <a:spcPts val="400"/>
              </a:spcAft>
              <a:buClr>
                <a:srgbClr val="E48312"/>
              </a:buClr>
              <a:buSzPct val="100000"/>
              <a:buFont typeface="Wingdings" panose="05000000000000000000" pitchFamily="2" charset="2"/>
              <a:buChar char="ü"/>
              <a:defRPr/>
            </a:pPr>
            <a:r>
              <a:rPr lang="en-US" sz="2400" dirty="0">
                <a:cs typeface="Arial" charset="0"/>
              </a:rPr>
              <a:t>Purpose: “Promote and protect the health and safety of users and healthcare personnel.”</a:t>
            </a:r>
          </a:p>
          <a:p>
            <a:pPr algn="ctr"/>
            <a:endParaRPr lang="en-ZA" sz="2400" b="1" dirty="0">
              <a:solidFill>
                <a:schemeClr val="bg1"/>
              </a:solidFill>
            </a:endParaRPr>
          </a:p>
        </p:txBody>
      </p:sp>
      <p:sp>
        <p:nvSpPr>
          <p:cNvPr id="12" name="TextBox 11">
            <a:extLst>
              <a:ext uri="{FF2B5EF4-FFF2-40B4-BE49-F238E27FC236}">
                <a16:creationId xmlns:a16="http://schemas.microsoft.com/office/drawing/2014/main" id="{5BDB2C19-9103-488C-BD73-F9FBDD07FE5A}"/>
              </a:ext>
            </a:extLst>
          </p:cNvPr>
          <p:cNvSpPr txBox="1"/>
          <p:nvPr/>
        </p:nvSpPr>
        <p:spPr>
          <a:xfrm>
            <a:off x="4065203" y="2395584"/>
            <a:ext cx="4900863" cy="3902607"/>
          </a:xfrm>
          <a:prstGeom prst="rect">
            <a:avLst/>
          </a:prstGeom>
          <a:solidFill>
            <a:schemeClr val="accent3">
              <a:lumMod val="40000"/>
              <a:lumOff val="60000"/>
            </a:schemeClr>
          </a:solidFill>
          <a:ln>
            <a:solidFill>
              <a:schemeClr val="tx1"/>
            </a:solidFill>
          </a:ln>
        </p:spPr>
        <p:txBody>
          <a:bodyPr wrap="square" rtlCol="0">
            <a:spAutoFit/>
          </a:bodyPr>
          <a:lstStyle/>
          <a:p>
            <a:pPr>
              <a:lnSpc>
                <a:spcPct val="90000"/>
              </a:lnSpc>
              <a:spcBef>
                <a:spcPts val="200"/>
              </a:spcBef>
              <a:spcAft>
                <a:spcPts val="400"/>
              </a:spcAft>
              <a:buClr>
                <a:srgbClr val="E48312"/>
              </a:buClr>
              <a:buSzPct val="100000"/>
              <a:defRPr/>
            </a:pPr>
            <a:r>
              <a:rPr lang="en-US" sz="2400" b="1" dirty="0"/>
              <a:t>Procedural Regulations pertaining to the functioning of the Office of Health Standards Compliance (OHSC) and Handling of Complaints by the Ombud </a:t>
            </a:r>
          </a:p>
          <a:p>
            <a:pPr marL="546100" lvl="1" indent="-449263">
              <a:lnSpc>
                <a:spcPct val="90000"/>
              </a:lnSpc>
              <a:spcBef>
                <a:spcPts val="200"/>
              </a:spcBef>
              <a:spcAft>
                <a:spcPts val="400"/>
              </a:spcAft>
              <a:buClr>
                <a:srgbClr val="E48312"/>
              </a:buClr>
              <a:buSzPct val="100000"/>
              <a:buFont typeface="Wingdings" panose="05000000000000000000" pitchFamily="2" charset="2"/>
              <a:buChar char="ü"/>
              <a:defRPr/>
            </a:pPr>
            <a:r>
              <a:rPr lang="en-US" sz="2400" dirty="0"/>
              <a:t>Published 13 October 2016</a:t>
            </a:r>
          </a:p>
          <a:p>
            <a:pPr marL="546100" lvl="1" indent="-449263">
              <a:lnSpc>
                <a:spcPct val="90000"/>
              </a:lnSpc>
              <a:spcBef>
                <a:spcPts val="200"/>
              </a:spcBef>
              <a:spcAft>
                <a:spcPts val="400"/>
              </a:spcAft>
              <a:buClr>
                <a:srgbClr val="E48312"/>
              </a:buClr>
              <a:buSzPct val="100000"/>
              <a:buFont typeface="Wingdings" panose="05000000000000000000" pitchFamily="2" charset="2"/>
              <a:buChar char="ü"/>
              <a:defRPr/>
            </a:pPr>
            <a:r>
              <a:rPr lang="en-US" sz="2400" dirty="0"/>
              <a:t>Purpose: Set out procedures and processes of the OHSC for certification of health establishments and investigation of complaints by the Ombud.</a:t>
            </a:r>
            <a:endParaRPr lang="en-ZA" sz="2400" b="1" dirty="0">
              <a:solidFill>
                <a:schemeClr val="bg1"/>
              </a:solidFill>
            </a:endParaRPr>
          </a:p>
        </p:txBody>
      </p:sp>
      <p:cxnSp>
        <p:nvCxnSpPr>
          <p:cNvPr id="6" name="Straight Connector 5">
            <a:extLst>
              <a:ext uri="{FF2B5EF4-FFF2-40B4-BE49-F238E27FC236}">
                <a16:creationId xmlns:a16="http://schemas.microsoft.com/office/drawing/2014/main" id="{6EFC41FA-7A74-4FB1-A73A-B7420A7561ED}"/>
              </a:ext>
            </a:extLst>
          </p:cNvPr>
          <p:cNvCxnSpPr>
            <a:cxnSpLocks/>
          </p:cNvCxnSpPr>
          <p:nvPr/>
        </p:nvCxnSpPr>
        <p:spPr>
          <a:xfrm flipV="1">
            <a:off x="1636295" y="2021304"/>
            <a:ext cx="4900863" cy="11647"/>
          </a:xfrm>
          <a:prstGeom prst="line">
            <a:avLst/>
          </a:prstGeom>
          <a:ln w="57150">
            <a:solidFill>
              <a:srgbClr val="006024"/>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74DEBCA-F116-4C83-840E-112309493C59}"/>
              </a:ext>
            </a:extLst>
          </p:cNvPr>
          <p:cNvCxnSpPr/>
          <p:nvPr/>
        </p:nvCxnSpPr>
        <p:spPr>
          <a:xfrm>
            <a:off x="1636295" y="2021304"/>
            <a:ext cx="0" cy="358238"/>
          </a:xfrm>
          <a:prstGeom prst="line">
            <a:avLst/>
          </a:prstGeom>
          <a:ln w="57150">
            <a:solidFill>
              <a:srgbClr val="006024"/>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2A0B721-237C-45EA-B813-5F9B4FE803B7}"/>
              </a:ext>
            </a:extLst>
          </p:cNvPr>
          <p:cNvCxnSpPr/>
          <p:nvPr/>
        </p:nvCxnSpPr>
        <p:spPr>
          <a:xfrm>
            <a:off x="6521116" y="2005262"/>
            <a:ext cx="0" cy="358238"/>
          </a:xfrm>
          <a:prstGeom prst="line">
            <a:avLst/>
          </a:prstGeom>
          <a:ln w="57150">
            <a:solidFill>
              <a:srgbClr val="006024"/>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46B7703-E19D-4C85-81F0-39055C26230E}"/>
              </a:ext>
            </a:extLst>
          </p:cNvPr>
          <p:cNvCxnSpPr/>
          <p:nvPr/>
        </p:nvCxnSpPr>
        <p:spPr>
          <a:xfrm>
            <a:off x="4219074" y="1674713"/>
            <a:ext cx="0" cy="358238"/>
          </a:xfrm>
          <a:prstGeom prst="line">
            <a:avLst/>
          </a:prstGeom>
          <a:ln w="57150">
            <a:solidFill>
              <a:srgbClr val="00602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8196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D3A31889-0E1A-4807-8A71-664843006EF8}"/>
              </a:ext>
            </a:extLst>
          </p:cNvPr>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8" name="Footer Placeholder 7"/>
          <p:cNvSpPr>
            <a:spLocks noGrp="1"/>
          </p:cNvSpPr>
          <p:nvPr>
            <p:ph type="ftr" sz="quarter" idx="4294967295"/>
          </p:nvPr>
        </p:nvSpPr>
        <p:spPr>
          <a:xfrm>
            <a:off x="2764631" y="6459541"/>
            <a:ext cx="3617119" cy="365125"/>
          </a:xfrm>
          <a:prstGeom prst="rect">
            <a:avLst/>
          </a:prstGeom>
        </p:spPr>
        <p:txBody>
          <a:bodyPr/>
          <a:lstStyle/>
          <a:p>
            <a:pPr>
              <a:defRPr/>
            </a:pPr>
            <a:endParaRPr lang="en-US">
              <a:solidFill>
                <a:prstClr val="black"/>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10" name="Rectangle 9"/>
          <p:cNvSpPr/>
          <p:nvPr/>
        </p:nvSpPr>
        <p:spPr>
          <a:xfrm>
            <a:off x="0" y="1914037"/>
            <a:ext cx="9144000" cy="6090898"/>
          </a:xfrm>
          <a:prstGeom prst="rect">
            <a:avLst/>
          </a:prstGeom>
        </p:spPr>
        <p:txBody>
          <a:bodyPr wrap="square">
            <a:spAutoFit/>
          </a:bodyPr>
          <a:lstStyle/>
          <a:p>
            <a:pPr marL="352425" lvl="1">
              <a:lnSpc>
                <a:spcPct val="90000"/>
              </a:lnSpc>
              <a:spcBef>
                <a:spcPts val="200"/>
              </a:spcBef>
              <a:spcAft>
                <a:spcPts val="400"/>
              </a:spcAft>
              <a:buClr>
                <a:srgbClr val="E48312"/>
              </a:buClr>
              <a:buSzPct val="100000"/>
              <a:defRPr/>
            </a:pPr>
            <a:r>
              <a:rPr lang="en-US" sz="2400" b="1" dirty="0">
                <a:latin typeface="Calibri" pitchFamily="34" charset="0"/>
              </a:rPr>
              <a:t>Chapter 2, section 4: Collection of or request for information:</a:t>
            </a:r>
          </a:p>
          <a:p>
            <a:pPr marL="352425" lvl="1">
              <a:lnSpc>
                <a:spcPct val="90000"/>
              </a:lnSpc>
              <a:spcBef>
                <a:spcPts val="200"/>
              </a:spcBef>
              <a:spcAft>
                <a:spcPts val="400"/>
              </a:spcAft>
              <a:buClr>
                <a:srgbClr val="E48312"/>
              </a:buClr>
              <a:buSzPct val="100000"/>
              <a:defRPr/>
            </a:pPr>
            <a:r>
              <a:rPr lang="en-US" sz="2400" dirty="0">
                <a:latin typeface="Calibri" pitchFamily="34" charset="0"/>
              </a:rPr>
              <a:t>All health establishments must submit to the OHSC information relating to norms and standards </a:t>
            </a:r>
            <a:r>
              <a:rPr lang="en-US" sz="2400" b="1" dirty="0">
                <a:solidFill>
                  <a:srgbClr val="FF0000"/>
                </a:solidFill>
                <a:latin typeface="Calibri" pitchFamily="34" charset="0"/>
              </a:rPr>
              <a:t>by 31 </a:t>
            </a:r>
            <a:r>
              <a:rPr lang="en-ZA" sz="2400" b="1" dirty="0">
                <a:solidFill>
                  <a:srgbClr val="FF0000"/>
                </a:solidFill>
                <a:latin typeface="Calibri" pitchFamily="34" charset="0"/>
              </a:rPr>
              <a:t>March </a:t>
            </a:r>
            <a:r>
              <a:rPr lang="en-ZA" sz="2400" dirty="0">
                <a:latin typeface="Calibri" pitchFamily="34" charset="0"/>
              </a:rPr>
              <a:t>of each year (</a:t>
            </a:r>
            <a:r>
              <a:rPr lang="en-ZA" sz="2400" b="1" dirty="0">
                <a:latin typeface="Calibri" pitchFamily="34" charset="0"/>
              </a:rPr>
              <a:t>this is a financial year</a:t>
            </a:r>
            <a:r>
              <a:rPr lang="en-ZA" sz="2400" dirty="0">
                <a:latin typeface="Calibri" pitchFamily="34" charset="0"/>
              </a:rPr>
              <a:t>).</a:t>
            </a:r>
          </a:p>
          <a:p>
            <a:pPr marL="722313" indent="-369888">
              <a:buClr>
                <a:schemeClr val="accent6">
                  <a:lumMod val="75000"/>
                </a:schemeClr>
              </a:buClr>
              <a:buFont typeface="Wingdings" panose="05000000000000000000" pitchFamily="2" charset="2"/>
              <a:buChar char="ü"/>
              <a:tabLst>
                <a:tab pos="898525" algn="l"/>
              </a:tabLst>
            </a:pPr>
            <a:r>
              <a:rPr lang="en-ZA" sz="2400" b="1" dirty="0"/>
              <a:t>Details of the health establishment </a:t>
            </a:r>
            <a:r>
              <a:rPr lang="en-ZA" sz="2400" dirty="0"/>
              <a:t>(Name of health establishment; legal status; physical address; </a:t>
            </a:r>
            <a:r>
              <a:rPr lang="en-US" sz="2400" dirty="0"/>
              <a:t>contact details, names and contact details of the person in charge; </a:t>
            </a:r>
            <a:r>
              <a:rPr lang="en-ZA" sz="2400" dirty="0"/>
              <a:t>category of health establishment; </a:t>
            </a:r>
            <a:r>
              <a:rPr lang="en-US" sz="2400" dirty="0"/>
              <a:t>health district in which the health establishment falls; </a:t>
            </a:r>
            <a:r>
              <a:rPr lang="en-ZA" sz="2400" dirty="0"/>
              <a:t>services offered; </a:t>
            </a:r>
            <a:r>
              <a:rPr lang="en-US" sz="2400" dirty="0"/>
              <a:t>operating days and times); and</a:t>
            </a:r>
          </a:p>
          <a:p>
            <a:pPr marL="801688" indent="-449263">
              <a:buClr>
                <a:schemeClr val="accent6">
                  <a:lumMod val="75000"/>
                </a:schemeClr>
              </a:buClr>
              <a:buFont typeface="Wingdings" panose="05000000000000000000" pitchFamily="2" charset="2"/>
              <a:buChar char="ü"/>
              <a:tabLst>
                <a:tab pos="898525" algn="l"/>
              </a:tabLst>
            </a:pPr>
            <a:r>
              <a:rPr lang="en-US" sz="2400" b="1" dirty="0"/>
              <a:t>Results of the most recent annual self-assessment against norms and standards</a:t>
            </a:r>
            <a:r>
              <a:rPr lang="en-US" sz="2400" dirty="0"/>
              <a:t>.</a:t>
            </a:r>
          </a:p>
          <a:p>
            <a:pPr marL="800100" lvl="1" indent="-342900">
              <a:lnSpc>
                <a:spcPct val="90000"/>
              </a:lnSpc>
              <a:spcBef>
                <a:spcPts val="200"/>
              </a:spcBef>
              <a:spcAft>
                <a:spcPts val="400"/>
              </a:spcAft>
              <a:buClr>
                <a:srgbClr val="E48312"/>
              </a:buClr>
              <a:buSzPct val="100000"/>
              <a:buFont typeface="Wingdings" panose="05000000000000000000" pitchFamily="2" charset="2"/>
              <a:buChar char="ü"/>
              <a:defRPr/>
            </a:pPr>
            <a:endParaRPr lang="en-US" sz="2400" dirty="0">
              <a:cs typeface="Arial" charset="0"/>
            </a:endParaRPr>
          </a:p>
          <a:p>
            <a:pPr marL="342900" indent="-342900">
              <a:lnSpc>
                <a:spcPct val="90000"/>
              </a:lnSpc>
              <a:spcBef>
                <a:spcPts val="200"/>
              </a:spcBef>
              <a:spcAft>
                <a:spcPts val="400"/>
              </a:spcAft>
              <a:buClr>
                <a:srgbClr val="E48312"/>
              </a:buClr>
              <a:buSzPct val="100000"/>
              <a:buFont typeface="Arial" panose="020B0604020202020204" pitchFamily="34" charset="0"/>
              <a:buChar char="•"/>
              <a:defRPr/>
            </a:pPr>
            <a:endParaRPr lang="en-US" sz="2400" dirty="0">
              <a:solidFill>
                <a:srgbClr val="000000">
                  <a:lumMod val="75000"/>
                  <a:lumOff val="25000"/>
                </a:srgbClr>
              </a:solidFill>
              <a:cs typeface="Arial" charset="0"/>
            </a:endParaRPr>
          </a:p>
          <a:p>
            <a:pPr marL="342900" indent="-342900">
              <a:lnSpc>
                <a:spcPct val="90000"/>
              </a:lnSpc>
              <a:spcBef>
                <a:spcPts val="200"/>
              </a:spcBef>
              <a:spcAft>
                <a:spcPts val="400"/>
              </a:spcAft>
              <a:buClr>
                <a:srgbClr val="E48312"/>
              </a:buClr>
              <a:buSzPct val="100000"/>
              <a:buFont typeface="Arial" panose="020B0604020202020204" pitchFamily="34" charset="0"/>
              <a:buChar char="•"/>
              <a:defRPr/>
            </a:pPr>
            <a:endParaRPr lang="en-US" sz="2400" dirty="0">
              <a:solidFill>
                <a:srgbClr val="000000">
                  <a:lumMod val="75000"/>
                  <a:lumOff val="25000"/>
                </a:srgbClr>
              </a:solidFill>
              <a:cs typeface="Arial" charset="0"/>
            </a:endParaRPr>
          </a:p>
          <a:p>
            <a:pPr>
              <a:lnSpc>
                <a:spcPct val="90000"/>
              </a:lnSpc>
              <a:spcBef>
                <a:spcPts val="200"/>
              </a:spcBef>
              <a:spcAft>
                <a:spcPts val="400"/>
              </a:spcAft>
              <a:buClr>
                <a:srgbClr val="E48312"/>
              </a:buClr>
              <a:buSzPct val="100000"/>
              <a:defRPr/>
            </a:pPr>
            <a:r>
              <a:rPr lang="en-US" sz="2400" dirty="0">
                <a:solidFill>
                  <a:srgbClr val="000000">
                    <a:lumMod val="75000"/>
                    <a:lumOff val="25000"/>
                  </a:srgbClr>
                </a:solidFill>
                <a:cs typeface="Arial" charset="0"/>
              </a:rPr>
              <a:t>	</a:t>
            </a:r>
          </a:p>
        </p:txBody>
      </p:sp>
      <p:sp>
        <p:nvSpPr>
          <p:cNvPr id="7" name="Rectangle 2"/>
          <p:cNvSpPr txBox="1">
            <a:spLocks noChangeArrowheads="1"/>
          </p:cNvSpPr>
          <p:nvPr/>
        </p:nvSpPr>
        <p:spPr>
          <a:xfrm>
            <a:off x="323528" y="188640"/>
            <a:ext cx="6633120" cy="648072"/>
          </a:xfrm>
          <a:prstGeom prst="rect">
            <a:avLst/>
          </a:prstGeom>
        </p:spPr>
        <p:txBody>
          <a:bodyPr tIns="45720" rIns="91440" bIns="45720" anchor="b">
            <a:normAutofit/>
          </a:bodyPr>
          <a:lstStyle/>
          <a:p>
            <a:pPr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3200" b="1" dirty="0">
                <a:solidFill>
                  <a:prstClr val="white"/>
                </a:solidFill>
                <a:latin typeface="Arial" pitchFamily="34" charset="0"/>
                <a:cs typeface="Arial" pitchFamily="34" charset="0"/>
              </a:rPr>
              <a:t>Legislative background (cont.)</a:t>
            </a:r>
          </a:p>
        </p:txBody>
      </p:sp>
      <p:sp>
        <p:nvSpPr>
          <p:cNvPr id="11" name="TextBox 10">
            <a:extLst>
              <a:ext uri="{FF2B5EF4-FFF2-40B4-BE49-F238E27FC236}">
                <a16:creationId xmlns:a16="http://schemas.microsoft.com/office/drawing/2014/main" id="{494ED5DF-F6CD-41FD-A83E-88C46D898930}"/>
              </a:ext>
            </a:extLst>
          </p:cNvPr>
          <p:cNvSpPr txBox="1"/>
          <p:nvPr/>
        </p:nvSpPr>
        <p:spPr>
          <a:xfrm>
            <a:off x="0" y="1261174"/>
            <a:ext cx="9144000" cy="492443"/>
          </a:xfrm>
          <a:prstGeom prst="rect">
            <a:avLst/>
          </a:prstGeom>
          <a:solidFill>
            <a:srgbClr val="006024"/>
          </a:solidFill>
        </p:spPr>
        <p:txBody>
          <a:bodyPr wrap="square" rtlCol="0">
            <a:spAutoFit/>
          </a:bodyPr>
          <a:lstStyle/>
          <a:p>
            <a:pPr algn="ctr"/>
            <a:r>
              <a:rPr lang="en-US" sz="2600" b="1" dirty="0">
                <a:solidFill>
                  <a:schemeClr val="bg1"/>
                </a:solidFill>
              </a:rPr>
              <a:t>Procedural Regulations pertaining to the functioning of the OHSC</a:t>
            </a:r>
            <a:endParaRPr lang="en-ZA" sz="2600" b="1" dirty="0">
              <a:solidFill>
                <a:schemeClr val="bg1"/>
              </a:solidFill>
            </a:endParaRPr>
          </a:p>
        </p:txBody>
      </p:sp>
    </p:spTree>
    <p:extLst>
      <p:ext uri="{BB962C8B-B14F-4D97-AF65-F5344CB8AC3E}">
        <p14:creationId xmlns:p14="http://schemas.microsoft.com/office/powerpoint/2010/main" val="10332038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p:cNvSpPr txBox="1"/>
          <p:nvPr/>
        </p:nvSpPr>
        <p:spPr>
          <a:xfrm>
            <a:off x="0" y="5715000"/>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10" name="Rectangle 9"/>
          <p:cNvSpPr/>
          <p:nvPr/>
        </p:nvSpPr>
        <p:spPr>
          <a:xfrm>
            <a:off x="48126" y="1078590"/>
            <a:ext cx="9015663" cy="5416868"/>
          </a:xfrm>
          <a:prstGeom prst="rect">
            <a:avLst/>
          </a:prstGeom>
          <a:solidFill>
            <a:schemeClr val="bg1"/>
          </a:solidFill>
        </p:spPr>
        <p:txBody>
          <a:bodyPr wrap="square">
            <a:spAutoFit/>
          </a:bodyPr>
          <a:lstStyle/>
          <a:p>
            <a:pPr marL="176213" lvl="0" indent="-176213" algn="just">
              <a:spcBef>
                <a:spcPts val="600"/>
              </a:spcBef>
              <a:buClr>
                <a:schemeClr val="accent6">
                  <a:lumMod val="75000"/>
                </a:schemeClr>
              </a:buClr>
              <a:buFont typeface="Arial" panose="020B0604020202020204" pitchFamily="34" charset="0"/>
              <a:buChar char="•"/>
            </a:pPr>
            <a:r>
              <a:rPr lang="en-US" sz="2800" dirty="0"/>
              <a:t>Ideal Clinic </a:t>
            </a:r>
            <a:r>
              <a:rPr lang="en-US" sz="2800" dirty="0" err="1"/>
              <a:t>programme</a:t>
            </a:r>
            <a:r>
              <a:rPr lang="en-US" sz="2800" dirty="0"/>
              <a:t> commenced in 2013. </a:t>
            </a:r>
          </a:p>
          <a:p>
            <a:pPr marL="176213" lvl="0" indent="-176213" algn="just">
              <a:spcBef>
                <a:spcPts val="600"/>
              </a:spcBef>
              <a:buClr>
                <a:schemeClr val="accent6">
                  <a:lumMod val="75000"/>
                </a:schemeClr>
              </a:buClr>
              <a:buFont typeface="Arial" panose="020B0604020202020204" pitchFamily="34" charset="0"/>
              <a:buChar char="•"/>
            </a:pPr>
            <a:r>
              <a:rPr lang="en-US" sz="2800" dirty="0"/>
              <a:t>Rolled out to all provinces in 2015 </a:t>
            </a:r>
          </a:p>
          <a:p>
            <a:pPr marL="176213" lvl="0" indent="-176213" algn="just">
              <a:spcBef>
                <a:spcPts val="600"/>
              </a:spcBef>
              <a:buClr>
                <a:schemeClr val="accent6">
                  <a:lumMod val="75000"/>
                </a:schemeClr>
              </a:buClr>
              <a:buFont typeface="Arial" panose="020B0604020202020204" pitchFamily="34" charset="0"/>
              <a:buChar char="•"/>
            </a:pPr>
            <a:r>
              <a:rPr lang="en-US" sz="2800" dirty="0"/>
              <a:t>National Department of Health’s internal mechanisms to:</a:t>
            </a:r>
          </a:p>
          <a:p>
            <a:pPr marL="546100" lvl="1" indent="-369888" algn="just">
              <a:spcBef>
                <a:spcPts val="600"/>
              </a:spcBef>
              <a:buClr>
                <a:schemeClr val="accent6">
                  <a:lumMod val="75000"/>
                </a:schemeClr>
              </a:buClr>
              <a:buFont typeface="Wingdings" panose="05000000000000000000" pitchFamily="2" charset="2"/>
              <a:buChar char="ü"/>
            </a:pPr>
            <a:r>
              <a:rPr lang="en-US" sz="2800" dirty="0"/>
              <a:t>set a platform for delivering of quality services </a:t>
            </a:r>
          </a:p>
          <a:p>
            <a:pPr marL="546100" lvl="1" indent="-369888" algn="just">
              <a:spcBef>
                <a:spcPts val="600"/>
              </a:spcBef>
              <a:buClr>
                <a:schemeClr val="accent6">
                  <a:lumMod val="75000"/>
                </a:schemeClr>
              </a:buClr>
              <a:buFont typeface="Wingdings" panose="05000000000000000000" pitchFamily="2" charset="2"/>
              <a:buChar char="ü"/>
            </a:pPr>
            <a:r>
              <a:rPr lang="en-US" sz="2800" dirty="0"/>
              <a:t>prepare clinics and Community Health </a:t>
            </a:r>
            <a:r>
              <a:rPr lang="en-US" sz="2800" dirty="0" err="1"/>
              <a:t>Centres</a:t>
            </a:r>
            <a:r>
              <a:rPr lang="en-US" sz="2800" dirty="0"/>
              <a:t> (CHCs) for certification by OHSC. </a:t>
            </a:r>
          </a:p>
          <a:p>
            <a:pPr marL="546100" lvl="1" indent="-369888" algn="just">
              <a:spcBef>
                <a:spcPts val="600"/>
              </a:spcBef>
              <a:buClr>
                <a:schemeClr val="accent6">
                  <a:lumMod val="75000"/>
                </a:schemeClr>
              </a:buClr>
              <a:buFont typeface="Wingdings" panose="05000000000000000000" pitchFamily="2" charset="2"/>
              <a:buChar char="ü"/>
            </a:pPr>
            <a:endParaRPr lang="en-US" sz="800" dirty="0"/>
          </a:p>
          <a:p>
            <a:pPr marL="546100" lvl="1" indent="-369888" algn="just">
              <a:spcBef>
                <a:spcPts val="600"/>
              </a:spcBef>
              <a:buClr>
                <a:schemeClr val="accent6">
                  <a:lumMod val="75000"/>
                </a:schemeClr>
              </a:buClr>
              <a:buFont typeface="Wingdings" panose="05000000000000000000" pitchFamily="2" charset="2"/>
              <a:buChar char="ü"/>
            </a:pPr>
            <a:r>
              <a:rPr lang="en-US" sz="2800" b="1" dirty="0"/>
              <a:t>Must align current Ideal Clinic framework and new CHC framework (aligned with Clinic framework, added elements for Maternal Obstetric Unit, Emergency Unit, Pharmacy and Rehab) with Regulated Norms and Standards published in 2018.</a:t>
            </a:r>
            <a:endParaRPr lang="en-GB" sz="2800" i="1" dirty="0"/>
          </a:p>
        </p:txBody>
      </p:sp>
      <p:sp>
        <p:nvSpPr>
          <p:cNvPr id="7" name="Rectangle 2"/>
          <p:cNvSpPr txBox="1">
            <a:spLocks noChangeArrowheads="1"/>
          </p:cNvSpPr>
          <p:nvPr/>
        </p:nvSpPr>
        <p:spPr>
          <a:xfrm>
            <a:off x="611559" y="308326"/>
            <a:ext cx="6439871" cy="702568"/>
          </a:xfrm>
          <a:prstGeom prst="rect">
            <a:avLst/>
          </a:prstGeom>
        </p:spPr>
        <p:txBody>
          <a:bodyPr tIns="45720" rIns="91440" bIns="45720" anchor="b">
            <a:noAutofit/>
          </a:bodyPr>
          <a:lstStyle/>
          <a:p>
            <a:pPr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3200" b="1" dirty="0">
                <a:solidFill>
                  <a:prstClr val="white"/>
                </a:solidFill>
                <a:latin typeface="Arial" pitchFamily="34" charset="0"/>
                <a:cs typeface="Arial" pitchFamily="34" charset="0"/>
              </a:rPr>
              <a:t>Rational for revision of frameworks</a:t>
            </a:r>
          </a:p>
        </p:txBody>
      </p:sp>
      <p:pic>
        <p:nvPicPr>
          <p:cNvPr id="3" name="Picture 2">
            <a:extLst>
              <a:ext uri="{FF2B5EF4-FFF2-40B4-BE49-F238E27FC236}">
                <a16:creationId xmlns:a16="http://schemas.microsoft.com/office/drawing/2014/main" id="{649F15A2-296F-459B-BE60-AEC000CE1DB3}"/>
              </a:ext>
            </a:extLst>
          </p:cNvPr>
          <p:cNvPicPr>
            <a:picLocks noChangeAspect="1"/>
          </p:cNvPicPr>
          <p:nvPr/>
        </p:nvPicPr>
        <p:blipFill>
          <a:blip r:embed="rId2"/>
          <a:stretch>
            <a:fillRect/>
          </a:stretch>
        </p:blipFill>
        <p:spPr>
          <a:xfrm>
            <a:off x="7735733" y="1108934"/>
            <a:ext cx="1087425" cy="1087425"/>
          </a:xfrm>
          <a:prstGeom prst="rect">
            <a:avLst/>
          </a:prstGeom>
        </p:spPr>
      </p:pic>
      <p:cxnSp>
        <p:nvCxnSpPr>
          <p:cNvPr id="5" name="Straight Arrow Connector 4">
            <a:extLst>
              <a:ext uri="{FF2B5EF4-FFF2-40B4-BE49-F238E27FC236}">
                <a16:creationId xmlns:a16="http://schemas.microsoft.com/office/drawing/2014/main" id="{4B4A0444-87EB-462D-8271-0CB905A28903}"/>
              </a:ext>
            </a:extLst>
          </p:cNvPr>
          <p:cNvCxnSpPr>
            <a:cxnSpLocks/>
          </p:cNvCxnSpPr>
          <p:nvPr/>
        </p:nvCxnSpPr>
        <p:spPr>
          <a:xfrm>
            <a:off x="4203816" y="3909499"/>
            <a:ext cx="0" cy="437911"/>
          </a:xfrm>
          <a:prstGeom prst="straightConnector1">
            <a:avLst/>
          </a:prstGeom>
          <a:ln w="76200">
            <a:solidFill>
              <a:srgbClr val="0033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868005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a:off x="0" y="5539154"/>
            <a:ext cx="9144000" cy="1477328"/>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p:txBody>
      </p:sp>
      <p:sp>
        <p:nvSpPr>
          <p:cNvPr id="2" name="TextBox 1"/>
          <p:cNvSpPr txBox="1"/>
          <p:nvPr/>
        </p:nvSpPr>
        <p:spPr>
          <a:xfrm>
            <a:off x="1171190" y="1226096"/>
            <a:ext cx="7972810" cy="892552"/>
          </a:xfrm>
          <a:prstGeom prst="rect">
            <a:avLst/>
          </a:prstGeom>
          <a:noFill/>
        </p:spPr>
        <p:txBody>
          <a:bodyPr wrap="square" rtlCol="0">
            <a:spAutoFit/>
          </a:bodyPr>
          <a:lstStyle/>
          <a:p>
            <a:r>
              <a:rPr lang="en-ZA" sz="3200" b="1" dirty="0">
                <a:latin typeface="Arial" pitchFamily="34" charset="0"/>
                <a:cs typeface="Arial" pitchFamily="34" charset="0"/>
              </a:rPr>
              <a:t>D</a:t>
            </a:r>
            <a:r>
              <a:rPr lang="en-ZA" sz="2000" b="1" dirty="0">
                <a:latin typeface="Arial" pitchFamily="34" charset="0"/>
                <a:cs typeface="Arial" pitchFamily="34" charset="0"/>
              </a:rPr>
              <a:t>efining Quality = Setting of Standards </a:t>
            </a:r>
          </a:p>
          <a:p>
            <a:r>
              <a:rPr lang="en-ZA" sz="2000" b="1" dirty="0">
                <a:latin typeface="Arial" pitchFamily="34" charset="0"/>
                <a:cs typeface="Arial" pitchFamily="34" charset="0"/>
              </a:rPr>
              <a:t>                                 (Norms and Standards Regulations)</a:t>
            </a:r>
          </a:p>
        </p:txBody>
      </p:sp>
      <p:sp>
        <p:nvSpPr>
          <p:cNvPr id="3" name="Isosceles Triangle 2"/>
          <p:cNvSpPr/>
          <p:nvPr/>
        </p:nvSpPr>
        <p:spPr>
          <a:xfrm>
            <a:off x="584743" y="1740020"/>
            <a:ext cx="4954395" cy="2656129"/>
          </a:xfrm>
          <a:prstGeom prst="triangle">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sz="1400" dirty="0">
              <a:solidFill>
                <a:schemeClr val="tx1"/>
              </a:solidFill>
            </a:endParaRPr>
          </a:p>
        </p:txBody>
      </p:sp>
      <p:sp>
        <p:nvSpPr>
          <p:cNvPr id="4" name="TextBox 3"/>
          <p:cNvSpPr txBox="1"/>
          <p:nvPr/>
        </p:nvSpPr>
        <p:spPr>
          <a:xfrm>
            <a:off x="80665" y="4480897"/>
            <a:ext cx="2821939" cy="400110"/>
          </a:xfrm>
          <a:prstGeom prst="rect">
            <a:avLst/>
          </a:prstGeom>
          <a:noFill/>
        </p:spPr>
        <p:txBody>
          <a:bodyPr wrap="square" rtlCol="0">
            <a:spAutoFit/>
          </a:bodyPr>
          <a:lstStyle/>
          <a:p>
            <a:r>
              <a:rPr lang="en-ZA" sz="2000" b="1" dirty="0">
                <a:latin typeface="Arial" pitchFamily="34" charset="0"/>
                <a:cs typeface="Arial" pitchFamily="34" charset="0"/>
              </a:rPr>
              <a:t>Improving Quality</a:t>
            </a:r>
          </a:p>
        </p:txBody>
      </p:sp>
      <p:sp>
        <p:nvSpPr>
          <p:cNvPr id="5" name="TextBox 4"/>
          <p:cNvSpPr txBox="1"/>
          <p:nvPr/>
        </p:nvSpPr>
        <p:spPr>
          <a:xfrm>
            <a:off x="2605036" y="4466750"/>
            <a:ext cx="1538514" cy="400110"/>
          </a:xfrm>
          <a:prstGeom prst="rect">
            <a:avLst/>
          </a:prstGeom>
          <a:noFill/>
        </p:spPr>
        <p:txBody>
          <a:bodyPr wrap="square" rtlCol="0">
            <a:spAutoFit/>
          </a:bodyPr>
          <a:lstStyle/>
          <a:p>
            <a:pPr algn="ctr"/>
            <a:r>
              <a:rPr lang="en-ZA" sz="2000" b="1" dirty="0">
                <a:latin typeface="Arial" pitchFamily="34" charset="0"/>
                <a:cs typeface="Arial" pitchFamily="34" charset="0"/>
              </a:rPr>
              <a:t>Analyse</a:t>
            </a:r>
          </a:p>
        </p:txBody>
      </p:sp>
      <p:sp>
        <p:nvSpPr>
          <p:cNvPr id="6" name="TextBox 5"/>
          <p:cNvSpPr txBox="1"/>
          <p:nvPr/>
        </p:nvSpPr>
        <p:spPr>
          <a:xfrm>
            <a:off x="4299830" y="4509387"/>
            <a:ext cx="2890598" cy="400110"/>
          </a:xfrm>
          <a:prstGeom prst="rect">
            <a:avLst/>
          </a:prstGeom>
          <a:noFill/>
        </p:spPr>
        <p:txBody>
          <a:bodyPr wrap="square" rtlCol="0">
            <a:spAutoFit/>
          </a:bodyPr>
          <a:lstStyle/>
          <a:p>
            <a:r>
              <a:rPr lang="en-ZA" sz="2000" b="1" dirty="0">
                <a:latin typeface="Arial" pitchFamily="34" charset="0"/>
                <a:cs typeface="Arial" pitchFamily="34" charset="0"/>
              </a:rPr>
              <a:t>Measuring Quality</a:t>
            </a:r>
          </a:p>
        </p:txBody>
      </p:sp>
      <p:pic>
        <p:nvPicPr>
          <p:cNvPr id="7" name="Picture 2"/>
          <p:cNvPicPr>
            <a:picLocks noChangeAspect="1" noChangeArrowheads="1"/>
          </p:cNvPicPr>
          <p:nvPr/>
        </p:nvPicPr>
        <p:blipFill>
          <a:blip r:embed="rId2" cstate="print"/>
          <a:srcRect/>
          <a:stretch>
            <a:fillRect/>
          </a:stretch>
        </p:blipFill>
        <p:spPr bwMode="auto">
          <a:xfrm>
            <a:off x="6452318" y="2182633"/>
            <a:ext cx="2447472" cy="2295298"/>
          </a:xfrm>
          <a:prstGeom prst="rect">
            <a:avLst/>
          </a:prstGeom>
          <a:noFill/>
          <a:ln w="9525">
            <a:solidFill>
              <a:schemeClr val="tx1"/>
            </a:solidFill>
            <a:miter lim="800000"/>
            <a:headEnd/>
            <a:tailEnd/>
          </a:ln>
        </p:spPr>
      </p:pic>
      <p:sp>
        <p:nvSpPr>
          <p:cNvPr id="8" name="Right Arrow 7"/>
          <p:cNvSpPr/>
          <p:nvPr/>
        </p:nvSpPr>
        <p:spPr>
          <a:xfrm>
            <a:off x="5117124" y="2725615"/>
            <a:ext cx="1090246" cy="703385"/>
          </a:xfrm>
          <a:prstGeom prst="rightArrow">
            <a:avLst/>
          </a:prstGeom>
          <a:solidFill>
            <a:schemeClr val="accent3">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9" name="Left Arrow 8"/>
          <p:cNvSpPr/>
          <p:nvPr/>
        </p:nvSpPr>
        <p:spPr>
          <a:xfrm>
            <a:off x="3868613" y="4554407"/>
            <a:ext cx="369277" cy="298938"/>
          </a:xfrm>
          <a:prstGeom prst="leftArrow">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1" name="Left Arrow 10"/>
          <p:cNvSpPr/>
          <p:nvPr/>
        </p:nvSpPr>
        <p:spPr>
          <a:xfrm>
            <a:off x="2379782" y="4525098"/>
            <a:ext cx="369277" cy="298938"/>
          </a:xfrm>
          <a:prstGeom prst="leftArrow">
            <a:avLst/>
          </a:prstGeom>
          <a:solidFill>
            <a:schemeClr val="accent3">
              <a:lumMod val="60000"/>
              <a:lumOff val="4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Rectangle 2"/>
          <p:cNvSpPr txBox="1">
            <a:spLocks noChangeArrowheads="1"/>
          </p:cNvSpPr>
          <p:nvPr/>
        </p:nvSpPr>
        <p:spPr>
          <a:xfrm>
            <a:off x="611559" y="308326"/>
            <a:ext cx="6439871" cy="702568"/>
          </a:xfrm>
          <a:prstGeom prst="rect">
            <a:avLst/>
          </a:prstGeom>
        </p:spPr>
        <p:txBody>
          <a:bodyPr tIns="45720" rIns="91440" bIns="45720" anchor="b">
            <a:noAutofit/>
          </a:bodyPr>
          <a:lstStyle/>
          <a:p>
            <a:pPr algn="ct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r>
              <a:rPr lang="en-US" sz="4000" b="1" dirty="0">
                <a:solidFill>
                  <a:prstClr val="white"/>
                </a:solidFill>
                <a:latin typeface="Arial" pitchFamily="34" charset="0"/>
                <a:cs typeface="Arial" pitchFamily="34" charset="0"/>
              </a:rPr>
              <a:t>Improving Quality</a:t>
            </a:r>
          </a:p>
        </p:txBody>
      </p:sp>
      <p:sp>
        <p:nvSpPr>
          <p:cNvPr id="13" name="TextBox 12"/>
          <p:cNvSpPr txBox="1"/>
          <p:nvPr/>
        </p:nvSpPr>
        <p:spPr>
          <a:xfrm>
            <a:off x="422023" y="5064363"/>
            <a:ext cx="8423031" cy="1631216"/>
          </a:xfrm>
          <a:prstGeom prst="rect">
            <a:avLst/>
          </a:prstGeom>
        </p:spPr>
        <p:style>
          <a:lnRef idx="1">
            <a:schemeClr val="accent3"/>
          </a:lnRef>
          <a:fillRef idx="2">
            <a:schemeClr val="accent3"/>
          </a:fillRef>
          <a:effectRef idx="1">
            <a:schemeClr val="accent3"/>
          </a:effectRef>
          <a:fontRef idx="minor">
            <a:schemeClr val="dk1"/>
          </a:fontRef>
        </p:style>
        <p:txBody>
          <a:bodyPr wrap="square" rtlCol="0">
            <a:spAutoFit/>
          </a:bodyPr>
          <a:lstStyle/>
          <a:p>
            <a:pPr algn="ctr"/>
            <a:r>
              <a:rPr lang="en-ZA" sz="2000" b="1" dirty="0"/>
              <a:t>Lancet Sept 2018: </a:t>
            </a:r>
            <a:r>
              <a:rPr lang="en-ZA" sz="2000" dirty="0"/>
              <a:t>Study conducted in 137 countries found that an estimated 8.6 million people died due to lack of access to health care services and provision of poor quality of care. Of these deaths, 5 million deaths occurred due to poor quality of health care and 3.6 million deaths occurred due to people having no access to health care. </a:t>
            </a:r>
          </a:p>
        </p:txBody>
      </p:sp>
      <p:sp>
        <p:nvSpPr>
          <p:cNvPr id="10" name="Oval 9">
            <a:extLst>
              <a:ext uri="{FF2B5EF4-FFF2-40B4-BE49-F238E27FC236}">
                <a16:creationId xmlns:a16="http://schemas.microsoft.com/office/drawing/2014/main" id="{843AEF9C-4FEB-4AEC-B337-7B5CB78896CE}"/>
              </a:ext>
            </a:extLst>
          </p:cNvPr>
          <p:cNvSpPr/>
          <p:nvPr/>
        </p:nvSpPr>
        <p:spPr>
          <a:xfrm>
            <a:off x="2749059" y="4525098"/>
            <a:ext cx="1119554" cy="32824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5" name="Oval 14">
            <a:extLst>
              <a:ext uri="{FF2B5EF4-FFF2-40B4-BE49-F238E27FC236}">
                <a16:creationId xmlns:a16="http://schemas.microsoft.com/office/drawing/2014/main" id="{DADAC91F-A0A3-407C-A21B-2BF0B3A525B7}"/>
              </a:ext>
            </a:extLst>
          </p:cNvPr>
          <p:cNvSpPr/>
          <p:nvPr/>
        </p:nvSpPr>
        <p:spPr>
          <a:xfrm>
            <a:off x="62544" y="4454762"/>
            <a:ext cx="2338086" cy="48403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7588F7B7-6F68-489F-9C5A-2F6C7BF6E996}"/>
              </a:ext>
            </a:extLst>
          </p:cNvPr>
          <p:cNvSpPr txBox="1"/>
          <p:nvPr/>
        </p:nvSpPr>
        <p:spPr>
          <a:xfrm>
            <a:off x="-1" y="5771647"/>
            <a:ext cx="9144001"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2" name="Arrow: Down 21">
            <a:extLst>
              <a:ext uri="{FF2B5EF4-FFF2-40B4-BE49-F238E27FC236}">
                <a16:creationId xmlns:a16="http://schemas.microsoft.com/office/drawing/2014/main" id="{0DDDE970-B571-4528-A926-16149A905FFA}"/>
              </a:ext>
            </a:extLst>
          </p:cNvPr>
          <p:cNvSpPr/>
          <p:nvPr/>
        </p:nvSpPr>
        <p:spPr>
          <a:xfrm>
            <a:off x="4351323" y="5475100"/>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dirty="0"/>
          </a:p>
        </p:txBody>
      </p:sp>
      <p:sp>
        <p:nvSpPr>
          <p:cNvPr id="18" name="Arrow: Down 17">
            <a:extLst>
              <a:ext uri="{FF2B5EF4-FFF2-40B4-BE49-F238E27FC236}">
                <a16:creationId xmlns:a16="http://schemas.microsoft.com/office/drawing/2014/main" id="{03441A93-33B4-43B5-B8A6-5D063F34BE6E}"/>
              </a:ext>
            </a:extLst>
          </p:cNvPr>
          <p:cNvSpPr/>
          <p:nvPr/>
        </p:nvSpPr>
        <p:spPr>
          <a:xfrm>
            <a:off x="4356569" y="4533834"/>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9" name="Arrow: Down 18">
            <a:extLst>
              <a:ext uri="{FF2B5EF4-FFF2-40B4-BE49-F238E27FC236}">
                <a16:creationId xmlns:a16="http://schemas.microsoft.com/office/drawing/2014/main" id="{E249094C-1606-46E2-B6D3-0356F676599F}"/>
              </a:ext>
            </a:extLst>
          </p:cNvPr>
          <p:cNvSpPr/>
          <p:nvPr/>
        </p:nvSpPr>
        <p:spPr>
          <a:xfrm>
            <a:off x="4396295" y="3810772"/>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7" name="Arrow: Down 16">
            <a:extLst>
              <a:ext uri="{FF2B5EF4-FFF2-40B4-BE49-F238E27FC236}">
                <a16:creationId xmlns:a16="http://schemas.microsoft.com/office/drawing/2014/main" id="{01B9D881-E430-4BA3-8BBC-52DAA6E7128D}"/>
              </a:ext>
            </a:extLst>
          </p:cNvPr>
          <p:cNvSpPr/>
          <p:nvPr/>
        </p:nvSpPr>
        <p:spPr>
          <a:xfrm>
            <a:off x="4396295" y="2813627"/>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itle 1"/>
          <p:cNvSpPr>
            <a:spLocks noGrp="1"/>
          </p:cNvSpPr>
          <p:nvPr>
            <p:ph type="title"/>
          </p:nvPr>
        </p:nvSpPr>
        <p:spPr>
          <a:xfrm>
            <a:off x="-1" y="70341"/>
            <a:ext cx="7286171" cy="908720"/>
          </a:xfrm>
        </p:spPr>
        <p:txBody>
          <a:bodyPr/>
          <a:lstStyle/>
          <a:p>
            <a:r>
              <a:rPr lang="en-ZA" dirty="0"/>
              <a:t>Process followed to align Ideal Clinic and CHC framework with Regulations</a:t>
            </a:r>
          </a:p>
        </p:txBody>
      </p:sp>
      <p:sp>
        <p:nvSpPr>
          <p:cNvPr id="12" name="TextBox 11"/>
          <p:cNvSpPr txBox="1"/>
          <p:nvPr/>
        </p:nvSpPr>
        <p:spPr>
          <a:xfrm>
            <a:off x="246185" y="1077868"/>
            <a:ext cx="8897815" cy="830997"/>
          </a:xfrm>
          <a:prstGeom prst="rect">
            <a:avLst/>
          </a:prstGeom>
          <a:noFill/>
        </p:spPr>
        <p:txBody>
          <a:bodyPr wrap="square" rtlCol="0">
            <a:spAutoFit/>
          </a:bodyPr>
          <a:lstStyle/>
          <a:p>
            <a:pPr marL="342900" indent="-342900">
              <a:buClr>
                <a:schemeClr val="accent6">
                  <a:lumMod val="75000"/>
                </a:schemeClr>
              </a:buClr>
              <a:buFont typeface="Arial" panose="020B0604020202020204" pitchFamily="34" charset="0"/>
              <a:buChar char="•"/>
            </a:pPr>
            <a:endParaRPr lang="en-ZA" sz="2400" dirty="0"/>
          </a:p>
          <a:p>
            <a:pPr>
              <a:buFont typeface="Arial" pitchFamily="34" charset="0"/>
              <a:buChar char="•"/>
            </a:pPr>
            <a:endParaRPr lang="en-ZA" sz="2400" dirty="0"/>
          </a:p>
        </p:txBody>
      </p:sp>
      <p:sp>
        <p:nvSpPr>
          <p:cNvPr id="3" name="Arrow: Down 2">
            <a:extLst>
              <a:ext uri="{FF2B5EF4-FFF2-40B4-BE49-F238E27FC236}">
                <a16:creationId xmlns:a16="http://schemas.microsoft.com/office/drawing/2014/main" id="{7D2EA8D9-5CD4-41B6-8D48-C92239E0A131}"/>
              </a:ext>
            </a:extLst>
          </p:cNvPr>
          <p:cNvSpPr/>
          <p:nvPr/>
        </p:nvSpPr>
        <p:spPr>
          <a:xfrm>
            <a:off x="4396295" y="1844014"/>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6" name="TextBox 5">
            <a:extLst>
              <a:ext uri="{FF2B5EF4-FFF2-40B4-BE49-F238E27FC236}">
                <a16:creationId xmlns:a16="http://schemas.microsoft.com/office/drawing/2014/main" id="{B3B6D847-B77D-4F08-99D6-528A33BEE6A6}"/>
              </a:ext>
            </a:extLst>
          </p:cNvPr>
          <p:cNvSpPr txBox="1"/>
          <p:nvPr/>
        </p:nvSpPr>
        <p:spPr>
          <a:xfrm>
            <a:off x="246185" y="1150823"/>
            <a:ext cx="8651630" cy="707886"/>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ZA" sz="2000" dirty="0"/>
              <a:t>Measures for Regulations for Clinics and CHCs were drafted in collaboration with the OHSC. </a:t>
            </a:r>
          </a:p>
        </p:txBody>
      </p:sp>
      <p:sp>
        <p:nvSpPr>
          <p:cNvPr id="13" name="TextBox 12">
            <a:extLst>
              <a:ext uri="{FF2B5EF4-FFF2-40B4-BE49-F238E27FC236}">
                <a16:creationId xmlns:a16="http://schemas.microsoft.com/office/drawing/2014/main" id="{B20BACDF-5A6D-4AC9-BC87-470CE14E8806}"/>
              </a:ext>
            </a:extLst>
          </p:cNvPr>
          <p:cNvSpPr txBox="1"/>
          <p:nvPr/>
        </p:nvSpPr>
        <p:spPr>
          <a:xfrm>
            <a:off x="246185" y="2154473"/>
            <a:ext cx="8651630" cy="707886"/>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ZA" sz="2000" dirty="0"/>
              <a:t>Ideal Clinic and CHC frameworks were updated to ensure that it is aligned with the Regulations</a:t>
            </a:r>
          </a:p>
        </p:txBody>
      </p:sp>
      <p:sp>
        <p:nvSpPr>
          <p:cNvPr id="14" name="TextBox 13">
            <a:extLst>
              <a:ext uri="{FF2B5EF4-FFF2-40B4-BE49-F238E27FC236}">
                <a16:creationId xmlns:a16="http://schemas.microsoft.com/office/drawing/2014/main" id="{2E252358-259A-4A7B-92B4-65D663E1167A}"/>
              </a:ext>
            </a:extLst>
          </p:cNvPr>
          <p:cNvSpPr txBox="1"/>
          <p:nvPr/>
        </p:nvSpPr>
        <p:spPr>
          <a:xfrm>
            <a:off x="310354" y="3119526"/>
            <a:ext cx="8651630" cy="707886"/>
          </a:xfrm>
          <a:prstGeom prst="rect">
            <a:avLst/>
          </a:prstGeom>
          <a:solidFill>
            <a:schemeClr val="accent3">
              <a:lumMod val="40000"/>
              <a:lumOff val="60000"/>
            </a:schemeClr>
          </a:solidFill>
          <a:ln>
            <a:solidFill>
              <a:schemeClr val="tx1"/>
            </a:solidFill>
          </a:ln>
        </p:spPr>
        <p:txBody>
          <a:bodyPr wrap="square" rtlCol="0">
            <a:spAutoFit/>
          </a:bodyPr>
          <a:lstStyle/>
          <a:p>
            <a:pPr algn="ctr">
              <a:buClr>
                <a:schemeClr val="accent6">
                  <a:lumMod val="75000"/>
                </a:schemeClr>
              </a:buClr>
            </a:pPr>
            <a:r>
              <a:rPr lang="en-ZA" sz="2000" dirty="0"/>
              <a:t>Revised Ideal Clinic and CHC frameworks shared with technical staff in provinces for inputs - October 2018 and January 2019</a:t>
            </a:r>
          </a:p>
        </p:txBody>
      </p:sp>
      <p:sp>
        <p:nvSpPr>
          <p:cNvPr id="15" name="TextBox 14">
            <a:extLst>
              <a:ext uri="{FF2B5EF4-FFF2-40B4-BE49-F238E27FC236}">
                <a16:creationId xmlns:a16="http://schemas.microsoft.com/office/drawing/2014/main" id="{D23D42D0-1CCD-4A59-9B51-FCD2AFEAAC2B}"/>
              </a:ext>
            </a:extLst>
          </p:cNvPr>
          <p:cNvSpPr txBox="1"/>
          <p:nvPr/>
        </p:nvSpPr>
        <p:spPr>
          <a:xfrm>
            <a:off x="270628" y="4841150"/>
            <a:ext cx="8651630" cy="707886"/>
          </a:xfrm>
          <a:prstGeom prst="rect">
            <a:avLst/>
          </a:prstGeom>
          <a:solidFill>
            <a:schemeClr val="accent3">
              <a:lumMod val="40000"/>
              <a:lumOff val="60000"/>
            </a:schemeClr>
          </a:solidFill>
          <a:ln>
            <a:solidFill>
              <a:schemeClr val="tx1"/>
            </a:solidFill>
          </a:ln>
        </p:spPr>
        <p:txBody>
          <a:bodyPr wrap="square" rtlCol="0">
            <a:spAutoFit/>
          </a:bodyPr>
          <a:lstStyle/>
          <a:p>
            <a:pPr algn="ctr">
              <a:buClr>
                <a:schemeClr val="accent6">
                  <a:lumMod val="75000"/>
                </a:schemeClr>
              </a:buClr>
            </a:pPr>
            <a:r>
              <a:rPr lang="en-ZA" sz="2000" dirty="0"/>
              <a:t>Workshops arranged by OHSC to consult with provinces were held in </a:t>
            </a:r>
          </a:p>
          <a:p>
            <a:pPr algn="ctr">
              <a:buClr>
                <a:schemeClr val="accent6">
                  <a:lumMod val="75000"/>
                </a:schemeClr>
              </a:buClr>
            </a:pPr>
            <a:r>
              <a:rPr lang="en-ZA" sz="2000" dirty="0"/>
              <a:t>February 2019 (clinics) and August 2019 (CHCs)</a:t>
            </a:r>
          </a:p>
        </p:txBody>
      </p:sp>
      <p:sp>
        <p:nvSpPr>
          <p:cNvPr id="16" name="TextBox 15">
            <a:extLst>
              <a:ext uri="{FF2B5EF4-FFF2-40B4-BE49-F238E27FC236}">
                <a16:creationId xmlns:a16="http://schemas.microsoft.com/office/drawing/2014/main" id="{CB8C706A-4A8B-49DD-B63E-CC637C03FC57}"/>
              </a:ext>
            </a:extLst>
          </p:cNvPr>
          <p:cNvSpPr txBox="1"/>
          <p:nvPr/>
        </p:nvSpPr>
        <p:spPr>
          <a:xfrm>
            <a:off x="310354" y="4132886"/>
            <a:ext cx="8651630" cy="400110"/>
          </a:xfrm>
          <a:prstGeom prst="rect">
            <a:avLst/>
          </a:prstGeom>
          <a:solidFill>
            <a:schemeClr val="accent3">
              <a:lumMod val="40000"/>
              <a:lumOff val="60000"/>
            </a:schemeClr>
          </a:solidFill>
          <a:ln>
            <a:solidFill>
              <a:schemeClr val="tx1"/>
            </a:solidFill>
          </a:ln>
        </p:spPr>
        <p:txBody>
          <a:bodyPr wrap="square" rtlCol="0">
            <a:spAutoFit/>
          </a:bodyPr>
          <a:lstStyle/>
          <a:p>
            <a:pPr algn="ctr">
              <a:buClr>
                <a:schemeClr val="accent6">
                  <a:lumMod val="75000"/>
                </a:schemeClr>
              </a:buClr>
            </a:pPr>
            <a:r>
              <a:rPr lang="en-ZA" sz="2000" dirty="0"/>
              <a:t>Letters to request inputs sent to Provincial Heads of Health in September 2019</a:t>
            </a:r>
          </a:p>
        </p:txBody>
      </p:sp>
      <p:sp>
        <p:nvSpPr>
          <p:cNvPr id="21" name="TextBox 20">
            <a:extLst>
              <a:ext uri="{FF2B5EF4-FFF2-40B4-BE49-F238E27FC236}">
                <a16:creationId xmlns:a16="http://schemas.microsoft.com/office/drawing/2014/main" id="{6A7512A6-66B6-466C-9693-90158D55EDEC}"/>
              </a:ext>
            </a:extLst>
          </p:cNvPr>
          <p:cNvSpPr txBox="1"/>
          <p:nvPr/>
        </p:nvSpPr>
        <p:spPr>
          <a:xfrm>
            <a:off x="265382" y="5789389"/>
            <a:ext cx="8651630" cy="707886"/>
          </a:xfrm>
          <a:prstGeom prst="rect">
            <a:avLst/>
          </a:prstGeom>
          <a:solidFill>
            <a:schemeClr val="accent3">
              <a:lumMod val="40000"/>
              <a:lumOff val="60000"/>
            </a:schemeClr>
          </a:solidFill>
          <a:ln>
            <a:solidFill>
              <a:schemeClr val="tx1"/>
            </a:solidFill>
          </a:ln>
        </p:spPr>
        <p:txBody>
          <a:bodyPr wrap="square" rtlCol="0">
            <a:spAutoFit/>
          </a:bodyPr>
          <a:lstStyle/>
          <a:p>
            <a:pPr algn="ctr">
              <a:buClr>
                <a:schemeClr val="accent6">
                  <a:lumMod val="75000"/>
                </a:schemeClr>
              </a:buClr>
            </a:pPr>
            <a:r>
              <a:rPr lang="en-ZA" sz="2000" dirty="0"/>
              <a:t>Served at Technical Committee of the National Health Council on 6 February 2020 Approved for implementation on 1 April 2020</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67704-93E9-498D-9E15-29918FCCCEA8}"/>
              </a:ext>
            </a:extLst>
          </p:cNvPr>
          <p:cNvSpPr>
            <a:spLocks noGrp="1"/>
          </p:cNvSpPr>
          <p:nvPr>
            <p:ph type="title"/>
          </p:nvPr>
        </p:nvSpPr>
        <p:spPr>
          <a:xfrm>
            <a:off x="643164" y="136526"/>
            <a:ext cx="6463630" cy="543595"/>
          </a:xfrm>
        </p:spPr>
        <p:txBody>
          <a:bodyPr/>
          <a:lstStyle/>
          <a:p>
            <a:r>
              <a:rPr lang="en-ZA" dirty="0"/>
              <a:t>Revised Components and Sub components of Frameworks</a:t>
            </a:r>
          </a:p>
        </p:txBody>
      </p:sp>
      <p:sp>
        <p:nvSpPr>
          <p:cNvPr id="4" name="Footer Placeholder 3">
            <a:extLst>
              <a:ext uri="{FF2B5EF4-FFF2-40B4-BE49-F238E27FC236}">
                <a16:creationId xmlns:a16="http://schemas.microsoft.com/office/drawing/2014/main" id="{BAACA2E4-2B68-40CB-9695-1BCE13B645F7}"/>
              </a:ext>
            </a:extLst>
          </p:cNvPr>
          <p:cNvSpPr>
            <a:spLocks noGrp="1"/>
          </p:cNvSpPr>
          <p:nvPr>
            <p:ph type="ftr" sz="quarter" idx="11"/>
          </p:nvPr>
        </p:nvSpPr>
        <p:spPr/>
        <p:txBody>
          <a:bodyPr/>
          <a:lstStyle/>
          <a:p>
            <a:endParaRPr lang="en-US" dirty="0"/>
          </a:p>
        </p:txBody>
      </p:sp>
      <p:sp>
        <p:nvSpPr>
          <p:cNvPr id="6" name="TextBox 5">
            <a:extLst>
              <a:ext uri="{FF2B5EF4-FFF2-40B4-BE49-F238E27FC236}">
                <a16:creationId xmlns:a16="http://schemas.microsoft.com/office/drawing/2014/main" id="{DFC99275-238D-430A-ADCA-642360A08094}"/>
              </a:ext>
            </a:extLst>
          </p:cNvPr>
          <p:cNvSpPr txBox="1"/>
          <p:nvPr/>
        </p:nvSpPr>
        <p:spPr>
          <a:xfrm>
            <a:off x="0" y="5624286"/>
            <a:ext cx="9144000" cy="1233714"/>
          </a:xfrm>
          <a:prstGeom prst="rect">
            <a:avLst/>
          </a:prstGeom>
          <a:solidFill>
            <a:schemeClr val="bg1"/>
          </a:solidFill>
        </p:spPr>
        <p:txBody>
          <a:bodyPr wrap="square" rtlCol="0">
            <a:spAutoFit/>
          </a:bodyPr>
          <a:lstStyle/>
          <a:p>
            <a:endParaRPr lang="en-ZA" dirty="0"/>
          </a:p>
        </p:txBody>
      </p:sp>
      <p:pic>
        <p:nvPicPr>
          <p:cNvPr id="7" name="Picture 6">
            <a:extLst>
              <a:ext uri="{FF2B5EF4-FFF2-40B4-BE49-F238E27FC236}">
                <a16:creationId xmlns:a16="http://schemas.microsoft.com/office/drawing/2014/main" id="{BA108242-1694-4C41-B60C-F44A7FF8CA4B}"/>
              </a:ext>
            </a:extLst>
          </p:cNvPr>
          <p:cNvPicPr>
            <a:picLocks noChangeAspect="1"/>
          </p:cNvPicPr>
          <p:nvPr/>
        </p:nvPicPr>
        <p:blipFill>
          <a:blip r:embed="rId2"/>
          <a:stretch>
            <a:fillRect/>
          </a:stretch>
        </p:blipFill>
        <p:spPr>
          <a:xfrm>
            <a:off x="256736" y="1117600"/>
            <a:ext cx="8630527" cy="5740400"/>
          </a:xfrm>
          <a:prstGeom prst="rect">
            <a:avLst/>
          </a:prstGeom>
        </p:spPr>
      </p:pic>
      <p:sp>
        <p:nvSpPr>
          <p:cNvPr id="3" name="Oval 2">
            <a:extLst>
              <a:ext uri="{FF2B5EF4-FFF2-40B4-BE49-F238E27FC236}">
                <a16:creationId xmlns:a16="http://schemas.microsoft.com/office/drawing/2014/main" id="{F2AD956A-D591-486F-BD71-BF301D08AC9F}"/>
              </a:ext>
            </a:extLst>
          </p:cNvPr>
          <p:cNvSpPr/>
          <p:nvPr/>
        </p:nvSpPr>
        <p:spPr>
          <a:xfrm>
            <a:off x="3537679" y="4931764"/>
            <a:ext cx="1034321" cy="3747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1026659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 name="Title 1"/>
          <p:cNvSpPr>
            <a:spLocks noGrp="1"/>
          </p:cNvSpPr>
          <p:nvPr>
            <p:ph type="title"/>
          </p:nvPr>
        </p:nvSpPr>
        <p:spPr>
          <a:xfrm>
            <a:off x="-1" y="75626"/>
            <a:ext cx="7286171" cy="979061"/>
          </a:xfrm>
        </p:spPr>
        <p:txBody>
          <a:bodyPr/>
          <a:lstStyle/>
          <a:p>
            <a:r>
              <a:rPr lang="en-ZA" dirty="0"/>
              <a:t>Summary of concerns raised by provinces on revised Frameworks</a:t>
            </a:r>
          </a:p>
        </p:txBody>
      </p:sp>
      <p:sp>
        <p:nvSpPr>
          <p:cNvPr id="13" name="Rectangle 12">
            <a:extLst>
              <a:ext uri="{FF2B5EF4-FFF2-40B4-BE49-F238E27FC236}">
                <a16:creationId xmlns:a16="http://schemas.microsoft.com/office/drawing/2014/main" id="{DCF47B89-B4DB-47E2-B77C-3BB47AC4777C}"/>
              </a:ext>
            </a:extLst>
          </p:cNvPr>
          <p:cNvSpPr/>
          <p:nvPr/>
        </p:nvSpPr>
        <p:spPr>
          <a:xfrm>
            <a:off x="48126" y="1107674"/>
            <a:ext cx="9095874" cy="5640006"/>
          </a:xfrm>
          <a:prstGeom prst="rect">
            <a:avLst/>
          </a:prstGeom>
        </p:spPr>
        <p:txBody>
          <a:bodyPr wrap="square">
            <a:spAutoFit/>
          </a:bodyPr>
          <a:lstStyle/>
          <a:p>
            <a:pPr lvl="1" indent="-360363">
              <a:lnSpc>
                <a:spcPct val="90000"/>
              </a:lnSpc>
              <a:spcBef>
                <a:spcPts val="200"/>
              </a:spcBef>
              <a:spcAft>
                <a:spcPts val="400"/>
              </a:spcAft>
              <a:buClr>
                <a:srgbClr val="E48312"/>
              </a:buClr>
              <a:buSzPct val="100000"/>
              <a:defRPr/>
            </a:pPr>
            <a:r>
              <a:rPr lang="en-US" sz="2300" b="1" dirty="0"/>
              <a:t>WISN</a:t>
            </a:r>
          </a:p>
          <a:p>
            <a:pPr marL="352425" lvl="1" indent="-255588">
              <a:lnSpc>
                <a:spcPct val="90000"/>
              </a:lnSpc>
              <a:spcBef>
                <a:spcPts val="200"/>
              </a:spcBef>
              <a:spcAft>
                <a:spcPts val="400"/>
              </a:spcAft>
              <a:buClr>
                <a:srgbClr val="E48312"/>
              </a:buClr>
              <a:buSzPct val="100000"/>
              <a:buFont typeface="Wingdings" panose="05000000000000000000" pitchFamily="2" charset="2"/>
              <a:buChar char="ü"/>
              <a:defRPr/>
            </a:pPr>
            <a:r>
              <a:rPr lang="en-US" sz="2300" dirty="0"/>
              <a:t>Staffing needs have been determined in line with WISN</a:t>
            </a:r>
            <a:r>
              <a:rPr lang="en-GB" sz="2300" dirty="0"/>
              <a:t> </a:t>
            </a:r>
            <a:r>
              <a:rPr lang="en-ZA" sz="2300" dirty="0"/>
              <a:t> </a:t>
            </a:r>
            <a:r>
              <a:rPr lang="en-GB" sz="2300" dirty="0"/>
              <a:t> </a:t>
            </a:r>
          </a:p>
          <a:p>
            <a:pPr marL="352425" lvl="1" indent="-255588">
              <a:lnSpc>
                <a:spcPct val="90000"/>
              </a:lnSpc>
              <a:spcBef>
                <a:spcPts val="200"/>
              </a:spcBef>
              <a:spcAft>
                <a:spcPts val="400"/>
              </a:spcAft>
              <a:buClr>
                <a:srgbClr val="E48312"/>
              </a:buClr>
              <a:buSzPct val="100000"/>
              <a:defRPr/>
            </a:pPr>
            <a:r>
              <a:rPr lang="en-GB" sz="2300" dirty="0"/>
              <a:t>     changed to – Ideal Framework</a:t>
            </a:r>
          </a:p>
          <a:p>
            <a:pPr marL="449263" lvl="1" indent="-352425">
              <a:lnSpc>
                <a:spcPct val="90000"/>
              </a:lnSpc>
              <a:spcBef>
                <a:spcPts val="200"/>
              </a:spcBef>
              <a:spcAft>
                <a:spcPts val="400"/>
              </a:spcAft>
              <a:buClr>
                <a:srgbClr val="E48312"/>
              </a:buClr>
              <a:buSzPct val="100000"/>
              <a:defRPr/>
            </a:pPr>
            <a:r>
              <a:rPr lang="en-US" sz="2300" dirty="0"/>
              <a:t>     Staffing needs have been determined in line with workload   requirements – Norms and Standards</a:t>
            </a:r>
          </a:p>
          <a:p>
            <a:pPr marL="352425" lvl="1" indent="-255588">
              <a:lnSpc>
                <a:spcPct val="90000"/>
              </a:lnSpc>
              <a:spcBef>
                <a:spcPts val="200"/>
              </a:spcBef>
              <a:spcAft>
                <a:spcPts val="400"/>
              </a:spcAft>
              <a:buClr>
                <a:srgbClr val="E48312"/>
              </a:buClr>
              <a:buSzPct val="100000"/>
              <a:buFont typeface="Wingdings" panose="05000000000000000000" pitchFamily="2" charset="2"/>
              <a:buChar char="ü"/>
              <a:defRPr/>
            </a:pPr>
            <a:r>
              <a:rPr lang="en-US" sz="2300" dirty="0"/>
              <a:t>Staff appointed is in-line with WISN – Ideal Framework </a:t>
            </a:r>
          </a:p>
          <a:p>
            <a:pPr marL="449263" lvl="1" indent="-352425">
              <a:lnSpc>
                <a:spcPct val="90000"/>
              </a:lnSpc>
              <a:spcBef>
                <a:spcPts val="200"/>
              </a:spcBef>
              <a:spcAft>
                <a:spcPts val="400"/>
              </a:spcAft>
              <a:buClr>
                <a:srgbClr val="E48312"/>
              </a:buClr>
              <a:buSzPct val="100000"/>
              <a:defRPr/>
            </a:pPr>
            <a:r>
              <a:rPr lang="en-US" sz="2300" dirty="0"/>
              <a:t>     Personnel are appointed in line with determined requirements –  Norms and Standards</a:t>
            </a:r>
            <a:endParaRPr lang="en-US" sz="2300" dirty="0">
              <a:cs typeface="Arial" charset="0"/>
            </a:endParaRPr>
          </a:p>
          <a:p>
            <a:pPr marL="447675" indent="-350838">
              <a:lnSpc>
                <a:spcPct val="90000"/>
              </a:lnSpc>
              <a:spcBef>
                <a:spcPts val="200"/>
              </a:spcBef>
              <a:spcAft>
                <a:spcPts val="400"/>
              </a:spcAft>
              <a:buClr>
                <a:srgbClr val="E48312"/>
              </a:buClr>
              <a:buSzPct val="100000"/>
              <a:defRPr/>
            </a:pPr>
            <a:r>
              <a:rPr lang="en-US" sz="2300" b="1" dirty="0">
                <a:cs typeface="Arial" charset="0"/>
              </a:rPr>
              <a:t>Emergency Trolley</a:t>
            </a:r>
          </a:p>
          <a:p>
            <a:pPr marL="352425" indent="-255588">
              <a:lnSpc>
                <a:spcPct val="90000"/>
              </a:lnSpc>
              <a:spcBef>
                <a:spcPts val="200"/>
              </a:spcBef>
              <a:spcAft>
                <a:spcPts val="400"/>
              </a:spcAft>
              <a:buClr>
                <a:srgbClr val="E48312"/>
              </a:buClr>
              <a:buSzPct val="100000"/>
              <a:buFont typeface="Wingdings" panose="05000000000000000000" pitchFamily="2" charset="2"/>
              <a:buChar char="ü"/>
              <a:defRPr/>
            </a:pPr>
            <a:r>
              <a:rPr lang="en-US" sz="2300" dirty="0">
                <a:cs typeface="Arial" charset="0"/>
              </a:rPr>
              <a:t>Restore the emergency trolley after each usage (Clinics):</a:t>
            </a:r>
          </a:p>
          <a:p>
            <a:pPr marL="352425" indent="-255588" defTabSz="352425">
              <a:lnSpc>
                <a:spcPct val="90000"/>
              </a:lnSpc>
              <a:spcBef>
                <a:spcPts val="200"/>
              </a:spcBef>
              <a:spcAft>
                <a:spcPts val="400"/>
              </a:spcAft>
              <a:buClr>
                <a:srgbClr val="E48312"/>
              </a:buClr>
              <a:buSzPct val="100000"/>
              <a:defRPr/>
            </a:pPr>
            <a:r>
              <a:rPr lang="en-US" sz="2300" dirty="0">
                <a:cs typeface="Arial" charset="0"/>
              </a:rPr>
              <a:t>	Fruitless expenditure as not all equipment/consumables are used. A lot of the equipment requires advance life support training and some is for prem babies who is rarely 	treated at clinics. </a:t>
            </a:r>
          </a:p>
          <a:p>
            <a:pPr marL="352425" indent="-255588" defTabSz="352425">
              <a:lnSpc>
                <a:spcPct val="90000"/>
              </a:lnSpc>
              <a:spcBef>
                <a:spcPts val="200"/>
              </a:spcBef>
              <a:spcAft>
                <a:spcPts val="400"/>
              </a:spcAft>
              <a:buClr>
                <a:srgbClr val="E48312"/>
              </a:buClr>
              <a:buSzPct val="100000"/>
              <a:defRPr/>
            </a:pPr>
            <a:r>
              <a:rPr lang="en-US" sz="2300" b="1" dirty="0">
                <a:cs typeface="Arial" charset="0"/>
              </a:rPr>
              <a:t>Classification of CHCs</a:t>
            </a:r>
          </a:p>
          <a:p>
            <a:pPr marL="352425" indent="-255588">
              <a:lnSpc>
                <a:spcPct val="90000"/>
              </a:lnSpc>
              <a:spcBef>
                <a:spcPts val="200"/>
              </a:spcBef>
              <a:spcAft>
                <a:spcPts val="400"/>
              </a:spcAft>
              <a:buClr>
                <a:srgbClr val="E48312"/>
              </a:buClr>
              <a:buSzPct val="100000"/>
              <a:buFont typeface="Wingdings" panose="05000000000000000000" pitchFamily="2" charset="2"/>
              <a:buChar char="ü"/>
              <a:defRPr/>
            </a:pPr>
            <a:r>
              <a:rPr lang="en-US" sz="2300" dirty="0">
                <a:cs typeface="Arial" charset="0"/>
              </a:rPr>
              <a:t>Package of services varies hugely. Software will make provision for NA.</a:t>
            </a:r>
          </a:p>
        </p:txBody>
      </p:sp>
    </p:spTree>
    <p:extLst>
      <p:ext uri="{BB962C8B-B14F-4D97-AF65-F5344CB8AC3E}">
        <p14:creationId xmlns:p14="http://schemas.microsoft.com/office/powerpoint/2010/main" val="37114820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Arrow: Down 10">
            <a:extLst>
              <a:ext uri="{FF2B5EF4-FFF2-40B4-BE49-F238E27FC236}">
                <a16:creationId xmlns:a16="http://schemas.microsoft.com/office/drawing/2014/main" id="{84B37EF9-8698-40B2-89E5-7BEAFA6FAF5E}"/>
              </a:ext>
            </a:extLst>
          </p:cNvPr>
          <p:cNvSpPr/>
          <p:nvPr/>
        </p:nvSpPr>
        <p:spPr>
          <a:xfrm>
            <a:off x="4452063" y="3874123"/>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9" name="Arrow: Down 8">
            <a:extLst>
              <a:ext uri="{FF2B5EF4-FFF2-40B4-BE49-F238E27FC236}">
                <a16:creationId xmlns:a16="http://schemas.microsoft.com/office/drawing/2014/main" id="{D3A9BF96-9E78-4CC9-A764-46C0F1889ADB}"/>
              </a:ext>
            </a:extLst>
          </p:cNvPr>
          <p:cNvSpPr/>
          <p:nvPr/>
        </p:nvSpPr>
        <p:spPr>
          <a:xfrm>
            <a:off x="4452063" y="2355009"/>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0" name="TextBox 9"/>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5" name="Title 1"/>
          <p:cNvSpPr>
            <a:spLocks noGrp="1"/>
          </p:cNvSpPr>
          <p:nvPr>
            <p:ph type="title"/>
          </p:nvPr>
        </p:nvSpPr>
        <p:spPr>
          <a:xfrm>
            <a:off x="105509" y="-246738"/>
            <a:ext cx="7244862" cy="366774"/>
          </a:xfrm>
        </p:spPr>
        <p:txBody>
          <a:bodyPr/>
          <a:lstStyle/>
          <a:p>
            <a:br>
              <a:rPr lang="en-US" dirty="0">
                <a:solidFill>
                  <a:prstClr val="white"/>
                </a:solidFill>
              </a:rPr>
            </a:br>
            <a:r>
              <a:rPr lang="en-US" sz="3600" dirty="0">
                <a:solidFill>
                  <a:prstClr val="white"/>
                </a:solidFill>
              </a:rPr>
              <a:t>Way forward </a:t>
            </a:r>
            <a:endParaRPr lang="en-ZA" sz="3600" dirty="0"/>
          </a:p>
        </p:txBody>
      </p:sp>
      <p:sp>
        <p:nvSpPr>
          <p:cNvPr id="6" name="TextBox 5">
            <a:extLst>
              <a:ext uri="{FF2B5EF4-FFF2-40B4-BE49-F238E27FC236}">
                <a16:creationId xmlns:a16="http://schemas.microsoft.com/office/drawing/2014/main" id="{ABF43A1C-2826-4FAA-BA7B-E1AE7640D154}"/>
              </a:ext>
            </a:extLst>
          </p:cNvPr>
          <p:cNvSpPr txBox="1"/>
          <p:nvPr/>
        </p:nvSpPr>
        <p:spPr>
          <a:xfrm>
            <a:off x="246185" y="1250330"/>
            <a:ext cx="8651630" cy="1154162"/>
          </a:xfrm>
          <a:prstGeom prst="rect">
            <a:avLst/>
          </a:prstGeom>
          <a:solidFill>
            <a:schemeClr val="accent3">
              <a:lumMod val="40000"/>
              <a:lumOff val="60000"/>
            </a:schemeClr>
          </a:solidFill>
          <a:ln>
            <a:solidFill>
              <a:schemeClr val="tx1"/>
            </a:solidFill>
          </a:ln>
        </p:spPr>
        <p:txBody>
          <a:bodyPr wrap="square" rtlCol="0">
            <a:spAutoFit/>
          </a:bodyPr>
          <a:lstStyle/>
          <a:p>
            <a:pPr marL="263525" indent="-263525" algn="ctr">
              <a:buClr>
                <a:schemeClr val="accent6">
                  <a:lumMod val="75000"/>
                </a:schemeClr>
              </a:buClr>
            </a:pPr>
            <a:r>
              <a:rPr lang="en-US" sz="2300" dirty="0">
                <a:latin typeface="Calibri" pitchFamily="34" charset="0"/>
              </a:rPr>
              <a:t>Clinics (Version 19) and CHCs (version 1) capture status determination and facility profiles on existing web-based information system (</a:t>
            </a:r>
            <a:r>
              <a:rPr lang="en-US" sz="2300" dirty="0">
                <a:latin typeface="Calibri" pitchFamily="34" charset="0"/>
                <a:hlinkClick r:id="rId2"/>
              </a:rPr>
              <a:t>www.idealhealthfacility.org.za</a:t>
            </a:r>
            <a:r>
              <a:rPr lang="en-US" sz="2300" dirty="0">
                <a:latin typeface="Calibri" pitchFamily="34" charset="0"/>
              </a:rPr>
              <a:t> ) from 1 April 2020</a:t>
            </a:r>
          </a:p>
        </p:txBody>
      </p:sp>
      <p:sp>
        <p:nvSpPr>
          <p:cNvPr id="7" name="TextBox 6">
            <a:extLst>
              <a:ext uri="{FF2B5EF4-FFF2-40B4-BE49-F238E27FC236}">
                <a16:creationId xmlns:a16="http://schemas.microsoft.com/office/drawing/2014/main" id="{3220E412-947F-4F22-AE6F-A1956B3F60A3}"/>
              </a:ext>
            </a:extLst>
          </p:cNvPr>
          <p:cNvSpPr txBox="1"/>
          <p:nvPr/>
        </p:nvSpPr>
        <p:spPr>
          <a:xfrm>
            <a:off x="246185" y="4197288"/>
            <a:ext cx="8651630" cy="2215991"/>
          </a:xfrm>
          <a:prstGeom prst="rect">
            <a:avLst/>
          </a:prstGeom>
          <a:solidFill>
            <a:schemeClr val="accent3">
              <a:lumMod val="40000"/>
              <a:lumOff val="60000"/>
            </a:schemeClr>
          </a:solidFill>
          <a:ln>
            <a:solidFill>
              <a:schemeClr val="tx1"/>
            </a:solidFill>
          </a:ln>
        </p:spPr>
        <p:txBody>
          <a:bodyPr wrap="square" rtlCol="0">
            <a:spAutoFit/>
          </a:bodyPr>
          <a:lstStyle/>
          <a:p>
            <a:pPr marL="263525" indent="-263525" algn="ctr">
              <a:buClr>
                <a:schemeClr val="accent6">
                  <a:lumMod val="75000"/>
                </a:schemeClr>
              </a:buClr>
            </a:pPr>
            <a:r>
              <a:rPr lang="en-US" sz="2300" dirty="0">
                <a:latin typeface="+mj-lt"/>
              </a:rPr>
              <a:t>OHSC will have access to the web-based information system to retrieve Report for Regulated Norms and Standards status determination (SD) and Facility profiles</a:t>
            </a:r>
          </a:p>
          <a:p>
            <a:pPr marL="263525" indent="-263525" algn="ctr">
              <a:buClr>
                <a:schemeClr val="accent6">
                  <a:lumMod val="75000"/>
                </a:schemeClr>
              </a:buClr>
            </a:pPr>
            <a:r>
              <a:rPr lang="en-US" sz="2300" b="1" u="sng" dirty="0">
                <a:latin typeface="+mj-lt"/>
              </a:rPr>
              <a:t>Note: </a:t>
            </a:r>
            <a:r>
              <a:rPr lang="en-US" sz="2300" dirty="0">
                <a:latin typeface="+mj-lt"/>
              </a:rPr>
              <a:t>For SDs – Aggregated reports only show latest SD captured according to priority of the SD role</a:t>
            </a:r>
          </a:p>
          <a:p>
            <a:pPr marL="263525" indent="-263525" algn="ctr">
              <a:buClr>
                <a:schemeClr val="accent6">
                  <a:lumMod val="75000"/>
                </a:schemeClr>
              </a:buClr>
            </a:pPr>
            <a:r>
              <a:rPr lang="en-US" sz="2300" b="1" dirty="0">
                <a:latin typeface="+mj-lt"/>
              </a:rPr>
              <a:t>Facilities do not need to submit any information to OHSC</a:t>
            </a:r>
            <a:endParaRPr lang="en-US" sz="2400" b="1" dirty="0">
              <a:latin typeface="Calibri" pitchFamily="34" charset="0"/>
            </a:endParaRPr>
          </a:p>
        </p:txBody>
      </p:sp>
      <p:sp>
        <p:nvSpPr>
          <p:cNvPr id="8" name="TextBox 7">
            <a:extLst>
              <a:ext uri="{FF2B5EF4-FFF2-40B4-BE49-F238E27FC236}">
                <a16:creationId xmlns:a16="http://schemas.microsoft.com/office/drawing/2014/main" id="{5779CFA0-73A7-4B80-B6A3-78A33C160D6D}"/>
              </a:ext>
            </a:extLst>
          </p:cNvPr>
          <p:cNvSpPr txBox="1"/>
          <p:nvPr/>
        </p:nvSpPr>
        <p:spPr>
          <a:xfrm>
            <a:off x="246185" y="2693343"/>
            <a:ext cx="8651630" cy="1154162"/>
          </a:xfrm>
          <a:prstGeom prst="rect">
            <a:avLst/>
          </a:prstGeom>
          <a:solidFill>
            <a:schemeClr val="accent3">
              <a:lumMod val="40000"/>
              <a:lumOff val="60000"/>
            </a:schemeClr>
          </a:solidFill>
          <a:ln>
            <a:solidFill>
              <a:schemeClr val="tx1"/>
            </a:solidFill>
          </a:ln>
        </p:spPr>
        <p:txBody>
          <a:bodyPr wrap="square" rtlCol="0">
            <a:spAutoFit/>
          </a:bodyPr>
          <a:lstStyle/>
          <a:p>
            <a:pPr algn="ctr">
              <a:buClr>
                <a:schemeClr val="accent6">
                  <a:lumMod val="75000"/>
                </a:schemeClr>
              </a:buClr>
            </a:pPr>
            <a:r>
              <a:rPr lang="en-US" sz="2300" dirty="0"/>
              <a:t>To reduce the burden on facilities to conduct multiple assessments, a report will be developed on the software (Report for Regulated Norms and Standards) that will extract the scores from the Ideal frameworks</a:t>
            </a:r>
          </a:p>
        </p:txBody>
      </p:sp>
    </p:spTree>
    <p:extLst>
      <p:ext uri="{BB962C8B-B14F-4D97-AF65-F5344CB8AC3E}">
        <p14:creationId xmlns:p14="http://schemas.microsoft.com/office/powerpoint/2010/main" val="767309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2" name="Title 1"/>
          <p:cNvSpPr>
            <a:spLocks noGrp="1"/>
          </p:cNvSpPr>
          <p:nvPr>
            <p:ph type="title"/>
          </p:nvPr>
        </p:nvSpPr>
        <p:spPr>
          <a:xfrm>
            <a:off x="628650" y="103873"/>
            <a:ext cx="6463630" cy="543595"/>
          </a:xfrm>
        </p:spPr>
        <p:txBody>
          <a:bodyPr/>
          <a:lstStyle/>
          <a:p>
            <a:r>
              <a:rPr lang="en-ZA" dirty="0"/>
              <a:t>Ideal Framework used to generated report according to Regulations</a:t>
            </a:r>
          </a:p>
        </p:txBody>
      </p:sp>
      <p:pic>
        <p:nvPicPr>
          <p:cNvPr id="1026" name="Picture 2"/>
          <p:cNvPicPr>
            <a:picLocks noChangeAspect="1" noChangeArrowheads="1"/>
          </p:cNvPicPr>
          <p:nvPr/>
        </p:nvPicPr>
        <p:blipFill>
          <a:blip r:embed="rId2" cstate="print"/>
          <a:srcRect/>
          <a:stretch>
            <a:fillRect/>
          </a:stretch>
        </p:blipFill>
        <p:spPr bwMode="auto">
          <a:xfrm>
            <a:off x="4765427" y="1497368"/>
            <a:ext cx="4220308" cy="4413722"/>
          </a:xfrm>
          <a:prstGeom prst="rect">
            <a:avLst/>
          </a:prstGeom>
          <a:noFill/>
          <a:ln w="9525">
            <a:solidFill>
              <a:schemeClr val="tx1"/>
            </a:solidFill>
            <a:miter lim="800000"/>
            <a:headEnd/>
            <a:tailEnd/>
          </a:ln>
        </p:spPr>
      </p:pic>
      <p:pic>
        <p:nvPicPr>
          <p:cNvPr id="1027" name="Picture 3"/>
          <p:cNvPicPr>
            <a:picLocks noChangeAspect="1" noChangeArrowheads="1"/>
          </p:cNvPicPr>
          <p:nvPr/>
        </p:nvPicPr>
        <p:blipFill>
          <a:blip r:embed="rId3" cstate="print"/>
          <a:srcRect/>
          <a:stretch>
            <a:fillRect/>
          </a:stretch>
        </p:blipFill>
        <p:spPr bwMode="auto">
          <a:xfrm>
            <a:off x="193429" y="1523338"/>
            <a:ext cx="4378569" cy="4360984"/>
          </a:xfrm>
          <a:prstGeom prst="rect">
            <a:avLst/>
          </a:prstGeom>
          <a:noFill/>
          <a:ln w="9525">
            <a:solidFill>
              <a:schemeClr val="tx1"/>
            </a:solidFill>
            <a:miter lim="800000"/>
            <a:headEnd/>
            <a:tailEnd/>
          </a:ln>
        </p:spPr>
      </p:pic>
      <p:sp>
        <p:nvSpPr>
          <p:cNvPr id="8" name="TextBox 7"/>
          <p:cNvSpPr txBox="1"/>
          <p:nvPr/>
        </p:nvSpPr>
        <p:spPr>
          <a:xfrm>
            <a:off x="351692" y="1164669"/>
            <a:ext cx="3657600" cy="400110"/>
          </a:xfrm>
          <a:prstGeom prst="rect">
            <a:avLst/>
          </a:prstGeom>
          <a:noFill/>
        </p:spPr>
        <p:txBody>
          <a:bodyPr wrap="square" rtlCol="0">
            <a:spAutoFit/>
          </a:bodyPr>
          <a:lstStyle/>
          <a:p>
            <a:pPr algn="ctr"/>
            <a:r>
              <a:rPr lang="en-ZA" sz="2000" b="1" dirty="0"/>
              <a:t>Ideal Frameworks</a:t>
            </a:r>
          </a:p>
        </p:txBody>
      </p:sp>
      <p:sp>
        <p:nvSpPr>
          <p:cNvPr id="9" name="TextBox 8"/>
          <p:cNvSpPr txBox="1"/>
          <p:nvPr/>
        </p:nvSpPr>
        <p:spPr>
          <a:xfrm>
            <a:off x="4232606" y="1156129"/>
            <a:ext cx="5285950" cy="400110"/>
          </a:xfrm>
          <a:prstGeom prst="rect">
            <a:avLst/>
          </a:prstGeom>
          <a:noFill/>
        </p:spPr>
        <p:txBody>
          <a:bodyPr wrap="square" rtlCol="0">
            <a:spAutoFit/>
          </a:bodyPr>
          <a:lstStyle/>
          <a:p>
            <a:pPr algn="ctr"/>
            <a:r>
              <a:rPr lang="en-ZA" sz="2000" b="1" dirty="0"/>
              <a:t>Norms and Standards Regulations</a:t>
            </a:r>
          </a:p>
        </p:txBody>
      </p:sp>
      <p:cxnSp>
        <p:nvCxnSpPr>
          <p:cNvPr id="11" name="Straight Arrow Connector 10"/>
          <p:cNvCxnSpPr>
            <a:cxnSpLocks/>
          </p:cNvCxnSpPr>
          <p:nvPr/>
        </p:nvCxnSpPr>
        <p:spPr>
          <a:xfrm flipV="1">
            <a:off x="2845933" y="4313860"/>
            <a:ext cx="2553381" cy="944557"/>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8EE4D375-1200-4551-B7A4-B9FAC4762DE5}"/>
              </a:ext>
            </a:extLst>
          </p:cNvPr>
          <p:cNvSpPr txBox="1"/>
          <p:nvPr/>
        </p:nvSpPr>
        <p:spPr>
          <a:xfrm>
            <a:off x="110548" y="5864179"/>
            <a:ext cx="9033451" cy="1015663"/>
          </a:xfrm>
          <a:prstGeom prst="rect">
            <a:avLst/>
          </a:prstGeom>
          <a:noFill/>
        </p:spPr>
        <p:txBody>
          <a:bodyPr wrap="square" rtlCol="0">
            <a:spAutoFit/>
          </a:bodyPr>
          <a:lstStyle/>
          <a:p>
            <a:r>
              <a:rPr lang="en-ZA" sz="2000" b="1" dirty="0"/>
              <a:t>Note: </a:t>
            </a:r>
            <a:r>
              <a:rPr lang="en-ZA" sz="2000" dirty="0"/>
              <a:t>Ideal Clinic and CHC frameworks contains extended measures, only a subset of these are Regulated. Therefore the need to develop a separate report that will extract the measures into the chapters according to the Regulations.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7E3E052-AE32-4CA2-8986-49AE2D0C6FB2}"/>
              </a:ext>
            </a:extLst>
          </p:cNvPr>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8" name="Footer Placeholder 7"/>
          <p:cNvSpPr>
            <a:spLocks noGrp="1"/>
          </p:cNvSpPr>
          <p:nvPr>
            <p:ph type="ftr" sz="quarter" idx="4294967295"/>
          </p:nvPr>
        </p:nvSpPr>
        <p:spPr>
          <a:xfrm>
            <a:off x="2764631" y="6459541"/>
            <a:ext cx="3617119" cy="365125"/>
          </a:xfrm>
          <a:prstGeom prst="rect">
            <a:avLst/>
          </a:prstGeom>
        </p:spPr>
        <p:txBody>
          <a:bodyPr/>
          <a:lstStyle/>
          <a:p>
            <a:pPr>
              <a:defRPr/>
            </a:pPr>
            <a:endParaRPr lang="en-US">
              <a:solidFill>
                <a:prstClr val="black"/>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10" name="Rectangle 9"/>
          <p:cNvSpPr/>
          <p:nvPr/>
        </p:nvSpPr>
        <p:spPr>
          <a:xfrm>
            <a:off x="-1" y="0"/>
            <a:ext cx="9143999" cy="7571303"/>
          </a:xfrm>
          <a:prstGeom prst="rect">
            <a:avLst/>
          </a:prstGeom>
          <a:solidFill>
            <a:srgbClr val="006024"/>
          </a:solidFill>
        </p:spPr>
        <p:txBody>
          <a:bodyPr wrap="square">
            <a:spAutoFit/>
          </a:bodyPr>
          <a:lstStyle/>
          <a:p>
            <a:pPr algn="ctr"/>
            <a:endParaRPr lang="en-US" sz="5400" b="1" dirty="0">
              <a:solidFill>
                <a:schemeClr val="bg1"/>
              </a:solidFill>
            </a:endParaRPr>
          </a:p>
          <a:p>
            <a:pPr algn="ctr"/>
            <a:r>
              <a:rPr lang="en-US" sz="5400" b="1" dirty="0">
                <a:solidFill>
                  <a:schemeClr val="bg1"/>
                </a:solidFill>
              </a:rPr>
              <a:t>Facility profiles</a:t>
            </a:r>
          </a:p>
          <a:p>
            <a:pPr algn="ctr"/>
            <a:endParaRPr lang="en-US" sz="5400" b="1" dirty="0">
              <a:solidFill>
                <a:schemeClr val="bg1"/>
              </a:solidFill>
            </a:endParaRPr>
          </a:p>
          <a:p>
            <a:pPr algn="ctr"/>
            <a:endParaRPr lang="en-US" sz="5400" b="1" dirty="0">
              <a:solidFill>
                <a:schemeClr val="bg1"/>
              </a:solidFill>
            </a:endParaRPr>
          </a:p>
          <a:p>
            <a:pPr algn="ctr"/>
            <a:endParaRPr lang="en-US" sz="5400" b="1" dirty="0">
              <a:solidFill>
                <a:schemeClr val="bg1"/>
              </a:solidFill>
            </a:endParaRPr>
          </a:p>
          <a:p>
            <a:pPr algn="ctr"/>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a:p>
            <a:endParaRPr lang="en-US" sz="2400" b="1" dirty="0">
              <a:solidFill>
                <a:schemeClr val="bg1"/>
              </a:solidFill>
            </a:endParaRPr>
          </a:p>
        </p:txBody>
      </p:sp>
      <p:pic>
        <p:nvPicPr>
          <p:cNvPr id="3" name="Picture 2">
            <a:extLst>
              <a:ext uri="{FF2B5EF4-FFF2-40B4-BE49-F238E27FC236}">
                <a16:creationId xmlns:a16="http://schemas.microsoft.com/office/drawing/2014/main" id="{9F93B66E-4EDB-4CC3-8727-8D50D385EBCA}"/>
              </a:ext>
            </a:extLst>
          </p:cNvPr>
          <p:cNvPicPr>
            <a:picLocks noChangeAspect="1"/>
          </p:cNvPicPr>
          <p:nvPr/>
        </p:nvPicPr>
        <p:blipFill>
          <a:blip r:embed="rId2"/>
          <a:stretch>
            <a:fillRect/>
          </a:stretch>
        </p:blipFill>
        <p:spPr>
          <a:xfrm>
            <a:off x="2486023" y="2753628"/>
            <a:ext cx="4171950" cy="2371725"/>
          </a:xfrm>
          <a:prstGeom prst="rect">
            <a:avLst/>
          </a:prstGeom>
        </p:spPr>
      </p:pic>
    </p:spTree>
    <p:extLst>
      <p:ext uri="{BB962C8B-B14F-4D97-AF65-F5344CB8AC3E}">
        <p14:creationId xmlns:p14="http://schemas.microsoft.com/office/powerpoint/2010/main" val="24582661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F4580A-38F3-41EB-A5FA-81E0DB13DE59}"/>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3" name="Content Placeholder 2"/>
          <p:cNvSpPr>
            <a:spLocks noGrp="1"/>
          </p:cNvSpPr>
          <p:nvPr>
            <p:ph idx="1"/>
          </p:nvPr>
        </p:nvSpPr>
        <p:spPr>
          <a:xfrm>
            <a:off x="171448" y="1065676"/>
            <a:ext cx="8719177" cy="3868197"/>
          </a:xfrm>
        </p:spPr>
        <p:txBody>
          <a:bodyPr/>
          <a:lstStyle/>
          <a:p>
            <a:pPr marL="263525" indent="-263525">
              <a:buClr>
                <a:schemeClr val="accent6">
                  <a:lumMod val="75000"/>
                </a:schemeClr>
              </a:buClr>
            </a:pPr>
            <a:r>
              <a:rPr lang="en-US" sz="2400" dirty="0">
                <a:latin typeface="Calibri" pitchFamily="34" charset="0"/>
              </a:rPr>
              <a:t>Facility profiles reviewed in July 2019 - Low rate of submission.</a:t>
            </a:r>
          </a:p>
          <a:p>
            <a:pPr marL="263525" indent="-263525">
              <a:buClr>
                <a:schemeClr val="accent6">
                  <a:lumMod val="75000"/>
                </a:schemeClr>
              </a:buClr>
            </a:pPr>
            <a:r>
              <a:rPr lang="en-US" sz="2400" dirty="0">
                <a:latin typeface="+mn-lt"/>
              </a:rPr>
              <a:t>If the person in charge, referred to in </a:t>
            </a:r>
            <a:r>
              <a:rPr lang="en-US" sz="2400" b="1" dirty="0">
                <a:latin typeface="Calibri" pitchFamily="34" charset="0"/>
              </a:rPr>
              <a:t>Chapter 2, section 4 of the R</a:t>
            </a:r>
            <a:r>
              <a:rPr lang="en-US" sz="2400" b="1" dirty="0">
                <a:latin typeface="+mn-lt"/>
              </a:rPr>
              <a:t>egulations</a:t>
            </a:r>
            <a:r>
              <a:rPr lang="en-US" sz="2400" dirty="0">
                <a:latin typeface="+mn-lt"/>
              </a:rPr>
              <a:t>, fails to provide the OHSC the required information within the specified period, the OHSC must </a:t>
            </a:r>
            <a:r>
              <a:rPr lang="en-US" sz="2400" b="1" dirty="0">
                <a:latin typeface="+mn-lt"/>
              </a:rPr>
              <a:t>refer the matter to the head of the national or provincial department of health</a:t>
            </a:r>
            <a:r>
              <a:rPr lang="en-US" sz="2400" dirty="0">
                <a:latin typeface="+mn-lt"/>
              </a:rPr>
              <a:t>.</a:t>
            </a:r>
          </a:p>
          <a:p>
            <a:pPr marL="263525" indent="-263525">
              <a:buClr>
                <a:schemeClr val="accent6">
                  <a:lumMod val="75000"/>
                </a:schemeClr>
              </a:buClr>
            </a:pPr>
            <a:endParaRPr lang="en-US" sz="2400" dirty="0">
              <a:latin typeface="+mn-lt"/>
            </a:endParaRPr>
          </a:p>
          <a:p>
            <a:pPr marL="263525" indent="-263525">
              <a:buClr>
                <a:schemeClr val="accent6">
                  <a:lumMod val="75000"/>
                </a:schemeClr>
              </a:buClr>
            </a:pPr>
            <a:endParaRPr lang="en-US" sz="2400" dirty="0">
              <a:latin typeface="Calibri" pitchFamily="34" charset="0"/>
            </a:endParaRPr>
          </a:p>
          <a:p>
            <a:pPr marL="263525" indent="-263525">
              <a:buClr>
                <a:schemeClr val="accent6">
                  <a:lumMod val="75000"/>
                </a:schemeClr>
              </a:buClr>
            </a:pPr>
            <a:endParaRPr lang="en-US" sz="2400" dirty="0">
              <a:latin typeface="Calibri" pitchFamily="34" charset="0"/>
            </a:endParaRPr>
          </a:p>
          <a:p>
            <a:pPr marL="263525" indent="-263525">
              <a:buClr>
                <a:schemeClr val="accent6">
                  <a:lumMod val="75000"/>
                </a:schemeClr>
              </a:buClr>
            </a:pPr>
            <a:endParaRPr lang="en-US" sz="2400" dirty="0">
              <a:latin typeface="Calibri" pitchFamily="34" charset="0"/>
            </a:endParaRPr>
          </a:p>
          <a:p>
            <a:pPr marL="263525" indent="-263525">
              <a:buClr>
                <a:schemeClr val="accent6">
                  <a:lumMod val="75000"/>
                </a:schemeClr>
              </a:buClr>
            </a:pPr>
            <a:endParaRPr lang="en-US" sz="2400" dirty="0">
              <a:latin typeface="Calibri" pitchFamily="34" charset="0"/>
            </a:endParaRPr>
          </a:p>
          <a:p>
            <a:pPr marL="263525" indent="-263525">
              <a:buClr>
                <a:schemeClr val="accent6">
                  <a:lumMod val="75000"/>
                </a:schemeClr>
              </a:buClr>
            </a:pPr>
            <a:endParaRPr lang="en-US" sz="2400" dirty="0">
              <a:latin typeface="Calibri" pitchFamily="34" charset="0"/>
            </a:endParaRPr>
          </a:p>
          <a:p>
            <a:pPr marL="0" indent="0">
              <a:buClr>
                <a:schemeClr val="accent6">
                  <a:lumMod val="75000"/>
                </a:schemeClr>
              </a:buClr>
              <a:buNone/>
            </a:pPr>
            <a:endParaRPr lang="en-US" sz="2400" dirty="0">
              <a:latin typeface="Calibri" pitchFamily="34" charset="0"/>
            </a:endParaRPr>
          </a:p>
        </p:txBody>
      </p:sp>
      <p:sp>
        <p:nvSpPr>
          <p:cNvPr id="5" name="Title 1"/>
          <p:cNvSpPr>
            <a:spLocks noGrp="1"/>
          </p:cNvSpPr>
          <p:nvPr>
            <p:ph type="title"/>
          </p:nvPr>
        </p:nvSpPr>
        <p:spPr>
          <a:xfrm>
            <a:off x="0" y="112295"/>
            <a:ext cx="7244862" cy="951466"/>
          </a:xfrm>
        </p:spPr>
        <p:txBody>
          <a:bodyPr/>
          <a:lstStyle/>
          <a:p>
            <a:r>
              <a:rPr lang="en-US" sz="3200" dirty="0">
                <a:solidFill>
                  <a:prstClr val="white"/>
                </a:solidFill>
              </a:rPr>
              <a:t>Facility profiles</a:t>
            </a:r>
            <a:endParaRPr lang="en-ZA" sz="3200" dirty="0"/>
          </a:p>
        </p:txBody>
      </p:sp>
      <p:pic>
        <p:nvPicPr>
          <p:cNvPr id="7" name="Picture 6">
            <a:extLst>
              <a:ext uri="{FF2B5EF4-FFF2-40B4-BE49-F238E27FC236}">
                <a16:creationId xmlns:a16="http://schemas.microsoft.com/office/drawing/2014/main" id="{AC738A0F-A2B6-42B0-8D14-87BCD57876A6}"/>
              </a:ext>
            </a:extLst>
          </p:cNvPr>
          <p:cNvPicPr>
            <a:picLocks noChangeAspect="1"/>
          </p:cNvPicPr>
          <p:nvPr/>
        </p:nvPicPr>
        <p:blipFill>
          <a:blip r:embed="rId2"/>
          <a:stretch>
            <a:fillRect/>
          </a:stretch>
        </p:blipFill>
        <p:spPr>
          <a:xfrm>
            <a:off x="85724" y="3031958"/>
            <a:ext cx="8890624" cy="3255018"/>
          </a:xfrm>
          <a:prstGeom prst="rect">
            <a:avLst/>
          </a:prstGeom>
        </p:spPr>
      </p:pic>
      <p:sp>
        <p:nvSpPr>
          <p:cNvPr id="9" name="Oval 8">
            <a:extLst>
              <a:ext uri="{FF2B5EF4-FFF2-40B4-BE49-F238E27FC236}">
                <a16:creationId xmlns:a16="http://schemas.microsoft.com/office/drawing/2014/main" id="{2AE45221-D672-4DFA-BE90-7BFF6F5368A0}"/>
              </a:ext>
            </a:extLst>
          </p:cNvPr>
          <p:cNvSpPr/>
          <p:nvPr/>
        </p:nvSpPr>
        <p:spPr>
          <a:xfrm>
            <a:off x="171446" y="5912612"/>
            <a:ext cx="2022954" cy="37436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148933689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F4580A-38F3-41EB-A5FA-81E0DB13DE59}"/>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3" name="Content Placeholder 2"/>
          <p:cNvSpPr>
            <a:spLocks noGrp="1"/>
          </p:cNvSpPr>
          <p:nvPr>
            <p:ph idx="1"/>
          </p:nvPr>
        </p:nvSpPr>
        <p:spPr>
          <a:xfrm>
            <a:off x="171448" y="1386516"/>
            <a:ext cx="8719177" cy="3868197"/>
          </a:xfrm>
        </p:spPr>
        <p:txBody>
          <a:bodyPr/>
          <a:lstStyle/>
          <a:p>
            <a:pPr>
              <a:buClr>
                <a:schemeClr val="accent6">
                  <a:lumMod val="75000"/>
                </a:schemeClr>
              </a:buClr>
            </a:pPr>
            <a:r>
              <a:rPr lang="en-US" sz="2400" dirty="0">
                <a:latin typeface="Calibri" pitchFamily="34" charset="0"/>
              </a:rPr>
              <a:t>How to check how many facilities have submitted and </a:t>
            </a:r>
          </a:p>
          <a:p>
            <a:pPr marL="0" indent="0">
              <a:buClr>
                <a:schemeClr val="accent6">
                  <a:lumMod val="75000"/>
                </a:schemeClr>
              </a:buClr>
              <a:buNone/>
            </a:pPr>
            <a:r>
              <a:rPr lang="en-US" sz="2400" dirty="0">
                <a:latin typeface="Calibri" pitchFamily="34" charset="0"/>
              </a:rPr>
              <a:t>     which ones have not submitted</a:t>
            </a:r>
          </a:p>
          <a:p>
            <a:pPr marL="0" indent="0">
              <a:buClr>
                <a:schemeClr val="accent6">
                  <a:lumMod val="75000"/>
                </a:schemeClr>
              </a:buClr>
              <a:buNone/>
            </a:pPr>
            <a:endParaRPr lang="en-US" sz="2400" dirty="0">
              <a:latin typeface="Calibri" pitchFamily="34" charset="0"/>
            </a:endParaRPr>
          </a:p>
        </p:txBody>
      </p:sp>
      <p:sp>
        <p:nvSpPr>
          <p:cNvPr id="5" name="Title 1"/>
          <p:cNvSpPr>
            <a:spLocks noGrp="1"/>
          </p:cNvSpPr>
          <p:nvPr>
            <p:ph type="title"/>
          </p:nvPr>
        </p:nvSpPr>
        <p:spPr>
          <a:xfrm>
            <a:off x="0" y="112295"/>
            <a:ext cx="7244862" cy="951466"/>
          </a:xfrm>
        </p:spPr>
        <p:txBody>
          <a:bodyPr/>
          <a:lstStyle/>
          <a:p>
            <a:r>
              <a:rPr lang="en-US" sz="3200" dirty="0">
                <a:solidFill>
                  <a:prstClr val="white"/>
                </a:solidFill>
              </a:rPr>
              <a:t>Facility profiles</a:t>
            </a:r>
            <a:endParaRPr lang="en-ZA" sz="3200" dirty="0"/>
          </a:p>
        </p:txBody>
      </p:sp>
      <p:pic>
        <p:nvPicPr>
          <p:cNvPr id="4" name="Picture 3">
            <a:extLst>
              <a:ext uri="{FF2B5EF4-FFF2-40B4-BE49-F238E27FC236}">
                <a16:creationId xmlns:a16="http://schemas.microsoft.com/office/drawing/2014/main" id="{60A4C8A6-BF21-4FF7-9C36-B5CDD2EAAEB5}"/>
              </a:ext>
            </a:extLst>
          </p:cNvPr>
          <p:cNvPicPr>
            <a:picLocks noChangeAspect="1"/>
          </p:cNvPicPr>
          <p:nvPr/>
        </p:nvPicPr>
        <p:blipFill>
          <a:blip r:embed="rId2"/>
          <a:stretch>
            <a:fillRect/>
          </a:stretch>
        </p:blipFill>
        <p:spPr>
          <a:xfrm>
            <a:off x="171448" y="2922967"/>
            <a:ext cx="8801100" cy="2641410"/>
          </a:xfrm>
          <a:prstGeom prst="rect">
            <a:avLst/>
          </a:prstGeom>
        </p:spPr>
      </p:pic>
      <p:sp>
        <p:nvSpPr>
          <p:cNvPr id="8" name="Oval 7">
            <a:extLst>
              <a:ext uri="{FF2B5EF4-FFF2-40B4-BE49-F238E27FC236}">
                <a16:creationId xmlns:a16="http://schemas.microsoft.com/office/drawing/2014/main" id="{E9827A77-0389-4D59-B0E7-5183675665BF}"/>
              </a:ext>
            </a:extLst>
          </p:cNvPr>
          <p:cNvSpPr/>
          <p:nvPr/>
        </p:nvSpPr>
        <p:spPr>
          <a:xfrm>
            <a:off x="62160" y="4775343"/>
            <a:ext cx="2871537" cy="4520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pic>
        <p:nvPicPr>
          <p:cNvPr id="10" name="Picture 9">
            <a:extLst>
              <a:ext uri="{FF2B5EF4-FFF2-40B4-BE49-F238E27FC236}">
                <a16:creationId xmlns:a16="http://schemas.microsoft.com/office/drawing/2014/main" id="{8CA51C33-B0F6-48E4-BD66-4135590ECC62}"/>
              </a:ext>
            </a:extLst>
          </p:cNvPr>
          <p:cNvPicPr>
            <a:picLocks noChangeAspect="1"/>
          </p:cNvPicPr>
          <p:nvPr/>
        </p:nvPicPr>
        <p:blipFill>
          <a:blip r:embed="rId3"/>
          <a:stretch>
            <a:fillRect/>
          </a:stretch>
        </p:blipFill>
        <p:spPr>
          <a:xfrm>
            <a:off x="7306043" y="1834230"/>
            <a:ext cx="914400" cy="361950"/>
          </a:xfrm>
          <a:prstGeom prst="rect">
            <a:avLst/>
          </a:prstGeom>
        </p:spPr>
      </p:pic>
      <p:pic>
        <p:nvPicPr>
          <p:cNvPr id="11" name="Picture 10">
            <a:extLst>
              <a:ext uri="{FF2B5EF4-FFF2-40B4-BE49-F238E27FC236}">
                <a16:creationId xmlns:a16="http://schemas.microsoft.com/office/drawing/2014/main" id="{6FC7964D-886D-42B9-AAC0-BA7BB408096D}"/>
              </a:ext>
            </a:extLst>
          </p:cNvPr>
          <p:cNvPicPr>
            <a:picLocks noChangeAspect="1"/>
          </p:cNvPicPr>
          <p:nvPr/>
        </p:nvPicPr>
        <p:blipFill>
          <a:blip r:embed="rId4"/>
          <a:stretch>
            <a:fillRect/>
          </a:stretch>
        </p:blipFill>
        <p:spPr>
          <a:xfrm>
            <a:off x="7244862" y="2315948"/>
            <a:ext cx="1257300" cy="361950"/>
          </a:xfrm>
          <a:prstGeom prst="rect">
            <a:avLst/>
          </a:prstGeom>
        </p:spPr>
      </p:pic>
      <p:sp>
        <p:nvSpPr>
          <p:cNvPr id="12" name="Oval 11">
            <a:extLst>
              <a:ext uri="{FF2B5EF4-FFF2-40B4-BE49-F238E27FC236}">
                <a16:creationId xmlns:a16="http://schemas.microsoft.com/office/drawing/2014/main" id="{16DE000F-0725-4F71-B383-000306082F42}"/>
              </a:ext>
            </a:extLst>
          </p:cNvPr>
          <p:cNvSpPr/>
          <p:nvPr/>
        </p:nvSpPr>
        <p:spPr>
          <a:xfrm>
            <a:off x="7045358" y="1795574"/>
            <a:ext cx="1435769" cy="1059921"/>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3" name="Oval 12">
            <a:extLst>
              <a:ext uri="{FF2B5EF4-FFF2-40B4-BE49-F238E27FC236}">
                <a16:creationId xmlns:a16="http://schemas.microsoft.com/office/drawing/2014/main" id="{09089F2A-D47F-4DD4-AE8A-F0E8E8D74399}"/>
              </a:ext>
            </a:extLst>
          </p:cNvPr>
          <p:cNvSpPr/>
          <p:nvPr/>
        </p:nvSpPr>
        <p:spPr>
          <a:xfrm>
            <a:off x="6226043" y="3702168"/>
            <a:ext cx="2871537" cy="4520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2" name="TextBox 1">
            <a:extLst>
              <a:ext uri="{FF2B5EF4-FFF2-40B4-BE49-F238E27FC236}">
                <a16:creationId xmlns:a16="http://schemas.microsoft.com/office/drawing/2014/main" id="{E5760372-A759-49EF-B82F-9D815D1D88FC}"/>
              </a:ext>
            </a:extLst>
          </p:cNvPr>
          <p:cNvSpPr txBox="1"/>
          <p:nvPr/>
        </p:nvSpPr>
        <p:spPr>
          <a:xfrm>
            <a:off x="2087325" y="3588938"/>
            <a:ext cx="2222841" cy="923330"/>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ZA" b="1" dirty="0"/>
              <a:t>Obtain a list of facilities that have not submitted</a:t>
            </a:r>
          </a:p>
        </p:txBody>
      </p:sp>
      <p:sp>
        <p:nvSpPr>
          <p:cNvPr id="14" name="TextBox 13">
            <a:extLst>
              <a:ext uri="{FF2B5EF4-FFF2-40B4-BE49-F238E27FC236}">
                <a16:creationId xmlns:a16="http://schemas.microsoft.com/office/drawing/2014/main" id="{7835A68C-62E9-46D2-8820-02EEC7484F6D}"/>
              </a:ext>
            </a:extLst>
          </p:cNvPr>
          <p:cNvSpPr txBox="1"/>
          <p:nvPr/>
        </p:nvSpPr>
        <p:spPr>
          <a:xfrm>
            <a:off x="6626543" y="4491574"/>
            <a:ext cx="2222841" cy="923330"/>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ZA" b="1" dirty="0"/>
              <a:t>Obtain a table of how many facilities have submitted</a:t>
            </a:r>
          </a:p>
        </p:txBody>
      </p:sp>
      <p:sp>
        <p:nvSpPr>
          <p:cNvPr id="15" name="Arrow: Down 14">
            <a:extLst>
              <a:ext uri="{FF2B5EF4-FFF2-40B4-BE49-F238E27FC236}">
                <a16:creationId xmlns:a16="http://schemas.microsoft.com/office/drawing/2014/main" id="{0ACA344D-21BC-4868-BECE-64DDE01D49E3}"/>
              </a:ext>
            </a:extLst>
          </p:cNvPr>
          <p:cNvSpPr/>
          <p:nvPr/>
        </p:nvSpPr>
        <p:spPr>
          <a:xfrm rot="10800000">
            <a:off x="7541874" y="4195026"/>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6" name="Arrow: Down 15">
            <a:extLst>
              <a:ext uri="{FF2B5EF4-FFF2-40B4-BE49-F238E27FC236}">
                <a16:creationId xmlns:a16="http://schemas.microsoft.com/office/drawing/2014/main" id="{69369589-953E-491E-B6D1-9D445FCABD3D}"/>
              </a:ext>
            </a:extLst>
          </p:cNvPr>
          <p:cNvSpPr/>
          <p:nvPr/>
        </p:nvSpPr>
        <p:spPr>
          <a:xfrm>
            <a:off x="2394719" y="4522554"/>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21151003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1CF3AFFC-00A6-4065-A791-7E2886E650F0}"/>
              </a:ext>
            </a:extLst>
          </p:cNvPr>
          <p:cNvSpPr>
            <a:spLocks noGrp="1"/>
          </p:cNvSpPr>
          <p:nvPr>
            <p:ph type="ftr" sz="quarter" idx="11"/>
          </p:nvPr>
        </p:nvSpPr>
        <p:spPr/>
        <p:txBody>
          <a:bodyPr/>
          <a:lstStyle/>
          <a:p>
            <a:endParaRPr lang="en-US" dirty="0"/>
          </a:p>
        </p:txBody>
      </p:sp>
      <p:sp>
        <p:nvSpPr>
          <p:cNvPr id="6" name="Title 1">
            <a:extLst>
              <a:ext uri="{FF2B5EF4-FFF2-40B4-BE49-F238E27FC236}">
                <a16:creationId xmlns:a16="http://schemas.microsoft.com/office/drawing/2014/main" id="{4C0AB3DE-1791-413C-A4F3-80A86D5F07D0}"/>
              </a:ext>
            </a:extLst>
          </p:cNvPr>
          <p:cNvSpPr>
            <a:spLocks noGrp="1"/>
          </p:cNvSpPr>
          <p:nvPr>
            <p:ph type="title"/>
          </p:nvPr>
        </p:nvSpPr>
        <p:spPr>
          <a:xfrm>
            <a:off x="0" y="48127"/>
            <a:ext cx="7244862" cy="951466"/>
          </a:xfrm>
        </p:spPr>
        <p:txBody>
          <a:bodyPr/>
          <a:lstStyle/>
          <a:p>
            <a:r>
              <a:rPr lang="en-US" sz="3200" dirty="0">
                <a:solidFill>
                  <a:prstClr val="white"/>
                </a:solidFill>
              </a:rPr>
              <a:t>Provincial Facility Profile Report</a:t>
            </a:r>
            <a:endParaRPr lang="en-ZA" sz="3200" dirty="0"/>
          </a:p>
        </p:txBody>
      </p:sp>
      <p:pic>
        <p:nvPicPr>
          <p:cNvPr id="7" name="Picture 6">
            <a:extLst>
              <a:ext uri="{FF2B5EF4-FFF2-40B4-BE49-F238E27FC236}">
                <a16:creationId xmlns:a16="http://schemas.microsoft.com/office/drawing/2014/main" id="{09B7C33D-E6CF-47AD-8F20-3360F512DA0D}"/>
              </a:ext>
            </a:extLst>
          </p:cNvPr>
          <p:cNvPicPr>
            <a:picLocks noChangeAspect="1"/>
          </p:cNvPicPr>
          <p:nvPr/>
        </p:nvPicPr>
        <p:blipFill>
          <a:blip r:embed="rId2"/>
          <a:stretch>
            <a:fillRect/>
          </a:stretch>
        </p:blipFill>
        <p:spPr>
          <a:xfrm>
            <a:off x="419129" y="1192097"/>
            <a:ext cx="8011796" cy="4502140"/>
          </a:xfrm>
          <a:prstGeom prst="rect">
            <a:avLst/>
          </a:prstGeom>
        </p:spPr>
      </p:pic>
    </p:spTree>
    <p:extLst>
      <p:ext uri="{BB962C8B-B14F-4D97-AF65-F5344CB8AC3E}">
        <p14:creationId xmlns:p14="http://schemas.microsoft.com/office/powerpoint/2010/main" val="34059147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88CE9A16-FB09-4A9F-B078-C5666420F45E}"/>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4" name="Footer Placeholder 3">
            <a:extLst>
              <a:ext uri="{FF2B5EF4-FFF2-40B4-BE49-F238E27FC236}">
                <a16:creationId xmlns:a16="http://schemas.microsoft.com/office/drawing/2014/main" id="{1CF3AFFC-00A6-4065-A791-7E2886E650F0}"/>
              </a:ext>
            </a:extLst>
          </p:cNvPr>
          <p:cNvSpPr>
            <a:spLocks noGrp="1"/>
          </p:cNvSpPr>
          <p:nvPr>
            <p:ph type="ftr" sz="quarter" idx="11"/>
          </p:nvPr>
        </p:nvSpPr>
        <p:spPr/>
        <p:txBody>
          <a:bodyPr/>
          <a:lstStyle/>
          <a:p>
            <a:endParaRPr lang="en-US" dirty="0"/>
          </a:p>
        </p:txBody>
      </p:sp>
      <p:sp>
        <p:nvSpPr>
          <p:cNvPr id="6" name="Title 1">
            <a:extLst>
              <a:ext uri="{FF2B5EF4-FFF2-40B4-BE49-F238E27FC236}">
                <a16:creationId xmlns:a16="http://schemas.microsoft.com/office/drawing/2014/main" id="{4C0AB3DE-1791-413C-A4F3-80A86D5F07D0}"/>
              </a:ext>
            </a:extLst>
          </p:cNvPr>
          <p:cNvSpPr>
            <a:spLocks noGrp="1"/>
          </p:cNvSpPr>
          <p:nvPr>
            <p:ph type="title"/>
          </p:nvPr>
        </p:nvSpPr>
        <p:spPr>
          <a:xfrm>
            <a:off x="0" y="112295"/>
            <a:ext cx="7244862" cy="951466"/>
          </a:xfrm>
        </p:spPr>
        <p:txBody>
          <a:bodyPr/>
          <a:lstStyle/>
          <a:p>
            <a:r>
              <a:rPr lang="en-US" sz="3200" dirty="0">
                <a:solidFill>
                  <a:prstClr val="white"/>
                </a:solidFill>
              </a:rPr>
              <a:t>Facility profile submission</a:t>
            </a:r>
            <a:endParaRPr lang="en-ZA" sz="3200" dirty="0"/>
          </a:p>
        </p:txBody>
      </p:sp>
      <p:pic>
        <p:nvPicPr>
          <p:cNvPr id="2" name="Picture 1">
            <a:extLst>
              <a:ext uri="{FF2B5EF4-FFF2-40B4-BE49-F238E27FC236}">
                <a16:creationId xmlns:a16="http://schemas.microsoft.com/office/drawing/2014/main" id="{86FC67EE-B3F0-418D-BEC6-F2FCC8F6F3F8}"/>
              </a:ext>
            </a:extLst>
          </p:cNvPr>
          <p:cNvPicPr>
            <a:picLocks noChangeAspect="1"/>
          </p:cNvPicPr>
          <p:nvPr/>
        </p:nvPicPr>
        <p:blipFill>
          <a:blip r:embed="rId2"/>
          <a:stretch>
            <a:fillRect/>
          </a:stretch>
        </p:blipFill>
        <p:spPr>
          <a:xfrm>
            <a:off x="418979" y="1073673"/>
            <a:ext cx="7935758" cy="5672032"/>
          </a:xfrm>
          <a:prstGeom prst="rect">
            <a:avLst/>
          </a:prstGeom>
        </p:spPr>
      </p:pic>
    </p:spTree>
    <p:extLst>
      <p:ext uri="{BB962C8B-B14F-4D97-AF65-F5344CB8AC3E}">
        <p14:creationId xmlns:p14="http://schemas.microsoft.com/office/powerpoint/2010/main" val="8600658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6F9C2A9-323A-4559-AB93-E9BA172A09BF}"/>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4" name="Footer Placeholder 3">
            <a:extLst>
              <a:ext uri="{FF2B5EF4-FFF2-40B4-BE49-F238E27FC236}">
                <a16:creationId xmlns:a16="http://schemas.microsoft.com/office/drawing/2014/main" id="{1CF3AFFC-00A6-4065-A791-7E2886E650F0}"/>
              </a:ext>
            </a:extLst>
          </p:cNvPr>
          <p:cNvSpPr>
            <a:spLocks noGrp="1"/>
          </p:cNvSpPr>
          <p:nvPr>
            <p:ph type="ftr" sz="quarter" idx="11"/>
          </p:nvPr>
        </p:nvSpPr>
        <p:spPr/>
        <p:txBody>
          <a:bodyPr/>
          <a:lstStyle/>
          <a:p>
            <a:endParaRPr lang="en-US" dirty="0"/>
          </a:p>
        </p:txBody>
      </p:sp>
      <p:sp>
        <p:nvSpPr>
          <p:cNvPr id="6" name="Title 1">
            <a:extLst>
              <a:ext uri="{FF2B5EF4-FFF2-40B4-BE49-F238E27FC236}">
                <a16:creationId xmlns:a16="http://schemas.microsoft.com/office/drawing/2014/main" id="{4C0AB3DE-1791-413C-A4F3-80A86D5F07D0}"/>
              </a:ext>
            </a:extLst>
          </p:cNvPr>
          <p:cNvSpPr>
            <a:spLocks noGrp="1"/>
          </p:cNvSpPr>
          <p:nvPr>
            <p:ph type="title"/>
          </p:nvPr>
        </p:nvSpPr>
        <p:spPr>
          <a:xfrm>
            <a:off x="0" y="112295"/>
            <a:ext cx="7244862" cy="951466"/>
          </a:xfrm>
        </p:spPr>
        <p:txBody>
          <a:bodyPr/>
          <a:lstStyle/>
          <a:p>
            <a:r>
              <a:rPr lang="en-US" sz="3200" dirty="0">
                <a:solidFill>
                  <a:prstClr val="white"/>
                </a:solidFill>
              </a:rPr>
              <a:t>Aggregated Facility Profile Report</a:t>
            </a:r>
            <a:endParaRPr lang="en-ZA" sz="3200" dirty="0"/>
          </a:p>
        </p:txBody>
      </p:sp>
      <p:pic>
        <p:nvPicPr>
          <p:cNvPr id="2" name="Picture 1">
            <a:extLst>
              <a:ext uri="{FF2B5EF4-FFF2-40B4-BE49-F238E27FC236}">
                <a16:creationId xmlns:a16="http://schemas.microsoft.com/office/drawing/2014/main" id="{DAD5F4AC-095B-400E-93F0-FEB24ACF1BF1}"/>
              </a:ext>
            </a:extLst>
          </p:cNvPr>
          <p:cNvPicPr>
            <a:picLocks noChangeAspect="1"/>
          </p:cNvPicPr>
          <p:nvPr/>
        </p:nvPicPr>
        <p:blipFill>
          <a:blip r:embed="rId2"/>
          <a:stretch>
            <a:fillRect/>
          </a:stretch>
        </p:blipFill>
        <p:spPr>
          <a:xfrm>
            <a:off x="229239" y="2193000"/>
            <a:ext cx="7489658" cy="4493795"/>
          </a:xfrm>
          <a:prstGeom prst="rect">
            <a:avLst/>
          </a:prstGeom>
        </p:spPr>
      </p:pic>
      <p:sp>
        <p:nvSpPr>
          <p:cNvPr id="8" name="Oval 7">
            <a:extLst>
              <a:ext uri="{FF2B5EF4-FFF2-40B4-BE49-F238E27FC236}">
                <a16:creationId xmlns:a16="http://schemas.microsoft.com/office/drawing/2014/main" id="{CF5A4E4A-2714-411F-9770-4850391DBD0F}"/>
              </a:ext>
            </a:extLst>
          </p:cNvPr>
          <p:cNvSpPr/>
          <p:nvPr/>
        </p:nvSpPr>
        <p:spPr>
          <a:xfrm>
            <a:off x="6951866" y="2805445"/>
            <a:ext cx="632163" cy="10912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9" name="TextBox 8">
            <a:extLst>
              <a:ext uri="{FF2B5EF4-FFF2-40B4-BE49-F238E27FC236}">
                <a16:creationId xmlns:a16="http://schemas.microsoft.com/office/drawing/2014/main" id="{797040C3-7B41-41AF-B160-45F442623072}"/>
              </a:ext>
            </a:extLst>
          </p:cNvPr>
          <p:cNvSpPr txBox="1"/>
          <p:nvPr/>
        </p:nvSpPr>
        <p:spPr>
          <a:xfrm>
            <a:off x="6607476" y="1232546"/>
            <a:ext cx="2222841" cy="1200329"/>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ZA" sz="2400" b="1" dirty="0"/>
              <a:t>Sort on column for Date Completed</a:t>
            </a:r>
          </a:p>
        </p:txBody>
      </p:sp>
      <p:sp>
        <p:nvSpPr>
          <p:cNvPr id="10" name="Arrow: Down 9">
            <a:extLst>
              <a:ext uri="{FF2B5EF4-FFF2-40B4-BE49-F238E27FC236}">
                <a16:creationId xmlns:a16="http://schemas.microsoft.com/office/drawing/2014/main" id="{5FE95E47-FD07-470E-8FDC-40873B206FDC}"/>
              </a:ext>
            </a:extLst>
          </p:cNvPr>
          <p:cNvSpPr/>
          <p:nvPr/>
        </p:nvSpPr>
        <p:spPr>
          <a:xfrm>
            <a:off x="7124925" y="2470886"/>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2" name="Oval 11">
            <a:extLst>
              <a:ext uri="{FF2B5EF4-FFF2-40B4-BE49-F238E27FC236}">
                <a16:creationId xmlns:a16="http://schemas.microsoft.com/office/drawing/2014/main" id="{9D1B3B5C-D90D-4618-95B4-81963BD9CD34}"/>
              </a:ext>
            </a:extLst>
          </p:cNvPr>
          <p:cNvSpPr/>
          <p:nvPr/>
        </p:nvSpPr>
        <p:spPr>
          <a:xfrm>
            <a:off x="6721642" y="4311512"/>
            <a:ext cx="1226494" cy="243419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3" name="TextBox 12">
            <a:extLst>
              <a:ext uri="{FF2B5EF4-FFF2-40B4-BE49-F238E27FC236}">
                <a16:creationId xmlns:a16="http://schemas.microsoft.com/office/drawing/2014/main" id="{736E4285-8D3E-4C00-8F02-D37F7DA795C9}"/>
              </a:ext>
            </a:extLst>
          </p:cNvPr>
          <p:cNvSpPr txBox="1"/>
          <p:nvPr/>
        </p:nvSpPr>
        <p:spPr>
          <a:xfrm>
            <a:off x="4249633" y="5134519"/>
            <a:ext cx="2222841" cy="1200329"/>
          </a:xfrm>
          <a:prstGeom prst="rect">
            <a:avLst/>
          </a:prstGeom>
          <a:solidFill>
            <a:schemeClr val="accent3">
              <a:lumMod val="40000"/>
              <a:lumOff val="60000"/>
            </a:schemeClr>
          </a:solidFill>
          <a:ln>
            <a:solidFill>
              <a:schemeClr val="tx1"/>
            </a:solidFill>
          </a:ln>
        </p:spPr>
        <p:txBody>
          <a:bodyPr wrap="square" rtlCol="0">
            <a:spAutoFit/>
          </a:bodyPr>
          <a:lstStyle/>
          <a:p>
            <a:pPr algn="ctr"/>
            <a:r>
              <a:rPr lang="en-ZA" sz="2400" b="1" dirty="0"/>
              <a:t>Blank rows have not submitted</a:t>
            </a:r>
          </a:p>
        </p:txBody>
      </p:sp>
      <p:sp>
        <p:nvSpPr>
          <p:cNvPr id="14" name="Arrow: Down 13">
            <a:extLst>
              <a:ext uri="{FF2B5EF4-FFF2-40B4-BE49-F238E27FC236}">
                <a16:creationId xmlns:a16="http://schemas.microsoft.com/office/drawing/2014/main" id="{F2D1412D-F19D-444D-826F-45942B75613D}"/>
              </a:ext>
            </a:extLst>
          </p:cNvPr>
          <p:cNvSpPr/>
          <p:nvPr/>
        </p:nvSpPr>
        <p:spPr>
          <a:xfrm rot="16200000">
            <a:off x="6426186" y="5586409"/>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19666915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7E3E052-AE32-4CA2-8986-49AE2D0C6FB2}"/>
              </a:ext>
            </a:extLst>
          </p:cNvPr>
          <p:cNvSpPr txBox="1"/>
          <p:nvPr/>
        </p:nvSpPr>
        <p:spPr>
          <a:xfrm>
            <a:off x="0" y="5750169"/>
            <a:ext cx="9144000" cy="1200329"/>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p:txBody>
      </p:sp>
      <p:sp>
        <p:nvSpPr>
          <p:cNvPr id="29703" name="Slide Number Placeholder 6"/>
          <p:cNvSpPr>
            <a:spLocks noGrp="1"/>
          </p:cNvSpPr>
          <p:nvPr>
            <p:ph type="sldNum" sz="quarter" idx="429496729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200"/>
              </a:spcBef>
              <a:spcAft>
                <a:spcPts val="200"/>
              </a:spcAft>
              <a:buClr>
                <a:schemeClr val="accent1"/>
              </a:buClr>
              <a:buSzPct val="100000"/>
              <a:buFont typeface="Calibri" pitchFamily="34" charset="0"/>
              <a:buChar char=" "/>
              <a:defRPr sz="2000">
                <a:solidFill>
                  <a:srgbClr val="404040"/>
                </a:solidFill>
                <a:latin typeface="Calibri" pitchFamily="34" charset="0"/>
              </a:defRPr>
            </a:lvl1pPr>
            <a:lvl2pPr marL="742950" indent="-285750">
              <a:lnSpc>
                <a:spcPct val="90000"/>
              </a:lnSpc>
              <a:spcBef>
                <a:spcPts val="200"/>
              </a:spcBef>
              <a:spcAft>
                <a:spcPts val="400"/>
              </a:spcAft>
              <a:buClr>
                <a:schemeClr val="accent1"/>
              </a:buClr>
              <a:buFont typeface="Calibri" pitchFamily="34" charset="0"/>
              <a:buChar char="◦"/>
              <a:defRPr>
                <a:solidFill>
                  <a:srgbClr val="404040"/>
                </a:solidFill>
                <a:latin typeface="Calibri" pitchFamily="34" charset="0"/>
              </a:defRPr>
            </a:lvl2pPr>
            <a:lvl3pPr marL="11430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3pPr>
            <a:lvl4pPr marL="16002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4pPr>
            <a:lvl5pPr marL="2057400" indent="-22860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5pPr>
            <a:lvl6pPr marL="25146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6pPr>
            <a:lvl7pPr marL="29718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7pPr>
            <a:lvl8pPr marL="34290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8pPr>
            <a:lvl9pPr marL="3886200" indent="-228600" eaLnBrk="0" fontAlgn="base" hangingPunct="0">
              <a:lnSpc>
                <a:spcPct val="90000"/>
              </a:lnSpc>
              <a:spcBef>
                <a:spcPts val="200"/>
              </a:spcBef>
              <a:spcAft>
                <a:spcPts val="400"/>
              </a:spcAft>
              <a:buClr>
                <a:schemeClr val="accent1"/>
              </a:buClr>
              <a:buFont typeface="Calibri" pitchFamily="34" charset="0"/>
              <a:buChar char="◦"/>
              <a:defRPr sz="1400">
                <a:solidFill>
                  <a:srgbClr val="404040"/>
                </a:solidFill>
                <a:latin typeface="Calibri" pitchFamily="34" charset="0"/>
              </a:defRPr>
            </a:lvl9pPr>
          </a:lstStyle>
          <a:p>
            <a:pPr>
              <a:lnSpc>
                <a:spcPct val="100000"/>
              </a:lnSpc>
              <a:spcBef>
                <a:spcPct val="0"/>
              </a:spcBef>
              <a:spcAft>
                <a:spcPct val="0"/>
              </a:spcAft>
              <a:buClrTx/>
              <a:buSzTx/>
              <a:buFontTx/>
              <a:buNone/>
            </a:pPr>
            <a:endParaRPr lang="en-US" altLang="en-US" sz="1000" dirty="0">
              <a:solidFill>
                <a:srgbClr val="FFFFFF"/>
              </a:solidFill>
            </a:endParaRPr>
          </a:p>
        </p:txBody>
      </p:sp>
      <p:sp>
        <p:nvSpPr>
          <p:cNvPr id="8" name="Footer Placeholder 7"/>
          <p:cNvSpPr>
            <a:spLocks noGrp="1"/>
          </p:cNvSpPr>
          <p:nvPr>
            <p:ph type="ftr" sz="quarter" idx="4294967295"/>
          </p:nvPr>
        </p:nvSpPr>
        <p:spPr>
          <a:xfrm>
            <a:off x="2764631" y="6459541"/>
            <a:ext cx="3617119" cy="365125"/>
          </a:xfrm>
          <a:prstGeom prst="rect">
            <a:avLst/>
          </a:prstGeom>
        </p:spPr>
        <p:txBody>
          <a:bodyPr/>
          <a:lstStyle/>
          <a:p>
            <a:pPr>
              <a:defRPr/>
            </a:pPr>
            <a:endParaRPr lang="en-US">
              <a:solidFill>
                <a:prstClr val="black"/>
              </a:solidFill>
            </a:endParaRPr>
          </a:p>
        </p:txBody>
      </p:sp>
      <p:sp>
        <p:nvSpPr>
          <p:cNvPr id="9" name="Rectangle 2"/>
          <p:cNvSpPr txBox="1">
            <a:spLocks noChangeArrowheads="1"/>
          </p:cNvSpPr>
          <p:nvPr/>
        </p:nvSpPr>
        <p:spPr>
          <a:xfrm>
            <a:off x="762000" y="0"/>
            <a:ext cx="6042248" cy="990600"/>
          </a:xfrm>
          <a:prstGeom prst="rect">
            <a:avLst/>
          </a:prstGeom>
        </p:spPr>
        <p:txBody>
          <a:bodyPr tIns="45720" rIns="91440" bIns="45720" anchor="b">
            <a:normAutofit/>
          </a:bodyPr>
          <a:lstStyle/>
          <a:p>
            <a:pPr defTabSz="457200">
              <a:spcBef>
                <a:spcPct val="0"/>
              </a:spcBef>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a:pPr>
            <a:endParaRPr lang="en-US" sz="2800" b="1" dirty="0">
              <a:solidFill>
                <a:prstClr val="white"/>
              </a:solidFill>
              <a:latin typeface="Arial" pitchFamily="34" charset="0"/>
              <a:cs typeface="Arial" pitchFamily="34" charset="0"/>
            </a:endParaRPr>
          </a:p>
        </p:txBody>
      </p:sp>
      <p:sp>
        <p:nvSpPr>
          <p:cNvPr id="10" name="Rectangle 9"/>
          <p:cNvSpPr/>
          <p:nvPr/>
        </p:nvSpPr>
        <p:spPr>
          <a:xfrm>
            <a:off x="-1" y="0"/>
            <a:ext cx="9143999" cy="7571303"/>
          </a:xfrm>
          <a:prstGeom prst="rect">
            <a:avLst/>
          </a:prstGeom>
          <a:solidFill>
            <a:srgbClr val="006024"/>
          </a:solidFill>
        </p:spPr>
        <p:txBody>
          <a:bodyPr wrap="square">
            <a:spAutoFit/>
          </a:bodyPr>
          <a:lstStyle/>
          <a:p>
            <a:pPr algn="ctr"/>
            <a:endParaRPr lang="en-US" sz="5400" b="1" dirty="0">
              <a:solidFill>
                <a:schemeClr val="bg1"/>
              </a:solidFill>
              <a:cs typeface="Arial" charset="0"/>
            </a:endParaRPr>
          </a:p>
          <a:p>
            <a:pPr algn="ctr"/>
            <a:r>
              <a:rPr lang="en-US" sz="5400" b="1" dirty="0">
                <a:solidFill>
                  <a:schemeClr val="bg1"/>
                </a:solidFill>
                <a:cs typeface="Arial" charset="0"/>
              </a:rPr>
              <a:t>New developments on the Ideal Health Facility software</a:t>
            </a:r>
          </a:p>
          <a:p>
            <a:pPr algn="ctr"/>
            <a:endParaRPr lang="en-US" sz="5400" b="1" dirty="0">
              <a:solidFill>
                <a:schemeClr val="bg1"/>
              </a:solidFill>
              <a:cs typeface="Arial" charset="0"/>
            </a:endParaRPr>
          </a:p>
          <a:p>
            <a:pPr algn="ctr"/>
            <a:endParaRPr lang="en-US" sz="5400" b="1" dirty="0">
              <a:solidFill>
                <a:schemeClr val="bg1"/>
              </a:solidFill>
              <a:cs typeface="Arial" charset="0"/>
            </a:endParaRPr>
          </a:p>
          <a:p>
            <a:pPr algn="ctr"/>
            <a:endParaRPr lang="en-US" sz="5400" b="1" dirty="0">
              <a:solidFill>
                <a:schemeClr val="bg1"/>
              </a:solidFill>
              <a:cs typeface="Arial" charset="0"/>
            </a:endParaRPr>
          </a:p>
          <a:p>
            <a:pPr algn="ctr"/>
            <a:endParaRPr lang="en-US" sz="5400" b="1" dirty="0">
              <a:solidFill>
                <a:schemeClr val="bg1"/>
              </a:solidFill>
              <a:cs typeface="Arial" charset="0"/>
            </a:endParaRPr>
          </a:p>
          <a:p>
            <a:pPr algn="ctr"/>
            <a:endParaRPr lang="en-US" sz="5400" b="1" dirty="0">
              <a:solidFill>
                <a:schemeClr val="bg1"/>
              </a:solidFill>
              <a:cs typeface="Arial" charset="0"/>
            </a:endParaRPr>
          </a:p>
          <a:p>
            <a:pPr algn="ctr"/>
            <a:endParaRPr lang="en-US" sz="5400" b="1" dirty="0">
              <a:solidFill>
                <a:schemeClr val="bg1"/>
              </a:solidFill>
              <a:cs typeface="Arial" charset="0"/>
            </a:endParaRPr>
          </a:p>
        </p:txBody>
      </p:sp>
      <p:pic>
        <p:nvPicPr>
          <p:cNvPr id="12" name="Picture 11">
            <a:extLst>
              <a:ext uri="{FF2B5EF4-FFF2-40B4-BE49-F238E27FC236}">
                <a16:creationId xmlns:a16="http://schemas.microsoft.com/office/drawing/2014/main" id="{D4CEC79C-2CE6-47E0-808D-5C6DF4882187}"/>
              </a:ext>
            </a:extLst>
          </p:cNvPr>
          <p:cNvPicPr>
            <a:picLocks noChangeAspect="1"/>
          </p:cNvPicPr>
          <p:nvPr/>
        </p:nvPicPr>
        <p:blipFill>
          <a:blip r:embed="rId2"/>
          <a:stretch>
            <a:fillRect/>
          </a:stretch>
        </p:blipFill>
        <p:spPr>
          <a:xfrm>
            <a:off x="1366140" y="2853208"/>
            <a:ext cx="6650008" cy="2985528"/>
          </a:xfrm>
          <a:prstGeom prst="rect">
            <a:avLst/>
          </a:prstGeom>
          <a:ln>
            <a:solidFill>
              <a:schemeClr val="tx1"/>
            </a:solidFill>
          </a:ln>
        </p:spPr>
      </p:pic>
    </p:spTree>
    <p:extLst>
      <p:ext uri="{BB962C8B-B14F-4D97-AF65-F5344CB8AC3E}">
        <p14:creationId xmlns:p14="http://schemas.microsoft.com/office/powerpoint/2010/main" val="31973472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CF4580A-38F3-41EB-A5FA-81E0DB13DE59}"/>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3" name="Content Placeholder 2"/>
          <p:cNvSpPr>
            <a:spLocks noGrp="1"/>
          </p:cNvSpPr>
          <p:nvPr>
            <p:ph idx="1"/>
          </p:nvPr>
        </p:nvSpPr>
        <p:spPr>
          <a:xfrm>
            <a:off x="212409" y="1115183"/>
            <a:ext cx="8719177" cy="3868197"/>
          </a:xfrm>
        </p:spPr>
        <p:txBody>
          <a:bodyPr/>
          <a:lstStyle/>
          <a:p>
            <a:pPr marL="263525" indent="-263525">
              <a:buClr>
                <a:schemeClr val="accent6">
                  <a:lumMod val="75000"/>
                </a:schemeClr>
              </a:buClr>
            </a:pPr>
            <a:r>
              <a:rPr lang="en-US" sz="2400" dirty="0">
                <a:latin typeface="Calibri" pitchFamily="34" charset="0"/>
              </a:rPr>
              <a:t>Delegate functionality to manage user accounts to provinces:</a:t>
            </a:r>
          </a:p>
          <a:p>
            <a:pPr indent="9525">
              <a:buClr>
                <a:schemeClr val="accent6">
                  <a:lumMod val="75000"/>
                </a:schemeClr>
              </a:buClr>
              <a:buFont typeface="Wingdings" panose="05000000000000000000" pitchFamily="2" charset="2"/>
              <a:buChar char="ü"/>
            </a:pPr>
            <a:r>
              <a:rPr lang="en-US" sz="2400" dirty="0">
                <a:latin typeface="Calibri" pitchFamily="34" charset="0"/>
              </a:rPr>
              <a:t>Create new accounts</a:t>
            </a:r>
          </a:p>
          <a:p>
            <a:pPr indent="9525">
              <a:buClr>
                <a:schemeClr val="accent6">
                  <a:lumMod val="75000"/>
                </a:schemeClr>
              </a:buClr>
              <a:buFont typeface="Wingdings" panose="05000000000000000000" pitchFamily="2" charset="2"/>
              <a:buChar char="ü"/>
            </a:pPr>
            <a:r>
              <a:rPr lang="en-US" sz="2400" dirty="0">
                <a:latin typeface="Calibri" pitchFamily="34" charset="0"/>
              </a:rPr>
              <a:t>Revise existing accounts</a:t>
            </a:r>
          </a:p>
          <a:p>
            <a:pPr marL="630238" indent="-277813">
              <a:buClr>
                <a:schemeClr val="accent6">
                  <a:lumMod val="75000"/>
                </a:schemeClr>
              </a:buClr>
              <a:buFont typeface="Wingdings" panose="05000000000000000000" pitchFamily="2" charset="2"/>
              <a:buChar char="ü"/>
            </a:pPr>
            <a:r>
              <a:rPr lang="en-US" sz="2400" dirty="0">
                <a:latin typeface="Calibri" pitchFamily="34" charset="0"/>
              </a:rPr>
              <a:t>Enable accounts that have been deactivated (accounts not accessed in 3 consecutive months)</a:t>
            </a:r>
          </a:p>
          <a:p>
            <a:pPr marL="352425" indent="0">
              <a:buClr>
                <a:schemeClr val="accent6">
                  <a:lumMod val="75000"/>
                </a:schemeClr>
              </a:buClr>
              <a:buNone/>
            </a:pPr>
            <a:r>
              <a:rPr lang="en-US" sz="2400" b="1" dirty="0">
                <a:latin typeface="Calibri" pitchFamily="34" charset="0"/>
              </a:rPr>
              <a:t>Piloted in Western Cape. Will be rolled out in phases to provinces.</a:t>
            </a:r>
          </a:p>
          <a:p>
            <a:pPr marL="263525" indent="-263525">
              <a:buClr>
                <a:schemeClr val="accent6">
                  <a:lumMod val="75000"/>
                </a:schemeClr>
              </a:buClr>
            </a:pPr>
            <a:r>
              <a:rPr lang="en-US" sz="2400" dirty="0">
                <a:latin typeface="Calibri" pitchFamily="34" charset="0"/>
              </a:rPr>
              <a:t>New user account registration form – one form for each user to ensure that Auditor General (AG)  requirements are met. AG will audit provinces once the functionality has been given to provinces. </a:t>
            </a:r>
          </a:p>
          <a:p>
            <a:pPr marL="0" indent="0">
              <a:buClr>
                <a:schemeClr val="accent6">
                  <a:lumMod val="75000"/>
                </a:schemeClr>
              </a:buClr>
              <a:buNone/>
            </a:pPr>
            <a:r>
              <a:rPr lang="en-US" sz="2400" dirty="0">
                <a:latin typeface="Calibri" pitchFamily="34" charset="0"/>
              </a:rPr>
              <a:t>   </a:t>
            </a:r>
            <a:r>
              <a:rPr lang="en-US" sz="2400" b="1" dirty="0">
                <a:latin typeface="Calibri" pitchFamily="34" charset="0"/>
              </a:rPr>
              <a:t> Implement from 1 April 2020</a:t>
            </a:r>
            <a:r>
              <a:rPr lang="en-US" sz="2400" dirty="0">
                <a:latin typeface="Calibri" pitchFamily="34" charset="0"/>
              </a:rPr>
              <a:t>.</a:t>
            </a:r>
          </a:p>
          <a:p>
            <a:pPr marL="0" indent="0">
              <a:buClr>
                <a:schemeClr val="accent6">
                  <a:lumMod val="75000"/>
                </a:schemeClr>
              </a:buClr>
              <a:buNone/>
            </a:pPr>
            <a:endParaRPr lang="en-US" sz="2400" dirty="0">
              <a:latin typeface="Calibri" pitchFamily="34" charset="0"/>
            </a:endParaRPr>
          </a:p>
        </p:txBody>
      </p:sp>
      <p:sp>
        <p:nvSpPr>
          <p:cNvPr id="5" name="Title 1"/>
          <p:cNvSpPr>
            <a:spLocks noGrp="1"/>
          </p:cNvSpPr>
          <p:nvPr>
            <p:ph type="title"/>
          </p:nvPr>
        </p:nvSpPr>
        <p:spPr>
          <a:xfrm>
            <a:off x="0" y="-366774"/>
            <a:ext cx="7244862" cy="366774"/>
          </a:xfrm>
        </p:spPr>
        <p:txBody>
          <a:bodyPr/>
          <a:lstStyle/>
          <a:p>
            <a:br>
              <a:rPr lang="en-US" dirty="0">
                <a:solidFill>
                  <a:prstClr val="white"/>
                </a:solidFill>
              </a:rPr>
            </a:br>
            <a:r>
              <a:rPr lang="en-US" sz="3200" dirty="0">
                <a:solidFill>
                  <a:prstClr val="white"/>
                </a:solidFill>
              </a:rPr>
              <a:t>New developments on software</a:t>
            </a:r>
            <a:br>
              <a:rPr lang="en-US" sz="3200" dirty="0">
                <a:solidFill>
                  <a:prstClr val="white"/>
                </a:solidFill>
              </a:rPr>
            </a:br>
            <a:r>
              <a:rPr lang="en-US" sz="3200" dirty="0">
                <a:solidFill>
                  <a:prstClr val="white"/>
                </a:solidFill>
              </a:rPr>
              <a:t>User accounts</a:t>
            </a:r>
            <a:endParaRPr lang="en-ZA" sz="3200" dirty="0"/>
          </a:p>
        </p:txBody>
      </p:sp>
      <p:pic>
        <p:nvPicPr>
          <p:cNvPr id="2" name="Picture 1">
            <a:extLst>
              <a:ext uri="{FF2B5EF4-FFF2-40B4-BE49-F238E27FC236}">
                <a16:creationId xmlns:a16="http://schemas.microsoft.com/office/drawing/2014/main" id="{F7AC41DE-8000-43C6-B97B-3CDDE960D63B}"/>
              </a:ext>
            </a:extLst>
          </p:cNvPr>
          <p:cNvPicPr>
            <a:picLocks noChangeAspect="1"/>
          </p:cNvPicPr>
          <p:nvPr/>
        </p:nvPicPr>
        <p:blipFill>
          <a:blip r:embed="rId2"/>
          <a:stretch>
            <a:fillRect/>
          </a:stretch>
        </p:blipFill>
        <p:spPr>
          <a:xfrm>
            <a:off x="376988" y="5600863"/>
            <a:ext cx="8390021" cy="1080675"/>
          </a:xfrm>
          <a:prstGeom prst="rect">
            <a:avLst/>
          </a:prstGeom>
        </p:spPr>
      </p:pic>
      <p:sp>
        <p:nvSpPr>
          <p:cNvPr id="7" name="Arrow: Down 6">
            <a:extLst>
              <a:ext uri="{FF2B5EF4-FFF2-40B4-BE49-F238E27FC236}">
                <a16:creationId xmlns:a16="http://schemas.microsoft.com/office/drawing/2014/main" id="{4768B346-12C4-4C60-A80D-1813F9E01804}"/>
              </a:ext>
            </a:extLst>
          </p:cNvPr>
          <p:cNvSpPr/>
          <p:nvPr/>
        </p:nvSpPr>
        <p:spPr>
          <a:xfrm rot="10800000">
            <a:off x="8263914" y="6336301"/>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37938132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5" name="Title 1"/>
          <p:cNvSpPr>
            <a:spLocks noGrp="1"/>
          </p:cNvSpPr>
          <p:nvPr>
            <p:ph type="title"/>
          </p:nvPr>
        </p:nvSpPr>
        <p:spPr>
          <a:xfrm>
            <a:off x="212411" y="47956"/>
            <a:ext cx="7244862" cy="366774"/>
          </a:xfrm>
        </p:spPr>
        <p:txBody>
          <a:bodyPr/>
          <a:lstStyle/>
          <a:p>
            <a:r>
              <a:rPr lang="en-US" sz="3200" dirty="0">
                <a:solidFill>
                  <a:prstClr val="white"/>
                </a:solidFill>
              </a:rPr>
              <a:t>Standard Operating Procedure for user account form</a:t>
            </a:r>
            <a:endParaRPr lang="en-ZA" sz="3200" dirty="0"/>
          </a:p>
        </p:txBody>
      </p:sp>
      <p:sp>
        <p:nvSpPr>
          <p:cNvPr id="2" name="Thought Bubble: Cloud 1">
            <a:extLst>
              <a:ext uri="{FF2B5EF4-FFF2-40B4-BE49-F238E27FC236}">
                <a16:creationId xmlns:a16="http://schemas.microsoft.com/office/drawing/2014/main" id="{C9D623FA-8C03-48AD-B736-9D8AD40AC39A}"/>
              </a:ext>
            </a:extLst>
          </p:cNvPr>
          <p:cNvSpPr/>
          <p:nvPr/>
        </p:nvSpPr>
        <p:spPr>
          <a:xfrm>
            <a:off x="212411" y="1124694"/>
            <a:ext cx="3012052" cy="1754326"/>
          </a:xfrm>
          <a:prstGeom prst="cloudCallout">
            <a:avLst>
              <a:gd name="adj1" fmla="val 60121"/>
              <a:gd name="adj2" fmla="val 50612"/>
            </a:avLst>
          </a:prstGeom>
          <a:solidFill>
            <a:schemeClr val="accent3">
              <a:lumMod val="40000"/>
              <a:lumOff val="60000"/>
            </a:schemeClr>
          </a:solidFill>
          <a:ln>
            <a:solidFill>
              <a:srgbClr val="0060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000" b="1" dirty="0">
                <a:solidFill>
                  <a:schemeClr val="tx1"/>
                </a:solidFill>
              </a:rPr>
              <a:t>One form per user for all the modules on the software</a:t>
            </a:r>
          </a:p>
        </p:txBody>
      </p:sp>
      <p:sp>
        <p:nvSpPr>
          <p:cNvPr id="7" name="Thought Bubble: Cloud 6">
            <a:extLst>
              <a:ext uri="{FF2B5EF4-FFF2-40B4-BE49-F238E27FC236}">
                <a16:creationId xmlns:a16="http://schemas.microsoft.com/office/drawing/2014/main" id="{09B0E358-C590-4E9E-8C90-730DC897623E}"/>
              </a:ext>
            </a:extLst>
          </p:cNvPr>
          <p:cNvSpPr/>
          <p:nvPr/>
        </p:nvSpPr>
        <p:spPr>
          <a:xfrm>
            <a:off x="6664093" y="1201015"/>
            <a:ext cx="2062811" cy="1360825"/>
          </a:xfrm>
          <a:prstGeom prst="cloudCallout">
            <a:avLst>
              <a:gd name="adj1" fmla="val -69607"/>
              <a:gd name="adj2" fmla="val 62432"/>
            </a:avLst>
          </a:prstGeom>
          <a:solidFill>
            <a:schemeClr val="accent3">
              <a:lumMod val="40000"/>
              <a:lumOff val="60000"/>
            </a:schemeClr>
          </a:solidFill>
          <a:ln>
            <a:solidFill>
              <a:srgbClr val="0060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ZA" sz="2000" b="1" dirty="0">
                <a:solidFill>
                  <a:schemeClr val="tx1"/>
                </a:solidFill>
              </a:rPr>
              <a:t>PDF format</a:t>
            </a:r>
          </a:p>
        </p:txBody>
      </p:sp>
      <p:pic>
        <p:nvPicPr>
          <p:cNvPr id="3" name="Picture 2">
            <a:extLst>
              <a:ext uri="{FF2B5EF4-FFF2-40B4-BE49-F238E27FC236}">
                <a16:creationId xmlns:a16="http://schemas.microsoft.com/office/drawing/2014/main" id="{BEB72EF0-352A-47A2-ADF2-1ABC17B78669}"/>
              </a:ext>
            </a:extLst>
          </p:cNvPr>
          <p:cNvPicPr>
            <a:picLocks noChangeAspect="1"/>
          </p:cNvPicPr>
          <p:nvPr/>
        </p:nvPicPr>
        <p:blipFill>
          <a:blip r:embed="rId2"/>
          <a:stretch>
            <a:fillRect/>
          </a:stretch>
        </p:blipFill>
        <p:spPr>
          <a:xfrm>
            <a:off x="7922795" y="1426184"/>
            <a:ext cx="451184" cy="488783"/>
          </a:xfrm>
          <a:prstGeom prst="rect">
            <a:avLst/>
          </a:prstGeom>
        </p:spPr>
      </p:pic>
      <p:pic>
        <p:nvPicPr>
          <p:cNvPr id="8" name="Picture 7">
            <a:extLst>
              <a:ext uri="{FF2B5EF4-FFF2-40B4-BE49-F238E27FC236}">
                <a16:creationId xmlns:a16="http://schemas.microsoft.com/office/drawing/2014/main" id="{5CBEF3C6-2773-43C5-A39E-23EE477C5D08}"/>
              </a:ext>
            </a:extLst>
          </p:cNvPr>
          <p:cNvPicPr>
            <a:picLocks noChangeAspect="1"/>
          </p:cNvPicPr>
          <p:nvPr/>
        </p:nvPicPr>
        <p:blipFill>
          <a:blip r:embed="rId3"/>
          <a:stretch>
            <a:fillRect/>
          </a:stretch>
        </p:blipFill>
        <p:spPr>
          <a:xfrm>
            <a:off x="3607970" y="2758341"/>
            <a:ext cx="4314825" cy="4022115"/>
          </a:xfrm>
          <a:prstGeom prst="rect">
            <a:avLst/>
          </a:prstGeom>
          <a:ln>
            <a:solidFill>
              <a:schemeClr val="tx1"/>
            </a:solidFill>
          </a:ln>
        </p:spPr>
      </p:pic>
      <p:sp>
        <p:nvSpPr>
          <p:cNvPr id="9" name="TextBox 8">
            <a:extLst>
              <a:ext uri="{FF2B5EF4-FFF2-40B4-BE49-F238E27FC236}">
                <a16:creationId xmlns:a16="http://schemas.microsoft.com/office/drawing/2014/main" id="{A81E3818-C996-41EE-97C7-CAFE50972F94}"/>
              </a:ext>
            </a:extLst>
          </p:cNvPr>
          <p:cNvSpPr txBox="1"/>
          <p:nvPr/>
        </p:nvSpPr>
        <p:spPr>
          <a:xfrm>
            <a:off x="297960" y="3022235"/>
            <a:ext cx="3012051" cy="1938992"/>
          </a:xfrm>
          <a:prstGeom prst="rect">
            <a:avLst/>
          </a:prstGeom>
          <a:noFill/>
          <a:ln>
            <a:solidFill>
              <a:srgbClr val="006024"/>
            </a:solidFill>
          </a:ln>
        </p:spPr>
        <p:txBody>
          <a:bodyPr wrap="square" rtlCol="0">
            <a:spAutoFit/>
          </a:bodyPr>
          <a:lstStyle/>
          <a:p>
            <a:r>
              <a:rPr lang="en-ZA" sz="2000" b="1" dirty="0"/>
              <a:t>Modules:</a:t>
            </a:r>
          </a:p>
          <a:p>
            <a:pPr marL="176213" indent="-176213">
              <a:buClr>
                <a:schemeClr val="accent6">
                  <a:lumMod val="75000"/>
                </a:schemeClr>
              </a:buClr>
              <a:buFont typeface="Arial" panose="020B0604020202020204" pitchFamily="34" charset="0"/>
              <a:buChar char="•"/>
            </a:pPr>
            <a:r>
              <a:rPr lang="en-ZA" sz="2000" dirty="0"/>
              <a:t>Ideal Clinic</a:t>
            </a:r>
          </a:p>
          <a:p>
            <a:pPr marL="176213" indent="-176213">
              <a:buClr>
                <a:schemeClr val="accent6">
                  <a:lumMod val="75000"/>
                </a:schemeClr>
              </a:buClr>
              <a:buFont typeface="Arial" panose="020B0604020202020204" pitchFamily="34" charset="0"/>
              <a:buChar char="•"/>
            </a:pPr>
            <a:r>
              <a:rPr lang="en-ZA" sz="2000" dirty="0"/>
              <a:t>Ideal Hospital</a:t>
            </a:r>
          </a:p>
          <a:p>
            <a:pPr marL="176213" indent="-176213">
              <a:buClr>
                <a:schemeClr val="accent6">
                  <a:lumMod val="75000"/>
                </a:schemeClr>
              </a:buClr>
              <a:buFont typeface="Arial" panose="020B0604020202020204" pitchFamily="34" charset="0"/>
              <a:buChar char="•"/>
            </a:pPr>
            <a:r>
              <a:rPr lang="en-ZA" sz="2000" dirty="0"/>
              <a:t>Complaints, compliments and suggestions</a:t>
            </a:r>
          </a:p>
          <a:p>
            <a:pPr marL="176213" indent="-176213">
              <a:buClr>
                <a:schemeClr val="accent6">
                  <a:lumMod val="75000"/>
                </a:schemeClr>
              </a:buClr>
              <a:buFont typeface="Arial" panose="020B0604020202020204" pitchFamily="34" charset="0"/>
              <a:buChar char="•"/>
            </a:pPr>
            <a:r>
              <a:rPr lang="en-ZA" sz="2000" dirty="0"/>
              <a:t>Patient Safety Incidents</a:t>
            </a:r>
          </a:p>
        </p:txBody>
      </p:sp>
    </p:spTree>
    <p:extLst>
      <p:ext uri="{BB962C8B-B14F-4D97-AF65-F5344CB8AC3E}">
        <p14:creationId xmlns:p14="http://schemas.microsoft.com/office/powerpoint/2010/main" val="20979921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5" name="Title 1"/>
          <p:cNvSpPr>
            <a:spLocks noGrp="1"/>
          </p:cNvSpPr>
          <p:nvPr>
            <p:ph type="title"/>
          </p:nvPr>
        </p:nvSpPr>
        <p:spPr>
          <a:xfrm>
            <a:off x="260537" y="185603"/>
            <a:ext cx="7244862" cy="366774"/>
          </a:xfrm>
        </p:spPr>
        <p:txBody>
          <a:bodyPr/>
          <a:lstStyle/>
          <a:p>
            <a:r>
              <a:rPr lang="en-US" sz="3200" dirty="0">
                <a:solidFill>
                  <a:prstClr val="white"/>
                </a:solidFill>
              </a:rPr>
              <a:t>New user account form</a:t>
            </a:r>
            <a:endParaRPr lang="en-ZA" sz="3200" dirty="0"/>
          </a:p>
        </p:txBody>
      </p:sp>
      <p:pic>
        <p:nvPicPr>
          <p:cNvPr id="6" name="Picture 5">
            <a:extLst>
              <a:ext uri="{FF2B5EF4-FFF2-40B4-BE49-F238E27FC236}">
                <a16:creationId xmlns:a16="http://schemas.microsoft.com/office/drawing/2014/main" id="{B7A251A6-2354-4C6B-A997-8D7DD6AF697B}"/>
              </a:ext>
            </a:extLst>
          </p:cNvPr>
          <p:cNvPicPr>
            <a:picLocks noChangeAspect="1"/>
          </p:cNvPicPr>
          <p:nvPr/>
        </p:nvPicPr>
        <p:blipFill>
          <a:blip r:embed="rId2"/>
          <a:stretch>
            <a:fillRect/>
          </a:stretch>
        </p:blipFill>
        <p:spPr>
          <a:xfrm>
            <a:off x="566737" y="1638373"/>
            <a:ext cx="8010525" cy="4667250"/>
          </a:xfrm>
          <a:prstGeom prst="rect">
            <a:avLst/>
          </a:prstGeom>
          <a:ln>
            <a:solidFill>
              <a:schemeClr val="tx1"/>
            </a:solidFill>
          </a:ln>
        </p:spPr>
      </p:pic>
    </p:spTree>
    <p:extLst>
      <p:ext uri="{BB962C8B-B14F-4D97-AF65-F5344CB8AC3E}">
        <p14:creationId xmlns:p14="http://schemas.microsoft.com/office/powerpoint/2010/main" val="8903230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5" name="Title 1"/>
          <p:cNvSpPr>
            <a:spLocks noGrp="1"/>
          </p:cNvSpPr>
          <p:nvPr>
            <p:ph type="title"/>
          </p:nvPr>
        </p:nvSpPr>
        <p:spPr>
          <a:xfrm>
            <a:off x="212411" y="-64168"/>
            <a:ext cx="7244862" cy="366774"/>
          </a:xfrm>
        </p:spPr>
        <p:txBody>
          <a:bodyPr/>
          <a:lstStyle/>
          <a:p>
            <a:br>
              <a:rPr lang="en-US" dirty="0">
                <a:solidFill>
                  <a:prstClr val="white"/>
                </a:solidFill>
              </a:rPr>
            </a:br>
            <a:r>
              <a:rPr lang="en-US" sz="3200" dirty="0">
                <a:solidFill>
                  <a:prstClr val="white"/>
                </a:solidFill>
              </a:rPr>
              <a:t>New user account form (cont.)</a:t>
            </a:r>
            <a:endParaRPr lang="en-ZA" sz="3200" dirty="0"/>
          </a:p>
        </p:txBody>
      </p:sp>
      <p:pic>
        <p:nvPicPr>
          <p:cNvPr id="2" name="Picture 1">
            <a:extLst>
              <a:ext uri="{FF2B5EF4-FFF2-40B4-BE49-F238E27FC236}">
                <a16:creationId xmlns:a16="http://schemas.microsoft.com/office/drawing/2014/main" id="{187B94A5-6BBC-4594-8E72-207000A51A74}"/>
              </a:ext>
            </a:extLst>
          </p:cNvPr>
          <p:cNvPicPr>
            <a:picLocks noChangeAspect="1"/>
          </p:cNvPicPr>
          <p:nvPr/>
        </p:nvPicPr>
        <p:blipFill>
          <a:blip r:embed="rId2"/>
          <a:stretch>
            <a:fillRect/>
          </a:stretch>
        </p:blipFill>
        <p:spPr>
          <a:xfrm>
            <a:off x="561975" y="1790699"/>
            <a:ext cx="8020050" cy="3431931"/>
          </a:xfrm>
          <a:prstGeom prst="rect">
            <a:avLst/>
          </a:prstGeom>
        </p:spPr>
      </p:pic>
    </p:spTree>
    <p:extLst>
      <p:ext uri="{BB962C8B-B14F-4D97-AF65-F5344CB8AC3E}">
        <p14:creationId xmlns:p14="http://schemas.microsoft.com/office/powerpoint/2010/main" val="10054913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p:cNvSpPr txBox="1"/>
          <p:nvPr/>
        </p:nvSpPr>
        <p:spPr>
          <a:xfrm>
            <a:off x="0" y="5154472"/>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5" name="Title 1"/>
          <p:cNvSpPr>
            <a:spLocks noGrp="1"/>
          </p:cNvSpPr>
          <p:nvPr>
            <p:ph type="title"/>
          </p:nvPr>
        </p:nvSpPr>
        <p:spPr>
          <a:xfrm>
            <a:off x="212411" y="-64168"/>
            <a:ext cx="7244862" cy="366774"/>
          </a:xfrm>
        </p:spPr>
        <p:txBody>
          <a:bodyPr/>
          <a:lstStyle/>
          <a:p>
            <a:br>
              <a:rPr lang="en-US" dirty="0">
                <a:solidFill>
                  <a:prstClr val="white"/>
                </a:solidFill>
              </a:rPr>
            </a:br>
            <a:r>
              <a:rPr lang="en-US" sz="3200" dirty="0">
                <a:solidFill>
                  <a:prstClr val="white"/>
                </a:solidFill>
              </a:rPr>
              <a:t>New user account form (cont.)</a:t>
            </a:r>
            <a:endParaRPr lang="en-ZA" sz="3200" dirty="0"/>
          </a:p>
        </p:txBody>
      </p:sp>
      <p:pic>
        <p:nvPicPr>
          <p:cNvPr id="3" name="Picture 2">
            <a:extLst>
              <a:ext uri="{FF2B5EF4-FFF2-40B4-BE49-F238E27FC236}">
                <a16:creationId xmlns:a16="http://schemas.microsoft.com/office/drawing/2014/main" id="{02424B3E-EBDE-4EE2-9D8E-AC094ED8F62E}"/>
              </a:ext>
            </a:extLst>
          </p:cNvPr>
          <p:cNvPicPr>
            <a:picLocks noChangeAspect="1"/>
          </p:cNvPicPr>
          <p:nvPr/>
        </p:nvPicPr>
        <p:blipFill>
          <a:blip r:embed="rId2"/>
          <a:stretch>
            <a:fillRect/>
          </a:stretch>
        </p:blipFill>
        <p:spPr>
          <a:xfrm>
            <a:off x="3298907" y="1213349"/>
            <a:ext cx="5219700" cy="5572125"/>
          </a:xfrm>
          <a:prstGeom prst="rect">
            <a:avLst/>
          </a:prstGeom>
          <a:ln>
            <a:solidFill>
              <a:schemeClr val="tx1"/>
            </a:solidFill>
          </a:ln>
        </p:spPr>
      </p:pic>
      <p:sp>
        <p:nvSpPr>
          <p:cNvPr id="4" name="Oval 3">
            <a:extLst>
              <a:ext uri="{FF2B5EF4-FFF2-40B4-BE49-F238E27FC236}">
                <a16:creationId xmlns:a16="http://schemas.microsoft.com/office/drawing/2014/main" id="{19843F3B-E542-40F1-BB40-91C6494F86FF}"/>
              </a:ext>
            </a:extLst>
          </p:cNvPr>
          <p:cNvSpPr/>
          <p:nvPr/>
        </p:nvSpPr>
        <p:spPr>
          <a:xfrm>
            <a:off x="3341771" y="2788405"/>
            <a:ext cx="684797"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7" name="Oval 6">
            <a:extLst>
              <a:ext uri="{FF2B5EF4-FFF2-40B4-BE49-F238E27FC236}">
                <a16:creationId xmlns:a16="http://schemas.microsoft.com/office/drawing/2014/main" id="{7B5F2D04-D3F3-425C-92E1-2AE810AD061D}"/>
              </a:ext>
            </a:extLst>
          </p:cNvPr>
          <p:cNvSpPr/>
          <p:nvPr/>
        </p:nvSpPr>
        <p:spPr>
          <a:xfrm>
            <a:off x="3352297" y="4168062"/>
            <a:ext cx="684797"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8" name="Oval 7">
            <a:extLst>
              <a:ext uri="{FF2B5EF4-FFF2-40B4-BE49-F238E27FC236}">
                <a16:creationId xmlns:a16="http://schemas.microsoft.com/office/drawing/2014/main" id="{E077BEB2-16DE-4329-AF66-25615A728104}"/>
              </a:ext>
            </a:extLst>
          </p:cNvPr>
          <p:cNvSpPr/>
          <p:nvPr/>
        </p:nvSpPr>
        <p:spPr>
          <a:xfrm>
            <a:off x="3352297" y="5034821"/>
            <a:ext cx="684797" cy="417089"/>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9" name="Oval 8">
            <a:extLst>
              <a:ext uri="{FF2B5EF4-FFF2-40B4-BE49-F238E27FC236}">
                <a16:creationId xmlns:a16="http://schemas.microsoft.com/office/drawing/2014/main" id="{CCDBBEEF-C9CF-4BA4-BD21-6666208641DC}"/>
              </a:ext>
            </a:extLst>
          </p:cNvPr>
          <p:cNvSpPr/>
          <p:nvPr/>
        </p:nvSpPr>
        <p:spPr>
          <a:xfrm>
            <a:off x="3352298" y="5794993"/>
            <a:ext cx="684797" cy="68601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11" name="Oval 10">
            <a:extLst>
              <a:ext uri="{FF2B5EF4-FFF2-40B4-BE49-F238E27FC236}">
                <a16:creationId xmlns:a16="http://schemas.microsoft.com/office/drawing/2014/main" id="{48F550C5-86C7-4F3A-9F55-E21AA7DC36F9}"/>
              </a:ext>
            </a:extLst>
          </p:cNvPr>
          <p:cNvSpPr/>
          <p:nvPr/>
        </p:nvSpPr>
        <p:spPr>
          <a:xfrm>
            <a:off x="3405436" y="6480674"/>
            <a:ext cx="684797"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
        <p:nvSpPr>
          <p:cNvPr id="6" name="TextBox 5">
            <a:extLst>
              <a:ext uri="{FF2B5EF4-FFF2-40B4-BE49-F238E27FC236}">
                <a16:creationId xmlns:a16="http://schemas.microsoft.com/office/drawing/2014/main" id="{C53A1E11-CAFB-4BBB-8766-BC6BEA0B0F61}"/>
              </a:ext>
            </a:extLst>
          </p:cNvPr>
          <p:cNvSpPr txBox="1"/>
          <p:nvPr/>
        </p:nvSpPr>
        <p:spPr>
          <a:xfrm>
            <a:off x="408253" y="5243365"/>
            <a:ext cx="2611324" cy="1477328"/>
          </a:xfrm>
          <a:prstGeom prst="rect">
            <a:avLst/>
          </a:prstGeom>
          <a:noFill/>
          <a:ln>
            <a:solidFill>
              <a:srgbClr val="006024"/>
            </a:solidFill>
          </a:ln>
        </p:spPr>
        <p:txBody>
          <a:bodyPr wrap="square" rtlCol="0">
            <a:spAutoFit/>
          </a:bodyPr>
          <a:lstStyle/>
          <a:p>
            <a:r>
              <a:rPr lang="en-ZA" b="1" dirty="0"/>
              <a:t>Super Account Manager - </a:t>
            </a:r>
          </a:p>
          <a:p>
            <a:r>
              <a:rPr lang="en-ZA" b="1" dirty="0"/>
              <a:t>2 per province. </a:t>
            </a:r>
          </a:p>
          <a:p>
            <a:r>
              <a:rPr lang="en-ZA" b="1" dirty="0"/>
              <a:t>Super Account Manager can create other Account Manager user accounts</a:t>
            </a:r>
          </a:p>
        </p:txBody>
      </p:sp>
      <p:sp>
        <p:nvSpPr>
          <p:cNvPr id="12" name="Arrow: Down 11">
            <a:extLst>
              <a:ext uri="{FF2B5EF4-FFF2-40B4-BE49-F238E27FC236}">
                <a16:creationId xmlns:a16="http://schemas.microsoft.com/office/drawing/2014/main" id="{54A492EC-CF73-4414-8E8D-2C34A075D17C}"/>
              </a:ext>
            </a:extLst>
          </p:cNvPr>
          <p:cNvSpPr/>
          <p:nvPr/>
        </p:nvSpPr>
        <p:spPr>
          <a:xfrm rot="16200000">
            <a:off x="3047914" y="6468914"/>
            <a:ext cx="239874" cy="296547"/>
          </a:xfrm>
          <a:prstGeom prst="downArrow">
            <a:avLst/>
          </a:prstGeom>
          <a:solidFill>
            <a:srgbClr val="003300"/>
          </a:solidFill>
          <a:ln>
            <a:solidFill>
              <a:srgbClr val="00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ZA"/>
          </a:p>
        </p:txBody>
      </p:sp>
    </p:spTree>
    <p:extLst>
      <p:ext uri="{BB962C8B-B14F-4D97-AF65-F5344CB8AC3E}">
        <p14:creationId xmlns:p14="http://schemas.microsoft.com/office/powerpoint/2010/main" val="31500468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F9E4901-F705-4AFF-B6B8-2C4F1DF2F1E7}"/>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5" name="Title 1"/>
          <p:cNvSpPr>
            <a:spLocks noGrp="1"/>
          </p:cNvSpPr>
          <p:nvPr>
            <p:ph type="title"/>
          </p:nvPr>
        </p:nvSpPr>
        <p:spPr>
          <a:xfrm>
            <a:off x="212411" y="-64168"/>
            <a:ext cx="7244862" cy="366774"/>
          </a:xfrm>
        </p:spPr>
        <p:txBody>
          <a:bodyPr/>
          <a:lstStyle/>
          <a:p>
            <a:br>
              <a:rPr lang="en-US" dirty="0">
                <a:solidFill>
                  <a:prstClr val="white"/>
                </a:solidFill>
              </a:rPr>
            </a:br>
            <a:r>
              <a:rPr lang="en-US" sz="3200" dirty="0">
                <a:solidFill>
                  <a:prstClr val="white"/>
                </a:solidFill>
              </a:rPr>
              <a:t>New user account form</a:t>
            </a:r>
            <a:endParaRPr lang="en-ZA" sz="3200" dirty="0"/>
          </a:p>
        </p:txBody>
      </p:sp>
      <p:pic>
        <p:nvPicPr>
          <p:cNvPr id="12" name="Picture 11">
            <a:extLst>
              <a:ext uri="{FF2B5EF4-FFF2-40B4-BE49-F238E27FC236}">
                <a16:creationId xmlns:a16="http://schemas.microsoft.com/office/drawing/2014/main" id="{61C621FA-6A62-4EDE-A5C7-4A57AC5EAF90}"/>
              </a:ext>
            </a:extLst>
          </p:cNvPr>
          <p:cNvPicPr>
            <a:picLocks noChangeAspect="1"/>
          </p:cNvPicPr>
          <p:nvPr/>
        </p:nvPicPr>
        <p:blipFill>
          <a:blip r:embed="rId2"/>
          <a:stretch>
            <a:fillRect/>
          </a:stretch>
        </p:blipFill>
        <p:spPr>
          <a:xfrm>
            <a:off x="860488" y="1103457"/>
            <a:ext cx="7423024" cy="2958643"/>
          </a:xfrm>
          <a:prstGeom prst="rect">
            <a:avLst/>
          </a:prstGeom>
        </p:spPr>
      </p:pic>
      <p:pic>
        <p:nvPicPr>
          <p:cNvPr id="2" name="Picture 1">
            <a:extLst>
              <a:ext uri="{FF2B5EF4-FFF2-40B4-BE49-F238E27FC236}">
                <a16:creationId xmlns:a16="http://schemas.microsoft.com/office/drawing/2014/main" id="{EB553A1C-A18F-4E1E-B2F7-1147F16A115B}"/>
              </a:ext>
            </a:extLst>
          </p:cNvPr>
          <p:cNvPicPr>
            <a:picLocks noChangeAspect="1"/>
          </p:cNvPicPr>
          <p:nvPr/>
        </p:nvPicPr>
        <p:blipFill>
          <a:blip r:embed="rId3"/>
          <a:stretch>
            <a:fillRect/>
          </a:stretch>
        </p:blipFill>
        <p:spPr>
          <a:xfrm>
            <a:off x="1638012" y="4062100"/>
            <a:ext cx="5819261" cy="2731732"/>
          </a:xfrm>
          <a:prstGeom prst="rect">
            <a:avLst/>
          </a:prstGeom>
          <a:noFill/>
          <a:ln>
            <a:solidFill>
              <a:srgbClr val="003300"/>
            </a:solidFill>
          </a:ln>
        </p:spPr>
      </p:pic>
    </p:spTree>
    <p:extLst>
      <p:ext uri="{BB962C8B-B14F-4D97-AF65-F5344CB8AC3E}">
        <p14:creationId xmlns:p14="http://schemas.microsoft.com/office/powerpoint/2010/main" val="23811836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482420B4-A7C5-4BBB-A48F-4FA8785E506E}"/>
              </a:ext>
            </a:extLst>
          </p:cNvPr>
          <p:cNvSpPr txBox="1"/>
          <p:nvPr/>
        </p:nvSpPr>
        <p:spPr>
          <a:xfrm>
            <a:off x="0" y="5222631"/>
            <a:ext cx="9144000" cy="1754326"/>
          </a:xfrm>
          <a:prstGeom prst="rect">
            <a:avLst/>
          </a:prstGeom>
          <a:solidFill>
            <a:schemeClr val="bg1"/>
          </a:solidFill>
        </p:spPr>
        <p:txBody>
          <a:bodyPr wrap="square" rtlCol="0">
            <a:spAutoFit/>
          </a:bodyPr>
          <a:lstStyle/>
          <a:p>
            <a:endParaRPr lang="en-ZA" dirty="0"/>
          </a:p>
          <a:p>
            <a:endParaRPr lang="en-ZA" dirty="0"/>
          </a:p>
          <a:p>
            <a:endParaRPr lang="en-ZA" dirty="0"/>
          </a:p>
          <a:p>
            <a:endParaRPr lang="en-ZA" dirty="0"/>
          </a:p>
          <a:p>
            <a:endParaRPr lang="en-ZA" dirty="0"/>
          </a:p>
          <a:p>
            <a:endParaRPr lang="en-ZA" dirty="0"/>
          </a:p>
        </p:txBody>
      </p:sp>
      <p:sp>
        <p:nvSpPr>
          <p:cNvPr id="2" name="Title 1">
            <a:extLst>
              <a:ext uri="{FF2B5EF4-FFF2-40B4-BE49-F238E27FC236}">
                <a16:creationId xmlns:a16="http://schemas.microsoft.com/office/drawing/2014/main" id="{64589E1C-6F1A-4077-ACDE-A2AC679B060E}"/>
              </a:ext>
            </a:extLst>
          </p:cNvPr>
          <p:cNvSpPr>
            <a:spLocks noGrp="1"/>
          </p:cNvSpPr>
          <p:nvPr>
            <p:ph type="title"/>
          </p:nvPr>
        </p:nvSpPr>
        <p:spPr>
          <a:xfrm>
            <a:off x="-32085" y="121213"/>
            <a:ext cx="7299158" cy="543595"/>
          </a:xfrm>
        </p:spPr>
        <p:txBody>
          <a:bodyPr/>
          <a:lstStyle/>
          <a:p>
            <a:r>
              <a:rPr lang="en-ZA" sz="2600" dirty="0"/>
              <a:t>Modules for Patient Safety Incidents and Complaints, compliments and suggestions</a:t>
            </a:r>
          </a:p>
        </p:txBody>
      </p:sp>
      <p:sp>
        <p:nvSpPr>
          <p:cNvPr id="4" name="Footer Placeholder 3">
            <a:extLst>
              <a:ext uri="{FF2B5EF4-FFF2-40B4-BE49-F238E27FC236}">
                <a16:creationId xmlns:a16="http://schemas.microsoft.com/office/drawing/2014/main" id="{963723A7-C749-4016-9BBE-E35229C4EF4C}"/>
              </a:ext>
            </a:extLst>
          </p:cNvPr>
          <p:cNvSpPr>
            <a:spLocks noGrp="1"/>
          </p:cNvSpPr>
          <p:nvPr>
            <p:ph type="ftr" sz="quarter" idx="11"/>
          </p:nvPr>
        </p:nvSpPr>
        <p:spPr/>
        <p:txBody>
          <a:bodyPr/>
          <a:lstStyle/>
          <a:p>
            <a:endParaRPr lang="en-US" dirty="0"/>
          </a:p>
        </p:txBody>
      </p:sp>
      <p:pic>
        <p:nvPicPr>
          <p:cNvPr id="5" name="Picture 4">
            <a:extLst>
              <a:ext uri="{FF2B5EF4-FFF2-40B4-BE49-F238E27FC236}">
                <a16:creationId xmlns:a16="http://schemas.microsoft.com/office/drawing/2014/main" id="{6A23EB41-E557-4A45-9BC1-37BFE4B88719}"/>
              </a:ext>
            </a:extLst>
          </p:cNvPr>
          <p:cNvPicPr>
            <a:picLocks noChangeAspect="1"/>
          </p:cNvPicPr>
          <p:nvPr/>
        </p:nvPicPr>
        <p:blipFill>
          <a:blip r:embed="rId2"/>
          <a:stretch>
            <a:fillRect/>
          </a:stretch>
        </p:blipFill>
        <p:spPr>
          <a:xfrm>
            <a:off x="683473" y="2551707"/>
            <a:ext cx="2837768" cy="3987204"/>
          </a:xfrm>
          <a:prstGeom prst="rect">
            <a:avLst/>
          </a:prstGeom>
          <a:solidFill>
            <a:schemeClr val="tx1"/>
          </a:solidFill>
          <a:ln>
            <a:solidFill>
              <a:schemeClr val="tx1"/>
            </a:solidFill>
          </a:ln>
        </p:spPr>
      </p:pic>
      <p:pic>
        <p:nvPicPr>
          <p:cNvPr id="6" name="Picture 5">
            <a:extLst>
              <a:ext uri="{FF2B5EF4-FFF2-40B4-BE49-F238E27FC236}">
                <a16:creationId xmlns:a16="http://schemas.microsoft.com/office/drawing/2014/main" id="{700C1097-902D-4114-9ED2-4010F9C8C756}"/>
              </a:ext>
            </a:extLst>
          </p:cNvPr>
          <p:cNvPicPr>
            <a:picLocks noChangeAspect="1"/>
          </p:cNvPicPr>
          <p:nvPr/>
        </p:nvPicPr>
        <p:blipFill>
          <a:blip r:embed="rId3"/>
          <a:stretch>
            <a:fillRect/>
          </a:stretch>
        </p:blipFill>
        <p:spPr>
          <a:xfrm>
            <a:off x="4789570" y="2551707"/>
            <a:ext cx="3086100" cy="3987204"/>
          </a:xfrm>
          <a:prstGeom prst="rect">
            <a:avLst/>
          </a:prstGeom>
          <a:ln>
            <a:solidFill>
              <a:schemeClr val="tx1"/>
            </a:solidFill>
          </a:ln>
        </p:spPr>
      </p:pic>
      <p:sp>
        <p:nvSpPr>
          <p:cNvPr id="7" name="TextBox 6">
            <a:extLst>
              <a:ext uri="{FF2B5EF4-FFF2-40B4-BE49-F238E27FC236}">
                <a16:creationId xmlns:a16="http://schemas.microsoft.com/office/drawing/2014/main" id="{6804DABC-CC42-440D-98B0-46697023B4EE}"/>
              </a:ext>
            </a:extLst>
          </p:cNvPr>
          <p:cNvSpPr txBox="1"/>
          <p:nvPr/>
        </p:nvSpPr>
        <p:spPr>
          <a:xfrm>
            <a:off x="448521" y="1334901"/>
            <a:ext cx="7876674" cy="830997"/>
          </a:xfrm>
          <a:prstGeom prst="rect">
            <a:avLst/>
          </a:prstGeom>
          <a:solidFill>
            <a:srgbClr val="006024"/>
          </a:solidFill>
        </p:spPr>
        <p:txBody>
          <a:bodyPr wrap="square" rtlCol="0">
            <a:spAutoFit/>
          </a:bodyPr>
          <a:lstStyle/>
          <a:p>
            <a:pPr algn="ctr"/>
            <a:r>
              <a:rPr lang="en-ZA" sz="2400" dirty="0">
                <a:solidFill>
                  <a:schemeClr val="bg1"/>
                </a:solidFill>
              </a:rPr>
              <a:t>Software developed to assists facilities to comply with National Guidelines and the Norms and Standards Regulations</a:t>
            </a:r>
          </a:p>
        </p:txBody>
      </p:sp>
    </p:spTree>
    <p:extLst>
      <p:ext uri="{BB962C8B-B14F-4D97-AF65-F5344CB8AC3E}">
        <p14:creationId xmlns:p14="http://schemas.microsoft.com/office/powerpoint/2010/main" val="29287865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08D36-25A8-4D62-ABDA-A0A0C5CFEF5B}"/>
              </a:ext>
            </a:extLst>
          </p:cNvPr>
          <p:cNvSpPr>
            <a:spLocks noGrp="1"/>
          </p:cNvSpPr>
          <p:nvPr>
            <p:ph type="title"/>
          </p:nvPr>
        </p:nvSpPr>
        <p:spPr>
          <a:xfrm>
            <a:off x="628650" y="136526"/>
            <a:ext cx="6463630" cy="543595"/>
          </a:xfrm>
        </p:spPr>
        <p:txBody>
          <a:bodyPr/>
          <a:lstStyle/>
          <a:p>
            <a:r>
              <a:rPr lang="en-ZA" dirty="0"/>
              <a:t>Compliance Rate for Patient Safety Incidents</a:t>
            </a:r>
          </a:p>
        </p:txBody>
      </p:sp>
      <p:sp>
        <p:nvSpPr>
          <p:cNvPr id="4" name="Footer Placeholder 3">
            <a:extLst>
              <a:ext uri="{FF2B5EF4-FFF2-40B4-BE49-F238E27FC236}">
                <a16:creationId xmlns:a16="http://schemas.microsoft.com/office/drawing/2014/main" id="{FBB47217-3A65-4D65-872E-6B7ED7ED39D3}"/>
              </a:ext>
            </a:extLst>
          </p:cNvPr>
          <p:cNvSpPr>
            <a:spLocks noGrp="1"/>
          </p:cNvSpPr>
          <p:nvPr>
            <p:ph type="ftr" sz="quarter" idx="11"/>
          </p:nvPr>
        </p:nvSpPr>
        <p:spPr/>
        <p:txBody>
          <a:bodyPr/>
          <a:lstStyle/>
          <a:p>
            <a:endParaRPr lang="en-US" dirty="0"/>
          </a:p>
        </p:txBody>
      </p:sp>
      <p:pic>
        <p:nvPicPr>
          <p:cNvPr id="7" name="Picture 6">
            <a:extLst>
              <a:ext uri="{FF2B5EF4-FFF2-40B4-BE49-F238E27FC236}">
                <a16:creationId xmlns:a16="http://schemas.microsoft.com/office/drawing/2014/main" id="{55A841F4-C619-4863-A248-ED71303D4692}"/>
              </a:ext>
            </a:extLst>
          </p:cNvPr>
          <p:cNvPicPr>
            <a:picLocks noChangeAspect="1"/>
          </p:cNvPicPr>
          <p:nvPr/>
        </p:nvPicPr>
        <p:blipFill>
          <a:blip r:embed="rId2"/>
          <a:stretch>
            <a:fillRect/>
          </a:stretch>
        </p:blipFill>
        <p:spPr>
          <a:xfrm>
            <a:off x="159439" y="1159543"/>
            <a:ext cx="8984561" cy="4538913"/>
          </a:xfrm>
          <a:prstGeom prst="rect">
            <a:avLst/>
          </a:prstGeom>
        </p:spPr>
      </p:pic>
    </p:spTree>
    <p:extLst>
      <p:ext uri="{BB962C8B-B14F-4D97-AF65-F5344CB8AC3E}">
        <p14:creationId xmlns:p14="http://schemas.microsoft.com/office/powerpoint/2010/main" val="2764612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FF310-6FD6-43AA-A1E8-07D38B9C226D}"/>
              </a:ext>
            </a:extLst>
          </p:cNvPr>
          <p:cNvSpPr>
            <a:spLocks noGrp="1"/>
          </p:cNvSpPr>
          <p:nvPr>
            <p:ph type="title"/>
          </p:nvPr>
        </p:nvSpPr>
        <p:spPr>
          <a:xfrm>
            <a:off x="628650" y="136526"/>
            <a:ext cx="6463630" cy="543595"/>
          </a:xfrm>
        </p:spPr>
        <p:txBody>
          <a:bodyPr/>
          <a:lstStyle/>
          <a:p>
            <a:r>
              <a:rPr lang="en-ZA" dirty="0"/>
              <a:t>Compliance Rate for Complaints  2019/20</a:t>
            </a:r>
          </a:p>
        </p:txBody>
      </p:sp>
      <p:sp>
        <p:nvSpPr>
          <p:cNvPr id="4" name="Footer Placeholder 3">
            <a:extLst>
              <a:ext uri="{FF2B5EF4-FFF2-40B4-BE49-F238E27FC236}">
                <a16:creationId xmlns:a16="http://schemas.microsoft.com/office/drawing/2014/main" id="{BE1D72CB-D081-4ED3-B5F6-3C81C46A6FDF}"/>
              </a:ext>
            </a:extLst>
          </p:cNvPr>
          <p:cNvSpPr>
            <a:spLocks noGrp="1"/>
          </p:cNvSpPr>
          <p:nvPr>
            <p:ph type="ftr" sz="quarter" idx="11"/>
          </p:nvPr>
        </p:nvSpPr>
        <p:spPr/>
        <p:txBody>
          <a:bodyPr/>
          <a:lstStyle/>
          <a:p>
            <a:endParaRPr lang="en-US" dirty="0"/>
          </a:p>
        </p:txBody>
      </p:sp>
      <p:pic>
        <p:nvPicPr>
          <p:cNvPr id="6" name="Picture 5">
            <a:extLst>
              <a:ext uri="{FF2B5EF4-FFF2-40B4-BE49-F238E27FC236}">
                <a16:creationId xmlns:a16="http://schemas.microsoft.com/office/drawing/2014/main" id="{1DC7C74B-A3C3-4123-8FA9-B1016BAEF0A1}"/>
              </a:ext>
            </a:extLst>
          </p:cNvPr>
          <p:cNvPicPr>
            <a:picLocks noChangeAspect="1"/>
          </p:cNvPicPr>
          <p:nvPr/>
        </p:nvPicPr>
        <p:blipFill>
          <a:blip r:embed="rId2"/>
          <a:stretch>
            <a:fillRect/>
          </a:stretch>
        </p:blipFill>
        <p:spPr>
          <a:xfrm>
            <a:off x="148233" y="1146510"/>
            <a:ext cx="8803262" cy="4580522"/>
          </a:xfrm>
          <a:prstGeom prst="rect">
            <a:avLst/>
          </a:prstGeom>
        </p:spPr>
      </p:pic>
    </p:spTree>
    <p:extLst>
      <p:ext uri="{BB962C8B-B14F-4D97-AF65-F5344CB8AC3E}">
        <p14:creationId xmlns:p14="http://schemas.microsoft.com/office/powerpoint/2010/main" val="42798426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04A60FC0-E27B-4AAC-9B53-2F523001DF90}"/>
              </a:ext>
            </a:extLst>
          </p:cNvPr>
          <p:cNvSpPr>
            <a:spLocks noGrp="1"/>
          </p:cNvSpPr>
          <p:nvPr>
            <p:ph type="ftr" sz="quarter" idx="11"/>
          </p:nvPr>
        </p:nvSpPr>
        <p:spPr/>
        <p:txBody>
          <a:bodyPr/>
          <a:lstStyle/>
          <a:p>
            <a:endParaRPr lang="en-US" dirty="0"/>
          </a:p>
        </p:txBody>
      </p:sp>
      <p:sp>
        <p:nvSpPr>
          <p:cNvPr id="5" name="Content Placeholder 4">
            <a:extLst>
              <a:ext uri="{FF2B5EF4-FFF2-40B4-BE49-F238E27FC236}">
                <a16:creationId xmlns:a16="http://schemas.microsoft.com/office/drawing/2014/main" id="{85D1CCE8-D4B5-41A2-8FF0-E51E336C0232}"/>
              </a:ext>
            </a:extLst>
          </p:cNvPr>
          <p:cNvSpPr>
            <a:spLocks noGrp="1"/>
          </p:cNvSpPr>
          <p:nvPr>
            <p:ph idx="1"/>
          </p:nvPr>
        </p:nvSpPr>
        <p:spPr>
          <a:xfrm>
            <a:off x="628650" y="1825625"/>
            <a:ext cx="7886700" cy="4351338"/>
          </a:xfrm>
          <a:prstGeom prst="rect">
            <a:avLst/>
          </a:prstGeom>
        </p:spPr>
        <p:txBody>
          <a:bodyPr wrap="square">
            <a:spAutoFit/>
          </a:bodyPr>
          <a:lstStyle/>
          <a:p>
            <a:pPr algn="ctr" fontAlgn="auto">
              <a:spcBef>
                <a:spcPct val="50000"/>
              </a:spcBef>
              <a:spcAft>
                <a:spcPts val="0"/>
              </a:spcAft>
              <a:buFont typeface="Arial" pitchFamily="34" charset="0"/>
              <a:buNone/>
              <a:defRPr/>
            </a:pPr>
            <a:r>
              <a:rPr lang="en-US" sz="4400" b="1" dirty="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rPr>
              <a:t>The end</a:t>
            </a:r>
          </a:p>
          <a:p>
            <a:pPr algn="ctr" fontAlgn="auto">
              <a:spcBef>
                <a:spcPct val="50000"/>
              </a:spcBef>
              <a:spcAft>
                <a:spcPts val="0"/>
              </a:spcAft>
              <a:buFont typeface="Arial" pitchFamily="34" charset="0"/>
              <a:buNone/>
              <a:defRPr/>
            </a:pPr>
            <a:r>
              <a:rPr lang="en-US" sz="4400" b="1" dirty="0">
                <a:solidFill>
                  <a:schemeClr val="accent3">
                    <a:lumMod val="50000"/>
                  </a:schemeClr>
                </a:solidFill>
                <a:effectLst>
                  <a:outerShdw blurRad="38100" dist="38100" dir="2700000" algn="tl">
                    <a:srgbClr val="000000">
                      <a:alpha val="43137"/>
                    </a:srgbClr>
                  </a:outerShdw>
                </a:effectLst>
                <a:latin typeface="Arial" pitchFamily="34" charset="0"/>
                <a:cs typeface="Arial" pitchFamily="34" charset="0"/>
              </a:rPr>
              <a:t>Thank you!</a:t>
            </a:r>
          </a:p>
        </p:txBody>
      </p:sp>
      <p:pic>
        <p:nvPicPr>
          <p:cNvPr id="6" name="Picture 5">
            <a:extLst>
              <a:ext uri="{FF2B5EF4-FFF2-40B4-BE49-F238E27FC236}">
                <a16:creationId xmlns:a16="http://schemas.microsoft.com/office/drawing/2014/main" id="{C87CCEBB-E59B-4614-ADA8-382F7A0832B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726" y="1825625"/>
            <a:ext cx="2016224" cy="2921647"/>
          </a:xfrm>
          <a:prstGeom prst="rect">
            <a:avLst/>
          </a:prstGeom>
        </p:spPr>
      </p:pic>
    </p:spTree>
    <p:extLst>
      <p:ext uri="{BB962C8B-B14F-4D97-AF65-F5344CB8AC3E}">
        <p14:creationId xmlns:p14="http://schemas.microsoft.com/office/powerpoint/2010/main" val="588846706"/>
      </p:ext>
    </p:extLst>
  </p:cSld>
  <p:clrMapOvr>
    <a:masterClrMapping/>
  </p:clrMapOvr>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plate___powerpoint_presentation_with_slide_numbe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2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Template_NDoH_2017 PPT_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emplate_NDoH_2017 PPT_Theme" id="{0B7A0923-952E-4E47-9B3E-263F732F5A08}" vid="{B5157BDD-BB38-4152-8A07-12FA6BEB66A9}"/>
    </a:ext>
  </a:extLst>
</a:theme>
</file>

<file path=ppt/theme/theme6.xml><?xml version="1.0" encoding="utf-8"?>
<a:theme xmlns:a="http://schemas.openxmlformats.org/drawingml/2006/main" name="3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1274</Words>
  <Application>Microsoft Office PowerPoint</Application>
  <PresentationFormat>On-screen Show (4:3)</PresentationFormat>
  <Paragraphs>230</Paragraphs>
  <Slides>29</Slides>
  <Notes>0</Notes>
  <HiddenSlides>0</HiddenSlides>
  <MMClips>0</MMClips>
  <ScaleCrop>false</ScaleCrop>
  <HeadingPairs>
    <vt:vector size="6" baseType="variant">
      <vt:variant>
        <vt:lpstr>Fonts Used</vt:lpstr>
      </vt:variant>
      <vt:variant>
        <vt:i4>3</vt:i4>
      </vt:variant>
      <vt:variant>
        <vt:lpstr>Theme</vt:lpstr>
      </vt:variant>
      <vt:variant>
        <vt:i4>7</vt:i4>
      </vt:variant>
      <vt:variant>
        <vt:lpstr>Slide Titles</vt:lpstr>
      </vt:variant>
      <vt:variant>
        <vt:i4>29</vt:i4>
      </vt:variant>
    </vt:vector>
  </HeadingPairs>
  <TitlesOfParts>
    <vt:vector size="39" baseType="lpstr">
      <vt:lpstr>Arial</vt:lpstr>
      <vt:lpstr>Calibri</vt:lpstr>
      <vt:lpstr>Wingdings</vt:lpstr>
      <vt:lpstr>Custom Design</vt:lpstr>
      <vt:lpstr>1_Custom Design</vt:lpstr>
      <vt:lpstr>template___powerpoint_presentation_with_slide_number</vt:lpstr>
      <vt:lpstr>2_Custom Design</vt:lpstr>
      <vt:lpstr>Template_NDoH_2017 PPT_Theme</vt:lpstr>
      <vt:lpstr>3_Custom Design</vt:lpstr>
      <vt:lpstr>4_Custom Design</vt:lpstr>
      <vt:lpstr>Ideal Clinic Realisation and Maintenance Programme and Quality Workshop </vt:lpstr>
      <vt:lpstr>PowerPoint Presentation</vt:lpstr>
      <vt:lpstr>PowerPoint Presentation</vt:lpstr>
      <vt:lpstr>PowerPoint Presentation</vt:lpstr>
      <vt:lpstr>PowerPoint Presentation</vt:lpstr>
      <vt:lpstr>PowerPoint Presentation</vt:lpstr>
      <vt:lpstr>PowerPoint Presentation</vt:lpstr>
      <vt:lpstr>Process followed to align Ideal Clinic and CHC framework with Regulations</vt:lpstr>
      <vt:lpstr>Revised Components and Sub components of Frameworks</vt:lpstr>
      <vt:lpstr>Summary of concerns raised by provinces on revised Frameworks</vt:lpstr>
      <vt:lpstr> Way forward </vt:lpstr>
      <vt:lpstr>Ideal Framework used to generated report according to Regulations</vt:lpstr>
      <vt:lpstr>PowerPoint Presentation</vt:lpstr>
      <vt:lpstr>Facility profiles</vt:lpstr>
      <vt:lpstr>Facility profiles</vt:lpstr>
      <vt:lpstr>Provincial Facility Profile Report</vt:lpstr>
      <vt:lpstr>Facility profile submission</vt:lpstr>
      <vt:lpstr>Aggregated Facility Profile Report</vt:lpstr>
      <vt:lpstr>PowerPoint Presentation</vt:lpstr>
      <vt:lpstr> New developments on software User accounts</vt:lpstr>
      <vt:lpstr>Standard Operating Procedure for user account form</vt:lpstr>
      <vt:lpstr>New user account form</vt:lpstr>
      <vt:lpstr> New user account form (cont.)</vt:lpstr>
      <vt:lpstr> New user account form (cont.)</vt:lpstr>
      <vt:lpstr> New user account form</vt:lpstr>
      <vt:lpstr>Modules for Patient Safety Incidents and Complaints, compliments and suggestions</vt:lpstr>
      <vt:lpstr>Compliance Rate for Patient Safety Incidents</vt:lpstr>
      <vt:lpstr>Compliance Rate for Complaints  2019/20</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dc:title>
  <dc:creator>Romy Overmeyer</dc:creator>
  <cp:lastModifiedBy>RSteinhobel</cp:lastModifiedBy>
  <cp:revision>165</cp:revision>
  <dcterms:created xsi:type="dcterms:W3CDTF">2017-05-11T07:30:36Z</dcterms:created>
  <dcterms:modified xsi:type="dcterms:W3CDTF">2020-02-27T11:12:28Z</dcterms:modified>
</cp:coreProperties>
</file>