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66" r:id="rId2"/>
    <p:sldId id="267" r:id="rId3"/>
    <p:sldId id="303" r:id="rId4"/>
    <p:sldId id="315" r:id="rId5"/>
    <p:sldId id="314" r:id="rId6"/>
    <p:sldId id="313" r:id="rId7"/>
    <p:sldId id="304" r:id="rId8"/>
    <p:sldId id="305" r:id="rId9"/>
    <p:sldId id="317" r:id="rId10"/>
    <p:sldId id="306" r:id="rId11"/>
    <p:sldId id="289" r:id="rId12"/>
    <p:sldId id="308" r:id="rId13"/>
    <p:sldId id="309" r:id="rId14"/>
    <p:sldId id="310" r:id="rId15"/>
    <p:sldId id="311" r:id="rId16"/>
    <p:sldId id="296" r:id="rId17"/>
    <p:sldId id="312" r:id="rId18"/>
    <p:sldId id="318" r:id="rId19"/>
    <p:sldId id="319" r:id="rId20"/>
    <p:sldId id="321" r:id="rId21"/>
    <p:sldId id="322" r:id="rId22"/>
    <p:sldId id="320" r:id="rId23"/>
    <p:sldId id="283" r:id="rId24"/>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6906" autoAdjust="0"/>
  </p:normalViewPr>
  <p:slideViewPr>
    <p:cSldViewPr>
      <p:cViewPr varScale="1">
        <p:scale>
          <a:sx n="66" d="100"/>
          <a:sy n="66" d="100"/>
        </p:scale>
        <p:origin x="1930" y="58"/>
      </p:cViewPr>
      <p:guideLst>
        <p:guide orient="horz" pos="2160"/>
        <p:guide pos="288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E1DA9D0-95B1-4A38-BCDF-12D4EA24B99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defRPr sz="1200"/>
            </a:lvl1pPr>
          </a:lstStyle>
          <a:p>
            <a:pPr>
              <a:defRPr/>
            </a:pPr>
            <a:endParaRPr lang="en-ZA"/>
          </a:p>
        </p:txBody>
      </p:sp>
      <p:sp>
        <p:nvSpPr>
          <p:cNvPr id="3" name="Date Placeholder 2">
            <a:extLst>
              <a:ext uri="{FF2B5EF4-FFF2-40B4-BE49-F238E27FC236}">
                <a16:creationId xmlns:a16="http://schemas.microsoft.com/office/drawing/2014/main" id="{8E4AFF58-B7FF-418D-A725-001B67497EAE}"/>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defRPr sz="1200"/>
            </a:lvl1pPr>
          </a:lstStyle>
          <a:p>
            <a:pPr>
              <a:defRPr/>
            </a:pPr>
            <a:fld id="{3A6C7AB2-0B93-4599-8645-B3648B94A97F}" type="datetimeFigureOut">
              <a:rPr lang="en-ZA"/>
              <a:pPr>
                <a:defRPr/>
              </a:pPr>
              <a:t>2021/05/05</a:t>
            </a:fld>
            <a:endParaRPr lang="en-ZA"/>
          </a:p>
        </p:txBody>
      </p:sp>
      <p:sp>
        <p:nvSpPr>
          <p:cNvPr id="4" name="Slide Image Placeholder 3">
            <a:extLst>
              <a:ext uri="{FF2B5EF4-FFF2-40B4-BE49-F238E27FC236}">
                <a16:creationId xmlns:a16="http://schemas.microsoft.com/office/drawing/2014/main" id="{9817AFDB-AB43-4A78-9826-ECFB2A2D6EF6}"/>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ZA" noProof="0"/>
          </a:p>
        </p:txBody>
      </p:sp>
      <p:sp>
        <p:nvSpPr>
          <p:cNvPr id="5" name="Notes Placeholder 4">
            <a:extLst>
              <a:ext uri="{FF2B5EF4-FFF2-40B4-BE49-F238E27FC236}">
                <a16:creationId xmlns:a16="http://schemas.microsoft.com/office/drawing/2014/main" id="{5CEB437E-4DA2-4E96-86A6-44E418E3275B}"/>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ZA" noProof="0"/>
          </a:p>
        </p:txBody>
      </p:sp>
      <p:sp>
        <p:nvSpPr>
          <p:cNvPr id="6" name="Footer Placeholder 5">
            <a:extLst>
              <a:ext uri="{FF2B5EF4-FFF2-40B4-BE49-F238E27FC236}">
                <a16:creationId xmlns:a16="http://schemas.microsoft.com/office/drawing/2014/main" id="{84AFAF06-76F8-4C32-AD7A-285ECD353EDC}"/>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hangingPunct="1">
              <a:defRPr sz="1200"/>
            </a:lvl1pPr>
          </a:lstStyle>
          <a:p>
            <a:pPr>
              <a:defRPr/>
            </a:pPr>
            <a:endParaRPr lang="en-ZA"/>
          </a:p>
        </p:txBody>
      </p:sp>
      <p:sp>
        <p:nvSpPr>
          <p:cNvPr id="7" name="Slide Number Placeholder 6">
            <a:extLst>
              <a:ext uri="{FF2B5EF4-FFF2-40B4-BE49-F238E27FC236}">
                <a16:creationId xmlns:a16="http://schemas.microsoft.com/office/drawing/2014/main" id="{DCFCDCE1-D243-41A8-9205-94F06639531C}"/>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79702279-9EB9-44A6-89E3-9F5397B67464}" type="slidenum">
              <a:rPr lang="en-ZA" altLang="en-US"/>
              <a:pPr/>
              <a:t>‹#›</a:t>
            </a:fld>
            <a:endParaRPr lang="en-ZA"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26050689-3114-4B93-9EB2-BF1BADF1FFD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918BB00B-FC93-46FD-812F-C22A9D09E66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ZA" altLang="en-US"/>
              <a:t>.</a:t>
            </a:r>
          </a:p>
        </p:txBody>
      </p:sp>
      <p:sp>
        <p:nvSpPr>
          <p:cNvPr id="20484" name="Slide Number Placeholder 3">
            <a:extLst>
              <a:ext uri="{FF2B5EF4-FFF2-40B4-BE49-F238E27FC236}">
                <a16:creationId xmlns:a16="http://schemas.microsoft.com/office/drawing/2014/main" id="{207FBD3D-CC23-4A05-ABFF-47FBD7E4DDE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A2AAB4F-E2F2-410A-AD10-A2D80B08684E}" type="slidenum">
              <a:rPr lang="en-ZA" altLang="en-US"/>
              <a:pPr/>
              <a:t>16</a:t>
            </a:fld>
            <a:endParaRPr lang="en-ZA"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EE5896E4-C440-45D8-8459-56529622D01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94BE81E2-B027-47A7-8467-61D54B8D8F2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ZA" altLang="en-US"/>
          </a:p>
        </p:txBody>
      </p:sp>
      <p:sp>
        <p:nvSpPr>
          <p:cNvPr id="22532" name="Slide Number Placeholder 3">
            <a:extLst>
              <a:ext uri="{FF2B5EF4-FFF2-40B4-BE49-F238E27FC236}">
                <a16:creationId xmlns:a16="http://schemas.microsoft.com/office/drawing/2014/main" id="{CA16A0AC-21B6-47B0-AED2-99C7D9C8988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78C2950-D2C2-43A2-B394-83CC6837A8FD}" type="slidenum">
              <a:rPr lang="en-ZA" altLang="en-US"/>
              <a:pPr/>
              <a:t>17</a:t>
            </a:fld>
            <a:endParaRPr lang="en-ZA"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B6E2BAB7-8816-433C-BF92-B3679F11308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a:extLst>
              <a:ext uri="{FF2B5EF4-FFF2-40B4-BE49-F238E27FC236}">
                <a16:creationId xmlns:a16="http://schemas.microsoft.com/office/drawing/2014/main" id="{BBE39AA0-887F-43A6-8AD9-7219D9424F5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ZA" altLang="en-US"/>
          </a:p>
        </p:txBody>
      </p:sp>
      <p:sp>
        <p:nvSpPr>
          <p:cNvPr id="24580" name="Slide Number Placeholder 3">
            <a:extLst>
              <a:ext uri="{FF2B5EF4-FFF2-40B4-BE49-F238E27FC236}">
                <a16:creationId xmlns:a16="http://schemas.microsoft.com/office/drawing/2014/main" id="{4D04204A-0E9B-4C2B-85D8-4EE723CE92F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9490503-BF77-4279-BAE6-A4B3FCF33D02}" type="slidenum">
              <a:rPr lang="en-ZA" altLang="en-US"/>
              <a:pPr/>
              <a:t>18</a:t>
            </a:fld>
            <a:endParaRPr lang="en-ZA"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DE48E58F-2B34-4F0F-BFC9-4F0457629DA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B286F6F4-6F37-49C1-8442-CB5810AE38C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ZA" altLang="en-US"/>
          </a:p>
        </p:txBody>
      </p:sp>
      <p:sp>
        <p:nvSpPr>
          <p:cNvPr id="29700" name="Slide Number Placeholder 3">
            <a:extLst>
              <a:ext uri="{FF2B5EF4-FFF2-40B4-BE49-F238E27FC236}">
                <a16:creationId xmlns:a16="http://schemas.microsoft.com/office/drawing/2014/main" id="{3E887B71-A258-4C88-BE4B-56C04CE961B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D05C2CC-0A53-4CC9-8BB3-4989A86CE8CC}" type="slidenum">
              <a:rPr lang="en-ZA" altLang="en-US"/>
              <a:pPr/>
              <a:t>22</a:t>
            </a:fld>
            <a:endParaRPr lang="en-ZA"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ZA"/>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ZA"/>
          </a:p>
        </p:txBody>
      </p:sp>
      <p:sp>
        <p:nvSpPr>
          <p:cNvPr id="4" name="Rectangle 4">
            <a:extLst>
              <a:ext uri="{FF2B5EF4-FFF2-40B4-BE49-F238E27FC236}">
                <a16:creationId xmlns:a16="http://schemas.microsoft.com/office/drawing/2014/main" id="{1851DAEF-72D4-4508-A96A-E1BA815DF078}"/>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2A962F19-58B2-4EC9-9677-7B9FCF107223}"/>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036BC0C4-8C15-43D5-8F8C-DE5D846BD73B}"/>
              </a:ext>
            </a:extLst>
          </p:cNvPr>
          <p:cNvSpPr>
            <a:spLocks noGrp="1" noChangeArrowheads="1"/>
          </p:cNvSpPr>
          <p:nvPr>
            <p:ph type="sldNum" sz="quarter" idx="12"/>
          </p:nvPr>
        </p:nvSpPr>
        <p:spPr>
          <a:ln/>
        </p:spPr>
        <p:txBody>
          <a:bodyPr/>
          <a:lstStyle>
            <a:lvl1pPr>
              <a:defRPr/>
            </a:lvl1pPr>
          </a:lstStyle>
          <a:p>
            <a:fld id="{F4FE16CA-55BC-43DC-A08B-B1D0394976A3}" type="slidenum">
              <a:rPr lang="en-US" altLang="en-US"/>
              <a:pPr/>
              <a:t>‹#›</a:t>
            </a:fld>
            <a:endParaRPr lang="en-US" altLang="en-US"/>
          </a:p>
        </p:txBody>
      </p:sp>
    </p:spTree>
    <p:extLst>
      <p:ext uri="{BB962C8B-B14F-4D97-AF65-F5344CB8AC3E}">
        <p14:creationId xmlns:p14="http://schemas.microsoft.com/office/powerpoint/2010/main" val="15661755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Rectangle 4">
            <a:extLst>
              <a:ext uri="{FF2B5EF4-FFF2-40B4-BE49-F238E27FC236}">
                <a16:creationId xmlns:a16="http://schemas.microsoft.com/office/drawing/2014/main" id="{55010FE4-88D6-4FB6-AB03-E6691E0D5163}"/>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35C3F0AD-1957-43CF-A7B2-103D6D5F6BE0}"/>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FAD599A8-584B-4653-9AC3-59C9264708F4}"/>
              </a:ext>
            </a:extLst>
          </p:cNvPr>
          <p:cNvSpPr>
            <a:spLocks noGrp="1" noChangeArrowheads="1"/>
          </p:cNvSpPr>
          <p:nvPr>
            <p:ph type="sldNum" sz="quarter" idx="12"/>
          </p:nvPr>
        </p:nvSpPr>
        <p:spPr>
          <a:ln/>
        </p:spPr>
        <p:txBody>
          <a:bodyPr/>
          <a:lstStyle>
            <a:lvl1pPr>
              <a:defRPr/>
            </a:lvl1pPr>
          </a:lstStyle>
          <a:p>
            <a:fld id="{C8716EE8-69E4-4C81-81E9-27ACC10FFE93}" type="slidenum">
              <a:rPr lang="en-US" altLang="en-US"/>
              <a:pPr/>
              <a:t>‹#›</a:t>
            </a:fld>
            <a:endParaRPr lang="en-US" altLang="en-US"/>
          </a:p>
        </p:txBody>
      </p:sp>
    </p:spTree>
    <p:extLst>
      <p:ext uri="{BB962C8B-B14F-4D97-AF65-F5344CB8AC3E}">
        <p14:creationId xmlns:p14="http://schemas.microsoft.com/office/powerpoint/2010/main" val="9075595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Z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7581A302-111B-4C87-A660-2467E361CDDC}"/>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94DBB13D-37EB-4813-BABF-DA6869A20151}"/>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70E28994-B4F9-4334-B4C1-A16ECD33F09C}"/>
              </a:ext>
            </a:extLst>
          </p:cNvPr>
          <p:cNvSpPr>
            <a:spLocks noGrp="1" noChangeArrowheads="1"/>
          </p:cNvSpPr>
          <p:nvPr>
            <p:ph type="sldNum" sz="quarter" idx="12"/>
          </p:nvPr>
        </p:nvSpPr>
        <p:spPr>
          <a:ln/>
        </p:spPr>
        <p:txBody>
          <a:bodyPr/>
          <a:lstStyle>
            <a:lvl1pPr>
              <a:defRPr/>
            </a:lvl1pPr>
          </a:lstStyle>
          <a:p>
            <a:fld id="{26867CB3-B852-4B39-A5B4-A6E59C8DFB45}" type="slidenum">
              <a:rPr lang="en-US" altLang="en-US"/>
              <a:pPr/>
              <a:t>‹#›</a:t>
            </a:fld>
            <a:endParaRPr lang="en-US" altLang="en-US"/>
          </a:p>
        </p:txBody>
      </p:sp>
    </p:spTree>
    <p:extLst>
      <p:ext uri="{BB962C8B-B14F-4D97-AF65-F5344CB8AC3E}">
        <p14:creationId xmlns:p14="http://schemas.microsoft.com/office/powerpoint/2010/main" val="747939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5" name="Rectangle 4">
            <a:extLst>
              <a:ext uri="{FF2B5EF4-FFF2-40B4-BE49-F238E27FC236}">
                <a16:creationId xmlns:a16="http://schemas.microsoft.com/office/drawing/2014/main" id="{1FA7D750-4DC6-447D-B1F6-B0955F8E8571}"/>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a:extLst>
              <a:ext uri="{FF2B5EF4-FFF2-40B4-BE49-F238E27FC236}">
                <a16:creationId xmlns:a16="http://schemas.microsoft.com/office/drawing/2014/main" id="{FE9A0CA6-F73F-4E21-AB1E-2C8A2B478607}"/>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6181D7FF-4620-4A13-B626-05D4C0E5EAC1}"/>
              </a:ext>
            </a:extLst>
          </p:cNvPr>
          <p:cNvSpPr>
            <a:spLocks noGrp="1" noChangeArrowheads="1"/>
          </p:cNvSpPr>
          <p:nvPr>
            <p:ph type="sldNum" sz="quarter" idx="12"/>
          </p:nvPr>
        </p:nvSpPr>
        <p:spPr>
          <a:ln/>
        </p:spPr>
        <p:txBody>
          <a:bodyPr/>
          <a:lstStyle>
            <a:lvl1pPr>
              <a:defRPr/>
            </a:lvl1pPr>
          </a:lstStyle>
          <a:p>
            <a:fld id="{CC757C5F-EE0C-4A66-B250-1D09CD840459}" type="slidenum">
              <a:rPr lang="en-US" altLang="en-US"/>
              <a:pPr/>
              <a:t>‹#›</a:t>
            </a:fld>
            <a:endParaRPr lang="en-US" altLang="en-US"/>
          </a:p>
        </p:txBody>
      </p:sp>
    </p:spTree>
    <p:extLst>
      <p:ext uri="{BB962C8B-B14F-4D97-AF65-F5344CB8AC3E}">
        <p14:creationId xmlns:p14="http://schemas.microsoft.com/office/powerpoint/2010/main" val="13689168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Z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7" name="Rectangle 4">
            <a:extLst>
              <a:ext uri="{FF2B5EF4-FFF2-40B4-BE49-F238E27FC236}">
                <a16:creationId xmlns:a16="http://schemas.microsoft.com/office/drawing/2014/main" id="{585EE18B-A45A-4D68-BB98-2E16834C9D82}"/>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a:extLst>
              <a:ext uri="{FF2B5EF4-FFF2-40B4-BE49-F238E27FC236}">
                <a16:creationId xmlns:a16="http://schemas.microsoft.com/office/drawing/2014/main" id="{435263AA-0450-4632-BD20-669F666723F7}"/>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9" name="Rectangle 6">
            <a:extLst>
              <a:ext uri="{FF2B5EF4-FFF2-40B4-BE49-F238E27FC236}">
                <a16:creationId xmlns:a16="http://schemas.microsoft.com/office/drawing/2014/main" id="{3AA7FB0F-F7D4-4FEF-AE8F-F6E00C9F45C2}"/>
              </a:ext>
            </a:extLst>
          </p:cNvPr>
          <p:cNvSpPr>
            <a:spLocks noGrp="1" noChangeArrowheads="1"/>
          </p:cNvSpPr>
          <p:nvPr>
            <p:ph type="sldNum" sz="quarter" idx="12"/>
          </p:nvPr>
        </p:nvSpPr>
        <p:spPr>
          <a:ln/>
        </p:spPr>
        <p:txBody>
          <a:bodyPr/>
          <a:lstStyle>
            <a:lvl1pPr>
              <a:defRPr/>
            </a:lvl1pPr>
          </a:lstStyle>
          <a:p>
            <a:fld id="{AC60ADA5-5761-485A-8940-76335870A374}" type="slidenum">
              <a:rPr lang="en-US" altLang="en-US"/>
              <a:pPr/>
              <a:t>‹#›</a:t>
            </a:fld>
            <a:endParaRPr lang="en-US" altLang="en-US"/>
          </a:p>
        </p:txBody>
      </p:sp>
    </p:spTree>
    <p:extLst>
      <p:ext uri="{BB962C8B-B14F-4D97-AF65-F5344CB8AC3E}">
        <p14:creationId xmlns:p14="http://schemas.microsoft.com/office/powerpoint/2010/main" val="32214486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Rectangle 4">
            <a:extLst>
              <a:ext uri="{FF2B5EF4-FFF2-40B4-BE49-F238E27FC236}">
                <a16:creationId xmlns:a16="http://schemas.microsoft.com/office/drawing/2014/main" id="{EC118065-4E9F-4A26-A3FD-2F8F5D35AEF2}"/>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a:extLst>
              <a:ext uri="{FF2B5EF4-FFF2-40B4-BE49-F238E27FC236}">
                <a16:creationId xmlns:a16="http://schemas.microsoft.com/office/drawing/2014/main" id="{68F63DFA-317F-4647-89F1-B5D08326FEC8}"/>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a:extLst>
              <a:ext uri="{FF2B5EF4-FFF2-40B4-BE49-F238E27FC236}">
                <a16:creationId xmlns:a16="http://schemas.microsoft.com/office/drawing/2014/main" id="{E619CAC8-F7BD-4197-9181-972E95F9BB0D}"/>
              </a:ext>
            </a:extLst>
          </p:cNvPr>
          <p:cNvSpPr>
            <a:spLocks noGrp="1" noChangeArrowheads="1"/>
          </p:cNvSpPr>
          <p:nvPr>
            <p:ph type="sldNum" sz="quarter" idx="12"/>
          </p:nvPr>
        </p:nvSpPr>
        <p:spPr>
          <a:ln/>
        </p:spPr>
        <p:txBody>
          <a:bodyPr/>
          <a:lstStyle>
            <a:lvl1pPr>
              <a:defRPr/>
            </a:lvl1pPr>
          </a:lstStyle>
          <a:p>
            <a:fld id="{05431EFF-2A36-44ED-9D78-F6107F0423BA}" type="slidenum">
              <a:rPr lang="en-US" altLang="en-US"/>
              <a:pPr/>
              <a:t>‹#›</a:t>
            </a:fld>
            <a:endParaRPr lang="en-US" altLang="en-US"/>
          </a:p>
        </p:txBody>
      </p:sp>
    </p:spTree>
    <p:extLst>
      <p:ext uri="{BB962C8B-B14F-4D97-AF65-F5344CB8AC3E}">
        <p14:creationId xmlns:p14="http://schemas.microsoft.com/office/powerpoint/2010/main" val="27210861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0331F9FB-667C-4E10-B3F6-64AB53E6FB08}"/>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a:extLst>
              <a:ext uri="{FF2B5EF4-FFF2-40B4-BE49-F238E27FC236}">
                <a16:creationId xmlns:a16="http://schemas.microsoft.com/office/drawing/2014/main" id="{0C45688A-9A3A-4480-97CF-FBB04034BEDC}"/>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4" name="Rectangle 6">
            <a:extLst>
              <a:ext uri="{FF2B5EF4-FFF2-40B4-BE49-F238E27FC236}">
                <a16:creationId xmlns:a16="http://schemas.microsoft.com/office/drawing/2014/main" id="{60ACB0E3-F577-4A0B-BB1E-DBD8C46C34B7}"/>
              </a:ext>
            </a:extLst>
          </p:cNvPr>
          <p:cNvSpPr>
            <a:spLocks noGrp="1" noChangeArrowheads="1"/>
          </p:cNvSpPr>
          <p:nvPr>
            <p:ph type="sldNum" sz="quarter" idx="12"/>
          </p:nvPr>
        </p:nvSpPr>
        <p:spPr>
          <a:ln/>
        </p:spPr>
        <p:txBody>
          <a:bodyPr/>
          <a:lstStyle>
            <a:lvl1pPr>
              <a:defRPr/>
            </a:lvl1pPr>
          </a:lstStyle>
          <a:p>
            <a:fld id="{BA182C36-EC39-4B70-9B39-6430F37031FC}" type="slidenum">
              <a:rPr lang="en-US" altLang="en-US"/>
              <a:pPr/>
              <a:t>‹#›</a:t>
            </a:fld>
            <a:endParaRPr lang="en-US" altLang="en-US"/>
          </a:p>
        </p:txBody>
      </p:sp>
    </p:spTree>
    <p:extLst>
      <p:ext uri="{BB962C8B-B14F-4D97-AF65-F5344CB8AC3E}">
        <p14:creationId xmlns:p14="http://schemas.microsoft.com/office/powerpoint/2010/main" val="2881612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Z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3C5B77D5-8003-440B-B9DB-184402570A39}"/>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a:extLst>
              <a:ext uri="{FF2B5EF4-FFF2-40B4-BE49-F238E27FC236}">
                <a16:creationId xmlns:a16="http://schemas.microsoft.com/office/drawing/2014/main" id="{E77B8BD9-FA1F-44A3-AF93-9104022E4911}"/>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A4A9A083-59AF-4514-BB4D-E9D725BA907C}"/>
              </a:ext>
            </a:extLst>
          </p:cNvPr>
          <p:cNvSpPr>
            <a:spLocks noGrp="1" noChangeArrowheads="1"/>
          </p:cNvSpPr>
          <p:nvPr>
            <p:ph type="sldNum" sz="quarter" idx="12"/>
          </p:nvPr>
        </p:nvSpPr>
        <p:spPr>
          <a:ln/>
        </p:spPr>
        <p:txBody>
          <a:bodyPr/>
          <a:lstStyle>
            <a:lvl1pPr>
              <a:defRPr/>
            </a:lvl1pPr>
          </a:lstStyle>
          <a:p>
            <a:fld id="{5EF19708-B207-4603-8C23-95287AA4C69B}" type="slidenum">
              <a:rPr lang="en-US" altLang="en-US"/>
              <a:pPr/>
              <a:t>‹#›</a:t>
            </a:fld>
            <a:endParaRPr lang="en-US" altLang="en-US"/>
          </a:p>
        </p:txBody>
      </p:sp>
    </p:spTree>
    <p:extLst>
      <p:ext uri="{BB962C8B-B14F-4D97-AF65-F5344CB8AC3E}">
        <p14:creationId xmlns:p14="http://schemas.microsoft.com/office/powerpoint/2010/main" val="587035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Z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ZA"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AC79B35E-D544-497A-86B9-032996F5141B}"/>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a:extLst>
              <a:ext uri="{FF2B5EF4-FFF2-40B4-BE49-F238E27FC236}">
                <a16:creationId xmlns:a16="http://schemas.microsoft.com/office/drawing/2014/main" id="{D034CEFE-A22A-4A10-92AB-5A6791A4D6FD}"/>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4120149D-EF5E-4AB2-B0D0-0EC5CD60F2BD}"/>
              </a:ext>
            </a:extLst>
          </p:cNvPr>
          <p:cNvSpPr>
            <a:spLocks noGrp="1" noChangeArrowheads="1"/>
          </p:cNvSpPr>
          <p:nvPr>
            <p:ph type="sldNum" sz="quarter" idx="12"/>
          </p:nvPr>
        </p:nvSpPr>
        <p:spPr>
          <a:ln/>
        </p:spPr>
        <p:txBody>
          <a:bodyPr/>
          <a:lstStyle>
            <a:lvl1pPr>
              <a:defRPr/>
            </a:lvl1pPr>
          </a:lstStyle>
          <a:p>
            <a:fld id="{534AAF80-F35D-4DE5-89F0-230BBFACBFE2}" type="slidenum">
              <a:rPr lang="en-US" altLang="en-US"/>
              <a:pPr/>
              <a:t>‹#›</a:t>
            </a:fld>
            <a:endParaRPr lang="en-US" altLang="en-US"/>
          </a:p>
        </p:txBody>
      </p:sp>
    </p:spTree>
    <p:extLst>
      <p:ext uri="{BB962C8B-B14F-4D97-AF65-F5344CB8AC3E}">
        <p14:creationId xmlns:p14="http://schemas.microsoft.com/office/powerpoint/2010/main" val="17212229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Rectangle 4">
            <a:extLst>
              <a:ext uri="{FF2B5EF4-FFF2-40B4-BE49-F238E27FC236}">
                <a16:creationId xmlns:a16="http://schemas.microsoft.com/office/drawing/2014/main" id="{103E7703-64BC-427D-8290-E6BF15B18EAB}"/>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49311898-69E1-4DCC-9DDA-7D4DE4978D09}"/>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46D7BB84-F41B-49B1-8F5A-61F34D9E01AE}"/>
              </a:ext>
            </a:extLst>
          </p:cNvPr>
          <p:cNvSpPr>
            <a:spLocks noGrp="1" noChangeArrowheads="1"/>
          </p:cNvSpPr>
          <p:nvPr>
            <p:ph type="sldNum" sz="quarter" idx="12"/>
          </p:nvPr>
        </p:nvSpPr>
        <p:spPr>
          <a:ln/>
        </p:spPr>
        <p:txBody>
          <a:bodyPr/>
          <a:lstStyle>
            <a:lvl1pPr>
              <a:defRPr/>
            </a:lvl1pPr>
          </a:lstStyle>
          <a:p>
            <a:fld id="{CA560EED-D496-4F3B-B105-EB269681ADD8}" type="slidenum">
              <a:rPr lang="en-US" altLang="en-US"/>
              <a:pPr/>
              <a:t>‹#›</a:t>
            </a:fld>
            <a:endParaRPr lang="en-US" altLang="en-US"/>
          </a:p>
        </p:txBody>
      </p:sp>
    </p:spTree>
    <p:extLst>
      <p:ext uri="{BB962C8B-B14F-4D97-AF65-F5344CB8AC3E}">
        <p14:creationId xmlns:p14="http://schemas.microsoft.com/office/powerpoint/2010/main" val="19353259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Z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Rectangle 4">
            <a:extLst>
              <a:ext uri="{FF2B5EF4-FFF2-40B4-BE49-F238E27FC236}">
                <a16:creationId xmlns:a16="http://schemas.microsoft.com/office/drawing/2014/main" id="{7B1EAE69-AD03-49CF-9C33-B74517B3A200}"/>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9747ACD7-0B8A-41C5-85CD-CFEB265E3556}"/>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9EE29171-A30C-4622-B901-76DEEE399C3B}"/>
              </a:ext>
            </a:extLst>
          </p:cNvPr>
          <p:cNvSpPr>
            <a:spLocks noGrp="1" noChangeArrowheads="1"/>
          </p:cNvSpPr>
          <p:nvPr>
            <p:ph type="sldNum" sz="quarter" idx="12"/>
          </p:nvPr>
        </p:nvSpPr>
        <p:spPr>
          <a:ln/>
        </p:spPr>
        <p:txBody>
          <a:bodyPr/>
          <a:lstStyle>
            <a:lvl1pPr>
              <a:defRPr/>
            </a:lvl1pPr>
          </a:lstStyle>
          <a:p>
            <a:fld id="{A5FE69F3-A56E-4FCE-A4A6-C401B6BE9F06}" type="slidenum">
              <a:rPr lang="en-US" altLang="en-US"/>
              <a:pPr/>
              <a:t>‹#›</a:t>
            </a:fld>
            <a:endParaRPr lang="en-US" altLang="en-US"/>
          </a:p>
        </p:txBody>
      </p:sp>
    </p:spTree>
    <p:extLst>
      <p:ext uri="{BB962C8B-B14F-4D97-AF65-F5344CB8AC3E}">
        <p14:creationId xmlns:p14="http://schemas.microsoft.com/office/powerpoint/2010/main" val="34290613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6436B3-FFEC-4D1B-9034-C1F3EC3F2A1E}"/>
              </a:ext>
            </a:extLst>
          </p:cNvPr>
          <p:cNvSpPr>
            <a:spLocks noGrp="1"/>
          </p:cNvSpPr>
          <p:nvPr>
            <p:ph type="dt" sz="half" idx="10"/>
          </p:nvPr>
        </p:nvSpPr>
        <p:spPr/>
        <p:txBody>
          <a:bodyPr/>
          <a:lstStyle>
            <a:lvl1pPr>
              <a:defRPr/>
            </a:lvl1pPr>
          </a:lstStyle>
          <a:p>
            <a:pPr>
              <a:defRPr/>
            </a:pPr>
            <a:fld id="{D14EB9C6-8E98-4042-BCDB-A8EA9AF9AF68}" type="datetimeFigureOut">
              <a:rPr lang="en-US"/>
              <a:pPr>
                <a:defRPr/>
              </a:pPr>
              <a:t>5/5/2021</a:t>
            </a:fld>
            <a:endParaRPr lang="en-US"/>
          </a:p>
        </p:txBody>
      </p:sp>
      <p:sp>
        <p:nvSpPr>
          <p:cNvPr id="5" name="Footer Placeholder 4">
            <a:extLst>
              <a:ext uri="{FF2B5EF4-FFF2-40B4-BE49-F238E27FC236}">
                <a16:creationId xmlns:a16="http://schemas.microsoft.com/office/drawing/2014/main" id="{E55DD47C-F179-423B-A1FD-13A9946FA9A1}"/>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9C42EE67-6D7D-423B-9944-A15D87E149CB}"/>
              </a:ext>
            </a:extLst>
          </p:cNvPr>
          <p:cNvSpPr>
            <a:spLocks noGrp="1"/>
          </p:cNvSpPr>
          <p:nvPr>
            <p:ph type="sldNum" sz="quarter" idx="12"/>
          </p:nvPr>
        </p:nvSpPr>
        <p:spPr/>
        <p:txBody>
          <a:bodyPr/>
          <a:lstStyle>
            <a:lvl1pPr>
              <a:defRPr/>
            </a:lvl1pPr>
          </a:lstStyle>
          <a:p>
            <a:fld id="{29428981-0CF6-4CBE-8BD7-86D7962F0A05}" type="slidenum">
              <a:rPr lang="en-US" altLang="en-US"/>
              <a:pPr/>
              <a:t>‹#›</a:t>
            </a:fld>
            <a:endParaRPr lang="en-US" altLang="en-US"/>
          </a:p>
        </p:txBody>
      </p:sp>
    </p:spTree>
    <p:extLst>
      <p:ext uri="{BB962C8B-B14F-4D97-AF65-F5344CB8AC3E}">
        <p14:creationId xmlns:p14="http://schemas.microsoft.com/office/powerpoint/2010/main" val="27847238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35D9FA15-21FA-426A-AE0B-24A2C2D106E1}"/>
              </a:ext>
            </a:extLst>
          </p:cNvPr>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C535BFF9-D44E-420E-BE45-D1A3AC7ECF6E}"/>
              </a:ext>
            </a:extLst>
          </p:cNvPr>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D4C1A79C-B595-49C3-8DEC-C856725C85C0}"/>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a:defRPr/>
            </a:pPr>
            <a:endParaRPr lang="en-US" altLang="en-US"/>
          </a:p>
        </p:txBody>
      </p:sp>
      <p:sp>
        <p:nvSpPr>
          <p:cNvPr id="1029" name="Rectangle 5">
            <a:extLst>
              <a:ext uri="{FF2B5EF4-FFF2-40B4-BE49-F238E27FC236}">
                <a16:creationId xmlns:a16="http://schemas.microsoft.com/office/drawing/2014/main" id="{6331761F-8C94-4F93-A29A-81870E3848B5}"/>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a:defRPr/>
            </a:pPr>
            <a:endParaRPr lang="en-US" altLang="en-US"/>
          </a:p>
        </p:txBody>
      </p:sp>
      <p:sp>
        <p:nvSpPr>
          <p:cNvPr id="1030" name="Rectangle 6">
            <a:extLst>
              <a:ext uri="{FF2B5EF4-FFF2-40B4-BE49-F238E27FC236}">
                <a16:creationId xmlns:a16="http://schemas.microsoft.com/office/drawing/2014/main" id="{1780F612-C900-4F2D-9785-8C2F030292E9}"/>
              </a:ext>
            </a:extLst>
          </p:cNvPr>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lvl1pPr>
          </a:lstStyle>
          <a:p>
            <a:fld id="{1D19F618-93DE-4A74-AEC8-77DC23A6388B}"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974" r:id="rId1"/>
    <p:sldLayoutId id="2147483975" r:id="rId2"/>
    <p:sldLayoutId id="2147483976" r:id="rId3"/>
    <p:sldLayoutId id="2147483977" r:id="rId4"/>
    <p:sldLayoutId id="2147483978" r:id="rId5"/>
    <p:sldLayoutId id="2147483979" r:id="rId6"/>
    <p:sldLayoutId id="2147483980" r:id="rId7"/>
    <p:sldLayoutId id="2147483981" r:id="rId8"/>
    <p:sldLayoutId id="2147483982" r:id="rId9"/>
    <p:sldLayoutId id="2147483983" r:id="rId10"/>
    <p:sldLayoutId id="2147483984" r:id="rId11"/>
    <p:sldLayoutId id="2147483985"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ubtitle 2">
            <a:extLst>
              <a:ext uri="{FF2B5EF4-FFF2-40B4-BE49-F238E27FC236}">
                <a16:creationId xmlns:a16="http://schemas.microsoft.com/office/drawing/2014/main" id="{44EDC8FF-481B-4C8D-9129-21D51FA4D3A6}"/>
              </a:ext>
            </a:extLst>
          </p:cNvPr>
          <p:cNvSpPr>
            <a:spLocks noGrp="1"/>
          </p:cNvSpPr>
          <p:nvPr>
            <p:ph type="body" idx="1"/>
          </p:nvPr>
        </p:nvSpPr>
        <p:spPr>
          <a:xfrm>
            <a:off x="457200" y="1066800"/>
            <a:ext cx="8229600" cy="5059363"/>
          </a:xfrm>
        </p:spPr>
        <p:txBody>
          <a:bodyPr/>
          <a:lstStyle/>
          <a:p>
            <a:pPr eaLnBrk="1" hangingPunct="1">
              <a:buFontTx/>
              <a:buNone/>
            </a:pPr>
            <a:endParaRPr lang="en-US" altLang="en-US"/>
          </a:p>
          <a:p>
            <a:pPr algn="ctr" eaLnBrk="1" hangingPunct="1">
              <a:buFontTx/>
              <a:buNone/>
            </a:pPr>
            <a:r>
              <a:rPr lang="en-US" altLang="en-US" sz="4000" b="1"/>
              <a:t>IDEAL CLINIC REALIZATION AND MAINTENANCE(ICRM) </a:t>
            </a:r>
          </a:p>
          <a:p>
            <a:pPr algn="ctr" eaLnBrk="1" hangingPunct="1">
              <a:buFontTx/>
              <a:buNone/>
            </a:pPr>
            <a:r>
              <a:rPr lang="en-US" altLang="en-US" sz="4000" b="1"/>
              <a:t>5 YEAR REVIEW.</a:t>
            </a:r>
          </a:p>
          <a:p>
            <a:pPr algn="ctr" eaLnBrk="1" hangingPunct="1">
              <a:buFontTx/>
              <a:buNone/>
            </a:pPr>
            <a:endParaRPr lang="en-US" altLang="en-US" sz="4000" b="1"/>
          </a:p>
          <a:p>
            <a:pPr algn="ctr" eaLnBrk="1" hangingPunct="1">
              <a:buFontTx/>
              <a:buNone/>
            </a:pPr>
            <a:r>
              <a:rPr lang="en-US" altLang="en-US" sz="4000" b="1"/>
              <a:t>Presenter: E.M Mere</a:t>
            </a:r>
          </a:p>
          <a:p>
            <a:pPr algn="ctr" eaLnBrk="1" hangingPunct="1">
              <a:buFontTx/>
              <a:buNone/>
            </a:pPr>
            <a:r>
              <a:rPr lang="en-US" altLang="en-US" b="1"/>
              <a:t> 27</a:t>
            </a:r>
            <a:r>
              <a:rPr lang="en-US" altLang="en-US" b="1" baseline="30000"/>
              <a:t>th</a:t>
            </a:r>
            <a:r>
              <a:rPr lang="en-US" altLang="en-US" b="1"/>
              <a:t>  February  2020</a:t>
            </a:r>
          </a:p>
          <a:p>
            <a:pPr algn="ctr" eaLnBrk="1" hangingPunct="1">
              <a:buFontTx/>
              <a:buNone/>
            </a:pPr>
            <a:r>
              <a:rPr lang="en-US" altLang="en-US" b="1"/>
              <a:t>North West Province</a:t>
            </a:r>
          </a:p>
          <a:p>
            <a:pPr algn="ctr" eaLnBrk="1" hangingPunct="1">
              <a:buFontTx/>
              <a:buNone/>
            </a:pPr>
            <a:endParaRPr lang="en-US" altLang="en-US" b="1"/>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20B371F8-C2DD-43BA-AA86-998CB2650FB5}"/>
              </a:ext>
            </a:extLst>
          </p:cNvPr>
          <p:cNvSpPr>
            <a:spLocks noGrp="1"/>
          </p:cNvSpPr>
          <p:nvPr>
            <p:ph type="title"/>
          </p:nvPr>
        </p:nvSpPr>
        <p:spPr/>
        <p:txBody>
          <a:bodyPr/>
          <a:lstStyle/>
          <a:p>
            <a:pPr eaLnBrk="1" hangingPunct="1"/>
            <a:r>
              <a:rPr lang="en-US" altLang="en-US" sz="2000" b="1">
                <a:latin typeface="Tahoma" panose="020B0604030504040204" pitchFamily="34" charset="0"/>
                <a:cs typeface="Tahoma" panose="020B0604030504040204" pitchFamily="34" charset="0"/>
              </a:rPr>
              <a:t>PRESENTATION LAY-OUT</a:t>
            </a:r>
            <a:br>
              <a:rPr lang="en-US" altLang="en-US" sz="2000" b="1">
                <a:latin typeface="Tahoma" panose="020B0604030504040204" pitchFamily="34" charset="0"/>
                <a:cs typeface="Tahoma" panose="020B0604030504040204" pitchFamily="34" charset="0"/>
              </a:rPr>
            </a:br>
            <a:r>
              <a:rPr lang="en-US" altLang="en-US" sz="2000">
                <a:latin typeface="Times New Roman" panose="02020603050405020304" pitchFamily="18" charset="0"/>
              </a:rPr>
              <a:t>	</a:t>
            </a:r>
          </a:p>
        </p:txBody>
      </p:sp>
      <p:sp>
        <p:nvSpPr>
          <p:cNvPr id="5123" name="Text Placeholder 2">
            <a:extLst>
              <a:ext uri="{FF2B5EF4-FFF2-40B4-BE49-F238E27FC236}">
                <a16:creationId xmlns:a16="http://schemas.microsoft.com/office/drawing/2014/main" id="{24C68A0F-8873-41EB-9750-537E00DC459E}"/>
              </a:ext>
            </a:extLst>
          </p:cNvPr>
          <p:cNvSpPr>
            <a:spLocks noGrp="1"/>
          </p:cNvSpPr>
          <p:nvPr>
            <p:ph type="body" idx="1"/>
          </p:nvPr>
        </p:nvSpPr>
        <p:spPr>
          <a:xfrm>
            <a:off x="457200" y="990600"/>
            <a:ext cx="8229600" cy="5257800"/>
          </a:xfrm>
        </p:spPr>
        <p:txBody>
          <a:bodyPr/>
          <a:lstStyle/>
          <a:p>
            <a:pPr eaLnBrk="1" hangingPunct="1"/>
            <a:r>
              <a:rPr lang="en-US" altLang="en-US" sz="2400">
                <a:latin typeface="Tahoma" panose="020B0604030504040204" pitchFamily="34" charset="0"/>
                <a:cs typeface="Tahoma" panose="020B0604030504040204" pitchFamily="34" charset="0"/>
              </a:rPr>
              <a:t>Provincial Overview </a:t>
            </a:r>
          </a:p>
          <a:p>
            <a:pPr eaLnBrk="1" hangingPunct="1"/>
            <a:r>
              <a:rPr lang="en-US" altLang="en-US" sz="2400">
                <a:latin typeface="Tahoma" panose="020B0604030504040204" pitchFamily="34" charset="0"/>
                <a:cs typeface="Tahoma" panose="020B0604030504040204" pitchFamily="34" charset="0"/>
              </a:rPr>
              <a:t>Districts layout</a:t>
            </a:r>
          </a:p>
          <a:p>
            <a:pPr eaLnBrk="1" hangingPunct="1"/>
            <a:r>
              <a:rPr lang="en-US" altLang="en-US" sz="2400">
                <a:latin typeface="Tahoma" panose="020B0604030504040204" pitchFamily="34" charset="0"/>
                <a:cs typeface="Tahoma" panose="020B0604030504040204" pitchFamily="34" charset="0"/>
              </a:rPr>
              <a:t>NW Health Facilities</a:t>
            </a:r>
          </a:p>
          <a:p>
            <a:pPr eaLnBrk="1" hangingPunct="1"/>
            <a:r>
              <a:rPr lang="en-US" altLang="en-US" sz="2400">
                <a:latin typeface="Tahoma" panose="020B0604030504040204" pitchFamily="34" charset="0"/>
                <a:cs typeface="Tahoma" panose="020B0604030504040204" pitchFamily="34" charset="0"/>
              </a:rPr>
              <a:t>Progress from 2015 to date</a:t>
            </a:r>
          </a:p>
          <a:p>
            <a:pPr eaLnBrk="1" hangingPunct="1"/>
            <a:r>
              <a:rPr lang="en-US" altLang="en-US" sz="2400">
                <a:latin typeface="Tahoma" panose="020B0604030504040204" pitchFamily="34" charset="0"/>
                <a:cs typeface="Tahoma" panose="020B0604030504040204" pitchFamily="34" charset="0"/>
              </a:rPr>
              <a:t>Facilities lost status</a:t>
            </a:r>
          </a:p>
          <a:p>
            <a:pPr eaLnBrk="1" hangingPunct="1"/>
            <a:r>
              <a:rPr lang="en-US" altLang="en-US" sz="2400">
                <a:latin typeface="Tahoma" panose="020B0604030504040204" pitchFamily="34" charset="0"/>
                <a:cs typeface="Tahoma" panose="020B0604030504040204" pitchFamily="34" charset="0"/>
              </a:rPr>
              <a:t>Facilities that never achieved status</a:t>
            </a:r>
          </a:p>
          <a:p>
            <a:pPr eaLnBrk="1" hangingPunct="1"/>
            <a:r>
              <a:rPr lang="en-US" altLang="en-US" sz="2400">
                <a:latin typeface="Tahoma" panose="020B0604030504040204" pitchFamily="34" charset="0"/>
                <a:cs typeface="Tahoma" panose="020B0604030504040204" pitchFamily="34" charset="0"/>
              </a:rPr>
              <a:t>Critical success factors</a:t>
            </a:r>
          </a:p>
          <a:p>
            <a:pPr eaLnBrk="1" hangingPunct="1"/>
            <a:r>
              <a:rPr lang="en-US" altLang="en-US" sz="2400">
                <a:latin typeface="Tahoma" panose="020B0604030504040204" pitchFamily="34" charset="0"/>
                <a:cs typeface="Tahoma" panose="020B0604030504040204" pitchFamily="34" charset="0"/>
              </a:rPr>
              <a:t>Establishment and functionality of PPTICRM</a:t>
            </a:r>
          </a:p>
          <a:p>
            <a:pPr eaLnBrk="1" hangingPunct="1"/>
            <a:r>
              <a:rPr lang="en-US" altLang="en-US" sz="2400">
                <a:latin typeface="Tahoma" panose="020B0604030504040204" pitchFamily="34" charset="0"/>
                <a:cs typeface="Tahoma" panose="020B0604030504040204" pitchFamily="34" charset="0"/>
              </a:rPr>
              <a:t>Critical Role players</a:t>
            </a:r>
          </a:p>
          <a:p>
            <a:pPr eaLnBrk="1" hangingPunct="1"/>
            <a:r>
              <a:rPr lang="en-US" altLang="en-US" sz="2400">
                <a:latin typeface="Tahoma" panose="020B0604030504040204" pitchFamily="34" charset="0"/>
                <a:cs typeface="Tahoma" panose="020B0604030504040204" pitchFamily="34" charset="0"/>
              </a:rPr>
              <a:t>Assessment objectivity</a:t>
            </a:r>
          </a:p>
          <a:p>
            <a:pPr eaLnBrk="1" hangingPunct="1"/>
            <a:r>
              <a:rPr lang="en-US" altLang="en-US" sz="2400">
                <a:latin typeface="Tahoma" panose="020B0604030504040204" pitchFamily="34" charset="0"/>
                <a:cs typeface="Tahoma" panose="020B0604030504040204" pitchFamily="34" charset="0"/>
              </a:rPr>
              <a:t>Lessons learned</a:t>
            </a:r>
          </a:p>
          <a:p>
            <a:pPr eaLnBrk="1" hangingPunct="1"/>
            <a:r>
              <a:rPr lang="en-US" altLang="en-US" sz="2400">
                <a:latin typeface="Tahoma" panose="020B0604030504040204" pitchFamily="34" charset="0"/>
                <a:cs typeface="Tahoma" panose="020B0604030504040204" pitchFamily="34" charset="0"/>
              </a:rPr>
              <a:t>Challenges and improvements strategies</a:t>
            </a:r>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070F85FC-BE6F-4AF5-9FB0-675AA3DF0C33}"/>
              </a:ext>
            </a:extLst>
          </p:cNvPr>
          <p:cNvSpPr>
            <a:spLocks noGrp="1"/>
          </p:cNvSpPr>
          <p:nvPr>
            <p:ph type="title"/>
          </p:nvPr>
        </p:nvSpPr>
        <p:spPr>
          <a:xfrm>
            <a:off x="457200" y="685800"/>
            <a:ext cx="8229600" cy="731838"/>
          </a:xfrm>
        </p:spPr>
        <p:txBody>
          <a:bodyPr/>
          <a:lstStyle/>
          <a:p>
            <a:r>
              <a:rPr lang="en-ZA" altLang="en-US" sz="3200" b="1"/>
              <a:t>OVERVIEW OF THE NORTHWEST PROVINCE </a:t>
            </a:r>
          </a:p>
        </p:txBody>
      </p:sp>
      <p:sp>
        <p:nvSpPr>
          <p:cNvPr id="6147" name="Content Placeholder 2">
            <a:extLst>
              <a:ext uri="{FF2B5EF4-FFF2-40B4-BE49-F238E27FC236}">
                <a16:creationId xmlns:a16="http://schemas.microsoft.com/office/drawing/2014/main" id="{39BD39C0-2F17-4B3E-9631-B51ECCE69615}"/>
              </a:ext>
            </a:extLst>
          </p:cNvPr>
          <p:cNvSpPr>
            <a:spLocks noGrp="1"/>
          </p:cNvSpPr>
          <p:nvPr>
            <p:ph idx="1"/>
          </p:nvPr>
        </p:nvSpPr>
        <p:spPr>
          <a:xfrm>
            <a:off x="457200" y="1417638"/>
            <a:ext cx="8229600" cy="4708525"/>
          </a:xfrm>
        </p:spPr>
        <p:txBody>
          <a:bodyPr/>
          <a:lstStyle/>
          <a:p>
            <a:pPr marL="0" indent="0">
              <a:buFontTx/>
              <a:buNone/>
            </a:pPr>
            <a:r>
              <a:rPr lang="en-ZA" altLang="en-US"/>
              <a:t>North West lies in the north of South Africa on the Botswana border, fringed by the Kalahari Desert in the west, Gauteng province to the east and the Free State to the south. It covers an area of 104 882km² and has a population of </a:t>
            </a:r>
            <a:r>
              <a:rPr lang="en-ZA" altLang="en-US" b="1"/>
              <a:t>4 027 160</a:t>
            </a:r>
            <a:r>
              <a:rPr lang="en-ZA" altLang="en-US"/>
              <a:t>. Much of the province consists of flat areas of scattered trees and grassland. The Vaal River flows along the southern border of the province.</a:t>
            </a:r>
          </a:p>
          <a:p>
            <a:pPr marL="0" indent="0">
              <a:buFontTx/>
              <a:buNone/>
            </a:pPr>
            <a:endParaRPr lang="en-ZA"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BDA33CA5-5C09-4875-BD44-35B39694CE3A}"/>
              </a:ext>
            </a:extLst>
          </p:cNvPr>
          <p:cNvSpPr>
            <a:spLocks noGrp="1"/>
          </p:cNvSpPr>
          <p:nvPr>
            <p:ph type="title"/>
          </p:nvPr>
        </p:nvSpPr>
        <p:spPr>
          <a:xfrm>
            <a:off x="457200" y="609600"/>
            <a:ext cx="8229600" cy="838200"/>
          </a:xfrm>
        </p:spPr>
        <p:txBody>
          <a:bodyPr/>
          <a:lstStyle/>
          <a:p>
            <a:r>
              <a:rPr lang="en-GB" altLang="en-US"/>
              <a:t>Cont…</a:t>
            </a:r>
            <a:endParaRPr lang="en-ZA" altLang="en-US"/>
          </a:p>
        </p:txBody>
      </p:sp>
      <p:sp>
        <p:nvSpPr>
          <p:cNvPr id="7171" name="Content Placeholder 2">
            <a:extLst>
              <a:ext uri="{FF2B5EF4-FFF2-40B4-BE49-F238E27FC236}">
                <a16:creationId xmlns:a16="http://schemas.microsoft.com/office/drawing/2014/main" id="{6497F589-1EE7-4B2B-BE1D-0D0CEB990897}"/>
              </a:ext>
            </a:extLst>
          </p:cNvPr>
          <p:cNvSpPr>
            <a:spLocks noGrp="1"/>
          </p:cNvSpPr>
          <p:nvPr>
            <p:ph idx="1"/>
          </p:nvPr>
        </p:nvSpPr>
        <p:spPr/>
        <p:txBody>
          <a:bodyPr/>
          <a:lstStyle/>
          <a:p>
            <a:r>
              <a:rPr lang="en-GB" altLang="en-US"/>
              <a:t>After the inception of ICRM , </a:t>
            </a:r>
            <a:r>
              <a:rPr lang="en-ZA" altLang="en-US"/>
              <a:t>in 2015 the NW Province appointed PPTICRM comprising of Provincial QA, Districts QA, Districts Finance Managers,Sub –District Manager, Local Area Managers, and representation of Operational Managers.</a:t>
            </a:r>
          </a:p>
          <a:p>
            <a:r>
              <a:rPr lang="en-GB" altLang="en-US"/>
              <a:t>The team participated in inter- Provincial Peer Reviews (KZN),coming back they were appointed as champions.</a:t>
            </a:r>
            <a:endParaRPr lang="en-ZA"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FFF95635-3F27-466B-B696-CAEE39D48226}"/>
              </a:ext>
            </a:extLst>
          </p:cNvPr>
          <p:cNvSpPr>
            <a:spLocks noGrp="1"/>
          </p:cNvSpPr>
          <p:nvPr>
            <p:ph type="title"/>
          </p:nvPr>
        </p:nvSpPr>
        <p:spPr/>
        <p:txBody>
          <a:bodyPr/>
          <a:lstStyle/>
          <a:p>
            <a:r>
              <a:rPr lang="en-GB" altLang="en-US" sz="3200" b="1"/>
              <a:t>NW DEPARTMENT OF HEALTH PROVINCIAL OFFICE</a:t>
            </a:r>
            <a:endParaRPr lang="en-ZA" altLang="en-US" sz="3200" b="1"/>
          </a:p>
        </p:txBody>
      </p:sp>
      <p:pic>
        <p:nvPicPr>
          <p:cNvPr id="8195" name="Content Placeholder 3">
            <a:extLst>
              <a:ext uri="{FF2B5EF4-FFF2-40B4-BE49-F238E27FC236}">
                <a16:creationId xmlns:a16="http://schemas.microsoft.com/office/drawing/2014/main" id="{D13B2D9D-CB02-4F09-B640-AB3DE86D5E9C}"/>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381000" y="1752600"/>
            <a:ext cx="8001000" cy="4841875"/>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485334F1-E0F7-4BDB-857E-FFF6435F7DE7}"/>
              </a:ext>
            </a:extLst>
          </p:cNvPr>
          <p:cNvSpPr>
            <a:spLocks noGrp="1"/>
          </p:cNvSpPr>
          <p:nvPr>
            <p:ph type="title"/>
          </p:nvPr>
        </p:nvSpPr>
        <p:spPr>
          <a:xfrm>
            <a:off x="457200" y="274638"/>
            <a:ext cx="8229600" cy="715962"/>
          </a:xfrm>
        </p:spPr>
        <p:txBody>
          <a:bodyPr/>
          <a:lstStyle/>
          <a:p>
            <a:r>
              <a:rPr lang="en-ZA" altLang="en-US" sz="2800" b="1"/>
              <a:t>Districts and Local Municipalities in the North West Province</a:t>
            </a:r>
            <a:endParaRPr lang="en-ZA" altLang="en-US" sz="2800"/>
          </a:p>
        </p:txBody>
      </p:sp>
      <p:pic>
        <p:nvPicPr>
          <p:cNvPr id="9219" name="Content Placeholder 3" descr="https://municipalities.co.za/img/provinces/north_west_municipalities_map.png">
            <a:extLst>
              <a:ext uri="{FF2B5EF4-FFF2-40B4-BE49-F238E27FC236}">
                <a16:creationId xmlns:a16="http://schemas.microsoft.com/office/drawing/2014/main" id="{796710D7-A4C8-4C24-A180-879E4A371F06}"/>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a:xfrm>
            <a:off x="0" y="990600"/>
            <a:ext cx="9144000" cy="5791200"/>
          </a:xfr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F305A289-AF4F-406F-9CD5-897AFA1FFE80}"/>
              </a:ext>
            </a:extLst>
          </p:cNvPr>
          <p:cNvSpPr>
            <a:spLocks noGrp="1"/>
          </p:cNvSpPr>
          <p:nvPr>
            <p:ph type="title"/>
          </p:nvPr>
        </p:nvSpPr>
        <p:spPr>
          <a:xfrm>
            <a:off x="457200" y="274638"/>
            <a:ext cx="8229600" cy="715962"/>
          </a:xfrm>
        </p:spPr>
        <p:txBody>
          <a:bodyPr/>
          <a:lstStyle/>
          <a:p>
            <a:r>
              <a:rPr lang="en-GB" altLang="en-US"/>
              <a:t>NW Health facilities</a:t>
            </a:r>
            <a:endParaRPr lang="en-ZA" altLang="en-US"/>
          </a:p>
        </p:txBody>
      </p:sp>
      <p:graphicFrame>
        <p:nvGraphicFramePr>
          <p:cNvPr id="500" name="Content Placeholder 499">
            <a:extLst>
              <a:ext uri="{FF2B5EF4-FFF2-40B4-BE49-F238E27FC236}">
                <a16:creationId xmlns:a16="http://schemas.microsoft.com/office/drawing/2014/main" id="{0A0717A0-8324-412D-A498-8F9E40F0885E}"/>
              </a:ext>
            </a:extLst>
          </p:cNvPr>
          <p:cNvGraphicFramePr>
            <a:graphicFrameLocks noGrp="1"/>
          </p:cNvGraphicFramePr>
          <p:nvPr>
            <p:ph idx="1"/>
          </p:nvPr>
        </p:nvGraphicFramePr>
        <p:xfrm>
          <a:off x="152400" y="914400"/>
          <a:ext cx="8839200" cy="5562600"/>
        </p:xfrm>
        <a:graphic>
          <a:graphicData uri="http://schemas.openxmlformats.org/drawingml/2006/table">
            <a:tbl>
              <a:tblPr firstRow="1" firstCol="1" lastRow="1" lastCol="1"/>
              <a:tblGrid>
                <a:gridCol w="2408982">
                  <a:extLst>
                    <a:ext uri="{9D8B030D-6E8A-4147-A177-3AD203B41FA5}">
                      <a16:colId xmlns:a16="http://schemas.microsoft.com/office/drawing/2014/main" val="20000"/>
                    </a:ext>
                  </a:extLst>
                </a:gridCol>
                <a:gridCol w="1285648">
                  <a:extLst>
                    <a:ext uri="{9D8B030D-6E8A-4147-A177-3AD203B41FA5}">
                      <a16:colId xmlns:a16="http://schemas.microsoft.com/office/drawing/2014/main" val="20001"/>
                    </a:ext>
                  </a:extLst>
                </a:gridCol>
                <a:gridCol w="1285648">
                  <a:extLst>
                    <a:ext uri="{9D8B030D-6E8A-4147-A177-3AD203B41FA5}">
                      <a16:colId xmlns:a16="http://schemas.microsoft.com/office/drawing/2014/main" val="20002"/>
                    </a:ext>
                  </a:extLst>
                </a:gridCol>
                <a:gridCol w="1286637">
                  <a:extLst>
                    <a:ext uri="{9D8B030D-6E8A-4147-A177-3AD203B41FA5}">
                      <a16:colId xmlns:a16="http://schemas.microsoft.com/office/drawing/2014/main" val="20003"/>
                    </a:ext>
                  </a:extLst>
                </a:gridCol>
                <a:gridCol w="1285648">
                  <a:extLst>
                    <a:ext uri="{9D8B030D-6E8A-4147-A177-3AD203B41FA5}">
                      <a16:colId xmlns:a16="http://schemas.microsoft.com/office/drawing/2014/main" val="20004"/>
                    </a:ext>
                  </a:extLst>
                </a:gridCol>
                <a:gridCol w="1286637">
                  <a:extLst>
                    <a:ext uri="{9D8B030D-6E8A-4147-A177-3AD203B41FA5}">
                      <a16:colId xmlns:a16="http://schemas.microsoft.com/office/drawing/2014/main" val="20005"/>
                    </a:ext>
                  </a:extLst>
                </a:gridCol>
              </a:tblGrid>
              <a:tr h="1390646">
                <a:tc>
                  <a:txBody>
                    <a:bodyPr/>
                    <a:lstStyle/>
                    <a:p>
                      <a:pPr>
                        <a:spcBef>
                          <a:spcPts val="300"/>
                        </a:spcBef>
                        <a:spcAft>
                          <a:spcPts val="300"/>
                        </a:spcAft>
                      </a:pPr>
                      <a:r>
                        <a:rPr lang="en-US" sz="1000" b="1" dirty="0" err="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OrgUnitType</a:t>
                      </a:r>
                      <a:endParaRPr lang="en-ZA" sz="1100" dirty="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C2D69B"/>
                      </a:solidFill>
                      <a:prstDash val="solid"/>
                      <a:round/>
                      <a:headEnd type="none" w="med" len="med"/>
                      <a:tailEnd type="none" w="med" len="med"/>
                    </a:lnB>
                    <a:solidFill>
                      <a:srgbClr val="FFC000"/>
                    </a:solidFill>
                  </a:tcPr>
                </a:tc>
                <a:tc>
                  <a:txBody>
                    <a:bodyPr/>
                    <a:lstStyle/>
                    <a:p>
                      <a:pPr algn="ctr">
                        <a:spcBef>
                          <a:spcPts val="300"/>
                        </a:spcBef>
                        <a:spcAft>
                          <a:spcPts val="300"/>
                        </a:spcAft>
                      </a:pPr>
                      <a:r>
                        <a:rPr lang="en-US" sz="1000" b="1" dirty="0" err="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nw</a:t>
                      </a:r>
                      <a:r>
                        <a:rPr lang="en-US" sz="1000" b="1" dirty="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 Bojanala Platinum District Municipality</a:t>
                      </a:r>
                      <a:endParaRPr lang="en-ZA" sz="1100" dirty="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C2D69B"/>
                      </a:solidFill>
                      <a:prstDash val="solid"/>
                      <a:round/>
                      <a:headEnd type="none" w="med" len="med"/>
                      <a:tailEnd type="none" w="med" len="med"/>
                    </a:lnB>
                    <a:solidFill>
                      <a:srgbClr val="FFC000"/>
                    </a:solidFill>
                  </a:tcPr>
                </a:tc>
                <a:tc>
                  <a:txBody>
                    <a:bodyPr/>
                    <a:lstStyle/>
                    <a:p>
                      <a:pPr algn="ctr">
                        <a:spcBef>
                          <a:spcPts val="300"/>
                        </a:spcBef>
                        <a:spcAft>
                          <a:spcPts val="300"/>
                        </a:spcAft>
                      </a:pPr>
                      <a:r>
                        <a:rPr lang="en-US" sz="1000" b="1" dirty="0" err="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nw</a:t>
                      </a:r>
                      <a:r>
                        <a:rPr lang="en-US" sz="1000" b="1" dirty="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 </a:t>
                      </a:r>
                      <a:r>
                        <a:rPr lang="en-US" sz="1000" b="1" dirty="0" err="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Dr</a:t>
                      </a:r>
                      <a:r>
                        <a:rPr lang="en-US" sz="1000" b="1" dirty="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 Kenneth Kaunda </a:t>
                      </a:r>
                      <a:r>
                        <a:rPr lang="en-US" sz="1000" b="1" dirty="0">
                          <a:effectLst/>
                          <a:latin typeface="Arial Narrow" panose="020B0606020202030204" pitchFamily="34" charset="0"/>
                          <a:ea typeface="Arial" panose="020B0604020202020204" pitchFamily="34" charset="0"/>
                          <a:cs typeface="Times New Roman" panose="02020603050405020304" pitchFamily="18" charset="0"/>
                        </a:rPr>
                        <a:t>District Municipality</a:t>
                      </a:r>
                      <a:endParaRPr lang="en-ZA" sz="1100" dirty="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C2D69B"/>
                      </a:solidFill>
                      <a:prstDash val="solid"/>
                      <a:round/>
                      <a:headEnd type="none" w="med" len="med"/>
                      <a:tailEnd type="none" w="med" len="med"/>
                    </a:lnB>
                    <a:solidFill>
                      <a:srgbClr val="FFC000"/>
                    </a:solidFill>
                  </a:tcPr>
                </a:tc>
                <a:tc>
                  <a:txBody>
                    <a:bodyPr/>
                    <a:lstStyle/>
                    <a:p>
                      <a:pPr algn="ctr">
                        <a:spcBef>
                          <a:spcPts val="300"/>
                        </a:spcBef>
                        <a:spcAft>
                          <a:spcPts val="300"/>
                        </a:spcAft>
                      </a:pPr>
                      <a:r>
                        <a:rPr lang="en-US" sz="1000" b="1" dirty="0" err="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nw</a:t>
                      </a:r>
                      <a:r>
                        <a:rPr lang="en-US" sz="1000" b="1" dirty="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 </a:t>
                      </a:r>
                      <a:r>
                        <a:rPr lang="en-US" sz="1000" b="1" dirty="0" err="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Dr</a:t>
                      </a:r>
                      <a:r>
                        <a:rPr lang="en-US" sz="1000" b="1" dirty="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 Ruth </a:t>
                      </a:r>
                      <a:r>
                        <a:rPr lang="en-US" sz="1000" b="1" dirty="0" err="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Segomotsi</a:t>
                      </a:r>
                      <a:r>
                        <a:rPr lang="en-US" sz="1000" b="1" dirty="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 </a:t>
                      </a:r>
                      <a:r>
                        <a:rPr lang="en-US" sz="1000" b="1" dirty="0" err="1">
                          <a:effectLst/>
                          <a:latin typeface="Arial Narrow" panose="020B0606020202030204" pitchFamily="34" charset="0"/>
                          <a:ea typeface="Arial" panose="020B0604020202020204" pitchFamily="34" charset="0"/>
                          <a:cs typeface="Times New Roman" panose="02020603050405020304" pitchFamily="18" charset="0"/>
                        </a:rPr>
                        <a:t>Mompati</a:t>
                      </a:r>
                      <a:r>
                        <a:rPr lang="en-US" sz="1000" b="1" dirty="0">
                          <a:effectLst/>
                          <a:latin typeface="Arial Narrow" panose="020B0606020202030204" pitchFamily="34" charset="0"/>
                          <a:ea typeface="Arial" panose="020B0604020202020204" pitchFamily="34" charset="0"/>
                          <a:cs typeface="Times New Roman" panose="02020603050405020304" pitchFamily="18" charset="0"/>
                        </a:rPr>
                        <a:t> District Municipality</a:t>
                      </a:r>
                      <a:endParaRPr lang="en-ZA" sz="1100" dirty="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C2D69B"/>
                      </a:solidFill>
                      <a:prstDash val="solid"/>
                      <a:round/>
                      <a:headEnd type="none" w="med" len="med"/>
                      <a:tailEnd type="none" w="med" len="med"/>
                    </a:lnB>
                    <a:solidFill>
                      <a:srgbClr val="FFC000"/>
                    </a:solidFill>
                  </a:tcPr>
                </a:tc>
                <a:tc>
                  <a:txBody>
                    <a:bodyPr/>
                    <a:lstStyle/>
                    <a:p>
                      <a:pPr algn="ctr">
                        <a:spcBef>
                          <a:spcPts val="300"/>
                        </a:spcBef>
                        <a:spcAft>
                          <a:spcPts val="300"/>
                        </a:spcAft>
                      </a:pPr>
                      <a:r>
                        <a:rPr lang="en-US" sz="1000" b="1" dirty="0" err="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nw</a:t>
                      </a:r>
                      <a:r>
                        <a:rPr lang="en-US" sz="1000" b="1" dirty="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 Ngaka Modiri Molema </a:t>
                      </a:r>
                      <a:r>
                        <a:rPr lang="en-US" sz="1000" b="1" dirty="0">
                          <a:effectLst/>
                          <a:latin typeface="Arial Narrow" panose="020B0606020202030204" pitchFamily="34" charset="0"/>
                          <a:ea typeface="Arial" panose="020B0604020202020204" pitchFamily="34" charset="0"/>
                          <a:cs typeface="Times New Roman" panose="02020603050405020304" pitchFamily="18" charset="0"/>
                        </a:rPr>
                        <a:t>District Municipality</a:t>
                      </a:r>
                      <a:endParaRPr lang="en-ZA" sz="1100" dirty="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C2D69B"/>
                      </a:solidFill>
                      <a:prstDash val="solid"/>
                      <a:round/>
                      <a:headEnd type="none" w="med" len="med"/>
                      <a:tailEnd type="none" w="med" len="med"/>
                    </a:lnB>
                    <a:solidFill>
                      <a:srgbClr val="FFC000"/>
                    </a:solidFill>
                  </a:tcPr>
                </a:tc>
                <a:tc>
                  <a:txBody>
                    <a:bodyPr/>
                    <a:lstStyle/>
                    <a:p>
                      <a:pPr algn="ctr">
                        <a:spcBef>
                          <a:spcPts val="300"/>
                        </a:spcBef>
                        <a:spcAft>
                          <a:spcPts val="300"/>
                        </a:spcAft>
                      </a:pPr>
                      <a:r>
                        <a:rPr lang="en-US" sz="1000" b="1" dirty="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Grand Total</a:t>
                      </a:r>
                      <a:endParaRPr lang="en-ZA" sz="1100" dirty="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C2D69B"/>
                      </a:solidFill>
                      <a:prstDash val="solid"/>
                      <a:round/>
                      <a:headEnd type="none" w="med" len="med"/>
                      <a:tailEnd type="none" w="med" len="med"/>
                    </a:lnB>
                    <a:solidFill>
                      <a:srgbClr val="FFC000"/>
                    </a:solidFill>
                  </a:tcPr>
                </a:tc>
                <a:extLst>
                  <a:ext uri="{0D108BD9-81ED-4DB2-BD59-A6C34878D82A}">
                    <a16:rowId xmlns:a16="http://schemas.microsoft.com/office/drawing/2014/main" val="10000"/>
                  </a:ext>
                </a:extLst>
              </a:tr>
              <a:tr h="347663">
                <a:tc>
                  <a:txBody>
                    <a:bodyPr/>
                    <a:lstStyle/>
                    <a:p>
                      <a:pPr>
                        <a:spcBef>
                          <a:spcPts val="300"/>
                        </a:spcBef>
                        <a:spcAft>
                          <a:spcPts val="300"/>
                        </a:spcAft>
                      </a:pPr>
                      <a:r>
                        <a:rPr lang="en-US" sz="1000" b="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Clinic</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C2D69B"/>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118</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C2D69B"/>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31</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C2D69B"/>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50</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C2D69B"/>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81</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C2D69B"/>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b="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280</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C2D69B"/>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47663">
                <a:tc>
                  <a:txBody>
                    <a:bodyPr/>
                    <a:lstStyle/>
                    <a:p>
                      <a:pPr>
                        <a:spcBef>
                          <a:spcPts val="300"/>
                        </a:spcBef>
                        <a:spcAft>
                          <a:spcPts val="300"/>
                        </a:spcAft>
                      </a:pPr>
                      <a:r>
                        <a:rPr lang="en-US" sz="1000" b="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Community Health Centre</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9</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10</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12</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16</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b="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47</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47663">
                <a:tc>
                  <a:txBody>
                    <a:bodyPr/>
                    <a:lstStyle/>
                    <a:p>
                      <a:pPr>
                        <a:spcBef>
                          <a:spcPts val="300"/>
                        </a:spcBef>
                        <a:spcAft>
                          <a:spcPts val="300"/>
                        </a:spcAft>
                      </a:pPr>
                      <a:r>
                        <a:rPr lang="en-US" sz="1000" b="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District Hospital</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3</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1</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4</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5</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b="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13</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47663">
                <a:tc>
                  <a:txBody>
                    <a:bodyPr/>
                    <a:lstStyle/>
                    <a:p>
                      <a:pPr>
                        <a:spcBef>
                          <a:spcPts val="300"/>
                        </a:spcBef>
                        <a:spcAft>
                          <a:spcPts val="300"/>
                        </a:spcAft>
                      </a:pPr>
                      <a:r>
                        <a:rPr lang="en-US" sz="1000" b="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EMS Station</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5</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4</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6</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5</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b="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20</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47663">
                <a:tc>
                  <a:txBody>
                    <a:bodyPr/>
                    <a:lstStyle/>
                    <a:p>
                      <a:pPr>
                        <a:spcBef>
                          <a:spcPts val="300"/>
                        </a:spcBef>
                        <a:spcAft>
                          <a:spcPts val="300"/>
                        </a:spcAft>
                      </a:pPr>
                      <a:r>
                        <a:rPr lang="en-US" sz="1000" b="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Health Post</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ZA" sz="1100">
                        <a:effectLst/>
                        <a:latin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1</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ZA" sz="1100">
                        <a:effectLst/>
                        <a:latin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6</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b="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7</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47663">
                <a:tc>
                  <a:txBody>
                    <a:bodyPr/>
                    <a:lstStyle/>
                    <a:p>
                      <a:pPr>
                        <a:spcBef>
                          <a:spcPts val="300"/>
                        </a:spcBef>
                        <a:spcAft>
                          <a:spcPts val="300"/>
                        </a:spcAft>
                      </a:pPr>
                      <a:r>
                        <a:rPr lang="en-US" sz="1000" b="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Mobile Service</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19</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effectLst/>
                          <a:latin typeface="Arial Narrow" panose="020B0606020202030204" pitchFamily="34" charset="0"/>
                          <a:ea typeface="Times New Roman" panose="02020603050405020304" pitchFamily="18" charset="0"/>
                          <a:cs typeface="Times New Roman" panose="02020603050405020304" pitchFamily="18" charset="0"/>
                        </a:rPr>
                        <a:t>16</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effectLst/>
                          <a:latin typeface="Arial Narrow" panose="020B0606020202030204" pitchFamily="34" charset="0"/>
                          <a:ea typeface="Times New Roman" panose="02020603050405020304" pitchFamily="18" charset="0"/>
                          <a:cs typeface="Times New Roman" panose="02020603050405020304" pitchFamily="18" charset="0"/>
                        </a:rPr>
                        <a:t>19</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effectLst/>
                          <a:latin typeface="Arial Narrow" panose="020B0606020202030204" pitchFamily="34" charset="0"/>
                          <a:ea typeface="Times New Roman" panose="02020603050405020304" pitchFamily="18" charset="0"/>
                          <a:cs typeface="Times New Roman" panose="02020603050405020304" pitchFamily="18" charset="0"/>
                        </a:rPr>
                        <a:t>23</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b="1">
                          <a:effectLst/>
                          <a:latin typeface="Arial Narrow" panose="020B0606020202030204" pitchFamily="34" charset="0"/>
                          <a:ea typeface="Times New Roman" panose="02020603050405020304" pitchFamily="18" charset="0"/>
                          <a:cs typeface="Times New Roman" panose="02020603050405020304" pitchFamily="18" charset="0"/>
                        </a:rPr>
                        <a:t>77</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347663">
                <a:tc>
                  <a:txBody>
                    <a:bodyPr/>
                    <a:lstStyle/>
                    <a:p>
                      <a:pPr>
                        <a:spcBef>
                          <a:spcPts val="300"/>
                        </a:spcBef>
                        <a:spcAft>
                          <a:spcPts val="300"/>
                        </a:spcAft>
                      </a:pPr>
                      <a:r>
                        <a:rPr lang="en-US" sz="1000" b="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Provincial Tertiary </a:t>
                      </a:r>
                      <a:r>
                        <a:rPr lang="en-US" sz="1000" b="1">
                          <a:effectLst/>
                          <a:latin typeface="Arial Narrow" panose="020B0606020202030204" pitchFamily="34" charset="0"/>
                          <a:ea typeface="Arial" panose="020B0604020202020204" pitchFamily="34" charset="0"/>
                          <a:cs typeface="Times New Roman" panose="02020603050405020304" pitchFamily="18" charset="0"/>
                        </a:rPr>
                        <a:t>Hospital</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1</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effectLst/>
                          <a:latin typeface="Arial Narrow" panose="020B0606020202030204" pitchFamily="34" charset="0"/>
                          <a:ea typeface="Times New Roman" panose="02020603050405020304" pitchFamily="18" charset="0"/>
                          <a:cs typeface="Times New Roman" panose="02020603050405020304" pitchFamily="18" charset="0"/>
                        </a:rPr>
                        <a:t>1</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ZA" sz="1100">
                        <a:effectLst/>
                        <a:latin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ZA" sz="1100">
                        <a:effectLst/>
                        <a:latin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b="1">
                          <a:effectLst/>
                          <a:latin typeface="Arial Narrow" panose="020B0606020202030204" pitchFamily="34" charset="0"/>
                          <a:ea typeface="Times New Roman" panose="02020603050405020304" pitchFamily="18" charset="0"/>
                          <a:cs typeface="Times New Roman" panose="02020603050405020304" pitchFamily="18" charset="0"/>
                        </a:rPr>
                        <a:t>2</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347663">
                <a:tc>
                  <a:txBody>
                    <a:bodyPr/>
                    <a:lstStyle/>
                    <a:p>
                      <a:pPr>
                        <a:spcBef>
                          <a:spcPts val="300"/>
                        </a:spcBef>
                        <a:spcAft>
                          <a:spcPts val="300"/>
                        </a:spcAft>
                      </a:pPr>
                      <a:r>
                        <a:rPr lang="en-US" sz="1000" b="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Regional Hospital</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ZA" sz="1100">
                        <a:effectLst/>
                        <a:latin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effectLst/>
                          <a:latin typeface="Arial Narrow" panose="020B0606020202030204" pitchFamily="34" charset="0"/>
                          <a:ea typeface="Times New Roman" panose="02020603050405020304" pitchFamily="18" charset="0"/>
                          <a:cs typeface="Times New Roman" panose="02020603050405020304" pitchFamily="18" charset="0"/>
                        </a:rPr>
                        <a:t>1</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1</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1</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b="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3</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347663">
                <a:tc>
                  <a:txBody>
                    <a:bodyPr/>
                    <a:lstStyle/>
                    <a:p>
                      <a:pPr>
                        <a:spcBef>
                          <a:spcPts val="300"/>
                        </a:spcBef>
                        <a:spcAft>
                          <a:spcPts val="300"/>
                        </a:spcAft>
                      </a:pPr>
                      <a:r>
                        <a:rPr lang="en-US" sz="1000" b="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Satellite Clinic</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1</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effectLst/>
                          <a:latin typeface="Arial Narrow" panose="020B0606020202030204" pitchFamily="34" charset="0"/>
                          <a:ea typeface="Times New Roman" panose="02020603050405020304" pitchFamily="18" charset="0"/>
                          <a:cs typeface="Times New Roman" panose="02020603050405020304" pitchFamily="18" charset="0"/>
                        </a:rPr>
                        <a:t>3</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ZA" sz="1100">
                        <a:effectLst/>
                        <a:latin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ZA" sz="1100">
                        <a:effectLst/>
                        <a:latin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b="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4</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347663">
                <a:tc>
                  <a:txBody>
                    <a:bodyPr/>
                    <a:lstStyle/>
                    <a:p>
                      <a:pPr>
                        <a:spcBef>
                          <a:spcPts val="300"/>
                        </a:spcBef>
                        <a:spcAft>
                          <a:spcPts val="300"/>
                        </a:spcAft>
                      </a:pPr>
                      <a:r>
                        <a:rPr lang="en-US" sz="1000" b="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Specialised Clinic</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7</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effectLst/>
                          <a:latin typeface="Arial Narrow" panose="020B0606020202030204" pitchFamily="34" charset="0"/>
                          <a:ea typeface="Times New Roman" panose="02020603050405020304" pitchFamily="18" charset="0"/>
                          <a:cs typeface="Times New Roman" panose="02020603050405020304" pitchFamily="18" charset="0"/>
                        </a:rPr>
                        <a:t>3</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effectLst/>
                          <a:latin typeface="Arial Narrow" panose="020B0606020202030204" pitchFamily="34" charset="0"/>
                          <a:ea typeface="Times New Roman" panose="02020603050405020304" pitchFamily="18" charset="0"/>
                          <a:cs typeface="Times New Roman" panose="02020603050405020304" pitchFamily="18" charset="0"/>
                        </a:rPr>
                        <a:t>6</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effectLst/>
                          <a:latin typeface="Arial Narrow" panose="020B0606020202030204" pitchFamily="34" charset="0"/>
                          <a:ea typeface="Times New Roman" panose="02020603050405020304" pitchFamily="18" charset="0"/>
                          <a:cs typeface="Times New Roman" panose="02020603050405020304" pitchFamily="18" charset="0"/>
                        </a:rPr>
                        <a:t>7</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b="1">
                          <a:effectLst/>
                          <a:latin typeface="Arial Narrow" panose="020B0606020202030204" pitchFamily="34" charset="0"/>
                          <a:ea typeface="Times New Roman" panose="02020603050405020304" pitchFamily="18" charset="0"/>
                          <a:cs typeface="Times New Roman" panose="02020603050405020304" pitchFamily="18" charset="0"/>
                        </a:rPr>
                        <a:t>23</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347663">
                <a:tc>
                  <a:txBody>
                    <a:bodyPr/>
                    <a:lstStyle/>
                    <a:p>
                      <a:pPr>
                        <a:spcBef>
                          <a:spcPts val="300"/>
                        </a:spcBef>
                        <a:spcAft>
                          <a:spcPts val="300"/>
                        </a:spcAft>
                      </a:pPr>
                      <a:r>
                        <a:rPr lang="en-US" sz="1000" b="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Specialised Hospital</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ZA" sz="1100">
                        <a:effectLst/>
                        <a:latin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1</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ZA" sz="1100">
                        <a:effectLst/>
                        <a:latin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1</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b="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2</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r h="347663">
                <a:tc>
                  <a:txBody>
                    <a:bodyPr/>
                    <a:lstStyle/>
                    <a:p>
                      <a:pPr>
                        <a:spcBef>
                          <a:spcPts val="300"/>
                        </a:spcBef>
                        <a:spcAft>
                          <a:spcPts val="300"/>
                        </a:spcAft>
                      </a:pPr>
                      <a:r>
                        <a:rPr lang="en-US" sz="1000" b="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Grand Total</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b="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163</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b="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72</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b="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98</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b="1">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145</a:t>
                      </a:r>
                      <a:endParaRPr lang="en-ZA" sz="11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US" sz="1000" b="1" dirty="0">
                          <a:solidFill>
                            <a:srgbClr val="000000"/>
                          </a:solidFill>
                          <a:effectLst/>
                          <a:latin typeface="Arial Narrow" panose="020B0606020202030204" pitchFamily="34" charset="0"/>
                          <a:ea typeface="Times New Roman" panose="02020603050405020304" pitchFamily="18" charset="0"/>
                          <a:cs typeface="Calibri" panose="020F0502020204030204" pitchFamily="34" charset="0"/>
                        </a:rPr>
                        <a:t>478</a:t>
                      </a:r>
                      <a:endParaRPr lang="en-ZA" sz="1100" dirty="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
                  </a:ext>
                </a:extLst>
              </a:tr>
            </a:tbl>
          </a:graphicData>
        </a:graphic>
      </p:graphicFrame>
      <p:sp>
        <p:nvSpPr>
          <p:cNvPr id="10343" name="Rectangle 494">
            <a:extLst>
              <a:ext uri="{FF2B5EF4-FFF2-40B4-BE49-F238E27FC236}">
                <a16:creationId xmlns:a16="http://schemas.microsoft.com/office/drawing/2014/main" id="{31DBC2C8-C05D-44D7-999D-89BAC377E79C}"/>
              </a:ext>
            </a:extLst>
          </p:cNvPr>
          <p:cNvSpPr>
            <a:spLocks noChangeArrowheads="1"/>
          </p:cNvSpPr>
          <p:nvPr/>
        </p:nvSpPr>
        <p:spPr bwMode="auto">
          <a:xfrm>
            <a:off x="-2549525" y="-206375"/>
            <a:ext cx="14250988" cy="663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ZA" altLang="en-US" sz="18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A987A9A7-2276-479F-9414-2A3A18C940F1}"/>
              </a:ext>
            </a:extLst>
          </p:cNvPr>
          <p:cNvSpPr>
            <a:spLocks noGrp="1"/>
          </p:cNvSpPr>
          <p:nvPr>
            <p:ph type="title"/>
          </p:nvPr>
        </p:nvSpPr>
        <p:spPr>
          <a:xfrm>
            <a:off x="452438" y="304800"/>
            <a:ext cx="8229600" cy="685800"/>
          </a:xfrm>
        </p:spPr>
        <p:txBody>
          <a:bodyPr/>
          <a:lstStyle/>
          <a:p>
            <a:r>
              <a:rPr lang="en-GB" altLang="en-US" sz="3200"/>
              <a:t>Progress from 2015 to date </a:t>
            </a:r>
            <a:endParaRPr lang="en-ZA" altLang="en-US" sz="3200"/>
          </a:p>
        </p:txBody>
      </p:sp>
      <p:graphicFrame>
        <p:nvGraphicFramePr>
          <p:cNvPr id="5" name="Content Placeholder 4">
            <a:extLst>
              <a:ext uri="{FF2B5EF4-FFF2-40B4-BE49-F238E27FC236}">
                <a16:creationId xmlns:a16="http://schemas.microsoft.com/office/drawing/2014/main" id="{B04FA46D-68CF-4D72-9B30-DEBF2D3B8BDB}"/>
              </a:ext>
            </a:extLst>
          </p:cNvPr>
          <p:cNvGraphicFramePr>
            <a:graphicFrameLocks noGrp="1"/>
          </p:cNvGraphicFramePr>
          <p:nvPr>
            <p:ph idx="1"/>
          </p:nvPr>
        </p:nvGraphicFramePr>
        <p:xfrm>
          <a:off x="304800" y="914400"/>
          <a:ext cx="8686800" cy="5664200"/>
        </p:xfrm>
        <a:graphic>
          <a:graphicData uri="http://schemas.openxmlformats.org/drawingml/2006/table">
            <a:tbl>
              <a:tblPr firstRow="1" bandRow="1">
                <a:tableStyleId>{5C22544A-7EE6-4342-B048-85BDC9FD1C3A}</a:tableStyleId>
              </a:tblPr>
              <a:tblGrid>
                <a:gridCol w="1703345">
                  <a:extLst>
                    <a:ext uri="{9D8B030D-6E8A-4147-A177-3AD203B41FA5}">
                      <a16:colId xmlns:a16="http://schemas.microsoft.com/office/drawing/2014/main" val="20000"/>
                    </a:ext>
                  </a:extLst>
                </a:gridCol>
                <a:gridCol w="1573255">
                  <a:extLst>
                    <a:ext uri="{9D8B030D-6E8A-4147-A177-3AD203B41FA5}">
                      <a16:colId xmlns:a16="http://schemas.microsoft.com/office/drawing/2014/main" val="20001"/>
                    </a:ext>
                  </a:extLst>
                </a:gridCol>
                <a:gridCol w="2133600">
                  <a:extLst>
                    <a:ext uri="{9D8B030D-6E8A-4147-A177-3AD203B41FA5}">
                      <a16:colId xmlns:a16="http://schemas.microsoft.com/office/drawing/2014/main" val="20002"/>
                    </a:ext>
                  </a:extLst>
                </a:gridCol>
                <a:gridCol w="1756410">
                  <a:extLst>
                    <a:ext uri="{9D8B030D-6E8A-4147-A177-3AD203B41FA5}">
                      <a16:colId xmlns:a16="http://schemas.microsoft.com/office/drawing/2014/main" val="20003"/>
                    </a:ext>
                  </a:extLst>
                </a:gridCol>
                <a:gridCol w="1520190">
                  <a:extLst>
                    <a:ext uri="{9D8B030D-6E8A-4147-A177-3AD203B41FA5}">
                      <a16:colId xmlns:a16="http://schemas.microsoft.com/office/drawing/2014/main" val="20004"/>
                    </a:ext>
                  </a:extLst>
                </a:gridCol>
              </a:tblGrid>
              <a:tr h="1468496">
                <a:tc>
                  <a:txBody>
                    <a:bodyPr/>
                    <a:lstStyle/>
                    <a:p>
                      <a:r>
                        <a:rPr lang="en-GB" sz="1800" dirty="0">
                          <a:solidFill>
                            <a:schemeClr val="tx1"/>
                          </a:solidFill>
                        </a:rPr>
                        <a:t>Districts</a:t>
                      </a:r>
                      <a:endParaRPr lang="en-ZA" sz="1800" dirty="0">
                        <a:solidFill>
                          <a:schemeClr val="tx1"/>
                        </a:solidFill>
                      </a:endParaRPr>
                    </a:p>
                  </a:txBody>
                  <a:tcPr marL="91443" marR="91443">
                    <a:solidFill>
                      <a:srgbClr val="FFC000"/>
                    </a:solidFill>
                  </a:tcPr>
                </a:tc>
                <a:tc>
                  <a:txBody>
                    <a:bodyPr/>
                    <a:lstStyle/>
                    <a:p>
                      <a:r>
                        <a:rPr lang="en-GB" sz="1800" dirty="0">
                          <a:solidFill>
                            <a:schemeClr val="tx1"/>
                          </a:solidFill>
                        </a:rPr>
                        <a:t>Total</a:t>
                      </a:r>
                      <a:r>
                        <a:rPr lang="en-GB" sz="1800" baseline="0" dirty="0">
                          <a:solidFill>
                            <a:schemeClr val="tx1"/>
                          </a:solidFill>
                        </a:rPr>
                        <a:t> no. of facilities</a:t>
                      </a:r>
                      <a:endParaRPr lang="en-ZA" sz="1800" dirty="0">
                        <a:solidFill>
                          <a:schemeClr val="tx1"/>
                        </a:solidFill>
                      </a:endParaRPr>
                    </a:p>
                  </a:txBody>
                  <a:tcPr marL="91443" marR="91443">
                    <a:solidFill>
                      <a:srgbClr val="FFC000"/>
                    </a:solidFill>
                  </a:tcPr>
                </a:tc>
                <a:tc>
                  <a:txBody>
                    <a:bodyPr/>
                    <a:lstStyle/>
                    <a:p>
                      <a:r>
                        <a:rPr lang="en-GB" sz="1800" dirty="0">
                          <a:solidFill>
                            <a:schemeClr val="tx1"/>
                          </a:solidFill>
                        </a:rPr>
                        <a:t>Total no.</a:t>
                      </a:r>
                      <a:r>
                        <a:rPr lang="en-GB" sz="1800" baseline="0" dirty="0">
                          <a:solidFill>
                            <a:schemeClr val="tx1"/>
                          </a:solidFill>
                        </a:rPr>
                        <a:t> scaled up</a:t>
                      </a:r>
                      <a:endParaRPr lang="en-ZA" sz="1800" dirty="0">
                        <a:solidFill>
                          <a:schemeClr val="tx1"/>
                        </a:solidFill>
                      </a:endParaRPr>
                    </a:p>
                  </a:txBody>
                  <a:tcPr marL="91443" marR="91443">
                    <a:solidFill>
                      <a:srgbClr val="FFC000"/>
                    </a:solidFill>
                  </a:tcPr>
                </a:tc>
                <a:tc>
                  <a:txBody>
                    <a:bodyPr/>
                    <a:lstStyle/>
                    <a:p>
                      <a:r>
                        <a:rPr lang="en-GB" sz="1800" b="1" dirty="0">
                          <a:solidFill>
                            <a:schemeClr val="tx1"/>
                          </a:solidFill>
                        </a:rPr>
                        <a:t>Total IC</a:t>
                      </a:r>
                      <a:endParaRPr lang="en-ZA" sz="1800" b="1" dirty="0">
                        <a:solidFill>
                          <a:schemeClr val="tx1"/>
                        </a:solidFill>
                      </a:endParaRPr>
                    </a:p>
                  </a:txBody>
                  <a:tcPr marL="91443" marR="91443">
                    <a:solidFill>
                      <a:srgbClr val="FFC000"/>
                    </a:solidFill>
                  </a:tcPr>
                </a:tc>
                <a:tc>
                  <a:txBody>
                    <a:bodyPr/>
                    <a:lstStyle/>
                    <a:p>
                      <a:r>
                        <a:rPr lang="en-GB" sz="1800" b="1" dirty="0">
                          <a:solidFill>
                            <a:schemeClr val="tx1"/>
                          </a:solidFill>
                        </a:rPr>
                        <a:t>%</a:t>
                      </a:r>
                      <a:r>
                        <a:rPr lang="en-GB" sz="1800" b="1" baseline="0" dirty="0">
                          <a:solidFill>
                            <a:schemeClr val="tx1"/>
                          </a:solidFill>
                        </a:rPr>
                        <a:t> IC</a:t>
                      </a:r>
                      <a:endParaRPr lang="en-ZA" sz="1800" b="1" dirty="0">
                        <a:solidFill>
                          <a:schemeClr val="tx1"/>
                        </a:solidFill>
                      </a:endParaRPr>
                    </a:p>
                  </a:txBody>
                  <a:tcPr marL="91443" marR="91443">
                    <a:solidFill>
                      <a:srgbClr val="FFC000"/>
                    </a:solidFill>
                  </a:tcPr>
                </a:tc>
                <a:extLst>
                  <a:ext uri="{0D108BD9-81ED-4DB2-BD59-A6C34878D82A}">
                    <a16:rowId xmlns:a16="http://schemas.microsoft.com/office/drawing/2014/main" val="10000"/>
                  </a:ext>
                </a:extLst>
              </a:tr>
              <a:tr h="839141">
                <a:tc>
                  <a:txBody>
                    <a:bodyPr/>
                    <a:lstStyle/>
                    <a:p>
                      <a:r>
                        <a:rPr lang="en-GB" sz="1800" dirty="0"/>
                        <a:t>BOJANALA</a:t>
                      </a:r>
                      <a:endParaRPr lang="en-ZA" sz="1800" dirty="0"/>
                    </a:p>
                  </a:txBody>
                  <a:tcPr marL="91443" marR="91443"/>
                </a:tc>
                <a:tc>
                  <a:txBody>
                    <a:bodyPr/>
                    <a:lstStyle/>
                    <a:p>
                      <a:r>
                        <a:rPr lang="en-GB" sz="1800" dirty="0"/>
                        <a:t>119</a:t>
                      </a:r>
                      <a:endParaRPr lang="en-ZA" sz="1800" dirty="0"/>
                    </a:p>
                  </a:txBody>
                  <a:tcPr marL="91443" marR="91443"/>
                </a:tc>
                <a:tc>
                  <a:txBody>
                    <a:bodyPr/>
                    <a:lstStyle/>
                    <a:p>
                      <a:r>
                        <a:rPr lang="en-GB" sz="1800" dirty="0"/>
                        <a:t>63</a:t>
                      </a:r>
                      <a:endParaRPr lang="en-ZA" sz="1800" dirty="0"/>
                    </a:p>
                  </a:txBody>
                  <a:tcPr marL="91443" marR="91443"/>
                </a:tc>
                <a:tc>
                  <a:txBody>
                    <a:bodyPr/>
                    <a:lstStyle/>
                    <a:p>
                      <a:r>
                        <a:rPr lang="en-GB" sz="1800" dirty="0"/>
                        <a:t>41</a:t>
                      </a:r>
                      <a:endParaRPr lang="en-ZA" sz="1800" dirty="0"/>
                    </a:p>
                  </a:txBody>
                  <a:tcPr marL="91443" marR="91443"/>
                </a:tc>
                <a:tc>
                  <a:txBody>
                    <a:bodyPr/>
                    <a:lstStyle/>
                    <a:p>
                      <a:r>
                        <a:rPr lang="en-GB" sz="1800" dirty="0"/>
                        <a:t>35%</a:t>
                      </a:r>
                      <a:endParaRPr lang="en-ZA" sz="1800" dirty="0"/>
                    </a:p>
                  </a:txBody>
                  <a:tcPr marL="91443" marR="91443"/>
                </a:tc>
                <a:extLst>
                  <a:ext uri="{0D108BD9-81ED-4DB2-BD59-A6C34878D82A}">
                    <a16:rowId xmlns:a16="http://schemas.microsoft.com/office/drawing/2014/main" val="10001"/>
                  </a:ext>
                </a:extLst>
              </a:tr>
              <a:tr h="839141">
                <a:tc>
                  <a:txBody>
                    <a:bodyPr/>
                    <a:lstStyle/>
                    <a:p>
                      <a:r>
                        <a:rPr lang="en-GB" sz="1800" dirty="0"/>
                        <a:t>DR KK</a:t>
                      </a:r>
                      <a:endParaRPr lang="en-ZA" sz="1800" dirty="0"/>
                    </a:p>
                  </a:txBody>
                  <a:tcPr marL="91443" marR="91443"/>
                </a:tc>
                <a:tc>
                  <a:txBody>
                    <a:bodyPr/>
                    <a:lstStyle/>
                    <a:p>
                      <a:r>
                        <a:rPr lang="en-GB" sz="1800" dirty="0"/>
                        <a:t>40</a:t>
                      </a:r>
                      <a:endParaRPr lang="en-ZA" sz="1800" dirty="0"/>
                    </a:p>
                  </a:txBody>
                  <a:tcPr marL="91443" marR="91443"/>
                </a:tc>
                <a:tc>
                  <a:txBody>
                    <a:bodyPr/>
                    <a:lstStyle/>
                    <a:p>
                      <a:r>
                        <a:rPr lang="en-GB" sz="1800" dirty="0"/>
                        <a:t>37</a:t>
                      </a:r>
                      <a:endParaRPr lang="en-ZA" sz="1800" dirty="0"/>
                    </a:p>
                  </a:txBody>
                  <a:tcPr marL="91443" marR="91443"/>
                </a:tc>
                <a:tc>
                  <a:txBody>
                    <a:bodyPr/>
                    <a:lstStyle/>
                    <a:p>
                      <a:r>
                        <a:rPr lang="en-GB" sz="1800" dirty="0"/>
                        <a:t>13</a:t>
                      </a:r>
                      <a:endParaRPr lang="en-ZA" sz="1800" dirty="0"/>
                    </a:p>
                  </a:txBody>
                  <a:tcPr marL="91443" marR="91443"/>
                </a:tc>
                <a:tc>
                  <a:txBody>
                    <a:bodyPr/>
                    <a:lstStyle/>
                    <a:p>
                      <a:r>
                        <a:rPr lang="en-GB" sz="1800" dirty="0"/>
                        <a:t>33%</a:t>
                      </a:r>
                      <a:endParaRPr lang="en-ZA" sz="1800" dirty="0"/>
                    </a:p>
                  </a:txBody>
                  <a:tcPr marL="91443" marR="91443"/>
                </a:tc>
                <a:extLst>
                  <a:ext uri="{0D108BD9-81ED-4DB2-BD59-A6C34878D82A}">
                    <a16:rowId xmlns:a16="http://schemas.microsoft.com/office/drawing/2014/main" val="10002"/>
                  </a:ext>
                </a:extLst>
              </a:tr>
              <a:tr h="839141">
                <a:tc>
                  <a:txBody>
                    <a:bodyPr/>
                    <a:lstStyle/>
                    <a:p>
                      <a:r>
                        <a:rPr lang="en-GB" sz="1800" dirty="0"/>
                        <a:t>DR RSM</a:t>
                      </a:r>
                      <a:endParaRPr lang="en-ZA" sz="1800" dirty="0"/>
                    </a:p>
                  </a:txBody>
                  <a:tcPr marL="91443" marR="91443"/>
                </a:tc>
                <a:tc>
                  <a:txBody>
                    <a:bodyPr/>
                    <a:lstStyle/>
                    <a:p>
                      <a:r>
                        <a:rPr lang="en-GB" sz="1800" dirty="0"/>
                        <a:t>60</a:t>
                      </a:r>
                      <a:endParaRPr lang="en-ZA" sz="1800" dirty="0"/>
                    </a:p>
                  </a:txBody>
                  <a:tcPr marL="91443" marR="91443"/>
                </a:tc>
                <a:tc>
                  <a:txBody>
                    <a:bodyPr/>
                    <a:lstStyle/>
                    <a:p>
                      <a:r>
                        <a:rPr lang="en-GB" sz="1800" dirty="0"/>
                        <a:t>37</a:t>
                      </a:r>
                      <a:endParaRPr lang="en-ZA" sz="1800" dirty="0"/>
                    </a:p>
                  </a:txBody>
                  <a:tcPr marL="91443" marR="91443"/>
                </a:tc>
                <a:tc>
                  <a:txBody>
                    <a:bodyPr/>
                    <a:lstStyle/>
                    <a:p>
                      <a:r>
                        <a:rPr lang="en-GB" sz="1800" dirty="0"/>
                        <a:t>27</a:t>
                      </a:r>
                      <a:endParaRPr lang="en-ZA" sz="1800" dirty="0"/>
                    </a:p>
                  </a:txBody>
                  <a:tcPr marL="91443" marR="91443"/>
                </a:tc>
                <a:tc>
                  <a:txBody>
                    <a:bodyPr/>
                    <a:lstStyle/>
                    <a:p>
                      <a:r>
                        <a:rPr lang="en-GB" sz="1800" dirty="0"/>
                        <a:t>45%</a:t>
                      </a:r>
                      <a:endParaRPr lang="en-ZA" sz="1800" dirty="0"/>
                    </a:p>
                  </a:txBody>
                  <a:tcPr marL="91443" marR="91443"/>
                </a:tc>
                <a:extLst>
                  <a:ext uri="{0D108BD9-81ED-4DB2-BD59-A6C34878D82A}">
                    <a16:rowId xmlns:a16="http://schemas.microsoft.com/office/drawing/2014/main" val="10003"/>
                  </a:ext>
                </a:extLst>
              </a:tr>
              <a:tr h="839141">
                <a:tc>
                  <a:txBody>
                    <a:bodyPr/>
                    <a:lstStyle/>
                    <a:p>
                      <a:r>
                        <a:rPr lang="en-GB" sz="1800" dirty="0"/>
                        <a:t>NMM</a:t>
                      </a:r>
                      <a:endParaRPr lang="en-ZA" sz="1800" dirty="0"/>
                    </a:p>
                  </a:txBody>
                  <a:tcPr marL="91443" marR="91443"/>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t>89</a:t>
                      </a:r>
                      <a:endParaRPr lang="en-ZA" sz="1800" dirty="0"/>
                    </a:p>
                  </a:txBody>
                  <a:tcPr marL="91443" marR="91443"/>
                </a:tc>
                <a:tc>
                  <a:txBody>
                    <a:bodyPr/>
                    <a:lstStyle/>
                    <a:p>
                      <a:r>
                        <a:rPr lang="en-GB" sz="1800" dirty="0"/>
                        <a:t>44</a:t>
                      </a:r>
                      <a:endParaRPr lang="en-ZA" sz="1800" dirty="0"/>
                    </a:p>
                  </a:txBody>
                  <a:tcPr marL="91443" marR="91443"/>
                </a:tc>
                <a:tc>
                  <a:txBody>
                    <a:bodyPr/>
                    <a:lstStyle/>
                    <a:p>
                      <a:r>
                        <a:rPr lang="en-GB" sz="1800" dirty="0"/>
                        <a:t>26</a:t>
                      </a:r>
                      <a:endParaRPr lang="en-ZA" sz="1800" dirty="0"/>
                    </a:p>
                  </a:txBody>
                  <a:tcPr marL="91443" marR="91443"/>
                </a:tc>
                <a:tc>
                  <a:txBody>
                    <a:bodyPr/>
                    <a:lstStyle/>
                    <a:p>
                      <a:r>
                        <a:rPr lang="en-GB" sz="1800" dirty="0"/>
                        <a:t>29%</a:t>
                      </a:r>
                      <a:endParaRPr lang="en-ZA" sz="1800" dirty="0"/>
                    </a:p>
                  </a:txBody>
                  <a:tcPr marL="91443" marR="91443"/>
                </a:tc>
                <a:extLst>
                  <a:ext uri="{0D108BD9-81ED-4DB2-BD59-A6C34878D82A}">
                    <a16:rowId xmlns:a16="http://schemas.microsoft.com/office/drawing/2014/main" val="10004"/>
                  </a:ext>
                </a:extLst>
              </a:tr>
              <a:tr h="839141">
                <a:tc>
                  <a:txBody>
                    <a:bodyPr/>
                    <a:lstStyle/>
                    <a:p>
                      <a:r>
                        <a:rPr lang="en-GB" sz="1800" b="1" dirty="0">
                          <a:solidFill>
                            <a:schemeClr val="tx1"/>
                          </a:solidFill>
                        </a:rPr>
                        <a:t>PROV</a:t>
                      </a:r>
                      <a:endParaRPr lang="en-ZA" sz="1800" b="1" dirty="0">
                        <a:solidFill>
                          <a:schemeClr val="tx1"/>
                        </a:solidFill>
                      </a:endParaRPr>
                    </a:p>
                  </a:txBody>
                  <a:tcPr marL="91443" marR="91443"/>
                </a:tc>
                <a:tc>
                  <a:txBody>
                    <a:bodyPr/>
                    <a:lstStyle/>
                    <a:p>
                      <a:r>
                        <a:rPr lang="en-GB" sz="1800" b="1" dirty="0">
                          <a:solidFill>
                            <a:schemeClr val="tx1"/>
                          </a:solidFill>
                        </a:rPr>
                        <a:t>308</a:t>
                      </a:r>
                      <a:endParaRPr lang="en-ZA" sz="1800" b="1" dirty="0">
                        <a:solidFill>
                          <a:schemeClr val="tx1"/>
                        </a:solidFill>
                      </a:endParaRPr>
                    </a:p>
                  </a:txBody>
                  <a:tcPr marL="91443" marR="91443"/>
                </a:tc>
                <a:tc>
                  <a:txBody>
                    <a:bodyPr/>
                    <a:lstStyle/>
                    <a:p>
                      <a:r>
                        <a:rPr lang="en-GB" sz="1800" b="1" dirty="0">
                          <a:solidFill>
                            <a:schemeClr val="tx1"/>
                          </a:solidFill>
                        </a:rPr>
                        <a:t>181</a:t>
                      </a:r>
                      <a:endParaRPr lang="en-ZA" sz="1800" b="1" dirty="0">
                        <a:solidFill>
                          <a:schemeClr val="tx1"/>
                        </a:solidFill>
                      </a:endParaRPr>
                    </a:p>
                  </a:txBody>
                  <a:tcPr marL="91443" marR="91443"/>
                </a:tc>
                <a:tc>
                  <a:txBody>
                    <a:bodyPr/>
                    <a:lstStyle/>
                    <a:p>
                      <a:r>
                        <a:rPr lang="en-GB" sz="1800" b="1" dirty="0">
                          <a:solidFill>
                            <a:schemeClr val="tx1"/>
                          </a:solidFill>
                        </a:rPr>
                        <a:t>107</a:t>
                      </a:r>
                      <a:endParaRPr lang="en-ZA" sz="1800" b="1" dirty="0">
                        <a:solidFill>
                          <a:schemeClr val="tx1"/>
                        </a:solidFill>
                      </a:endParaRPr>
                    </a:p>
                  </a:txBody>
                  <a:tcPr marL="91443" marR="91443"/>
                </a:tc>
                <a:tc>
                  <a:txBody>
                    <a:bodyPr/>
                    <a:lstStyle/>
                    <a:p>
                      <a:r>
                        <a:rPr lang="en-GB" sz="1800" b="1" dirty="0">
                          <a:solidFill>
                            <a:schemeClr val="tx1"/>
                          </a:solidFill>
                        </a:rPr>
                        <a:t>35%</a:t>
                      </a:r>
                      <a:endParaRPr lang="en-ZA" sz="1800" b="1" dirty="0">
                        <a:solidFill>
                          <a:schemeClr val="tx1"/>
                        </a:solidFill>
                      </a:endParaRPr>
                    </a:p>
                  </a:txBody>
                  <a:tcPr marL="91443" marR="91443"/>
                </a:tc>
                <a:extLst>
                  <a:ext uri="{0D108BD9-81ED-4DB2-BD59-A6C34878D82A}">
                    <a16:rowId xmlns:a16="http://schemas.microsoft.com/office/drawing/2014/main" val="10005"/>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BD0EE4D2-65A1-48DD-A1E8-B50CFC3772C5}"/>
              </a:ext>
            </a:extLst>
          </p:cNvPr>
          <p:cNvSpPr>
            <a:spLocks noGrp="1"/>
          </p:cNvSpPr>
          <p:nvPr>
            <p:ph type="title"/>
          </p:nvPr>
        </p:nvSpPr>
        <p:spPr>
          <a:xfrm>
            <a:off x="452438" y="304800"/>
            <a:ext cx="8229600" cy="685800"/>
          </a:xfrm>
        </p:spPr>
        <p:txBody>
          <a:bodyPr/>
          <a:lstStyle/>
          <a:p>
            <a:r>
              <a:rPr lang="en-GB" altLang="en-US" sz="3200"/>
              <a:t>Facilities lost status </a:t>
            </a:r>
            <a:endParaRPr lang="en-ZA" altLang="en-US" sz="3200"/>
          </a:p>
        </p:txBody>
      </p:sp>
      <p:graphicFrame>
        <p:nvGraphicFramePr>
          <p:cNvPr id="5" name="Content Placeholder 4">
            <a:extLst>
              <a:ext uri="{FF2B5EF4-FFF2-40B4-BE49-F238E27FC236}">
                <a16:creationId xmlns:a16="http://schemas.microsoft.com/office/drawing/2014/main" id="{A25C4E40-C82F-42E4-B4D2-186CC6C7DBEA}"/>
              </a:ext>
            </a:extLst>
          </p:cNvPr>
          <p:cNvGraphicFramePr>
            <a:graphicFrameLocks noGrp="1"/>
          </p:cNvGraphicFramePr>
          <p:nvPr>
            <p:ph idx="1"/>
          </p:nvPr>
        </p:nvGraphicFramePr>
        <p:xfrm>
          <a:off x="76200" y="1066800"/>
          <a:ext cx="8910638" cy="5562600"/>
        </p:xfrm>
        <a:graphic>
          <a:graphicData uri="http://schemas.openxmlformats.org/drawingml/2006/table">
            <a:tbl>
              <a:tblPr firstRow="1" bandRow="1">
                <a:tableStyleId>{5C22544A-7EE6-4342-B048-85BDC9FD1C3A}</a:tableStyleId>
              </a:tblPr>
              <a:tblGrid>
                <a:gridCol w="2227660">
                  <a:extLst>
                    <a:ext uri="{9D8B030D-6E8A-4147-A177-3AD203B41FA5}">
                      <a16:colId xmlns:a16="http://schemas.microsoft.com/office/drawing/2014/main" val="20000"/>
                    </a:ext>
                  </a:extLst>
                </a:gridCol>
                <a:gridCol w="2227660">
                  <a:extLst>
                    <a:ext uri="{9D8B030D-6E8A-4147-A177-3AD203B41FA5}">
                      <a16:colId xmlns:a16="http://schemas.microsoft.com/office/drawing/2014/main" val="20001"/>
                    </a:ext>
                  </a:extLst>
                </a:gridCol>
                <a:gridCol w="2227660">
                  <a:extLst>
                    <a:ext uri="{9D8B030D-6E8A-4147-A177-3AD203B41FA5}">
                      <a16:colId xmlns:a16="http://schemas.microsoft.com/office/drawing/2014/main" val="20002"/>
                    </a:ext>
                  </a:extLst>
                </a:gridCol>
                <a:gridCol w="2227660">
                  <a:extLst>
                    <a:ext uri="{9D8B030D-6E8A-4147-A177-3AD203B41FA5}">
                      <a16:colId xmlns:a16="http://schemas.microsoft.com/office/drawing/2014/main" val="20003"/>
                    </a:ext>
                  </a:extLst>
                </a:gridCol>
              </a:tblGrid>
              <a:tr h="1442156">
                <a:tc>
                  <a:txBody>
                    <a:bodyPr/>
                    <a:lstStyle/>
                    <a:p>
                      <a:r>
                        <a:rPr lang="en-GB" sz="1800" dirty="0">
                          <a:solidFill>
                            <a:schemeClr val="tx1"/>
                          </a:solidFill>
                        </a:rPr>
                        <a:t>Districts</a:t>
                      </a:r>
                      <a:endParaRPr lang="en-ZA" sz="1800" dirty="0">
                        <a:solidFill>
                          <a:schemeClr val="tx1"/>
                        </a:solidFill>
                      </a:endParaRPr>
                    </a:p>
                  </a:txBody>
                  <a:tcPr marL="91443" marR="91443">
                    <a:solidFill>
                      <a:srgbClr val="FFC000"/>
                    </a:solidFill>
                  </a:tcPr>
                </a:tc>
                <a:tc>
                  <a:txBody>
                    <a:bodyPr/>
                    <a:lstStyle/>
                    <a:p>
                      <a:r>
                        <a:rPr lang="en-GB" sz="1800" dirty="0">
                          <a:solidFill>
                            <a:schemeClr val="tx1"/>
                          </a:solidFill>
                        </a:rPr>
                        <a:t>No. of facilities lost status</a:t>
                      </a:r>
                      <a:endParaRPr lang="en-ZA" sz="1800" dirty="0">
                        <a:solidFill>
                          <a:schemeClr val="tx1"/>
                        </a:solidFill>
                      </a:endParaRPr>
                    </a:p>
                  </a:txBody>
                  <a:tcPr marL="91443" marR="91443">
                    <a:solidFill>
                      <a:srgbClr val="FFC000"/>
                    </a:solidFill>
                  </a:tcPr>
                </a:tc>
                <a:tc>
                  <a:txBody>
                    <a:bodyPr/>
                    <a:lstStyle/>
                    <a:p>
                      <a:r>
                        <a:rPr lang="en-GB" sz="1800" dirty="0">
                          <a:solidFill>
                            <a:schemeClr val="tx1"/>
                          </a:solidFill>
                        </a:rPr>
                        <a:t>Total IC</a:t>
                      </a:r>
                      <a:endParaRPr lang="en-ZA" sz="1800" dirty="0">
                        <a:solidFill>
                          <a:schemeClr val="tx1"/>
                        </a:solidFill>
                      </a:endParaRPr>
                    </a:p>
                  </a:txBody>
                  <a:tcPr marL="91443" marR="91443">
                    <a:solidFill>
                      <a:srgbClr val="FFC000"/>
                    </a:solidFill>
                  </a:tcPr>
                </a:tc>
                <a:tc>
                  <a:txBody>
                    <a:bodyPr/>
                    <a:lstStyle/>
                    <a:p>
                      <a:r>
                        <a:rPr lang="en-GB" sz="1800" b="1" dirty="0">
                          <a:solidFill>
                            <a:schemeClr val="tx1"/>
                          </a:solidFill>
                        </a:rPr>
                        <a:t>% IC</a:t>
                      </a:r>
                      <a:endParaRPr lang="en-ZA" sz="1800" b="1" dirty="0">
                        <a:solidFill>
                          <a:schemeClr val="tx1"/>
                        </a:solidFill>
                      </a:endParaRPr>
                    </a:p>
                  </a:txBody>
                  <a:tcPr marL="91443" marR="91443">
                    <a:solidFill>
                      <a:srgbClr val="FFC000"/>
                    </a:solidFill>
                  </a:tcPr>
                </a:tc>
                <a:extLst>
                  <a:ext uri="{0D108BD9-81ED-4DB2-BD59-A6C34878D82A}">
                    <a16:rowId xmlns:a16="http://schemas.microsoft.com/office/drawing/2014/main" val="10000"/>
                  </a:ext>
                </a:extLst>
              </a:tr>
              <a:tr h="824089">
                <a:tc>
                  <a:txBody>
                    <a:bodyPr/>
                    <a:lstStyle/>
                    <a:p>
                      <a:r>
                        <a:rPr lang="en-GB" sz="1800" dirty="0"/>
                        <a:t>BOJANALA</a:t>
                      </a:r>
                      <a:endParaRPr lang="en-ZA" sz="1800" dirty="0"/>
                    </a:p>
                  </a:txBody>
                  <a:tcPr marL="91443" marR="91443"/>
                </a:tc>
                <a:tc>
                  <a:txBody>
                    <a:bodyPr/>
                    <a:lstStyle/>
                    <a:p>
                      <a:r>
                        <a:rPr lang="en-GB" sz="1800" b="1" dirty="0"/>
                        <a:t>22</a:t>
                      </a:r>
                      <a:r>
                        <a:rPr lang="en-GB" sz="1800" dirty="0"/>
                        <a:t>/63</a:t>
                      </a:r>
                      <a:endParaRPr lang="en-ZA" sz="1800" dirty="0"/>
                    </a:p>
                  </a:txBody>
                  <a:tcPr marL="91443" marR="91443"/>
                </a:tc>
                <a:tc>
                  <a:txBody>
                    <a:bodyPr/>
                    <a:lstStyle/>
                    <a:p>
                      <a:r>
                        <a:rPr lang="en-GB" sz="1800" dirty="0"/>
                        <a:t>41/119</a:t>
                      </a:r>
                      <a:endParaRPr lang="en-ZA" sz="1800" dirty="0"/>
                    </a:p>
                  </a:txBody>
                  <a:tcPr marL="91443" marR="91443"/>
                </a:tc>
                <a:tc>
                  <a:txBody>
                    <a:bodyPr/>
                    <a:lstStyle/>
                    <a:p>
                      <a:r>
                        <a:rPr lang="en-GB" sz="1800" dirty="0"/>
                        <a:t>35%</a:t>
                      </a:r>
                      <a:endParaRPr lang="en-ZA" sz="1800" dirty="0"/>
                    </a:p>
                  </a:txBody>
                  <a:tcPr marL="91443" marR="91443"/>
                </a:tc>
                <a:extLst>
                  <a:ext uri="{0D108BD9-81ED-4DB2-BD59-A6C34878D82A}">
                    <a16:rowId xmlns:a16="http://schemas.microsoft.com/office/drawing/2014/main" val="10001"/>
                  </a:ext>
                </a:extLst>
              </a:tr>
              <a:tr h="824089">
                <a:tc>
                  <a:txBody>
                    <a:bodyPr/>
                    <a:lstStyle/>
                    <a:p>
                      <a:r>
                        <a:rPr lang="en-GB" sz="1800" dirty="0"/>
                        <a:t>DR KK</a:t>
                      </a:r>
                      <a:endParaRPr lang="en-ZA" sz="1800" dirty="0"/>
                    </a:p>
                  </a:txBody>
                  <a:tcPr marL="91443" marR="91443"/>
                </a:tc>
                <a:tc>
                  <a:txBody>
                    <a:bodyPr/>
                    <a:lstStyle/>
                    <a:p>
                      <a:r>
                        <a:rPr lang="en-GB" sz="1800" b="1" dirty="0"/>
                        <a:t>24</a:t>
                      </a:r>
                      <a:r>
                        <a:rPr lang="en-GB" sz="1800" dirty="0"/>
                        <a:t>/37</a:t>
                      </a:r>
                      <a:endParaRPr lang="en-ZA" sz="1800" dirty="0"/>
                    </a:p>
                  </a:txBody>
                  <a:tcPr marL="91443" marR="91443"/>
                </a:tc>
                <a:tc>
                  <a:txBody>
                    <a:bodyPr/>
                    <a:lstStyle/>
                    <a:p>
                      <a:r>
                        <a:rPr lang="en-GB" sz="1800" dirty="0"/>
                        <a:t>13/40</a:t>
                      </a:r>
                      <a:endParaRPr lang="en-ZA" sz="1800" dirty="0"/>
                    </a:p>
                  </a:txBody>
                  <a:tcPr marL="91443" marR="91443"/>
                </a:tc>
                <a:tc>
                  <a:txBody>
                    <a:bodyPr/>
                    <a:lstStyle/>
                    <a:p>
                      <a:r>
                        <a:rPr lang="en-GB" sz="1800" dirty="0"/>
                        <a:t>33%</a:t>
                      </a:r>
                      <a:endParaRPr lang="en-ZA" sz="1800" dirty="0"/>
                    </a:p>
                  </a:txBody>
                  <a:tcPr marL="91443" marR="91443"/>
                </a:tc>
                <a:extLst>
                  <a:ext uri="{0D108BD9-81ED-4DB2-BD59-A6C34878D82A}">
                    <a16:rowId xmlns:a16="http://schemas.microsoft.com/office/drawing/2014/main" val="10002"/>
                  </a:ext>
                </a:extLst>
              </a:tr>
              <a:tr h="824089">
                <a:tc>
                  <a:txBody>
                    <a:bodyPr/>
                    <a:lstStyle/>
                    <a:p>
                      <a:r>
                        <a:rPr lang="en-GB" sz="1800" dirty="0"/>
                        <a:t>DR RSM</a:t>
                      </a:r>
                      <a:endParaRPr lang="en-ZA" sz="1800" dirty="0"/>
                    </a:p>
                  </a:txBody>
                  <a:tcPr marL="91443" marR="91443"/>
                </a:tc>
                <a:tc>
                  <a:txBody>
                    <a:bodyPr/>
                    <a:lstStyle/>
                    <a:p>
                      <a:r>
                        <a:rPr lang="en-GB" sz="1800" b="1" dirty="0"/>
                        <a:t>11</a:t>
                      </a:r>
                      <a:r>
                        <a:rPr lang="en-GB" sz="1800" dirty="0"/>
                        <a:t>/37</a:t>
                      </a:r>
                      <a:endParaRPr lang="en-ZA" sz="1800" dirty="0"/>
                    </a:p>
                  </a:txBody>
                  <a:tcPr marL="91443" marR="91443"/>
                </a:tc>
                <a:tc>
                  <a:txBody>
                    <a:bodyPr/>
                    <a:lstStyle/>
                    <a:p>
                      <a:r>
                        <a:rPr lang="en-GB" sz="1800" dirty="0"/>
                        <a:t>27/60</a:t>
                      </a:r>
                      <a:endParaRPr lang="en-ZA" sz="1800" dirty="0"/>
                    </a:p>
                  </a:txBody>
                  <a:tcPr marL="91443" marR="91443"/>
                </a:tc>
                <a:tc>
                  <a:txBody>
                    <a:bodyPr/>
                    <a:lstStyle/>
                    <a:p>
                      <a:r>
                        <a:rPr lang="en-GB" sz="1800" dirty="0"/>
                        <a:t>45%</a:t>
                      </a:r>
                      <a:endParaRPr lang="en-ZA" sz="1800" dirty="0"/>
                    </a:p>
                  </a:txBody>
                  <a:tcPr marL="91443" marR="91443"/>
                </a:tc>
                <a:extLst>
                  <a:ext uri="{0D108BD9-81ED-4DB2-BD59-A6C34878D82A}">
                    <a16:rowId xmlns:a16="http://schemas.microsoft.com/office/drawing/2014/main" val="10003"/>
                  </a:ext>
                </a:extLst>
              </a:tr>
              <a:tr h="824089">
                <a:tc>
                  <a:txBody>
                    <a:bodyPr/>
                    <a:lstStyle/>
                    <a:p>
                      <a:r>
                        <a:rPr lang="en-GB" sz="1800" dirty="0"/>
                        <a:t>NMM</a:t>
                      </a:r>
                      <a:endParaRPr lang="en-ZA" sz="1800" dirty="0"/>
                    </a:p>
                  </a:txBody>
                  <a:tcPr marL="91443" marR="91443"/>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t>18</a:t>
                      </a:r>
                      <a:r>
                        <a:rPr lang="en-GB" sz="1800" dirty="0"/>
                        <a:t>/44</a:t>
                      </a:r>
                      <a:endParaRPr lang="en-ZA" sz="1800" dirty="0"/>
                    </a:p>
                  </a:txBody>
                  <a:tcPr marL="91443" marR="91443"/>
                </a:tc>
                <a:tc>
                  <a:txBody>
                    <a:bodyPr/>
                    <a:lstStyle/>
                    <a:p>
                      <a:r>
                        <a:rPr lang="en-GB" sz="1800" dirty="0"/>
                        <a:t>26/89</a:t>
                      </a:r>
                      <a:endParaRPr lang="en-ZA" sz="1800" dirty="0"/>
                    </a:p>
                  </a:txBody>
                  <a:tcPr marL="91443" marR="91443"/>
                </a:tc>
                <a:tc>
                  <a:txBody>
                    <a:bodyPr/>
                    <a:lstStyle/>
                    <a:p>
                      <a:r>
                        <a:rPr lang="en-GB" sz="1800" dirty="0"/>
                        <a:t>29%</a:t>
                      </a:r>
                      <a:endParaRPr lang="en-ZA" sz="1800" dirty="0"/>
                    </a:p>
                  </a:txBody>
                  <a:tcPr marL="91443" marR="91443"/>
                </a:tc>
                <a:extLst>
                  <a:ext uri="{0D108BD9-81ED-4DB2-BD59-A6C34878D82A}">
                    <a16:rowId xmlns:a16="http://schemas.microsoft.com/office/drawing/2014/main" val="10004"/>
                  </a:ext>
                </a:extLst>
              </a:tr>
              <a:tr h="824089">
                <a:tc>
                  <a:txBody>
                    <a:bodyPr/>
                    <a:lstStyle/>
                    <a:p>
                      <a:r>
                        <a:rPr lang="en-GB" sz="1800" b="1" dirty="0">
                          <a:solidFill>
                            <a:schemeClr val="tx1"/>
                          </a:solidFill>
                        </a:rPr>
                        <a:t>PROV</a:t>
                      </a:r>
                      <a:endParaRPr lang="en-ZA" sz="1800" b="1" dirty="0">
                        <a:solidFill>
                          <a:schemeClr val="tx1"/>
                        </a:solidFill>
                      </a:endParaRPr>
                    </a:p>
                  </a:txBody>
                  <a:tcPr marL="91443" marR="91443"/>
                </a:tc>
                <a:tc>
                  <a:txBody>
                    <a:bodyPr/>
                    <a:lstStyle/>
                    <a:p>
                      <a:r>
                        <a:rPr lang="en-GB" sz="1800" b="1" dirty="0">
                          <a:solidFill>
                            <a:schemeClr val="tx1"/>
                          </a:solidFill>
                        </a:rPr>
                        <a:t>75/181</a:t>
                      </a:r>
                      <a:endParaRPr lang="en-ZA" sz="1800" b="1" dirty="0">
                        <a:solidFill>
                          <a:schemeClr val="tx1"/>
                        </a:solidFill>
                      </a:endParaRPr>
                    </a:p>
                  </a:txBody>
                  <a:tcPr marL="91443" marR="91443"/>
                </a:tc>
                <a:tc>
                  <a:txBody>
                    <a:bodyPr/>
                    <a:lstStyle/>
                    <a:p>
                      <a:r>
                        <a:rPr lang="en-GB" sz="1800" b="1" dirty="0">
                          <a:solidFill>
                            <a:schemeClr val="tx1"/>
                          </a:solidFill>
                        </a:rPr>
                        <a:t>107/308</a:t>
                      </a:r>
                      <a:endParaRPr lang="en-ZA" sz="1800" b="1" dirty="0">
                        <a:solidFill>
                          <a:schemeClr val="tx1"/>
                        </a:solidFill>
                      </a:endParaRPr>
                    </a:p>
                  </a:txBody>
                  <a:tcPr marL="91443" marR="91443"/>
                </a:tc>
                <a:tc>
                  <a:txBody>
                    <a:bodyPr/>
                    <a:lstStyle/>
                    <a:p>
                      <a:r>
                        <a:rPr lang="en-GB" sz="1800" b="1" dirty="0">
                          <a:solidFill>
                            <a:schemeClr val="tx1"/>
                          </a:solidFill>
                        </a:rPr>
                        <a:t>35%</a:t>
                      </a:r>
                      <a:endParaRPr lang="en-ZA" sz="1800" b="1" dirty="0">
                        <a:solidFill>
                          <a:schemeClr val="tx1"/>
                        </a:solidFill>
                      </a:endParaRPr>
                    </a:p>
                  </a:txBody>
                  <a:tcPr marL="91443" marR="91443"/>
                </a:tc>
                <a:extLst>
                  <a:ext uri="{0D108BD9-81ED-4DB2-BD59-A6C34878D82A}">
                    <a16:rowId xmlns:a16="http://schemas.microsoft.com/office/drawing/2014/main" val="10005"/>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39521688-7D45-4162-9D74-A3B38FB8ECB2}"/>
              </a:ext>
            </a:extLst>
          </p:cNvPr>
          <p:cNvSpPr>
            <a:spLocks noGrp="1"/>
          </p:cNvSpPr>
          <p:nvPr>
            <p:ph type="title"/>
          </p:nvPr>
        </p:nvSpPr>
        <p:spPr>
          <a:xfrm>
            <a:off x="457200" y="304800"/>
            <a:ext cx="8229600" cy="762000"/>
          </a:xfrm>
        </p:spPr>
        <p:txBody>
          <a:bodyPr/>
          <a:lstStyle/>
          <a:p>
            <a:r>
              <a:rPr lang="en-GB" altLang="en-US" sz="3200" b="1"/>
              <a:t>Facilities never achieved status</a:t>
            </a:r>
            <a:endParaRPr lang="en-ZA" altLang="en-US" sz="3200" b="1"/>
          </a:p>
        </p:txBody>
      </p:sp>
      <p:graphicFrame>
        <p:nvGraphicFramePr>
          <p:cNvPr id="4" name="Content Placeholder 3">
            <a:extLst>
              <a:ext uri="{FF2B5EF4-FFF2-40B4-BE49-F238E27FC236}">
                <a16:creationId xmlns:a16="http://schemas.microsoft.com/office/drawing/2014/main" id="{071FEB76-F4B6-4F53-830B-8B69E2530912}"/>
              </a:ext>
            </a:extLst>
          </p:cNvPr>
          <p:cNvGraphicFramePr>
            <a:graphicFrameLocks noGrp="1"/>
          </p:cNvGraphicFramePr>
          <p:nvPr>
            <p:ph idx="1"/>
          </p:nvPr>
        </p:nvGraphicFramePr>
        <p:xfrm>
          <a:off x="152400" y="971550"/>
          <a:ext cx="8839200" cy="5551488"/>
        </p:xfrm>
        <a:graphic>
          <a:graphicData uri="http://schemas.openxmlformats.org/drawingml/2006/table">
            <a:tbl>
              <a:tblPr firstRow="1" bandRow="1">
                <a:tableStyleId>{5C22544A-7EE6-4342-B048-85BDC9FD1C3A}</a:tableStyleId>
              </a:tblPr>
              <a:tblGrid>
                <a:gridCol w="2667000">
                  <a:extLst>
                    <a:ext uri="{9D8B030D-6E8A-4147-A177-3AD203B41FA5}">
                      <a16:colId xmlns:a16="http://schemas.microsoft.com/office/drawing/2014/main" val="20000"/>
                    </a:ext>
                  </a:extLst>
                </a:gridCol>
                <a:gridCol w="3124200">
                  <a:extLst>
                    <a:ext uri="{9D8B030D-6E8A-4147-A177-3AD203B41FA5}">
                      <a16:colId xmlns:a16="http://schemas.microsoft.com/office/drawing/2014/main" val="20001"/>
                    </a:ext>
                  </a:extLst>
                </a:gridCol>
                <a:gridCol w="3048001">
                  <a:extLst>
                    <a:ext uri="{9D8B030D-6E8A-4147-A177-3AD203B41FA5}">
                      <a16:colId xmlns:a16="http://schemas.microsoft.com/office/drawing/2014/main" val="20002"/>
                    </a:ext>
                  </a:extLst>
                </a:gridCol>
              </a:tblGrid>
              <a:tr h="940024">
                <a:tc>
                  <a:txBody>
                    <a:bodyPr/>
                    <a:lstStyle/>
                    <a:p>
                      <a:r>
                        <a:rPr lang="en-GB" sz="1800" b="1" dirty="0">
                          <a:solidFill>
                            <a:schemeClr val="tx1"/>
                          </a:solidFill>
                        </a:rPr>
                        <a:t>DISTRICTS</a:t>
                      </a:r>
                      <a:endParaRPr lang="en-ZA" sz="1800" b="1" dirty="0">
                        <a:solidFill>
                          <a:schemeClr val="tx1"/>
                        </a:solidFill>
                      </a:endParaRPr>
                    </a:p>
                  </a:txBody>
                  <a:tcPr marT="45708" marB="45708">
                    <a:solidFill>
                      <a:srgbClr val="FFC000"/>
                    </a:solidFill>
                  </a:tcPr>
                </a:tc>
                <a:tc>
                  <a:txBody>
                    <a:bodyPr/>
                    <a:lstStyle/>
                    <a:p>
                      <a:r>
                        <a:rPr lang="en-GB" sz="1800" b="1" dirty="0">
                          <a:solidFill>
                            <a:schemeClr val="tx1"/>
                          </a:solidFill>
                        </a:rPr>
                        <a:t>FACILITIES </a:t>
                      </a:r>
                      <a:endParaRPr lang="en-ZA" sz="1800" b="1" dirty="0">
                        <a:solidFill>
                          <a:schemeClr val="tx1"/>
                        </a:solidFill>
                      </a:endParaRPr>
                    </a:p>
                  </a:txBody>
                  <a:tcPr marT="45708" marB="45708">
                    <a:solidFill>
                      <a:srgbClr val="FFC000"/>
                    </a:solidFill>
                  </a:tcPr>
                </a:tc>
                <a:tc>
                  <a:txBody>
                    <a:bodyPr/>
                    <a:lstStyle/>
                    <a:p>
                      <a:r>
                        <a:rPr lang="en-GB" sz="1800" b="1" dirty="0">
                          <a:solidFill>
                            <a:schemeClr val="tx1"/>
                          </a:solidFill>
                        </a:rPr>
                        <a:t>CHALLENGES</a:t>
                      </a:r>
                      <a:endParaRPr lang="en-ZA" sz="1800" b="1" dirty="0">
                        <a:solidFill>
                          <a:schemeClr val="tx1"/>
                        </a:solidFill>
                      </a:endParaRPr>
                    </a:p>
                  </a:txBody>
                  <a:tcPr marT="45708" marB="45708">
                    <a:solidFill>
                      <a:srgbClr val="FFC000"/>
                    </a:solidFill>
                  </a:tcPr>
                </a:tc>
                <a:extLst>
                  <a:ext uri="{0D108BD9-81ED-4DB2-BD59-A6C34878D82A}">
                    <a16:rowId xmlns:a16="http://schemas.microsoft.com/office/drawing/2014/main" val="10000"/>
                  </a:ext>
                </a:extLst>
              </a:tr>
              <a:tr h="1615335">
                <a:tc>
                  <a:txBody>
                    <a:bodyPr/>
                    <a:lstStyle/>
                    <a:p>
                      <a:r>
                        <a:rPr lang="en-GB" sz="2000" dirty="0"/>
                        <a:t>Bojanala (08)</a:t>
                      </a:r>
                      <a:endParaRPr lang="en-ZA" sz="2000" dirty="0"/>
                    </a:p>
                  </a:txBody>
                  <a:tcPr marT="45708" marB="45708"/>
                </a:tc>
                <a:tc>
                  <a:txBody>
                    <a:bodyPr/>
                    <a:lstStyle/>
                    <a:p>
                      <a:r>
                        <a:rPr lang="en-GB" sz="2000" dirty="0" err="1"/>
                        <a:t>Kgabalatsane</a:t>
                      </a:r>
                      <a:r>
                        <a:rPr lang="en-GB" sz="2000" dirty="0"/>
                        <a:t>, </a:t>
                      </a:r>
                      <a:r>
                        <a:rPr lang="en-GB" sz="2000" dirty="0" err="1"/>
                        <a:t>Rabokala</a:t>
                      </a:r>
                      <a:r>
                        <a:rPr lang="en-GB" sz="2000" dirty="0"/>
                        <a:t>, </a:t>
                      </a:r>
                      <a:r>
                        <a:rPr lang="en-GB" sz="2000" dirty="0" err="1"/>
                        <a:t>Hoekfontein</a:t>
                      </a:r>
                      <a:r>
                        <a:rPr lang="en-GB" sz="2000" dirty="0"/>
                        <a:t>, </a:t>
                      </a:r>
                      <a:r>
                        <a:rPr lang="en-GB" sz="2000" dirty="0" err="1"/>
                        <a:t>Molorwe</a:t>
                      </a:r>
                      <a:r>
                        <a:rPr lang="en-GB" sz="2000" dirty="0"/>
                        <a:t>,</a:t>
                      </a:r>
                      <a:r>
                        <a:rPr lang="en-GB" sz="2000" baseline="0" dirty="0"/>
                        <a:t> </a:t>
                      </a:r>
                      <a:r>
                        <a:rPr lang="en-GB" sz="2000" baseline="0" dirty="0" err="1"/>
                        <a:t>Welgeval</a:t>
                      </a:r>
                      <a:r>
                        <a:rPr lang="en-GB" sz="2000" baseline="0" dirty="0"/>
                        <a:t>, </a:t>
                      </a:r>
                      <a:r>
                        <a:rPr lang="en-GB" sz="2000" baseline="0" dirty="0" err="1"/>
                        <a:t>Pitsedisulejang,Boitekong</a:t>
                      </a:r>
                      <a:r>
                        <a:rPr lang="en-GB" sz="2000" baseline="0" dirty="0"/>
                        <a:t> ,</a:t>
                      </a:r>
                      <a:r>
                        <a:rPr lang="en-GB" sz="2000" baseline="0" dirty="0" err="1"/>
                        <a:t>Mankaipaya</a:t>
                      </a:r>
                      <a:r>
                        <a:rPr lang="en-GB" sz="2000" baseline="0" dirty="0"/>
                        <a:t>,.</a:t>
                      </a:r>
                      <a:endParaRPr lang="en-ZA" sz="2000" dirty="0"/>
                    </a:p>
                  </a:txBody>
                  <a:tcPr marT="45708" marB="45708"/>
                </a:tc>
                <a:tc rowSpan="4">
                  <a:txBody>
                    <a:bodyPr/>
                    <a:lstStyle/>
                    <a:p>
                      <a:r>
                        <a:rPr lang="en-GB" sz="2000" dirty="0"/>
                        <a:t> Infrastructural challenges ( toilets</a:t>
                      </a:r>
                      <a:r>
                        <a:rPr lang="en-GB" sz="2000" baseline="0" dirty="0"/>
                        <a:t>  for people with disabilities , waste storages, essential equipment's, backup water and electricity, small ,old facilities) .</a:t>
                      </a:r>
                    </a:p>
                    <a:p>
                      <a:endParaRPr lang="en-GB" sz="2000" baseline="0" dirty="0"/>
                    </a:p>
                    <a:p>
                      <a:r>
                        <a:rPr lang="en-GB" sz="2000" dirty="0"/>
                        <a:t>non compliance</a:t>
                      </a:r>
                      <a:r>
                        <a:rPr lang="en-GB" sz="2000" baseline="0" dirty="0"/>
                        <a:t> to ICSM Prescripts.</a:t>
                      </a:r>
                      <a:endParaRPr lang="en-ZA" sz="2000" dirty="0"/>
                    </a:p>
                  </a:txBody>
                  <a:tcPr marT="45708" marB="45708"/>
                </a:tc>
                <a:extLst>
                  <a:ext uri="{0D108BD9-81ED-4DB2-BD59-A6C34878D82A}">
                    <a16:rowId xmlns:a16="http://schemas.microsoft.com/office/drawing/2014/main" val="10001"/>
                  </a:ext>
                </a:extLst>
              </a:tr>
              <a:tr h="658922">
                <a:tc>
                  <a:txBody>
                    <a:bodyPr/>
                    <a:lstStyle/>
                    <a:p>
                      <a:r>
                        <a:rPr lang="en-GB" sz="2000" dirty="0"/>
                        <a:t>Dr KK (01)</a:t>
                      </a:r>
                      <a:endParaRPr lang="en-ZA" sz="2000" dirty="0"/>
                    </a:p>
                  </a:txBody>
                  <a:tcPr marT="45708" marB="45708"/>
                </a:tc>
                <a:tc>
                  <a:txBody>
                    <a:bodyPr/>
                    <a:lstStyle/>
                    <a:p>
                      <a:r>
                        <a:rPr lang="en-GB" sz="2000" dirty="0" err="1"/>
                        <a:t>Wolmaranstadt</a:t>
                      </a:r>
                      <a:r>
                        <a:rPr lang="en-GB" sz="2000" baseline="0" dirty="0"/>
                        <a:t> Clinic</a:t>
                      </a:r>
                      <a:endParaRPr lang="en-ZA" sz="2000" dirty="0"/>
                    </a:p>
                  </a:txBody>
                  <a:tcPr marT="45708" marB="45708"/>
                </a:tc>
                <a:tc vMerge="1">
                  <a:txBody>
                    <a:bodyPr/>
                    <a:lstStyle/>
                    <a:p>
                      <a:endParaRPr lang="en-ZA" dirty="0"/>
                    </a:p>
                  </a:txBody>
                  <a:tcPr/>
                </a:tc>
                <a:extLst>
                  <a:ext uri="{0D108BD9-81ED-4DB2-BD59-A6C34878D82A}">
                    <a16:rowId xmlns:a16="http://schemas.microsoft.com/office/drawing/2014/main" val="10002"/>
                  </a:ext>
                </a:extLst>
              </a:tr>
              <a:tr h="1005767">
                <a:tc>
                  <a:txBody>
                    <a:bodyPr/>
                    <a:lstStyle/>
                    <a:p>
                      <a:r>
                        <a:rPr lang="en-GB" sz="2000" dirty="0"/>
                        <a:t>Dr RSM (03)</a:t>
                      </a:r>
                      <a:endParaRPr lang="en-ZA" sz="2000" dirty="0"/>
                    </a:p>
                  </a:txBody>
                  <a:tcPr marT="45708" marB="45708"/>
                </a:tc>
                <a:tc>
                  <a:txBody>
                    <a:bodyPr/>
                    <a:lstStyle/>
                    <a:p>
                      <a:r>
                        <a:rPr lang="en-GB" sz="2000" dirty="0" err="1"/>
                        <a:t>Manthe</a:t>
                      </a:r>
                      <a:r>
                        <a:rPr lang="en-GB" sz="2000" dirty="0"/>
                        <a:t> CHC, Upper </a:t>
                      </a:r>
                      <a:r>
                        <a:rPr lang="en-GB" sz="2000" dirty="0" err="1"/>
                        <a:t>Majeakgoro</a:t>
                      </a:r>
                      <a:r>
                        <a:rPr lang="en-GB" sz="2000" dirty="0"/>
                        <a:t> and </a:t>
                      </a:r>
                      <a:r>
                        <a:rPr lang="en-GB" sz="2000" dirty="0" err="1"/>
                        <a:t>Mokgareng</a:t>
                      </a:r>
                      <a:r>
                        <a:rPr lang="en-GB" sz="2000" baseline="0" dirty="0"/>
                        <a:t> Clinic</a:t>
                      </a:r>
                      <a:endParaRPr lang="en-ZA" sz="2000" dirty="0"/>
                    </a:p>
                  </a:txBody>
                  <a:tcPr marT="45708" marB="45708"/>
                </a:tc>
                <a:tc vMerge="1">
                  <a:txBody>
                    <a:bodyPr/>
                    <a:lstStyle/>
                    <a:p>
                      <a:endParaRPr lang="en-ZA" dirty="0"/>
                    </a:p>
                  </a:txBody>
                  <a:tcPr/>
                </a:tc>
                <a:extLst>
                  <a:ext uri="{0D108BD9-81ED-4DB2-BD59-A6C34878D82A}">
                    <a16:rowId xmlns:a16="http://schemas.microsoft.com/office/drawing/2014/main" val="10003"/>
                  </a:ext>
                </a:extLst>
              </a:tr>
              <a:tr h="672518">
                <a:tc>
                  <a:txBody>
                    <a:bodyPr/>
                    <a:lstStyle/>
                    <a:p>
                      <a:r>
                        <a:rPr lang="en-GB" sz="1800" dirty="0"/>
                        <a:t>NMM (03)</a:t>
                      </a:r>
                      <a:endParaRPr lang="en-ZA" sz="1800" dirty="0"/>
                    </a:p>
                  </a:txBody>
                  <a:tcPr marT="45708" marB="45708"/>
                </a:tc>
                <a:tc>
                  <a:txBody>
                    <a:bodyPr/>
                    <a:lstStyle/>
                    <a:p>
                      <a:r>
                        <a:rPr lang="en-GB" sz="1800" dirty="0"/>
                        <a:t>Groot Marico ,</a:t>
                      </a:r>
                      <a:r>
                        <a:rPr lang="en-GB" sz="1800" dirty="0" err="1"/>
                        <a:t>Dithakong</a:t>
                      </a:r>
                      <a:r>
                        <a:rPr lang="en-GB" sz="1800" dirty="0"/>
                        <a:t> and </a:t>
                      </a:r>
                      <a:r>
                        <a:rPr lang="en-GB" sz="1800" dirty="0" err="1"/>
                        <a:t>Braaklaagte</a:t>
                      </a:r>
                      <a:r>
                        <a:rPr lang="en-GB" sz="1800" dirty="0"/>
                        <a:t> clinics</a:t>
                      </a:r>
                      <a:endParaRPr lang="en-ZA" sz="1800" dirty="0"/>
                    </a:p>
                  </a:txBody>
                  <a:tcPr marT="45708" marB="45708"/>
                </a:tc>
                <a:tc vMerge="1">
                  <a:txBody>
                    <a:bodyPr/>
                    <a:lstStyle/>
                    <a:p>
                      <a:endParaRPr lang="en-ZA" dirty="0"/>
                    </a:p>
                  </a:txBody>
                  <a:tcPr/>
                </a:tc>
                <a:extLst>
                  <a:ext uri="{0D108BD9-81ED-4DB2-BD59-A6C34878D82A}">
                    <a16:rowId xmlns:a16="http://schemas.microsoft.com/office/drawing/2014/main" val="10004"/>
                  </a:ext>
                </a:extLst>
              </a:tr>
              <a:tr h="658922">
                <a:tc>
                  <a:txBody>
                    <a:bodyPr/>
                    <a:lstStyle/>
                    <a:p>
                      <a:r>
                        <a:rPr lang="en-GB" sz="1800" b="1" dirty="0"/>
                        <a:t>TOTAL</a:t>
                      </a:r>
                      <a:endParaRPr lang="en-ZA" sz="1800" b="1" dirty="0"/>
                    </a:p>
                  </a:txBody>
                  <a:tcPr marT="45708" marB="45708"/>
                </a:tc>
                <a:tc>
                  <a:txBody>
                    <a:bodyPr/>
                    <a:lstStyle/>
                    <a:p>
                      <a:r>
                        <a:rPr lang="en-GB" sz="1800" b="1" dirty="0"/>
                        <a:t>15 clinics</a:t>
                      </a:r>
                      <a:endParaRPr lang="en-ZA" sz="1800" b="1" dirty="0"/>
                    </a:p>
                  </a:txBody>
                  <a:tcPr marT="45708" marB="45708"/>
                </a:tc>
                <a:tc>
                  <a:txBody>
                    <a:bodyPr/>
                    <a:lstStyle/>
                    <a:p>
                      <a:endParaRPr lang="en-ZA" sz="1800" dirty="0"/>
                    </a:p>
                  </a:txBody>
                  <a:tcPr marT="45708" marB="45708"/>
                </a:tc>
                <a:extLst>
                  <a:ext uri="{0D108BD9-81ED-4DB2-BD59-A6C34878D82A}">
                    <a16:rowId xmlns:a16="http://schemas.microsoft.com/office/drawing/2014/main" val="10005"/>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8333F1E9-1024-42B9-8894-159A076C4857}"/>
              </a:ext>
            </a:extLst>
          </p:cNvPr>
          <p:cNvSpPr>
            <a:spLocks noGrp="1"/>
          </p:cNvSpPr>
          <p:nvPr>
            <p:ph type="title"/>
          </p:nvPr>
        </p:nvSpPr>
        <p:spPr>
          <a:xfrm>
            <a:off x="457200" y="296863"/>
            <a:ext cx="8229600" cy="541337"/>
          </a:xfrm>
        </p:spPr>
        <p:txBody>
          <a:bodyPr/>
          <a:lstStyle/>
          <a:p>
            <a:pPr algn="l"/>
            <a:r>
              <a:rPr lang="en-ZA" altLang="en-US" sz="3200"/>
              <a:t>          </a:t>
            </a:r>
            <a:r>
              <a:rPr lang="en-ZA" altLang="en-US" sz="3200" b="1"/>
              <a:t>CRITICAL SUCCESS FACTORS</a:t>
            </a:r>
          </a:p>
        </p:txBody>
      </p:sp>
      <p:sp>
        <p:nvSpPr>
          <p:cNvPr id="3" name="Content Placeholder 2">
            <a:extLst>
              <a:ext uri="{FF2B5EF4-FFF2-40B4-BE49-F238E27FC236}">
                <a16:creationId xmlns:a16="http://schemas.microsoft.com/office/drawing/2014/main" id="{3FDE0ACE-F3D7-4F94-94B5-70E6E624D27B}"/>
              </a:ext>
            </a:extLst>
          </p:cNvPr>
          <p:cNvSpPr>
            <a:spLocks noGrp="1"/>
          </p:cNvSpPr>
          <p:nvPr>
            <p:ph idx="1"/>
          </p:nvPr>
        </p:nvSpPr>
        <p:spPr>
          <a:xfrm>
            <a:off x="457200" y="762000"/>
            <a:ext cx="8229600" cy="5516563"/>
          </a:xfrm>
        </p:spPr>
        <p:txBody>
          <a:bodyPr/>
          <a:lstStyle/>
          <a:p>
            <a:pPr>
              <a:defRPr/>
            </a:pPr>
            <a:r>
              <a:rPr lang="en-GB" sz="2400" dirty="0"/>
              <a:t>Executive management support e.g. DMT meetings at facility level</a:t>
            </a:r>
          </a:p>
          <a:p>
            <a:pPr>
              <a:defRPr/>
            </a:pPr>
            <a:r>
              <a:rPr lang="en-GB" sz="2400" dirty="0"/>
              <a:t>Delegation of Professional Nurses as quality assurance coordinators.</a:t>
            </a:r>
          </a:p>
          <a:p>
            <a:pPr>
              <a:defRPr/>
            </a:pPr>
            <a:r>
              <a:rPr lang="en-GB" sz="2400" dirty="0"/>
              <a:t>Fortnightly teleconferences chaired:  DDG.</a:t>
            </a:r>
            <a:endParaRPr lang="en-ZA" sz="2400" dirty="0"/>
          </a:p>
          <a:p>
            <a:pPr>
              <a:defRPr/>
            </a:pPr>
            <a:r>
              <a:rPr lang="en-ZA" sz="2400" dirty="0"/>
              <a:t>Procurement of equipment including those that were donated by </a:t>
            </a:r>
            <a:r>
              <a:rPr lang="en-ZA" sz="2400" dirty="0" err="1"/>
              <a:t>NDoH</a:t>
            </a:r>
            <a:r>
              <a:rPr lang="en-ZA" sz="2400" dirty="0"/>
              <a:t> and partners( </a:t>
            </a:r>
            <a:r>
              <a:rPr lang="en-ZA" sz="2400" dirty="0" err="1"/>
              <a:t>Aurum</a:t>
            </a:r>
            <a:r>
              <a:rPr lang="en-ZA" sz="2400" dirty="0"/>
              <a:t>).</a:t>
            </a:r>
          </a:p>
          <a:p>
            <a:pPr>
              <a:defRPr/>
            </a:pPr>
            <a:r>
              <a:rPr lang="en-ZA" sz="2400" dirty="0"/>
              <a:t>Appointment of supporting Parents from Provincial Office for each District by DDG .</a:t>
            </a:r>
          </a:p>
          <a:p>
            <a:pPr>
              <a:defRPr/>
            </a:pPr>
            <a:r>
              <a:rPr lang="en-ZA" sz="2400" dirty="0"/>
              <a:t>Formulation of equipment and maintenance committees</a:t>
            </a:r>
          </a:p>
          <a:p>
            <a:pPr>
              <a:defRPr/>
            </a:pPr>
            <a:r>
              <a:rPr lang="en-ZA" sz="2400" dirty="0"/>
              <a:t>Inter-facility peer reviews.</a:t>
            </a:r>
          </a:p>
          <a:p>
            <a:pPr>
              <a:defRPr/>
            </a:pPr>
            <a:r>
              <a:rPr lang="en-ZA" sz="2400" dirty="0"/>
              <a:t>Quarterly meetings with assessors and champions chaired by the DDG .</a:t>
            </a:r>
          </a:p>
          <a:p>
            <a:pPr>
              <a:defRPr/>
            </a:pPr>
            <a:r>
              <a:rPr lang="en-GB" sz="2400" dirty="0"/>
              <a:t>Roadshow by DDG engaging with Operational Managers.</a:t>
            </a:r>
            <a:endParaRPr lang="en-ZA" sz="2400" dirty="0"/>
          </a:p>
          <a:p>
            <a:pPr>
              <a:defRPr/>
            </a:pPr>
            <a:endParaRPr lang="en-ZA" dirty="0"/>
          </a:p>
          <a:p>
            <a:pPr marL="0" indent="0">
              <a:buFontTx/>
              <a:buNone/>
              <a:defRPr/>
            </a:pPr>
            <a:endParaRPr lang="en-ZA" dirty="0"/>
          </a:p>
          <a:p>
            <a:pPr>
              <a:defRPr/>
            </a:pPr>
            <a:endParaRPr lang="en-ZA" dirty="0"/>
          </a:p>
          <a:p>
            <a:pPr>
              <a:defRPr/>
            </a:pPr>
            <a:endParaRPr lang="en-ZA" dirty="0"/>
          </a:p>
          <a:p>
            <a:pPr>
              <a:defRPr/>
            </a:pPr>
            <a:endParaRPr lang="en-ZA" dirty="0"/>
          </a:p>
          <a:p>
            <a:pPr marL="0" indent="0">
              <a:buFontTx/>
              <a:buNone/>
              <a:defRPr/>
            </a:pPr>
            <a:endParaRPr lang="en-ZA"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5A6B173B-DDC5-4A6A-9923-CEE58A7734CF}"/>
              </a:ext>
            </a:extLst>
          </p:cNvPr>
          <p:cNvSpPr>
            <a:spLocks noGrp="1"/>
          </p:cNvSpPr>
          <p:nvPr>
            <p:ph type="title"/>
          </p:nvPr>
        </p:nvSpPr>
        <p:spPr>
          <a:xfrm>
            <a:off x="457200" y="0"/>
            <a:ext cx="8229600" cy="1143000"/>
          </a:xfrm>
        </p:spPr>
        <p:txBody>
          <a:bodyPr/>
          <a:lstStyle/>
          <a:p>
            <a:r>
              <a:rPr lang="en-GB" altLang="en-US" sz="3200" b="1"/>
              <a:t>Critical role players for  achievement of ICRM</a:t>
            </a:r>
            <a:endParaRPr lang="en-ZA" altLang="en-US" sz="3200" b="1"/>
          </a:p>
        </p:txBody>
      </p:sp>
      <p:graphicFrame>
        <p:nvGraphicFramePr>
          <p:cNvPr id="4" name="Content Placeholder 3">
            <a:extLst>
              <a:ext uri="{FF2B5EF4-FFF2-40B4-BE49-F238E27FC236}">
                <a16:creationId xmlns:a16="http://schemas.microsoft.com/office/drawing/2014/main" id="{13858461-F7A0-4955-B38F-FEC1B8471F22}"/>
              </a:ext>
            </a:extLst>
          </p:cNvPr>
          <p:cNvGraphicFramePr>
            <a:graphicFrameLocks noGrp="1"/>
          </p:cNvGraphicFramePr>
          <p:nvPr>
            <p:ph idx="1"/>
          </p:nvPr>
        </p:nvGraphicFramePr>
        <p:xfrm>
          <a:off x="76200" y="1066800"/>
          <a:ext cx="9067800" cy="6480175"/>
        </p:xfrm>
        <a:graphic>
          <a:graphicData uri="http://schemas.openxmlformats.org/drawingml/2006/table">
            <a:tbl>
              <a:tblPr firstRow="1" bandRow="1">
                <a:tableStyleId>{5C22544A-7EE6-4342-B048-85BDC9FD1C3A}</a:tableStyleId>
              </a:tblPr>
              <a:tblGrid>
                <a:gridCol w="4533900">
                  <a:extLst>
                    <a:ext uri="{9D8B030D-6E8A-4147-A177-3AD203B41FA5}">
                      <a16:colId xmlns:a16="http://schemas.microsoft.com/office/drawing/2014/main" val="20000"/>
                    </a:ext>
                  </a:extLst>
                </a:gridCol>
                <a:gridCol w="4533900">
                  <a:extLst>
                    <a:ext uri="{9D8B030D-6E8A-4147-A177-3AD203B41FA5}">
                      <a16:colId xmlns:a16="http://schemas.microsoft.com/office/drawing/2014/main" val="20001"/>
                    </a:ext>
                  </a:extLst>
                </a:gridCol>
              </a:tblGrid>
              <a:tr h="651235">
                <a:tc>
                  <a:txBody>
                    <a:bodyPr/>
                    <a:lstStyle/>
                    <a:p>
                      <a:r>
                        <a:rPr lang="en-GB" sz="2000" b="1" dirty="0">
                          <a:solidFill>
                            <a:schemeClr val="tx1"/>
                          </a:solidFill>
                        </a:rPr>
                        <a:t>Role</a:t>
                      </a:r>
                      <a:r>
                        <a:rPr lang="en-GB" sz="2000" b="1" baseline="0" dirty="0">
                          <a:solidFill>
                            <a:schemeClr val="tx1"/>
                          </a:solidFill>
                        </a:rPr>
                        <a:t> players</a:t>
                      </a:r>
                      <a:endParaRPr lang="en-ZA" sz="2000" b="1" dirty="0">
                        <a:solidFill>
                          <a:schemeClr val="tx1"/>
                        </a:solidFill>
                      </a:endParaRPr>
                    </a:p>
                  </a:txBody>
                  <a:tcPr marT="45728" marB="45728">
                    <a:solidFill>
                      <a:srgbClr val="FFC000"/>
                    </a:solidFill>
                  </a:tcPr>
                </a:tc>
                <a:tc>
                  <a:txBody>
                    <a:bodyPr/>
                    <a:lstStyle/>
                    <a:p>
                      <a:r>
                        <a:rPr lang="en-GB" sz="2000" b="1" dirty="0">
                          <a:solidFill>
                            <a:schemeClr val="tx1"/>
                          </a:solidFill>
                        </a:rPr>
                        <a:t>Responsibilities</a:t>
                      </a:r>
                      <a:endParaRPr lang="en-ZA" sz="2000" b="1" dirty="0">
                        <a:solidFill>
                          <a:schemeClr val="tx1"/>
                        </a:solidFill>
                      </a:endParaRPr>
                    </a:p>
                  </a:txBody>
                  <a:tcPr marT="45728" marB="45728">
                    <a:solidFill>
                      <a:srgbClr val="FFC000"/>
                    </a:solidFill>
                  </a:tcPr>
                </a:tc>
                <a:extLst>
                  <a:ext uri="{0D108BD9-81ED-4DB2-BD59-A6C34878D82A}">
                    <a16:rowId xmlns:a16="http://schemas.microsoft.com/office/drawing/2014/main" val="10000"/>
                  </a:ext>
                </a:extLst>
              </a:tr>
              <a:tr h="702790">
                <a:tc>
                  <a:txBody>
                    <a:bodyPr/>
                    <a:lstStyle/>
                    <a:p>
                      <a:r>
                        <a:rPr lang="en-GB" sz="2000" dirty="0"/>
                        <a:t>Executive Managers( Provincial and Districts)</a:t>
                      </a:r>
                      <a:endParaRPr lang="en-ZA" sz="2000" dirty="0"/>
                    </a:p>
                  </a:txBody>
                  <a:tcPr marT="45728" marB="45728"/>
                </a:tc>
                <a:tc>
                  <a:txBody>
                    <a:bodyPr/>
                    <a:lstStyle/>
                    <a:p>
                      <a:r>
                        <a:rPr lang="en-GB" sz="2000" dirty="0"/>
                        <a:t>Resource mobilization</a:t>
                      </a:r>
                      <a:endParaRPr lang="en-ZA" sz="2000" dirty="0"/>
                    </a:p>
                  </a:txBody>
                  <a:tcPr marT="45728" marB="45728"/>
                </a:tc>
                <a:extLst>
                  <a:ext uri="{0D108BD9-81ED-4DB2-BD59-A6C34878D82A}">
                    <a16:rowId xmlns:a16="http://schemas.microsoft.com/office/drawing/2014/main" val="10001"/>
                  </a:ext>
                </a:extLst>
              </a:tr>
              <a:tr h="1005927">
                <a:tc>
                  <a:txBody>
                    <a:bodyPr/>
                    <a:lstStyle/>
                    <a:p>
                      <a:r>
                        <a:rPr lang="en-GB" sz="2000" dirty="0"/>
                        <a:t>Sub-Districts Management Teams ( Sub-District Managers, Local</a:t>
                      </a:r>
                      <a:r>
                        <a:rPr lang="en-GB" sz="2000" baseline="0" dirty="0"/>
                        <a:t> Area Managers, Corporate Managers )</a:t>
                      </a:r>
                      <a:endParaRPr lang="en-ZA" sz="2000" dirty="0"/>
                    </a:p>
                  </a:txBody>
                  <a:tcPr marT="45728" marB="45728"/>
                </a:tc>
                <a:tc>
                  <a:txBody>
                    <a:bodyPr/>
                    <a:lstStyle/>
                    <a:p>
                      <a:r>
                        <a:rPr lang="en-GB" sz="2000" dirty="0"/>
                        <a:t>Lead and</a:t>
                      </a:r>
                      <a:r>
                        <a:rPr lang="en-GB" sz="2000" baseline="0" dirty="0"/>
                        <a:t> monitor implementation</a:t>
                      </a:r>
                      <a:endParaRPr lang="en-ZA" sz="2000" dirty="0"/>
                    </a:p>
                  </a:txBody>
                  <a:tcPr marT="45728" marB="45728"/>
                </a:tc>
                <a:extLst>
                  <a:ext uri="{0D108BD9-81ED-4DB2-BD59-A6C34878D82A}">
                    <a16:rowId xmlns:a16="http://schemas.microsoft.com/office/drawing/2014/main" val="10002"/>
                  </a:ext>
                </a:extLst>
              </a:tr>
              <a:tr h="702790">
                <a:tc>
                  <a:txBody>
                    <a:bodyPr/>
                    <a:lstStyle/>
                    <a:p>
                      <a:endParaRPr lang="en-GB" sz="2000" dirty="0"/>
                    </a:p>
                    <a:p>
                      <a:r>
                        <a:rPr lang="en-GB" sz="2000" dirty="0"/>
                        <a:t>Developmental</a:t>
                      </a:r>
                      <a:r>
                        <a:rPr lang="en-GB" sz="2000" baseline="0" dirty="0"/>
                        <a:t> </a:t>
                      </a:r>
                      <a:r>
                        <a:rPr lang="en-GB" sz="2000" dirty="0"/>
                        <a:t>Partners</a:t>
                      </a:r>
                      <a:endParaRPr lang="en-ZA" sz="2000" dirty="0"/>
                    </a:p>
                  </a:txBody>
                  <a:tcPr marT="45728" marB="45728"/>
                </a:tc>
                <a:tc>
                  <a:txBody>
                    <a:bodyPr/>
                    <a:lstStyle/>
                    <a:p>
                      <a:endParaRPr lang="en-GB" sz="2000" dirty="0"/>
                    </a:p>
                    <a:p>
                      <a:r>
                        <a:rPr lang="en-GB" sz="2000" dirty="0"/>
                        <a:t>Support with resources</a:t>
                      </a:r>
                      <a:endParaRPr lang="en-ZA" sz="2000" dirty="0"/>
                    </a:p>
                  </a:txBody>
                  <a:tcPr marT="45728" marB="45728"/>
                </a:tc>
                <a:extLst>
                  <a:ext uri="{0D108BD9-81ED-4DB2-BD59-A6C34878D82A}">
                    <a16:rowId xmlns:a16="http://schemas.microsoft.com/office/drawing/2014/main" val="10003"/>
                  </a:ext>
                </a:extLst>
              </a:tr>
              <a:tr h="1005927">
                <a:tc>
                  <a:txBody>
                    <a:bodyPr/>
                    <a:lstStyle/>
                    <a:p>
                      <a:endParaRPr lang="en-GB" sz="2000" dirty="0"/>
                    </a:p>
                    <a:p>
                      <a:r>
                        <a:rPr lang="en-GB" sz="2000" dirty="0"/>
                        <a:t>Governance</a:t>
                      </a:r>
                      <a:r>
                        <a:rPr lang="en-GB" sz="2000" baseline="0" dirty="0"/>
                        <a:t> structures</a:t>
                      </a:r>
                      <a:endParaRPr lang="en-ZA" sz="2000" dirty="0"/>
                    </a:p>
                  </a:txBody>
                  <a:tcPr marT="45728" marB="45728"/>
                </a:tc>
                <a:tc>
                  <a:txBody>
                    <a:bodyPr/>
                    <a:lstStyle/>
                    <a:p>
                      <a:endParaRPr lang="en-GB" sz="2000" dirty="0"/>
                    </a:p>
                    <a:p>
                      <a:r>
                        <a:rPr lang="en-GB" sz="2000" dirty="0"/>
                        <a:t>Oversight</a:t>
                      </a:r>
                      <a:r>
                        <a:rPr lang="en-GB" sz="2000" baseline="0" dirty="0"/>
                        <a:t> role , community awareness /buying</a:t>
                      </a:r>
                      <a:endParaRPr lang="en-ZA" sz="2000" dirty="0"/>
                    </a:p>
                  </a:txBody>
                  <a:tcPr marT="45728" marB="45728"/>
                </a:tc>
                <a:extLst>
                  <a:ext uri="{0D108BD9-81ED-4DB2-BD59-A6C34878D82A}">
                    <a16:rowId xmlns:a16="http://schemas.microsoft.com/office/drawing/2014/main" val="10004"/>
                  </a:ext>
                </a:extLst>
              </a:tr>
              <a:tr h="1005927">
                <a:tc>
                  <a:txBody>
                    <a:bodyPr/>
                    <a:lstStyle/>
                    <a:p>
                      <a:endParaRPr lang="en-GB" sz="2000" dirty="0"/>
                    </a:p>
                    <a:p>
                      <a:r>
                        <a:rPr lang="en-GB" sz="2000" dirty="0"/>
                        <a:t>District Clinical specialists  </a:t>
                      </a:r>
                      <a:endParaRPr lang="en-ZA" sz="2000" dirty="0"/>
                    </a:p>
                  </a:txBody>
                  <a:tcPr marT="45728" marB="45728"/>
                </a:tc>
                <a:tc>
                  <a:txBody>
                    <a:bodyPr/>
                    <a:lstStyle/>
                    <a:p>
                      <a:endParaRPr lang="en-GB" sz="2000" dirty="0"/>
                    </a:p>
                    <a:p>
                      <a:r>
                        <a:rPr lang="en-GB" sz="2000" dirty="0"/>
                        <a:t>Strengthen clinical managements ( ICSM, Clinical Audits ,Trainings )</a:t>
                      </a:r>
                      <a:endParaRPr lang="en-ZA" sz="2000" dirty="0"/>
                    </a:p>
                  </a:txBody>
                  <a:tcPr marT="45728" marB="45728"/>
                </a:tc>
                <a:extLst>
                  <a:ext uri="{0D108BD9-81ED-4DB2-BD59-A6C34878D82A}">
                    <a16:rowId xmlns:a16="http://schemas.microsoft.com/office/drawing/2014/main" val="10005"/>
                  </a:ext>
                </a:extLst>
              </a:tr>
              <a:tr h="702790">
                <a:tc>
                  <a:txBody>
                    <a:bodyPr/>
                    <a:lstStyle/>
                    <a:p>
                      <a:r>
                        <a:rPr lang="en-GB" sz="2000" dirty="0"/>
                        <a:t>Program Managers ( Provincial ,District )</a:t>
                      </a:r>
                      <a:endParaRPr lang="en-ZA" sz="2000" dirty="0"/>
                    </a:p>
                  </a:txBody>
                  <a:tcPr marT="45728" marB="45728"/>
                </a:tc>
                <a:tc>
                  <a:txBody>
                    <a:bodyPr/>
                    <a:lstStyle/>
                    <a:p>
                      <a:r>
                        <a:rPr lang="en-GB" sz="2000" dirty="0"/>
                        <a:t>Strengthen clinical managements ( ICSM, Clinical Audits ,Trainings </a:t>
                      </a:r>
                      <a:endParaRPr lang="en-ZA" sz="2000" dirty="0"/>
                    </a:p>
                  </a:txBody>
                  <a:tcPr marT="45728" marB="45728"/>
                </a:tc>
                <a:extLst>
                  <a:ext uri="{0D108BD9-81ED-4DB2-BD59-A6C34878D82A}">
                    <a16:rowId xmlns:a16="http://schemas.microsoft.com/office/drawing/2014/main" val="10006"/>
                  </a:ext>
                </a:extLst>
              </a:tr>
              <a:tr h="702790">
                <a:tc>
                  <a:txBody>
                    <a:bodyPr/>
                    <a:lstStyle/>
                    <a:p>
                      <a:r>
                        <a:rPr lang="en-GB" sz="2000" dirty="0"/>
                        <a:t>Operational Managers</a:t>
                      </a:r>
                      <a:endParaRPr lang="en-ZA" sz="2000" dirty="0"/>
                    </a:p>
                  </a:txBody>
                  <a:tcPr marT="45728" marB="45728"/>
                </a:tc>
                <a:tc>
                  <a:txBody>
                    <a:bodyPr/>
                    <a:lstStyle/>
                    <a:p>
                      <a:r>
                        <a:rPr lang="en-GB" sz="2000" dirty="0"/>
                        <a:t>Daily</a:t>
                      </a:r>
                      <a:r>
                        <a:rPr lang="en-GB" sz="2000" baseline="0" dirty="0"/>
                        <a:t> implementation ( Utilize ICRM as facility management tool)</a:t>
                      </a:r>
                      <a:endParaRPr lang="en-ZA" sz="2000" dirty="0"/>
                    </a:p>
                  </a:txBody>
                  <a:tcPr marT="45728" marB="45728"/>
                </a:tc>
                <a:extLst>
                  <a:ext uri="{0D108BD9-81ED-4DB2-BD59-A6C34878D82A}">
                    <a16:rowId xmlns:a16="http://schemas.microsoft.com/office/drawing/2014/main" val="10007"/>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6EE977C5-98F0-4534-958F-381C16FDD2B3}"/>
              </a:ext>
            </a:extLst>
          </p:cNvPr>
          <p:cNvSpPr>
            <a:spLocks noGrp="1"/>
          </p:cNvSpPr>
          <p:nvPr>
            <p:ph type="title"/>
          </p:nvPr>
        </p:nvSpPr>
        <p:spPr>
          <a:xfrm>
            <a:off x="457200" y="381000"/>
            <a:ext cx="8229600" cy="685800"/>
          </a:xfrm>
        </p:spPr>
        <p:txBody>
          <a:bodyPr/>
          <a:lstStyle/>
          <a:p>
            <a:r>
              <a:rPr lang="en-GB" altLang="en-US" sz="3200"/>
              <a:t>Assessments objectivity </a:t>
            </a:r>
            <a:endParaRPr lang="en-ZA" altLang="en-US" sz="3200"/>
          </a:p>
        </p:txBody>
      </p:sp>
      <p:sp>
        <p:nvSpPr>
          <p:cNvPr id="16387" name="Content Placeholder 2">
            <a:extLst>
              <a:ext uri="{FF2B5EF4-FFF2-40B4-BE49-F238E27FC236}">
                <a16:creationId xmlns:a16="http://schemas.microsoft.com/office/drawing/2014/main" id="{030CC5A3-C8DE-4A56-A9FD-9AEFC473990C}"/>
              </a:ext>
            </a:extLst>
          </p:cNvPr>
          <p:cNvSpPr>
            <a:spLocks noGrp="1"/>
          </p:cNvSpPr>
          <p:nvPr>
            <p:ph idx="1"/>
          </p:nvPr>
        </p:nvSpPr>
        <p:spPr>
          <a:xfrm>
            <a:off x="152400" y="1066800"/>
            <a:ext cx="8839200" cy="5059363"/>
          </a:xfrm>
        </p:spPr>
        <p:txBody>
          <a:bodyPr/>
          <a:lstStyle/>
          <a:p>
            <a:r>
              <a:rPr lang="en-GB" altLang="en-US"/>
              <a:t>Formal Appointment of permanent Provincial assessors with clear TOR.</a:t>
            </a:r>
          </a:p>
          <a:p>
            <a:r>
              <a:rPr lang="en-GB" altLang="en-US"/>
              <a:t>Code of conduct for assessors</a:t>
            </a:r>
          </a:p>
          <a:p>
            <a:r>
              <a:rPr lang="en-GB" altLang="en-US"/>
              <a:t>Improve process of capturing ,e.g. electronic gadgets.</a:t>
            </a:r>
          </a:p>
          <a:p>
            <a:r>
              <a:rPr lang="en-GB" altLang="en-US"/>
              <a:t>Mixed inter districts teams.</a:t>
            </a:r>
          </a:p>
          <a:p>
            <a:endParaRPr lang="en-GB" altLang="en-US"/>
          </a:p>
          <a:p>
            <a:endParaRPr lang="en-GB" altLang="en-US"/>
          </a:p>
          <a:p>
            <a:endParaRPr lang="en-GB" altLang="en-US"/>
          </a:p>
          <a:p>
            <a:endParaRPr lang="en-GB" altLang="en-US"/>
          </a:p>
          <a:p>
            <a:endParaRPr lang="en-ZA"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EEC84B5A-F228-40A4-8187-A15B7C30318B}"/>
              </a:ext>
            </a:extLst>
          </p:cNvPr>
          <p:cNvSpPr>
            <a:spLocks noGrp="1"/>
          </p:cNvSpPr>
          <p:nvPr>
            <p:ph type="title"/>
          </p:nvPr>
        </p:nvSpPr>
        <p:spPr>
          <a:xfrm>
            <a:off x="381000" y="274638"/>
            <a:ext cx="8534400" cy="792162"/>
          </a:xfrm>
        </p:spPr>
        <p:txBody>
          <a:bodyPr/>
          <a:lstStyle/>
          <a:p>
            <a:r>
              <a:rPr lang="en-GB" altLang="en-US" sz="3600" b="1"/>
              <a:t>Relationship between Ideal Clinic , OHSC and NHI</a:t>
            </a:r>
            <a:endParaRPr lang="en-ZA" altLang="en-US" sz="3600" b="1"/>
          </a:p>
        </p:txBody>
      </p:sp>
      <p:sp>
        <p:nvSpPr>
          <p:cNvPr id="17411" name="Content Placeholder 2">
            <a:extLst>
              <a:ext uri="{FF2B5EF4-FFF2-40B4-BE49-F238E27FC236}">
                <a16:creationId xmlns:a16="http://schemas.microsoft.com/office/drawing/2014/main" id="{8BB08C5D-37AF-4D80-9BF3-42E80A6EC52F}"/>
              </a:ext>
            </a:extLst>
          </p:cNvPr>
          <p:cNvSpPr>
            <a:spLocks noGrp="1"/>
          </p:cNvSpPr>
          <p:nvPr>
            <p:ph idx="1"/>
          </p:nvPr>
        </p:nvSpPr>
        <p:spPr>
          <a:xfrm>
            <a:off x="533400" y="1295400"/>
            <a:ext cx="8534400" cy="5410200"/>
          </a:xfrm>
        </p:spPr>
        <p:txBody>
          <a:bodyPr/>
          <a:lstStyle/>
          <a:p>
            <a:r>
              <a:rPr lang="en-GB" altLang="en-US"/>
              <a:t>Ideal Clinic facilitates compliance and  quality improvement to set norms and standards.</a:t>
            </a:r>
          </a:p>
          <a:p>
            <a:r>
              <a:rPr lang="en-GB" altLang="en-US"/>
              <a:t>Office of Health Standards Compliance (OHSC) monitors norms &amp;standards to ensure accreditation of facilities towards implementation of NHI.</a:t>
            </a:r>
          </a:p>
          <a:p>
            <a:r>
              <a:rPr lang="en-GB" altLang="en-US"/>
              <a:t>   </a:t>
            </a:r>
            <a:endParaRPr lang="en-ZA"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7425E44E-75C2-4C0A-956F-C3CA2C39955B}"/>
              </a:ext>
            </a:extLst>
          </p:cNvPr>
          <p:cNvSpPr>
            <a:spLocks noGrp="1"/>
          </p:cNvSpPr>
          <p:nvPr>
            <p:ph type="title"/>
          </p:nvPr>
        </p:nvSpPr>
        <p:spPr>
          <a:xfrm>
            <a:off x="457200" y="274638"/>
            <a:ext cx="8229600" cy="792162"/>
          </a:xfrm>
        </p:spPr>
        <p:txBody>
          <a:bodyPr/>
          <a:lstStyle/>
          <a:p>
            <a:r>
              <a:rPr lang="en-GB" altLang="en-US" sz="3200" b="1"/>
              <a:t>Lessons learned since inception ICRM</a:t>
            </a:r>
            <a:endParaRPr lang="en-ZA" altLang="en-US" sz="3200" b="1"/>
          </a:p>
        </p:txBody>
      </p:sp>
      <p:sp>
        <p:nvSpPr>
          <p:cNvPr id="18435" name="Content Placeholder 2">
            <a:extLst>
              <a:ext uri="{FF2B5EF4-FFF2-40B4-BE49-F238E27FC236}">
                <a16:creationId xmlns:a16="http://schemas.microsoft.com/office/drawing/2014/main" id="{B5362948-421A-43F1-96FD-362924920EC2}"/>
              </a:ext>
            </a:extLst>
          </p:cNvPr>
          <p:cNvSpPr>
            <a:spLocks noGrp="1"/>
          </p:cNvSpPr>
          <p:nvPr>
            <p:ph idx="1"/>
          </p:nvPr>
        </p:nvSpPr>
        <p:spPr>
          <a:xfrm>
            <a:off x="152400" y="914400"/>
            <a:ext cx="8839200" cy="5410200"/>
          </a:xfrm>
        </p:spPr>
        <p:txBody>
          <a:bodyPr/>
          <a:lstStyle/>
          <a:p>
            <a:r>
              <a:rPr lang="en-GB" altLang="en-US"/>
              <a:t>Standardised tool for monitoring quality of health services.</a:t>
            </a:r>
          </a:p>
          <a:p>
            <a:r>
              <a:rPr lang="en-GB" altLang="en-US"/>
              <a:t>Readily available information</a:t>
            </a:r>
          </a:p>
          <a:p>
            <a:r>
              <a:rPr lang="en-GB" altLang="en-US"/>
              <a:t>Equitable allocation of resources</a:t>
            </a:r>
          </a:p>
          <a:p>
            <a:r>
              <a:rPr lang="en-GB" altLang="en-US"/>
              <a:t>Reorganization of health facilities ( ICSM)</a:t>
            </a:r>
          </a:p>
          <a:p>
            <a:r>
              <a:rPr lang="en-GB" altLang="en-US"/>
              <a:t>Outlined level of responsibilities.</a:t>
            </a:r>
          </a:p>
          <a:p>
            <a:r>
              <a:rPr lang="en-GB" altLang="en-US"/>
              <a:t>Systematic service improvement .</a:t>
            </a:r>
          </a:p>
          <a:p>
            <a:r>
              <a:rPr lang="en-GB" altLang="en-US"/>
              <a:t>Team approach – Support services participation</a:t>
            </a:r>
          </a:p>
          <a:p>
            <a:r>
              <a:rPr lang="en-GB" altLang="en-US"/>
              <a:t>Community participation : clinic commitees</a:t>
            </a:r>
          </a:p>
          <a:p>
            <a:endParaRPr lang="en-GB" altLang="en-US"/>
          </a:p>
          <a:p>
            <a:endParaRPr lang="en-ZA"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E77DAC41-9102-4FBA-B160-F23F8D7ABDF3}"/>
              </a:ext>
            </a:extLst>
          </p:cNvPr>
          <p:cNvSpPr>
            <a:spLocks noGrp="1"/>
          </p:cNvSpPr>
          <p:nvPr>
            <p:ph type="title"/>
          </p:nvPr>
        </p:nvSpPr>
        <p:spPr/>
        <p:txBody>
          <a:bodyPr/>
          <a:lstStyle/>
          <a:p>
            <a:r>
              <a:rPr lang="en-ZA" altLang="en-US" sz="3200" b="1"/>
              <a:t>Challenges and improvement strategies </a:t>
            </a:r>
          </a:p>
        </p:txBody>
      </p:sp>
      <p:sp>
        <p:nvSpPr>
          <p:cNvPr id="10243" name="Content Placeholder 2">
            <a:extLst>
              <a:ext uri="{FF2B5EF4-FFF2-40B4-BE49-F238E27FC236}">
                <a16:creationId xmlns:a16="http://schemas.microsoft.com/office/drawing/2014/main" id="{B970CC89-9D23-4847-867A-51BA0EE2F59C}"/>
              </a:ext>
            </a:extLst>
          </p:cNvPr>
          <p:cNvSpPr>
            <a:spLocks noGrp="1"/>
          </p:cNvSpPr>
          <p:nvPr>
            <p:ph idx="1"/>
          </p:nvPr>
        </p:nvSpPr>
        <p:spPr/>
        <p:txBody>
          <a:bodyPr/>
          <a:lstStyle/>
          <a:p>
            <a:pPr marL="0" indent="0">
              <a:buFontTx/>
              <a:buNone/>
              <a:defRPr/>
            </a:pPr>
            <a:endParaRPr lang="en-ZA" altLang="en-US" dirty="0"/>
          </a:p>
          <a:p>
            <a:pPr>
              <a:defRPr/>
            </a:pPr>
            <a:endParaRPr lang="en-ZA" altLang="en-US" dirty="0"/>
          </a:p>
        </p:txBody>
      </p:sp>
      <p:graphicFrame>
        <p:nvGraphicFramePr>
          <p:cNvPr id="2" name="Table 1">
            <a:extLst>
              <a:ext uri="{FF2B5EF4-FFF2-40B4-BE49-F238E27FC236}">
                <a16:creationId xmlns:a16="http://schemas.microsoft.com/office/drawing/2014/main" id="{8A55A224-F917-4F72-91BB-46A0D03CDE4A}"/>
              </a:ext>
            </a:extLst>
          </p:cNvPr>
          <p:cNvGraphicFramePr>
            <a:graphicFrameLocks noGrp="1"/>
          </p:cNvGraphicFramePr>
          <p:nvPr/>
        </p:nvGraphicFramePr>
        <p:xfrm>
          <a:off x="0" y="1397000"/>
          <a:ext cx="9144000" cy="6208713"/>
        </p:xfrm>
        <a:graphic>
          <a:graphicData uri="http://schemas.openxmlformats.org/drawingml/2006/table">
            <a:tbl>
              <a:tblPr firstRow="1" bandRow="1">
                <a:tableStyleId>{5C22544A-7EE6-4342-B048-85BDC9FD1C3A}</a:tableStyleId>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625389">
                <a:tc>
                  <a:txBody>
                    <a:bodyPr/>
                    <a:lstStyle/>
                    <a:p>
                      <a:r>
                        <a:rPr lang="en-ZA" sz="2400" b="1" dirty="0">
                          <a:solidFill>
                            <a:schemeClr val="tx1"/>
                          </a:solidFill>
                        </a:rPr>
                        <a:t>CHALLENGES</a:t>
                      </a:r>
                    </a:p>
                  </a:txBody>
                  <a:tcPr marT="45713" marB="45713">
                    <a:solidFill>
                      <a:srgbClr val="FFC000"/>
                    </a:solidFill>
                  </a:tcPr>
                </a:tc>
                <a:tc>
                  <a:txBody>
                    <a:bodyPr/>
                    <a:lstStyle/>
                    <a:p>
                      <a:r>
                        <a:rPr lang="en-GB" sz="2400" b="1" dirty="0">
                          <a:solidFill>
                            <a:schemeClr val="tx2"/>
                          </a:solidFill>
                        </a:rPr>
                        <a:t>STRATEGIES</a:t>
                      </a:r>
                      <a:endParaRPr lang="en-ZA" sz="2400" b="1" dirty="0">
                        <a:solidFill>
                          <a:schemeClr val="tx2"/>
                        </a:solidFill>
                      </a:endParaRPr>
                    </a:p>
                  </a:txBody>
                  <a:tcPr marT="45713" marB="45713">
                    <a:solidFill>
                      <a:srgbClr val="FFC000"/>
                    </a:solidFill>
                  </a:tcPr>
                </a:tc>
                <a:extLst>
                  <a:ext uri="{0D108BD9-81ED-4DB2-BD59-A6C34878D82A}">
                    <a16:rowId xmlns:a16="http://schemas.microsoft.com/office/drawing/2014/main" val="10000"/>
                  </a:ext>
                </a:extLst>
              </a:tr>
              <a:tr h="1005921">
                <a:tc>
                  <a:txBody>
                    <a:bodyPr/>
                    <a:lstStyle/>
                    <a:p>
                      <a:r>
                        <a:rPr lang="en-ZA" sz="2000" dirty="0"/>
                        <a:t>Infrastructural</a:t>
                      </a:r>
                      <a:r>
                        <a:rPr lang="en-ZA" sz="2000" baseline="0" dirty="0"/>
                        <a:t> challenges ( Small dilapidated buildings, ageing infrastructure,)</a:t>
                      </a:r>
                      <a:endParaRPr lang="en-ZA" sz="2000" dirty="0"/>
                    </a:p>
                  </a:txBody>
                  <a:tcPr marT="45713" marB="45713"/>
                </a:tc>
                <a:tc>
                  <a:txBody>
                    <a:bodyPr/>
                    <a:lstStyle/>
                    <a:p>
                      <a:r>
                        <a:rPr lang="en-ZA" sz="2000" dirty="0"/>
                        <a:t>Adherence to implementation of</a:t>
                      </a:r>
                      <a:r>
                        <a:rPr lang="en-ZA" sz="2000" baseline="0" dirty="0"/>
                        <a:t> </a:t>
                      </a:r>
                      <a:r>
                        <a:rPr lang="en-ZA" sz="2000" dirty="0"/>
                        <a:t>infrastructure</a:t>
                      </a:r>
                      <a:r>
                        <a:rPr lang="en-ZA" sz="2000" baseline="0" dirty="0"/>
                        <a:t> plan</a:t>
                      </a:r>
                      <a:r>
                        <a:rPr lang="en-ZA" sz="2000" dirty="0"/>
                        <a:t> project</a:t>
                      </a:r>
                    </a:p>
                  </a:txBody>
                  <a:tcPr marT="45713" marB="45713"/>
                </a:tc>
                <a:extLst>
                  <a:ext uri="{0D108BD9-81ED-4DB2-BD59-A6C34878D82A}">
                    <a16:rowId xmlns:a16="http://schemas.microsoft.com/office/drawing/2014/main" val="10001"/>
                  </a:ext>
                </a:extLst>
              </a:tr>
              <a:tr h="1005921">
                <a:tc>
                  <a:txBody>
                    <a:bodyPr/>
                    <a:lstStyle/>
                    <a:p>
                      <a:r>
                        <a:rPr lang="en-ZA" sz="2000" dirty="0"/>
                        <a:t>Durability of </a:t>
                      </a:r>
                      <a:r>
                        <a:rPr lang="en-ZA" sz="2000" baseline="0" dirty="0"/>
                        <a:t> Medical</a:t>
                      </a:r>
                      <a:r>
                        <a:rPr lang="en-ZA" sz="2000" dirty="0"/>
                        <a:t> equipment</a:t>
                      </a:r>
                    </a:p>
                  </a:txBody>
                  <a:tcPr marT="45713" marB="45713"/>
                </a:tc>
                <a:tc>
                  <a:txBody>
                    <a:bodyPr/>
                    <a:lstStyle/>
                    <a:p>
                      <a:r>
                        <a:rPr lang="en-GB" sz="2000" dirty="0"/>
                        <a:t>Adherence</a:t>
                      </a:r>
                      <a:r>
                        <a:rPr lang="en-GB" sz="2000" baseline="0" dirty="0"/>
                        <a:t> to National Health Commodities Catalogue for Primary Health facilities.</a:t>
                      </a:r>
                      <a:endParaRPr lang="en-ZA" sz="2000" dirty="0"/>
                    </a:p>
                  </a:txBody>
                  <a:tcPr marT="45713" marB="45713"/>
                </a:tc>
                <a:extLst>
                  <a:ext uri="{0D108BD9-81ED-4DB2-BD59-A6C34878D82A}">
                    <a16:rowId xmlns:a16="http://schemas.microsoft.com/office/drawing/2014/main" val="10002"/>
                  </a:ext>
                </a:extLst>
              </a:tr>
              <a:tr h="701089">
                <a:tc>
                  <a:txBody>
                    <a:bodyPr/>
                    <a:lstStyle/>
                    <a:p>
                      <a:r>
                        <a:rPr lang="en-GB" sz="2000" dirty="0"/>
                        <a:t>Lack of connectivity ( Electronic monitoring systems)</a:t>
                      </a:r>
                      <a:endParaRPr lang="en-ZA" sz="2000" dirty="0"/>
                    </a:p>
                  </a:txBody>
                  <a:tcPr marT="45713" marB="45713"/>
                </a:tc>
                <a:tc>
                  <a:txBody>
                    <a:bodyPr/>
                    <a:lstStyle/>
                    <a:p>
                      <a:r>
                        <a:rPr lang="en-GB" sz="2000" dirty="0"/>
                        <a:t>Explore</a:t>
                      </a:r>
                      <a:r>
                        <a:rPr lang="en-GB" sz="2000" baseline="0" dirty="0"/>
                        <a:t> implementation of different connectivity platforms</a:t>
                      </a:r>
                      <a:endParaRPr lang="en-ZA" sz="2000" dirty="0"/>
                    </a:p>
                  </a:txBody>
                  <a:tcPr marT="45713" marB="45713"/>
                </a:tc>
                <a:extLst>
                  <a:ext uri="{0D108BD9-81ED-4DB2-BD59-A6C34878D82A}">
                    <a16:rowId xmlns:a16="http://schemas.microsoft.com/office/drawing/2014/main" val="10003"/>
                  </a:ext>
                </a:extLst>
              </a:tr>
              <a:tr h="1005921">
                <a:tc>
                  <a:txBody>
                    <a:bodyPr/>
                    <a:lstStyle/>
                    <a:p>
                      <a:r>
                        <a:rPr lang="en-GB" sz="2000" dirty="0"/>
                        <a:t>Inadequate health care technology personnel.</a:t>
                      </a:r>
                      <a:endParaRPr lang="en-ZA" sz="2000" dirty="0"/>
                    </a:p>
                  </a:txBody>
                  <a:tcPr marT="45713" marB="45713"/>
                </a:tc>
                <a:tc>
                  <a:txBody>
                    <a:bodyPr/>
                    <a:lstStyle/>
                    <a:p>
                      <a:r>
                        <a:rPr lang="en-GB" sz="2000" dirty="0"/>
                        <a:t>Ring</a:t>
                      </a:r>
                      <a:r>
                        <a:rPr lang="en-GB" sz="2000" baseline="0" dirty="0"/>
                        <a:t> -</a:t>
                      </a:r>
                      <a:r>
                        <a:rPr lang="en-GB" sz="2000" dirty="0"/>
                        <a:t>fence budget.</a:t>
                      </a:r>
                    </a:p>
                    <a:p>
                      <a:r>
                        <a:rPr lang="en-GB" sz="2000" dirty="0"/>
                        <a:t>Creation of posts and appoint HCT </a:t>
                      </a:r>
                      <a:r>
                        <a:rPr lang="en-GB" sz="2000" baseline="0" dirty="0"/>
                        <a:t>Maintenance hubs per Sub-District</a:t>
                      </a:r>
                      <a:endParaRPr lang="en-ZA" sz="2000" dirty="0"/>
                    </a:p>
                  </a:txBody>
                  <a:tcPr marT="45713" marB="45713"/>
                </a:tc>
                <a:extLst>
                  <a:ext uri="{0D108BD9-81ED-4DB2-BD59-A6C34878D82A}">
                    <a16:rowId xmlns:a16="http://schemas.microsoft.com/office/drawing/2014/main" val="10004"/>
                  </a:ext>
                </a:extLst>
              </a:tr>
              <a:tr h="537992">
                <a:tc>
                  <a:txBody>
                    <a:bodyPr/>
                    <a:lstStyle/>
                    <a:p>
                      <a:r>
                        <a:rPr lang="en-GB" sz="2000" dirty="0"/>
                        <a:t>Lack of skilled maintenance personnel</a:t>
                      </a:r>
                      <a:endParaRPr lang="en-ZA" sz="2000" dirty="0"/>
                    </a:p>
                  </a:txBody>
                  <a:tcPr marT="45713" marB="45713"/>
                </a:tc>
                <a:tc>
                  <a:txBody>
                    <a:bodyPr/>
                    <a:lstStyle/>
                    <a:p>
                      <a:r>
                        <a:rPr lang="en-GB" sz="2000" dirty="0"/>
                        <a:t>Capacity building</a:t>
                      </a:r>
                      <a:endParaRPr lang="en-ZA" sz="2000" dirty="0"/>
                    </a:p>
                  </a:txBody>
                  <a:tcPr marT="45713" marB="45713"/>
                </a:tc>
                <a:extLst>
                  <a:ext uri="{0D108BD9-81ED-4DB2-BD59-A6C34878D82A}">
                    <a16:rowId xmlns:a16="http://schemas.microsoft.com/office/drawing/2014/main" val="10005"/>
                  </a:ext>
                </a:extLst>
              </a:tr>
              <a:tr h="701089">
                <a:tc>
                  <a:txBody>
                    <a:bodyPr/>
                    <a:lstStyle/>
                    <a:p>
                      <a:r>
                        <a:rPr lang="en-GB" sz="2000" dirty="0"/>
                        <a:t>Lack of commitment </a:t>
                      </a:r>
                      <a:endParaRPr lang="en-ZA" sz="2000" dirty="0"/>
                    </a:p>
                  </a:txBody>
                  <a:tcPr marT="45713" marB="45713"/>
                </a:tc>
                <a:tc>
                  <a:txBody>
                    <a:bodyPr/>
                    <a:lstStyle/>
                    <a:p>
                      <a:r>
                        <a:rPr lang="en-GB" sz="2000" dirty="0"/>
                        <a:t>Inclusion</a:t>
                      </a:r>
                      <a:r>
                        <a:rPr lang="en-GB" sz="2000" baseline="0" dirty="0"/>
                        <a:t> on PMAs at all levels</a:t>
                      </a:r>
                      <a:endParaRPr lang="en-GB" sz="2000" dirty="0"/>
                    </a:p>
                    <a:p>
                      <a:r>
                        <a:rPr lang="en-GB" sz="2000" dirty="0"/>
                        <a:t>Consequence</a:t>
                      </a:r>
                      <a:r>
                        <a:rPr lang="en-GB" sz="2000" baseline="0" dirty="0"/>
                        <a:t> </a:t>
                      </a:r>
                      <a:r>
                        <a:rPr lang="en-GB" sz="2000" dirty="0"/>
                        <a:t>management</a:t>
                      </a:r>
                      <a:endParaRPr lang="en-ZA" sz="2000" dirty="0"/>
                    </a:p>
                  </a:txBody>
                  <a:tcPr marT="45713" marB="45713"/>
                </a:tc>
                <a:extLst>
                  <a:ext uri="{0D108BD9-81ED-4DB2-BD59-A6C34878D82A}">
                    <a16:rowId xmlns:a16="http://schemas.microsoft.com/office/drawing/2014/main" val="10006"/>
                  </a:ext>
                </a:extLst>
              </a:tr>
              <a:tr h="625389">
                <a:tc>
                  <a:txBody>
                    <a:bodyPr/>
                    <a:lstStyle/>
                    <a:p>
                      <a:endParaRPr lang="en-ZA" sz="1800" dirty="0"/>
                    </a:p>
                  </a:txBody>
                  <a:tcPr marT="45713" marB="45713"/>
                </a:tc>
                <a:tc>
                  <a:txBody>
                    <a:bodyPr/>
                    <a:lstStyle/>
                    <a:p>
                      <a:endParaRPr lang="en-ZA" sz="1800" dirty="0"/>
                    </a:p>
                  </a:txBody>
                  <a:tcPr marT="45713" marB="45713"/>
                </a:tc>
                <a:extLst>
                  <a:ext uri="{0D108BD9-81ED-4DB2-BD59-A6C34878D82A}">
                    <a16:rowId xmlns:a16="http://schemas.microsoft.com/office/drawing/2014/main" val="10007"/>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78C67AF4-4F0E-4294-99CA-3F5C927BF585}"/>
              </a:ext>
            </a:extLst>
          </p:cNvPr>
          <p:cNvSpPr>
            <a:spLocks noGrp="1"/>
          </p:cNvSpPr>
          <p:nvPr>
            <p:ph type="title"/>
          </p:nvPr>
        </p:nvSpPr>
        <p:spPr/>
        <p:txBody>
          <a:bodyPr/>
          <a:lstStyle/>
          <a:p>
            <a:r>
              <a:rPr lang="en-ZA" altLang="en-US" sz="3200" b="1"/>
              <a:t>Challenges and strategies </a:t>
            </a:r>
          </a:p>
        </p:txBody>
      </p:sp>
      <p:sp>
        <p:nvSpPr>
          <p:cNvPr id="10243" name="Content Placeholder 2">
            <a:extLst>
              <a:ext uri="{FF2B5EF4-FFF2-40B4-BE49-F238E27FC236}">
                <a16:creationId xmlns:a16="http://schemas.microsoft.com/office/drawing/2014/main" id="{3594C9AF-9420-43D3-99F2-555F2155DF7C}"/>
              </a:ext>
            </a:extLst>
          </p:cNvPr>
          <p:cNvSpPr>
            <a:spLocks noGrp="1"/>
          </p:cNvSpPr>
          <p:nvPr>
            <p:ph idx="1"/>
          </p:nvPr>
        </p:nvSpPr>
        <p:spPr/>
        <p:txBody>
          <a:bodyPr/>
          <a:lstStyle/>
          <a:p>
            <a:pPr marL="0" indent="0">
              <a:buFontTx/>
              <a:buNone/>
              <a:defRPr/>
            </a:pPr>
            <a:endParaRPr lang="en-ZA" altLang="en-US" dirty="0"/>
          </a:p>
          <a:p>
            <a:pPr>
              <a:defRPr/>
            </a:pPr>
            <a:endParaRPr lang="en-ZA" altLang="en-US" dirty="0"/>
          </a:p>
        </p:txBody>
      </p:sp>
      <p:graphicFrame>
        <p:nvGraphicFramePr>
          <p:cNvPr id="2" name="Table 1">
            <a:extLst>
              <a:ext uri="{FF2B5EF4-FFF2-40B4-BE49-F238E27FC236}">
                <a16:creationId xmlns:a16="http://schemas.microsoft.com/office/drawing/2014/main" id="{A1BBC503-D3BB-4A8D-9392-018A30A1D6E7}"/>
              </a:ext>
            </a:extLst>
          </p:cNvPr>
          <p:cNvGraphicFramePr>
            <a:graphicFrameLocks noGrp="1"/>
          </p:cNvGraphicFramePr>
          <p:nvPr/>
        </p:nvGraphicFramePr>
        <p:xfrm>
          <a:off x="0" y="1397000"/>
          <a:ext cx="9144000" cy="4922838"/>
        </p:xfrm>
        <a:graphic>
          <a:graphicData uri="http://schemas.openxmlformats.org/drawingml/2006/table">
            <a:tbl>
              <a:tblPr firstRow="1" bandRow="1">
                <a:tableStyleId>{5C22544A-7EE6-4342-B048-85BDC9FD1C3A}</a:tableStyleId>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625393">
                <a:tc>
                  <a:txBody>
                    <a:bodyPr/>
                    <a:lstStyle/>
                    <a:p>
                      <a:r>
                        <a:rPr lang="en-ZA" sz="2000" b="1" dirty="0">
                          <a:solidFill>
                            <a:schemeClr val="tx1"/>
                          </a:solidFill>
                        </a:rPr>
                        <a:t>CHALLENGES</a:t>
                      </a:r>
                    </a:p>
                  </a:txBody>
                  <a:tcPr marT="45713" marB="45713">
                    <a:solidFill>
                      <a:srgbClr val="FFC000"/>
                    </a:solidFill>
                  </a:tcPr>
                </a:tc>
                <a:tc>
                  <a:txBody>
                    <a:bodyPr/>
                    <a:lstStyle/>
                    <a:p>
                      <a:r>
                        <a:rPr lang="en-GB" sz="1800" dirty="0">
                          <a:solidFill>
                            <a:schemeClr val="tx1"/>
                          </a:solidFill>
                        </a:rPr>
                        <a:t>STRATEGIES</a:t>
                      </a:r>
                      <a:endParaRPr lang="en-ZA" sz="1800" dirty="0">
                        <a:solidFill>
                          <a:schemeClr val="tx1"/>
                        </a:solidFill>
                      </a:endParaRPr>
                    </a:p>
                  </a:txBody>
                  <a:tcPr marT="45713" marB="45713">
                    <a:solidFill>
                      <a:srgbClr val="FFC000"/>
                    </a:solidFill>
                  </a:tcPr>
                </a:tc>
                <a:extLst>
                  <a:ext uri="{0D108BD9-81ED-4DB2-BD59-A6C34878D82A}">
                    <a16:rowId xmlns:a16="http://schemas.microsoft.com/office/drawing/2014/main" val="10000"/>
                  </a:ext>
                </a:extLst>
              </a:tr>
              <a:tr h="822911">
                <a:tc>
                  <a:txBody>
                    <a:bodyPr/>
                    <a:lstStyle/>
                    <a:p>
                      <a:r>
                        <a:rPr lang="en-GB" sz="2400" dirty="0"/>
                        <a:t>Inadequate</a:t>
                      </a:r>
                      <a:r>
                        <a:rPr lang="en-GB" sz="2400" baseline="0" dirty="0"/>
                        <a:t> </a:t>
                      </a:r>
                      <a:r>
                        <a:rPr lang="en-GB" sz="2400" dirty="0"/>
                        <a:t> pharmaceuticals supplies</a:t>
                      </a:r>
                      <a:endParaRPr lang="en-ZA" sz="2400" dirty="0"/>
                    </a:p>
                  </a:txBody>
                  <a:tcPr marT="45713" marB="45713"/>
                </a:tc>
                <a:tc>
                  <a:txBody>
                    <a:bodyPr/>
                    <a:lstStyle/>
                    <a:p>
                      <a:r>
                        <a:rPr lang="en-GB" sz="2400" dirty="0"/>
                        <a:t>Fast</a:t>
                      </a:r>
                      <a:r>
                        <a:rPr lang="en-GB" sz="2400" baseline="0" dirty="0"/>
                        <a:t> track Invoice Tracking System.</a:t>
                      </a:r>
                      <a:endParaRPr lang="en-ZA" sz="2400" dirty="0"/>
                    </a:p>
                  </a:txBody>
                  <a:tcPr marT="45713" marB="45713"/>
                </a:tc>
                <a:extLst>
                  <a:ext uri="{0D108BD9-81ED-4DB2-BD59-A6C34878D82A}">
                    <a16:rowId xmlns:a16="http://schemas.microsoft.com/office/drawing/2014/main" val="10001"/>
                  </a:ext>
                </a:extLst>
              </a:tr>
              <a:tr h="1554396">
                <a:tc>
                  <a:txBody>
                    <a:bodyPr/>
                    <a:lstStyle/>
                    <a:p>
                      <a:r>
                        <a:rPr lang="en-GB" sz="2400" dirty="0"/>
                        <a:t>High</a:t>
                      </a:r>
                      <a:r>
                        <a:rPr lang="en-GB" sz="2400" baseline="0" dirty="0"/>
                        <a:t> vacancy rate leading to increased acting positions in critical positions</a:t>
                      </a:r>
                    </a:p>
                    <a:p>
                      <a:endParaRPr lang="en-ZA" sz="2400" dirty="0"/>
                    </a:p>
                  </a:txBody>
                  <a:tcPr marT="45713" marB="45713"/>
                </a:tc>
                <a:tc>
                  <a:txBody>
                    <a:bodyPr/>
                    <a:lstStyle/>
                    <a:p>
                      <a:r>
                        <a:rPr lang="en-GB" sz="2400" dirty="0"/>
                        <a:t>Fast track</a:t>
                      </a:r>
                      <a:r>
                        <a:rPr lang="en-GB" sz="2400" baseline="0" dirty="0"/>
                        <a:t> filling of critical posts</a:t>
                      </a:r>
                      <a:endParaRPr lang="en-ZA" sz="2400" dirty="0"/>
                    </a:p>
                  </a:txBody>
                  <a:tcPr marT="45713" marB="45713"/>
                </a:tc>
                <a:extLst>
                  <a:ext uri="{0D108BD9-81ED-4DB2-BD59-A6C34878D82A}">
                    <a16:rowId xmlns:a16="http://schemas.microsoft.com/office/drawing/2014/main" val="10002"/>
                  </a:ext>
                </a:extLst>
              </a:tr>
              <a:tr h="1920138">
                <a:tc>
                  <a:txBody>
                    <a:bodyPr/>
                    <a:lstStyle/>
                    <a:p>
                      <a:r>
                        <a:rPr lang="en-ZA" sz="2400" dirty="0"/>
                        <a:t>Records management </a:t>
                      </a:r>
                    </a:p>
                  </a:txBody>
                  <a:tcPr marT="45713" marB="45713"/>
                </a:tc>
                <a:tc>
                  <a:txBody>
                    <a:bodyPr/>
                    <a:lstStyle/>
                    <a:p>
                      <a:r>
                        <a:rPr lang="en-ZA" sz="2400" dirty="0"/>
                        <a:t>Appropriate filing cabinets</a:t>
                      </a:r>
                    </a:p>
                    <a:p>
                      <a:r>
                        <a:rPr lang="en-ZA" sz="2400" dirty="0"/>
                        <a:t>Expansion of Infrastructure-limited space</a:t>
                      </a:r>
                    </a:p>
                    <a:p>
                      <a:r>
                        <a:rPr lang="en-ZA" sz="2400" dirty="0"/>
                        <a:t>Adherence</a:t>
                      </a:r>
                      <a:r>
                        <a:rPr lang="en-ZA" sz="2400" baseline="0" dirty="0"/>
                        <a:t> to the Records Management Policy.</a:t>
                      </a:r>
                      <a:endParaRPr lang="en-ZA" sz="2400" dirty="0"/>
                    </a:p>
                  </a:txBody>
                  <a:tcPr marT="45713" marB="45713"/>
                </a:tc>
                <a:extLst>
                  <a:ext uri="{0D108BD9-81ED-4DB2-BD59-A6C34878D82A}">
                    <a16:rowId xmlns:a16="http://schemas.microsoft.com/office/drawing/2014/main" val="10003"/>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A9FD99D0-904D-46F5-9BA0-3D1ABC0679A9}"/>
              </a:ext>
            </a:extLst>
          </p:cNvPr>
          <p:cNvSpPr>
            <a:spLocks noGrp="1"/>
          </p:cNvSpPr>
          <p:nvPr>
            <p:ph type="title"/>
          </p:nvPr>
        </p:nvSpPr>
        <p:spPr>
          <a:xfrm>
            <a:off x="457200" y="381000"/>
            <a:ext cx="8229600" cy="762000"/>
          </a:xfrm>
        </p:spPr>
        <p:txBody>
          <a:bodyPr/>
          <a:lstStyle/>
          <a:p>
            <a:r>
              <a:rPr lang="en-GB" altLang="en-US" sz="2800" b="1"/>
              <a:t>KEY ACTIONS TO SUSTAIN THE PROGRAMME</a:t>
            </a:r>
            <a:endParaRPr lang="en-ZA" altLang="en-US" sz="2800" b="1"/>
          </a:p>
        </p:txBody>
      </p:sp>
      <p:sp>
        <p:nvSpPr>
          <p:cNvPr id="23555" name="Content Placeholder 2">
            <a:extLst>
              <a:ext uri="{FF2B5EF4-FFF2-40B4-BE49-F238E27FC236}">
                <a16:creationId xmlns:a16="http://schemas.microsoft.com/office/drawing/2014/main" id="{EC37610C-8232-432C-9070-623B61AE012C}"/>
              </a:ext>
            </a:extLst>
          </p:cNvPr>
          <p:cNvSpPr>
            <a:spLocks noGrp="1"/>
          </p:cNvSpPr>
          <p:nvPr>
            <p:ph idx="1"/>
          </p:nvPr>
        </p:nvSpPr>
        <p:spPr>
          <a:xfrm>
            <a:off x="152400" y="914400"/>
            <a:ext cx="8839200" cy="5410200"/>
          </a:xfrm>
        </p:spPr>
        <p:txBody>
          <a:bodyPr/>
          <a:lstStyle/>
          <a:p>
            <a:r>
              <a:rPr lang="en-GB" altLang="en-US"/>
              <a:t>Continuous reorientation of staff on updated versions at District and Sub-District level</a:t>
            </a:r>
          </a:p>
          <a:p>
            <a:r>
              <a:rPr lang="en-GB" altLang="en-US"/>
              <a:t>Sub-Districts peer reviews</a:t>
            </a:r>
          </a:p>
          <a:p>
            <a:r>
              <a:rPr lang="en-ZA" altLang="en-US"/>
              <a:t>Revive PHC forum meetings at Sub-District and local area level</a:t>
            </a:r>
          </a:p>
          <a:p>
            <a:r>
              <a:rPr lang="en-ZA" altLang="en-US"/>
              <a:t>Appointment of ICRM champions from District ,Sub-District and Facility level</a:t>
            </a:r>
          </a:p>
          <a:p>
            <a:r>
              <a:rPr lang="en-ZA" altLang="en-US"/>
              <a:t>Establishment committees for formulation and review of Standard Operating Procedures</a:t>
            </a:r>
          </a:p>
          <a:p>
            <a:endParaRPr lang="en-ZA"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E09F992D-4FE7-4243-AF9E-0B1274CFB9D4}"/>
              </a:ext>
            </a:extLst>
          </p:cNvPr>
          <p:cNvSpPr>
            <a:spLocks noGrp="1"/>
          </p:cNvSpPr>
          <p:nvPr>
            <p:ph type="title"/>
          </p:nvPr>
        </p:nvSpPr>
        <p:spPr>
          <a:xfrm>
            <a:off x="457200" y="685800"/>
            <a:ext cx="8229600" cy="792163"/>
          </a:xfrm>
        </p:spPr>
        <p:txBody>
          <a:bodyPr/>
          <a:lstStyle/>
          <a:p>
            <a:r>
              <a:rPr lang="en-GB" altLang="en-US" sz="2800" b="1"/>
              <a:t>KEY ACTIONS TO SUSTAIN THE PROGRAMME</a:t>
            </a:r>
            <a:endParaRPr lang="en-ZA" altLang="en-US" sz="2800" b="1"/>
          </a:p>
        </p:txBody>
      </p:sp>
      <p:sp>
        <p:nvSpPr>
          <p:cNvPr id="20483" name="Content Placeholder 2">
            <a:extLst>
              <a:ext uri="{FF2B5EF4-FFF2-40B4-BE49-F238E27FC236}">
                <a16:creationId xmlns:a16="http://schemas.microsoft.com/office/drawing/2014/main" id="{C01217BE-6C5A-4BD4-A8A7-6528AF378A68}"/>
              </a:ext>
            </a:extLst>
          </p:cNvPr>
          <p:cNvSpPr>
            <a:spLocks noGrp="1"/>
          </p:cNvSpPr>
          <p:nvPr>
            <p:ph idx="1"/>
          </p:nvPr>
        </p:nvSpPr>
        <p:spPr>
          <a:xfrm>
            <a:off x="152400" y="914400"/>
            <a:ext cx="8839200" cy="5410200"/>
          </a:xfrm>
        </p:spPr>
        <p:txBody>
          <a:bodyPr/>
          <a:lstStyle/>
          <a:p>
            <a:pPr marL="0" indent="0">
              <a:buFontTx/>
              <a:buNone/>
              <a:defRPr/>
            </a:pPr>
            <a:r>
              <a:rPr lang="en-GB" altLang="en-US" dirty="0"/>
              <a:t> </a:t>
            </a:r>
          </a:p>
          <a:p>
            <a:pPr>
              <a:defRPr/>
            </a:pPr>
            <a:r>
              <a:rPr lang="en-ZA" altLang="en-US" dirty="0"/>
              <a:t>Enforce implementation of MOUs through inter governmental forum meetings</a:t>
            </a:r>
          </a:p>
          <a:p>
            <a:pPr>
              <a:defRPr/>
            </a:pPr>
            <a:r>
              <a:rPr lang="en-ZA" altLang="en-US" dirty="0"/>
              <a:t>Adoption of facilities by executive managers and PPTICRM.</a:t>
            </a:r>
          </a:p>
          <a:p>
            <a:pPr>
              <a:defRPr/>
            </a:pPr>
            <a:r>
              <a:rPr lang="en-ZA" altLang="en-US" dirty="0"/>
              <a:t>Conducting internal survey for all operational managers in key leadership skills.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E88C0A0F-29F9-4CE7-A5FA-0E88255C4823}"/>
              </a:ext>
            </a:extLst>
          </p:cNvPr>
          <p:cNvSpPr>
            <a:spLocks noGrp="1"/>
          </p:cNvSpPr>
          <p:nvPr>
            <p:ph type="title"/>
          </p:nvPr>
        </p:nvSpPr>
        <p:spPr/>
        <p:txBody>
          <a:bodyPr/>
          <a:lstStyle/>
          <a:p>
            <a:endParaRPr lang="en-ZA" altLang="en-US"/>
          </a:p>
        </p:txBody>
      </p:sp>
      <p:pic>
        <p:nvPicPr>
          <p:cNvPr id="26627" name="Content Placeholder 3">
            <a:extLst>
              <a:ext uri="{FF2B5EF4-FFF2-40B4-BE49-F238E27FC236}">
                <a16:creationId xmlns:a16="http://schemas.microsoft.com/office/drawing/2014/main" id="{729D7DCD-848B-44F3-B6B2-3C17F265B972}"/>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554163" y="1600200"/>
            <a:ext cx="6035675" cy="4525963"/>
          </a:xfr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Content Placeholder 3">
            <a:extLst>
              <a:ext uri="{FF2B5EF4-FFF2-40B4-BE49-F238E27FC236}">
                <a16:creationId xmlns:a16="http://schemas.microsoft.com/office/drawing/2014/main" id="{D1697D60-C659-4BC8-99E9-6439B1AAC476}"/>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304800" y="381000"/>
            <a:ext cx="8229600" cy="6400800"/>
          </a:xfr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a:extLst>
              <a:ext uri="{FF2B5EF4-FFF2-40B4-BE49-F238E27FC236}">
                <a16:creationId xmlns:a16="http://schemas.microsoft.com/office/drawing/2014/main" id="{59A8B278-A2F0-4EA1-AA02-F9E489B569B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 y="-304800"/>
            <a:ext cx="8763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3442E9C5-A55F-498A-B1DC-05D856C94BE2}"/>
              </a:ext>
            </a:extLst>
          </p:cNvPr>
          <p:cNvSpPr>
            <a:spLocks noGrp="1"/>
          </p:cNvSpPr>
          <p:nvPr>
            <p:ph type="ctrTitle"/>
          </p:nvPr>
        </p:nvSpPr>
        <p:spPr>
          <a:xfrm>
            <a:off x="533400" y="1066800"/>
            <a:ext cx="7772400" cy="1470025"/>
          </a:xfrm>
        </p:spPr>
        <p:txBody>
          <a:bodyPr/>
          <a:lstStyle/>
          <a:p>
            <a:r>
              <a:rPr lang="en-ZA" altLang="en-US"/>
              <a:t>THANK YOU </a:t>
            </a:r>
          </a:p>
        </p:txBody>
      </p:sp>
      <p:sp>
        <p:nvSpPr>
          <p:cNvPr id="30723" name="Subtitle 2">
            <a:extLst>
              <a:ext uri="{FF2B5EF4-FFF2-40B4-BE49-F238E27FC236}">
                <a16:creationId xmlns:a16="http://schemas.microsoft.com/office/drawing/2014/main" id="{6F8AF329-F45A-4285-B6AA-F8C2EC928E1A}"/>
              </a:ext>
            </a:extLst>
          </p:cNvPr>
          <p:cNvSpPr>
            <a:spLocks noGrp="1"/>
          </p:cNvSpPr>
          <p:nvPr>
            <p:ph type="subTitle" idx="1"/>
          </p:nvPr>
        </p:nvSpPr>
        <p:spPr>
          <a:xfrm>
            <a:off x="1371600" y="2667000"/>
            <a:ext cx="6400800" cy="2209800"/>
          </a:xfrm>
        </p:spPr>
        <p:txBody>
          <a:bodyPr/>
          <a:lstStyle/>
          <a:p>
            <a:r>
              <a:rPr lang="en-ZA" altLang="en-US" sz="4000"/>
              <a:t>BAIE DANKIE</a:t>
            </a:r>
          </a:p>
          <a:p>
            <a:endParaRPr lang="en-ZA" altLang="en-US" sz="4000"/>
          </a:p>
          <a:p>
            <a:r>
              <a:rPr lang="en-ZA" altLang="en-US" sz="4000"/>
              <a:t>RE A LEBOGA</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2688</TotalTime>
  <Words>1067</Words>
  <Application>Microsoft Office PowerPoint</Application>
  <PresentationFormat>On-screen Show (4:3)</PresentationFormat>
  <Paragraphs>276</Paragraphs>
  <Slides>23</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Tahoma</vt:lpstr>
      <vt:lpstr>Times New Roman</vt:lpstr>
      <vt:lpstr>Arial Narrow</vt:lpstr>
      <vt:lpstr>Default Design</vt:lpstr>
      <vt:lpstr>PowerPoint Presentation</vt:lpstr>
      <vt:lpstr>PRESENTATION LAY-OUT  </vt:lpstr>
      <vt:lpstr>OVERVIEW OF THE NORTHWEST PROVINCE </vt:lpstr>
      <vt:lpstr>Cont…</vt:lpstr>
      <vt:lpstr>NW DEPARTMENT OF HEALTH PROVINCIAL OFFICE</vt:lpstr>
      <vt:lpstr>Districts and Local Municipalities in the North West Province</vt:lpstr>
      <vt:lpstr>NW Health facilities</vt:lpstr>
      <vt:lpstr>Progress from 2015 to date </vt:lpstr>
      <vt:lpstr>Facilities lost status </vt:lpstr>
      <vt:lpstr>Facilities never achieved status</vt:lpstr>
      <vt:lpstr>          CRITICAL SUCCESS FACTORS</vt:lpstr>
      <vt:lpstr>Critical role players for  achievement of ICRM</vt:lpstr>
      <vt:lpstr>Assessments objectivity </vt:lpstr>
      <vt:lpstr>Relationship between Ideal Clinic , OHSC and NHI</vt:lpstr>
      <vt:lpstr>Lessons learned since inception ICRM</vt:lpstr>
      <vt:lpstr>Challenges and improvement strategies </vt:lpstr>
      <vt:lpstr>Challenges and strategies </vt:lpstr>
      <vt:lpstr>KEY ACTIONS TO SUSTAIN THE PROGRAMME</vt:lpstr>
      <vt:lpstr>KEY ACTIONS TO SUSTAIN THE PROGRAMME</vt:lpstr>
      <vt:lpstr>PowerPoint Presentation</vt:lpstr>
      <vt:lpstr>PowerPoint Presentation</vt:lpstr>
      <vt:lpstr>PowerPoint Presentation</vt:lpstr>
      <vt:lpstr>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TLekgethwane</dc:creator>
  <cp:lastModifiedBy>Marelize Jooste</cp:lastModifiedBy>
  <cp:revision>231</cp:revision>
  <cp:lastPrinted>2017-12-12T13:50:08Z</cp:lastPrinted>
  <dcterms:created xsi:type="dcterms:W3CDTF">2010-12-10T09:53:07Z</dcterms:created>
  <dcterms:modified xsi:type="dcterms:W3CDTF">2021-05-05T12:58:24Z</dcterms:modified>
</cp:coreProperties>
</file>