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4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7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8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9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</p:sldMasterIdLst>
  <p:notesMasterIdLst>
    <p:notesMasterId r:id="rId28"/>
  </p:notesMasterIdLst>
  <p:sldIdLst>
    <p:sldId id="256" r:id="rId11"/>
    <p:sldId id="292" r:id="rId12"/>
    <p:sldId id="257" r:id="rId13"/>
    <p:sldId id="258" r:id="rId14"/>
    <p:sldId id="259" r:id="rId15"/>
    <p:sldId id="260" r:id="rId16"/>
    <p:sldId id="261" r:id="rId17"/>
    <p:sldId id="290" r:id="rId18"/>
    <p:sldId id="264" r:id="rId19"/>
    <p:sldId id="294" r:id="rId20"/>
    <p:sldId id="273" r:id="rId21"/>
    <p:sldId id="291" r:id="rId22"/>
    <p:sldId id="266" r:id="rId23"/>
    <p:sldId id="293" r:id="rId24"/>
    <p:sldId id="267" r:id="rId25"/>
    <p:sldId id="282" r:id="rId26"/>
    <p:sldId id="289" r:id="rId27"/>
  </p:sldIdLst>
  <p:sldSz cx="9144000" cy="6858000" type="screen4x3"/>
  <p:notesSz cx="6797675" cy="9926638"/>
  <p:defaultTextStyle>
    <a:defPPr lvl="0">
      <a:defRPr lang="en-US"/>
    </a:defPPr>
    <a:lvl1pPr lvl="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sibolaY" initials="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ZA" dirty="0" smtClean="0"/>
              <a:t>FS ICRM Performance</a:t>
            </a:r>
            <a:r>
              <a:rPr lang="en-ZA" baseline="0" dirty="0" smtClean="0"/>
              <a:t> from 2015 to 2019</a:t>
            </a:r>
            <a:endParaRPr lang="en-ZA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2015/16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Fezile Dabi</c:v>
                </c:pt>
                <c:pt idx="1">
                  <c:v>Lejweleputswa</c:v>
                </c:pt>
                <c:pt idx="2">
                  <c:v>Mangaung Metro</c:v>
                </c:pt>
                <c:pt idx="3">
                  <c:v>Thabo Mofutsanyana</c:v>
                </c:pt>
                <c:pt idx="4">
                  <c:v>Xhariep</c:v>
                </c:pt>
                <c:pt idx="5">
                  <c:v>Free State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</c:v>
                </c:pt>
                <c:pt idx="1">
                  <c:v>7</c:v>
                </c:pt>
                <c:pt idx="2">
                  <c:v>2</c:v>
                </c:pt>
                <c:pt idx="3">
                  <c:v>14</c:v>
                </c:pt>
                <c:pt idx="4">
                  <c:v>65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8C-45BB-9730-8C74667F9AD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2016/2017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Fezile Dabi</c:v>
                </c:pt>
                <c:pt idx="1">
                  <c:v>Lejweleputswa</c:v>
                </c:pt>
                <c:pt idx="2">
                  <c:v>Mangaung Metro</c:v>
                </c:pt>
                <c:pt idx="3">
                  <c:v>Thabo Mofutsanyana</c:v>
                </c:pt>
                <c:pt idx="4">
                  <c:v>Xhariep</c:v>
                </c:pt>
                <c:pt idx="5">
                  <c:v>Free State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22</c:v>
                </c:pt>
                <c:pt idx="1">
                  <c:v>23</c:v>
                </c:pt>
                <c:pt idx="2">
                  <c:v>23</c:v>
                </c:pt>
                <c:pt idx="3">
                  <c:v>48</c:v>
                </c:pt>
                <c:pt idx="4">
                  <c:v>82</c:v>
                </c:pt>
                <c:pt idx="5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8C-45BB-9730-8C74667F9AD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2017/2018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Fezile Dabi</c:v>
                </c:pt>
                <c:pt idx="1">
                  <c:v>Lejweleputswa</c:v>
                </c:pt>
                <c:pt idx="2">
                  <c:v>Mangaung Metro</c:v>
                </c:pt>
                <c:pt idx="3">
                  <c:v>Thabo Mofutsanyana</c:v>
                </c:pt>
                <c:pt idx="4">
                  <c:v>Xhariep</c:v>
                </c:pt>
                <c:pt idx="5">
                  <c:v>Free State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50</c:v>
                </c:pt>
                <c:pt idx="1">
                  <c:v>34</c:v>
                </c:pt>
                <c:pt idx="2">
                  <c:v>43</c:v>
                </c:pt>
                <c:pt idx="3">
                  <c:v>81</c:v>
                </c:pt>
                <c:pt idx="4">
                  <c:v>88</c:v>
                </c:pt>
                <c:pt idx="5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D8C-45BB-9730-8C74667F9AD9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2018/2019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Fezile Dabi</c:v>
                </c:pt>
                <c:pt idx="1">
                  <c:v>Lejweleputswa</c:v>
                </c:pt>
                <c:pt idx="2">
                  <c:v>Mangaung Metro</c:v>
                </c:pt>
                <c:pt idx="3">
                  <c:v>Thabo Mofutsanyana</c:v>
                </c:pt>
                <c:pt idx="4">
                  <c:v>Xhariep</c:v>
                </c:pt>
                <c:pt idx="5">
                  <c:v>Free State</c:v>
                </c:pt>
              </c:strCache>
            </c:strRef>
          </c:cat>
          <c:val>
            <c:numRef>
              <c:f>Sheet1!$E$2:$E$7</c:f>
              <c:numCache>
                <c:formatCode>General</c:formatCode>
                <c:ptCount val="6"/>
                <c:pt idx="0">
                  <c:v>48</c:v>
                </c:pt>
                <c:pt idx="1">
                  <c:v>61</c:v>
                </c:pt>
                <c:pt idx="2">
                  <c:v>76</c:v>
                </c:pt>
                <c:pt idx="3">
                  <c:v>97</c:v>
                </c:pt>
                <c:pt idx="4">
                  <c:v>100</c:v>
                </c:pt>
                <c:pt idx="5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D8C-45BB-9730-8C74667F9AD9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6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Fezile Dabi</c:v>
                </c:pt>
                <c:pt idx="1">
                  <c:v>Lejweleputswa</c:v>
                </c:pt>
                <c:pt idx="2">
                  <c:v>Mangaung Metro</c:v>
                </c:pt>
                <c:pt idx="3">
                  <c:v>Thabo Mofutsanyana</c:v>
                </c:pt>
                <c:pt idx="4">
                  <c:v>Xhariep</c:v>
                </c:pt>
                <c:pt idx="5">
                  <c:v>Free State</c:v>
                </c:pt>
              </c:strCache>
            </c:strRef>
          </c:cat>
          <c:val>
            <c:numRef>
              <c:f>Sheet1!$F$2:$F$7</c:f>
              <c:numCache>
                <c:formatCode>General</c:formatCode>
                <c:ptCount val="6"/>
                <c:pt idx="0">
                  <c:v>40</c:v>
                </c:pt>
                <c:pt idx="1">
                  <c:v>61</c:v>
                </c:pt>
                <c:pt idx="2">
                  <c:v>46</c:v>
                </c:pt>
                <c:pt idx="3">
                  <c:v>88</c:v>
                </c:pt>
                <c:pt idx="4">
                  <c:v>88</c:v>
                </c:pt>
                <c:pt idx="5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D8C-45BB-9730-8C74667F9A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9193432"/>
        <c:axId val="189193824"/>
      </c:barChart>
      <c:catAx>
        <c:axId val="1891934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329" b="0" i="0" u="none" strike="noStrike" baseline="0">
                    <a:solidFill>
                      <a:srgbClr val="333333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ZA"/>
                  <a:t>Districts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1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6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9193824"/>
        <c:crosses val="autoZero"/>
        <c:auto val="1"/>
        <c:lblAlgn val="ctr"/>
        <c:lblOffset val="100"/>
        <c:noMultiLvlLbl val="0"/>
      </c:catAx>
      <c:valAx>
        <c:axId val="189193824"/>
        <c:scaling>
          <c:orientation val="minMax"/>
        </c:scaling>
        <c:delete val="0"/>
        <c:axPos val="l"/>
        <c:majorGridlines>
          <c:spPr>
            <a:ln w="951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1329" b="0" i="0" u="none" strike="noStrike" baseline="0">
                    <a:solidFill>
                      <a:srgbClr val="333333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ZA"/>
                  <a:t>Percentages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6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9193432"/>
        <c:crosses val="autoZero"/>
        <c:crossBetween val="between"/>
      </c:valAx>
      <c:spPr>
        <a:noFill/>
        <a:ln w="25376">
          <a:noFill/>
        </a:ln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6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0.17379</cdr:x>
      <cdr:y>0.45022</cdr:y>
    </cdr:from>
    <cdr:to>
      <cdr:x>0.23077</cdr:x>
      <cdr:y>0.55195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1549400" y="2641600"/>
          <a:ext cx="508000" cy="5969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C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0.17949</cdr:x>
      <cdr:y>0.45887</cdr:y>
    </cdr:from>
    <cdr:to>
      <cdr:x>0.23647</cdr:x>
      <cdr:y>0.56061</cdr:y>
    </cdr:to>
    <cdr:cxnSp macro="">
      <cdr:nvCxnSpPr>
        <cdr:cNvPr id="4" name="Straight Connector 3"/>
        <cdr:cNvCxnSpPr/>
      </cdr:nvCxnSpPr>
      <cdr:spPr>
        <a:xfrm xmlns:a="http://schemas.openxmlformats.org/drawingml/2006/main">
          <a:off x="1600200" y="2692400"/>
          <a:ext cx="508000" cy="5969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C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0.17949</cdr:x>
      <cdr:y>0.45887</cdr:y>
    </cdr:from>
    <cdr:to>
      <cdr:x>0.23647</cdr:x>
      <cdr:y>0.56061</cdr:y>
    </cdr:to>
    <cdr:cxnSp macro="">
      <cdr:nvCxnSpPr>
        <cdr:cNvPr id="5" name="Straight Connector 4"/>
        <cdr:cNvCxnSpPr/>
      </cdr:nvCxnSpPr>
      <cdr:spPr>
        <a:xfrm xmlns:a="http://schemas.openxmlformats.org/drawingml/2006/main">
          <a:off x="1600200" y="2692400"/>
          <a:ext cx="508000" cy="5969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C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0.17949</cdr:x>
      <cdr:y>0.45887</cdr:y>
    </cdr:from>
    <cdr:to>
      <cdr:x>0.23647</cdr:x>
      <cdr:y>0.56061</cdr:y>
    </cdr:to>
    <cdr:cxnSp macro="">
      <cdr:nvCxnSpPr>
        <cdr:cNvPr id="8" name="Straight Connector 7"/>
        <cdr:cNvCxnSpPr/>
      </cdr:nvCxnSpPr>
      <cdr:spPr>
        <a:xfrm xmlns:a="http://schemas.openxmlformats.org/drawingml/2006/main">
          <a:off x="1600200" y="2692400"/>
          <a:ext cx="508000" cy="5969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C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0.17521</cdr:x>
      <cdr:y>0.45022</cdr:y>
    </cdr:from>
    <cdr:to>
      <cdr:x>0.23219</cdr:x>
      <cdr:y>0.55195</cdr:y>
    </cdr:to>
    <cdr:cxnSp macro="">
      <cdr:nvCxnSpPr>
        <cdr:cNvPr id="9" name="Straight Connector 8"/>
        <cdr:cNvCxnSpPr/>
      </cdr:nvCxnSpPr>
      <cdr:spPr>
        <a:xfrm xmlns:a="http://schemas.openxmlformats.org/drawingml/2006/main">
          <a:off x="1562100" y="2641600"/>
          <a:ext cx="508000" cy="5969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C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0.49644</cdr:x>
      <cdr:y>0.15368</cdr:y>
    </cdr:from>
    <cdr:to>
      <cdr:x>0.97792</cdr:x>
      <cdr:y>0.53382</cdr:y>
    </cdr:to>
    <cdr:grpSp>
      <cdr:nvGrpSpPr>
        <cdr:cNvPr id="19" name="Group 18"/>
        <cdr:cNvGrpSpPr/>
      </cdr:nvGrpSpPr>
      <cdr:grpSpPr>
        <a:xfrm xmlns:a="http://schemas.openxmlformats.org/drawingml/2006/main">
          <a:off x="4425961" y="901702"/>
          <a:ext cx="4292587" cy="2230433"/>
          <a:chOff x="4425950" y="952500"/>
          <a:chExt cx="4292600" cy="2230437"/>
        </a:xfrm>
      </cdr:grpSpPr>
      <cdr:cxnSp macro="">
        <cdr:nvCxnSpPr>
          <cdr:cNvPr id="6" name="Straight Connector 5"/>
          <cdr:cNvCxnSpPr/>
        </cdr:nvCxnSpPr>
        <cdr:spPr>
          <a:xfrm xmlns:a="http://schemas.openxmlformats.org/drawingml/2006/main">
            <a:off x="4425950" y="1912937"/>
            <a:ext cx="393700" cy="127000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C00000"/>
            </a:solidFill>
            <a:prstDash val="dash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0" name="Straight Connector 9"/>
          <cdr:cNvCxnSpPr/>
        </cdr:nvCxnSpPr>
        <cdr:spPr>
          <a:xfrm xmlns:a="http://schemas.openxmlformats.org/drawingml/2006/main">
            <a:off x="7035800" y="952500"/>
            <a:ext cx="342900" cy="62230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C00000"/>
            </a:solidFill>
            <a:prstDash val="dash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1" name="Straight Connector 10"/>
          <cdr:cNvCxnSpPr/>
        </cdr:nvCxnSpPr>
        <cdr:spPr>
          <a:xfrm xmlns:a="http://schemas.openxmlformats.org/drawingml/2006/main">
            <a:off x="8350250" y="1765300"/>
            <a:ext cx="368300" cy="668337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C00000"/>
            </a:solidFill>
            <a:prstDash val="dash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2" name="Straight Connector 11"/>
          <cdr:cNvCxnSpPr/>
        </cdr:nvCxnSpPr>
        <cdr:spPr>
          <a:xfrm xmlns:a="http://schemas.openxmlformats.org/drawingml/2006/main">
            <a:off x="5740400" y="1104900"/>
            <a:ext cx="330200" cy="63500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C00000"/>
            </a:solidFill>
            <a:prstDash val="dash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66D3FF-CF9D-4063-9430-94D28EC391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66BF04-4C57-417F-B514-89033F53D30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ABD8CB-0A9A-4685-A992-FAC64C72C483}" type="datetimeFigureOut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B1686B9-72BD-4962-A2FF-09A46A1FBA5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4" rIns="91428" bIns="45714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EEA447E-8AC3-48CA-BE59-445D7993A1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16463"/>
            <a:ext cx="5435600" cy="4465637"/>
          </a:xfrm>
          <a:prstGeom prst="rect">
            <a:avLst/>
          </a:prstGeom>
        </p:spPr>
        <p:txBody>
          <a:bodyPr vert="horz" lIns="91428" tIns="45714" rIns="91428" bIns="45714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4210F-745F-40B1-9FF2-9C8ED83D59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231CC-95B6-47A2-A5C3-CBE2AE5A85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28" tIns="45714" rIns="91428" bIns="457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76C4A185-AFA5-4284-B7B9-AEA3C29D4F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776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324070D0-266F-4BAC-A4CC-546E93A94B7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A7971BE5-9FEB-4C88-A4E3-AF4A93F5447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B9450BD6-4DF0-469E-ABC5-0D39870F54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477C0EA-A605-4423-9E0C-7A5883967D55}" type="slidenum">
              <a:rPr lang="en-US" altLang="en-US">
                <a:latin typeface="Calibri" panose="020F0502020204030204" pitchFamily="34" charset="0"/>
              </a:rPr>
              <a:pPr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44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324070D0-266F-4BAC-A4CC-546E93A94B7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A7971BE5-9FEB-4C88-A4E3-AF4A93F5447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B9450BD6-4DF0-469E-ABC5-0D39870F54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477C0EA-A605-4423-9E0C-7A5883967D55}" type="slidenum">
              <a:rPr lang="en-US" altLang="en-US">
                <a:latin typeface="Calibri" panose="020F0502020204030204" pitchFamily="34" charset="0"/>
              </a:rPr>
              <a:pPr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53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E18720D-590C-4351-B8E9-BD548DAECEC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062CB957-BBA1-420A-8B50-E053C332A33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1DA1FD9A-F820-4FF7-AD83-35329B426F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0B7E217-39AD-4BC1-9CA4-48D3A0AB0F9D}" type="slidenum">
              <a:rPr lang="en-US" altLang="en-US">
                <a:latin typeface="Calibri" panose="020F0502020204030204" pitchFamily="34" charset="0"/>
              </a:rPr>
              <a:pPr/>
              <a:t>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154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>
            <a:extLst>
              <a:ext uri="{FF2B5EF4-FFF2-40B4-BE49-F238E27FC236}">
                <a16:creationId xmlns:a16="http://schemas.microsoft.com/office/drawing/2014/main" id="{4AEEA040-1CD3-4A6F-A1F7-5EEBA46B18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>
            <a:extLst>
              <a:ext uri="{FF2B5EF4-FFF2-40B4-BE49-F238E27FC236}">
                <a16:creationId xmlns:a16="http://schemas.microsoft.com/office/drawing/2014/main" id="{0773B37A-FA9C-414F-A6A3-3FAFEB92EA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56324" name="Slide Number Placeholder 3">
            <a:extLst>
              <a:ext uri="{FF2B5EF4-FFF2-40B4-BE49-F238E27FC236}">
                <a16:creationId xmlns:a16="http://schemas.microsoft.com/office/drawing/2014/main" id="{9818CFAB-1587-41E9-9F40-782D56AF82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0BCE8C6-3B41-4A6A-B6CC-A439550BE40D}" type="slidenum">
              <a:rPr lang="en-US" altLang="en-US">
                <a:latin typeface="Calibri" panose="020F0502020204030204" pitchFamily="34" charset="0"/>
              </a:rPr>
              <a:pPr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357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>
            <a:extLst>
              <a:ext uri="{FF2B5EF4-FFF2-40B4-BE49-F238E27FC236}">
                <a16:creationId xmlns:a16="http://schemas.microsoft.com/office/drawing/2014/main" id="{0A9174A2-ACD2-4429-B567-4AA03953FC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>
            <a:extLst>
              <a:ext uri="{FF2B5EF4-FFF2-40B4-BE49-F238E27FC236}">
                <a16:creationId xmlns:a16="http://schemas.microsoft.com/office/drawing/2014/main" id="{61F67B85-7DB9-4465-A7A4-468ADF05602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58372" name="Slide Number Placeholder 3">
            <a:extLst>
              <a:ext uri="{FF2B5EF4-FFF2-40B4-BE49-F238E27FC236}">
                <a16:creationId xmlns:a16="http://schemas.microsoft.com/office/drawing/2014/main" id="{487533D6-7A36-4DBC-BF9A-5C0BA91F68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3A5BD51-744D-45A2-9BDA-D9CEB3CEE7E7}" type="slidenum">
              <a:rPr lang="en-US" altLang="en-US">
                <a:latin typeface="Calibri" panose="020F0502020204030204" pitchFamily="34" charset="0"/>
              </a:rPr>
              <a:pPr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848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157C9703-56BA-43A5-B64D-6C715B13AE7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02EFA02F-7611-43B2-BE84-79B7FC50D1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60420" name="Slide Number Placeholder 3">
            <a:extLst>
              <a:ext uri="{FF2B5EF4-FFF2-40B4-BE49-F238E27FC236}">
                <a16:creationId xmlns:a16="http://schemas.microsoft.com/office/drawing/2014/main" id="{7FF296E4-FD73-4947-A16D-F7A81F1C0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AA95359-0643-4A91-BF5E-528654FC9707}" type="slidenum">
              <a:rPr lang="en-US" altLang="en-US">
                <a:latin typeface="Calibri" panose="020F0502020204030204" pitchFamily="34" charset="0"/>
              </a:rPr>
              <a:pPr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08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>
            <a:extLst>
              <a:ext uri="{FF2B5EF4-FFF2-40B4-BE49-F238E27FC236}">
                <a16:creationId xmlns:a16="http://schemas.microsoft.com/office/drawing/2014/main" id="{2B45D258-AE0D-4973-83EE-66F4797D767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>
            <a:extLst>
              <a:ext uri="{FF2B5EF4-FFF2-40B4-BE49-F238E27FC236}">
                <a16:creationId xmlns:a16="http://schemas.microsoft.com/office/drawing/2014/main" id="{055998FC-1215-4C8D-83EE-BAD4519E81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64516" name="Slide Number Placeholder 3">
            <a:extLst>
              <a:ext uri="{FF2B5EF4-FFF2-40B4-BE49-F238E27FC236}">
                <a16:creationId xmlns:a16="http://schemas.microsoft.com/office/drawing/2014/main" id="{E4653EC2-F5A3-435A-B10D-450E4AA712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F10FB4-4D1D-4031-96C4-5508D6F339CF}" type="slidenum">
              <a:rPr lang="en-US" altLang="en-US">
                <a:latin typeface="Calibri" panose="020F0502020204030204" pitchFamily="34" charset="0"/>
              </a:rPr>
              <a:pPr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015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>
            <a:extLst>
              <a:ext uri="{FF2B5EF4-FFF2-40B4-BE49-F238E27FC236}">
                <a16:creationId xmlns:a16="http://schemas.microsoft.com/office/drawing/2014/main" id="{134D59F8-1181-4D86-B186-B0AFE15879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>
            <a:extLst>
              <a:ext uri="{FF2B5EF4-FFF2-40B4-BE49-F238E27FC236}">
                <a16:creationId xmlns:a16="http://schemas.microsoft.com/office/drawing/2014/main" id="{8340476F-5BE8-449E-BA7A-05EEBD2068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66564" name="Slide Number Placeholder 3">
            <a:extLst>
              <a:ext uri="{FF2B5EF4-FFF2-40B4-BE49-F238E27FC236}">
                <a16:creationId xmlns:a16="http://schemas.microsoft.com/office/drawing/2014/main" id="{02A915EA-C889-4FD1-A083-AFB9D43B1A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8F989A-3F69-42C5-9406-31E0DF33F907}" type="slidenum">
              <a:rPr lang="en-US" altLang="en-US">
                <a:latin typeface="Calibri" panose="020F0502020204030204" pitchFamily="34" charset="0"/>
              </a:rPr>
              <a:pPr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590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>
            <a:extLst>
              <a:ext uri="{FF2B5EF4-FFF2-40B4-BE49-F238E27FC236}">
                <a16:creationId xmlns:a16="http://schemas.microsoft.com/office/drawing/2014/main" id="{134D59F8-1181-4D86-B186-B0AFE15879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>
            <a:extLst>
              <a:ext uri="{FF2B5EF4-FFF2-40B4-BE49-F238E27FC236}">
                <a16:creationId xmlns:a16="http://schemas.microsoft.com/office/drawing/2014/main" id="{8340476F-5BE8-449E-BA7A-05EEBD2068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66564" name="Slide Number Placeholder 3">
            <a:extLst>
              <a:ext uri="{FF2B5EF4-FFF2-40B4-BE49-F238E27FC236}">
                <a16:creationId xmlns:a16="http://schemas.microsoft.com/office/drawing/2014/main" id="{02A915EA-C889-4FD1-A083-AFB9D43B1A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8F989A-3F69-42C5-9406-31E0DF33F907}" type="slidenum">
              <a:rPr lang="en-US" altLang="en-US">
                <a:latin typeface="Calibri" panose="020F0502020204030204" pitchFamily="34" charset="0"/>
              </a:rPr>
              <a:pPr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9493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>
            <a:extLst>
              <a:ext uri="{FF2B5EF4-FFF2-40B4-BE49-F238E27FC236}">
                <a16:creationId xmlns:a16="http://schemas.microsoft.com/office/drawing/2014/main" id="{303F9E22-BC1A-4524-B436-9DFA4CE92A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>
            <a:extLst>
              <a:ext uri="{FF2B5EF4-FFF2-40B4-BE49-F238E27FC236}">
                <a16:creationId xmlns:a16="http://schemas.microsoft.com/office/drawing/2014/main" id="{D82945DB-4852-4F2F-9281-BE88A0B0D2D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 dirty="0"/>
          </a:p>
        </p:txBody>
      </p:sp>
      <p:sp>
        <p:nvSpPr>
          <p:cNvPr id="80900" name="Slide Number Placeholder 3">
            <a:extLst>
              <a:ext uri="{FF2B5EF4-FFF2-40B4-BE49-F238E27FC236}">
                <a16:creationId xmlns:a16="http://schemas.microsoft.com/office/drawing/2014/main" id="{1A720C07-3643-416E-A488-4F58BD2E55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EA4D63-F18D-4EB4-8585-54E6C4D9A24C}" type="slidenum">
              <a:rPr lang="en-US" altLang="en-US">
                <a:latin typeface="Calibri" panose="020F0502020204030204" pitchFamily="34" charset="0"/>
              </a:rPr>
              <a:pPr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358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>
            <a:extLst>
              <a:ext uri="{FF2B5EF4-FFF2-40B4-BE49-F238E27FC236}">
                <a16:creationId xmlns:a16="http://schemas.microsoft.com/office/drawing/2014/main" id="{303F9E22-BC1A-4524-B436-9DFA4CE92A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>
            <a:extLst>
              <a:ext uri="{FF2B5EF4-FFF2-40B4-BE49-F238E27FC236}">
                <a16:creationId xmlns:a16="http://schemas.microsoft.com/office/drawing/2014/main" id="{D82945DB-4852-4F2F-9281-BE88A0B0D2D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 dirty="0"/>
          </a:p>
        </p:txBody>
      </p:sp>
      <p:sp>
        <p:nvSpPr>
          <p:cNvPr id="80900" name="Slide Number Placeholder 3">
            <a:extLst>
              <a:ext uri="{FF2B5EF4-FFF2-40B4-BE49-F238E27FC236}">
                <a16:creationId xmlns:a16="http://schemas.microsoft.com/office/drawing/2014/main" id="{1A720C07-3643-416E-A488-4F58BD2E55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EA4D63-F18D-4EB4-8585-54E6C4D9A24C}" type="slidenum">
              <a:rPr lang="en-US" altLang="en-US">
                <a:latin typeface="Calibri" panose="020F0502020204030204" pitchFamily="34" charset="0"/>
              </a:rPr>
              <a:pPr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551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>
            <a:extLst>
              <a:ext uri="{FF2B5EF4-FFF2-40B4-BE49-F238E27FC236}">
                <a16:creationId xmlns:a16="http://schemas.microsoft.com/office/drawing/2014/main" id="{27CCA3EA-72FF-4DB6-A747-ABDAC2D5566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>
            <a:extLst>
              <a:ext uri="{FF2B5EF4-FFF2-40B4-BE49-F238E27FC236}">
                <a16:creationId xmlns:a16="http://schemas.microsoft.com/office/drawing/2014/main" id="{9602A744-AFF7-41D4-9983-3B1BD5F47C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ZA" altLang="en-US" b="1" dirty="0">
                <a:solidFill>
                  <a:srgbClr val="FF0000"/>
                </a:solidFill>
              </a:rPr>
              <a:t>Corrected typo bullet two and bullet four </a:t>
            </a:r>
          </a:p>
        </p:txBody>
      </p:sp>
      <p:sp>
        <p:nvSpPr>
          <p:cNvPr id="70660" name="Slide Number Placeholder 3">
            <a:extLst>
              <a:ext uri="{FF2B5EF4-FFF2-40B4-BE49-F238E27FC236}">
                <a16:creationId xmlns:a16="http://schemas.microsoft.com/office/drawing/2014/main" id="{9030648F-6781-4E8E-A1A3-C5EAEF4805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C06ABBD-FC0B-4F21-8539-3E4254BCE3DF}" type="slidenum">
              <a:rPr lang="en-US" altLang="en-US">
                <a:latin typeface="Calibri" panose="020F0502020204030204" pitchFamily="34" charset="0"/>
              </a:rPr>
              <a:pPr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4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>
            <a:extLst>
              <a:ext uri="{FF2B5EF4-FFF2-40B4-BE49-F238E27FC236}">
                <a16:creationId xmlns:a16="http://schemas.microsoft.com/office/drawing/2014/main" id="{27CCA3EA-72FF-4DB6-A747-ABDAC2D5566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>
            <a:extLst>
              <a:ext uri="{FF2B5EF4-FFF2-40B4-BE49-F238E27FC236}">
                <a16:creationId xmlns:a16="http://schemas.microsoft.com/office/drawing/2014/main" id="{9602A744-AFF7-41D4-9983-3B1BD5F47C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ZA" altLang="en-US" b="1" dirty="0">
                <a:solidFill>
                  <a:srgbClr val="FF0000"/>
                </a:solidFill>
              </a:rPr>
              <a:t>Corrected typo bullet two and bullet four </a:t>
            </a:r>
          </a:p>
        </p:txBody>
      </p:sp>
      <p:sp>
        <p:nvSpPr>
          <p:cNvPr id="70660" name="Slide Number Placeholder 3">
            <a:extLst>
              <a:ext uri="{FF2B5EF4-FFF2-40B4-BE49-F238E27FC236}">
                <a16:creationId xmlns:a16="http://schemas.microsoft.com/office/drawing/2014/main" id="{9030648F-6781-4E8E-A1A3-C5EAEF4805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C06ABBD-FC0B-4F21-8539-3E4254BCE3DF}" type="slidenum">
              <a:rPr lang="en-US" altLang="en-US">
                <a:latin typeface="Calibri" panose="020F0502020204030204" pitchFamily="34" charset="0"/>
              </a:rPr>
              <a:pPr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9382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>
            <a:extLst>
              <a:ext uri="{FF2B5EF4-FFF2-40B4-BE49-F238E27FC236}">
                <a16:creationId xmlns:a16="http://schemas.microsoft.com/office/drawing/2014/main" id="{5A01E115-55E7-4788-AFF8-1494FD8D8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>
            <a:extLst>
              <a:ext uri="{FF2B5EF4-FFF2-40B4-BE49-F238E27FC236}">
                <a16:creationId xmlns:a16="http://schemas.microsoft.com/office/drawing/2014/main" id="{8882A523-0905-455A-8146-CADAA0656B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ZA" altLang="en-US" dirty="0"/>
              <a:t>Corrected bullet 3 ,4</a:t>
            </a:r>
          </a:p>
        </p:txBody>
      </p:sp>
      <p:sp>
        <p:nvSpPr>
          <p:cNvPr id="72708" name="Slide Number Placeholder 3">
            <a:extLst>
              <a:ext uri="{FF2B5EF4-FFF2-40B4-BE49-F238E27FC236}">
                <a16:creationId xmlns:a16="http://schemas.microsoft.com/office/drawing/2014/main" id="{245DB8F1-06E5-4414-9CFF-4A69A9F063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F42A730-93A6-41CC-ABDB-9152CF254F4A}" type="slidenum">
              <a:rPr lang="en-US" altLang="en-US">
                <a:latin typeface="Calibri" panose="020F0502020204030204" pitchFamily="34" charset="0"/>
              </a:rPr>
              <a:pPr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8921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>
            <a:extLst>
              <a:ext uri="{FF2B5EF4-FFF2-40B4-BE49-F238E27FC236}">
                <a16:creationId xmlns:a16="http://schemas.microsoft.com/office/drawing/2014/main" id="{47F372DB-9F74-413B-98D0-DF23DC8282B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Notes Placeholder 2">
            <a:extLst>
              <a:ext uri="{FF2B5EF4-FFF2-40B4-BE49-F238E27FC236}">
                <a16:creationId xmlns:a16="http://schemas.microsoft.com/office/drawing/2014/main" id="{FD737620-CC6A-4A44-AD52-CFA8595C1C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99332" name="Slide Number Placeholder 3">
            <a:extLst>
              <a:ext uri="{FF2B5EF4-FFF2-40B4-BE49-F238E27FC236}">
                <a16:creationId xmlns:a16="http://schemas.microsoft.com/office/drawing/2014/main" id="{D6BE931A-A0E2-405C-BB1F-F614FFDF2A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2D1E8E7-87E2-4000-8902-D489C45E1850}" type="slidenum">
              <a:rPr lang="en-US" altLang="en-US">
                <a:latin typeface="Calibri" panose="020F0502020204030204" pitchFamily="34" charset="0"/>
              </a:rPr>
              <a:pPr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799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>
            <a:extLst>
              <a:ext uri="{FF2B5EF4-FFF2-40B4-BE49-F238E27FC236}">
                <a16:creationId xmlns:a16="http://schemas.microsoft.com/office/drawing/2014/main" id="{A9BE4765-1F99-46FD-B1D7-55C1DF09F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F8390C6-8F77-4565-9DFA-62A259C4F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D4F6C-FC0C-465A-B12F-32E70FE62100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3941BD6-0963-449C-8F85-067DD8A08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DF8B07-96C5-4E7C-8324-137946384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BEBFF-E901-4BCC-83EB-19A6419D07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8512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>
            <a:extLst>
              <a:ext uri="{FF2B5EF4-FFF2-40B4-BE49-F238E27FC236}">
                <a16:creationId xmlns:a16="http://schemas.microsoft.com/office/drawing/2014/main" id="{CF26FB1C-055A-4FD9-A8E3-EC8482F7C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C8029B5-5836-4B0B-B5FA-052991A17A7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E6893-AA37-4D9C-8657-15252F0D54CF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AE6D9A-7EC9-41EF-9DBF-30807908C58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44C79A2-7524-4F07-829D-D26855D44C0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F14F403-8429-441A-9B2D-207EC65D32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676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>
            <a:extLst>
              <a:ext uri="{FF2B5EF4-FFF2-40B4-BE49-F238E27FC236}">
                <a16:creationId xmlns:a16="http://schemas.microsoft.com/office/drawing/2014/main" id="{9893CE70-F2B9-441D-A022-8A81F6673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1D0A932-2486-4452-AE73-C9F6C282A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0F21D-C9B1-4CEC-8CBD-4E6CBD985829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43C4A4-DD35-4340-875E-C34808E03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BF5712-E5F3-464E-9B86-B579C2B19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1FA6E-8038-43A1-B4AC-3BF25CA31B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1088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A8B1C70A-FED3-4657-BBC4-384D2150D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231B005-AE17-4F89-A737-82DFF27CA3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25739-3DB5-4599-BA93-815B815B4DB6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C1A41B1B-03AE-4721-A027-2DCDBB3F3D2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DB9502C-59FB-40E7-A5BB-6F1DA7E8A6B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CB320015-C14C-42C4-B7CC-78BE133084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4122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Droplets-SD-Content-R1d.png">
            <a:extLst>
              <a:ext uri="{FF2B5EF4-FFF2-40B4-BE49-F238E27FC236}">
                <a16:creationId xmlns:a16="http://schemas.microsoft.com/office/drawing/2014/main" id="{4B583A27-BEE8-438E-943A-769EF33B7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6ACC2C11-4BE0-4285-B1EB-227F1545E2E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026D0-AF96-4544-BCA9-47DA95F81C85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891263DE-BAEA-4DE3-BB4A-E30A295813D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E588B357-107D-4143-8486-83BE3FC4612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EF4331BD-9041-42DF-9023-06E50EA8AB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6312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Droplets-SD-Content-R1d.png">
            <a:extLst>
              <a:ext uri="{FF2B5EF4-FFF2-40B4-BE49-F238E27FC236}">
                <a16:creationId xmlns:a16="http://schemas.microsoft.com/office/drawing/2014/main" id="{B44EB278-7EE9-499B-A6B1-F652894D0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981D6F77-3251-48B1-84BB-4C1BDA900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8F223-D9D1-4A70-940F-91002BA230C6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E3EB763-985D-4917-990E-AF3C053EB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54439773-B402-4567-A0D7-2B43586CA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D2571-EAA9-410E-88F5-ABB3097798B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869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roplets-SD-Content-R1d.png">
            <a:extLst>
              <a:ext uri="{FF2B5EF4-FFF2-40B4-BE49-F238E27FC236}">
                <a16:creationId xmlns:a16="http://schemas.microsoft.com/office/drawing/2014/main" id="{C72BE8B2-C2D5-49ED-9BB7-D993BCE96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B79200E0-670F-4D9B-8D24-9C0EFFBD2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F71E5-655B-467B-A422-21E251BB640C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A25BEC1B-ED72-41F8-9E8E-F628E6EB8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FFB5D2FC-C183-4829-A4C1-B98E39B2A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EFD88-503C-42E9-8FB5-BD4FD92C70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5697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E65C443B-BB23-494B-A5E4-5D3527082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7712F685-6823-48E2-B04D-B4826944D9C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067DF-CAC8-4FF6-AEA2-9E5C1397645B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DE1A4FD-1522-4796-9D44-6EC7980C194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E8E0C5A-DABF-499F-ACD8-63F000E0599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1C35F23-FDA0-4BBD-A3FD-E0057C2D36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403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FEA52B2F-A398-4C3E-9ACD-15F3492F5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9315A0B-5DD2-48EB-A11C-1E9091AB1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CD3CC-A53D-4062-9F23-F49042D2369D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4EF82BE-FAEE-4691-AF3B-70AF5C19D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435457BF-6977-4075-B0B7-820F440A4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4E568-0F29-4C22-AA2E-4B1B7EBA84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343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16B61BDB-7F61-4C0E-87F6-65D600A46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051C20D-F38A-48FA-9543-EC2B1AE45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4B90-E304-4580-9B8D-BA57A136DC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1E453C1-8924-49A9-856E-67CCEB7E0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27A9E5E-EB42-46A9-ADF4-278F943E4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C5ED3-5A36-4D4C-BD54-AD082A3A308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71149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9F71B1AB-B348-4A4B-98E1-712761790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070A6D7-2FCF-4298-B5EB-A7BD2F4DC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4B90-E304-4580-9B8D-BA57A136DC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EF672A1-004A-44AA-B1DE-ABF3B8406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48FCF640-C0B7-492F-A669-E808C1801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57A85-C39D-4EB9-9BB0-83BF03E6F7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193544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D816DB90-5B4F-42C7-9086-6D250217C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F25F7BD-0723-41E4-8058-BDE765629EA6}"/>
              </a:ext>
            </a:extLst>
          </p:cNvPr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A85C4C-165B-43B9-8A7E-156194EF18C3}"/>
              </a:ext>
            </a:extLst>
          </p:cNvPr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483F888C-C0FE-4A6D-A12A-9277DE2358A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4B90-E304-4580-9B8D-BA57A136DC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E97DB178-8D24-4EAC-9089-AE2CA1162D8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4FE1A92D-CD3D-420C-BDA3-70CFADFA5D2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08B9164-157B-4643-809F-B15C75B3E6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157261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SD-Content-R1d.png">
            <a:extLst>
              <a:ext uri="{FF2B5EF4-FFF2-40B4-BE49-F238E27FC236}">
                <a16:creationId xmlns:a16="http://schemas.microsoft.com/office/drawing/2014/main" id="{9FF6DFA0-92B3-4972-BEC9-100F390BE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B6BA699-C2CF-4F67-B816-FA0BAB50B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4B90-E304-4580-9B8D-BA57A136DC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296F8D26-289B-46B2-8979-54A97005C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C3C49A29-C1B3-4583-87EF-307FCF215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AABE2-02B8-4814-8E9C-1DC2BD07D8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3626489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7" descr="Droplets-SD-Content-R1d.png">
            <a:extLst>
              <a:ext uri="{FF2B5EF4-FFF2-40B4-BE49-F238E27FC236}">
                <a16:creationId xmlns:a16="http://schemas.microsoft.com/office/drawing/2014/main" id="{0ADE3C77-8F56-4011-A02B-483059B4A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Date Placeholder 2">
            <a:extLst>
              <a:ext uri="{FF2B5EF4-FFF2-40B4-BE49-F238E27FC236}">
                <a16:creationId xmlns:a16="http://schemas.microsoft.com/office/drawing/2014/main" id="{9EE056C8-9769-4DE6-9F0B-D5618D6BE15F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4B90-E304-4580-9B8D-BA57A136DC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16" name="Footer Placeholder 3">
            <a:extLst>
              <a:ext uri="{FF2B5EF4-FFF2-40B4-BE49-F238E27FC236}">
                <a16:creationId xmlns:a16="http://schemas.microsoft.com/office/drawing/2014/main" id="{9A15944E-1061-4C97-ABD5-2009A5CF17A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DB605CF2-3F2E-4274-B3AE-3D5428ECF91F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BB8696EC-6DFF-4916-A77A-93ED2F4963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2789437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Droplets-SD-Content-R1d.png">
            <a:extLst>
              <a:ext uri="{FF2B5EF4-FFF2-40B4-BE49-F238E27FC236}">
                <a16:creationId xmlns:a16="http://schemas.microsoft.com/office/drawing/2014/main" id="{5A275563-870A-4D4A-9547-977B3BC684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EC6FAA64-4B67-4659-98EB-D15D18D0E207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4B90-E304-4580-9B8D-BA57A136DC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EC2B563E-CD46-45B8-97A0-623BF9684221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9EE52D2A-BDCE-4AC0-B831-EE0B277B7481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6935210E-F1AB-48AE-B798-83228B1585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5742899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>
            <a:extLst>
              <a:ext uri="{FF2B5EF4-FFF2-40B4-BE49-F238E27FC236}">
                <a16:creationId xmlns:a16="http://schemas.microsoft.com/office/drawing/2014/main" id="{08DEB0B0-F8FD-48E9-A61F-DD939C39A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A0AB5E-E204-4B9C-8D4E-0CF5312FA77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98675-7605-4F7E-AB44-8A15107DC2E0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AE8C154-A8DC-462D-B6F2-14F342F69CF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B5DD0D4-EE83-4286-B257-8FE5EBADA37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8A3930D-7D80-4CFD-9F7A-E19DC78F13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88753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>
            <a:extLst>
              <a:ext uri="{FF2B5EF4-FFF2-40B4-BE49-F238E27FC236}">
                <a16:creationId xmlns:a16="http://schemas.microsoft.com/office/drawing/2014/main" id="{CBDA4A01-E9E7-4EDA-80EE-05F879FED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515A458-8421-4EBB-B9FE-8AD467009E6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9FFB2-7B18-4119-95E9-AA03FD52CE5C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DD2705-84BA-47D0-BF4E-2D14AD858F2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21425B0-1027-46F3-AF0B-C32066485ED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EF2E0F4-E3F0-4C1A-9116-6FAFE4E3FE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32308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FC2601D0-0110-4183-AC08-577C787D48D4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8879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CA5E2-0BB2-459A-8CD9-1D6CF59911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44257684-B6D9-4676-9F8A-4E90E4B5D381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F5AA1-29A9-4F4D-AED1-962C4368F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2F119-27F7-481F-987B-553C6DC86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8DFA46B3-95C4-43BA-91F4-3213AEE029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6707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23239A2-5D2F-4750-95DA-899F41F04DEF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1016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7D6B9-CF0A-4DAC-85F0-CF8A45FC49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1C419B1E-9846-4C88-A1CE-203920D8E698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49BD71-0B69-4CFF-8C94-EE400D954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4FB71-1C0E-4298-A4C7-37CF3FF44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827D4D71-0F08-4FB1-AD0E-24ADB99E2E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56107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DA7990A-A96B-4526-B95B-36D44BF85471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4734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42CEE-AD73-49AC-8CD2-A3CEDE4DFD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8D81884A-EDCD-4B3B-BDDD-D8E816C93AA8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D9B03-EFCE-4AEE-AE93-08339C7B7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C66C5-3F5C-4537-BF17-9E228BD8B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AC57A320-559A-4183-BB95-653B642740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16503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C13CC43-E66C-4F5C-934C-650EA42A2E01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37903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A662D6-CD7A-4615-94E9-D95EDC1698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FAAD0360-27E4-496D-83DC-B81A07EB0D6F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BFA019-2CEB-4F86-AC1B-71C8E2363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FB2093-0B64-4CBB-BE44-70EE1B403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39C8C68B-DCCD-42C9-9D53-EDA65D499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76190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B7FA001-DEEF-4F33-960E-D9ECE053047E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1419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7786BE-3289-41F0-9611-379349F42B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3C5C0CE1-3B60-4BFC-9A7E-79C03571FA4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DFE8F7-8DB7-4053-93DD-B9776DA96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22D758-D33D-47AC-9DBA-DDCD64CFF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1C2CE4D5-9F34-43BC-811E-567A5BA861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99579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0298A0B-0F1F-4ED4-AFF3-53799DF3AEF9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46877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985765-AF64-43FD-996E-1D49EBDE20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5B70F70D-A5B7-45BB-957D-D38B4E19992A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F86154-3F87-4FFF-BE20-B619F7418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CA6ACF-CDBA-49BD-AFD8-95E45AAE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D2195FCD-7387-40A1-AB8B-B79F6F798C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65730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00ACCAE-D81F-4932-99F6-3BE04B8BA29A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21984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F4A413-3641-42A8-B75A-2E6D5A3B5C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1C12BCF6-6E9A-421C-A215-73616AC433E7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30D6D-A4B1-4F47-9A57-7DAF3B2E6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F05769-18E3-4E38-BA9C-1241D83F3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4559ABA9-E71A-4360-9614-B7FAAB9978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76248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AFCCF4D-A8F6-4623-9382-B9CB325B1243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84509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EF32CE-82C3-4537-8532-A9D9BCDD8F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772FF3F1-393B-4274-B496-42743586AED3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597ED5-7B53-4494-9818-B68FB5E9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2B62F9-DCA6-4AA3-8992-C86CDB0D3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E7C0CAB4-2BEC-400C-A0CC-53B22A782A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51585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F874AE0-71C0-4089-8285-9CF47B16B290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72562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A2D62-5A5D-48B8-9339-F33C011067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fld id="{D64357C1-72C9-467E-ADFC-3F1C99DDC5B4}" type="datetime1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5DBAD8-A96B-43E7-82F8-618B20CDA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7704CB-C6A6-4DD1-8902-824ED36F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</a:lstStyle>
          <a:p>
            <a:fld id="{8ED1601A-4019-498F-A828-A4992D89F1B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4992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\\DROBO-FS\QuickDrops\JB\PPTX NG\Droplets\LightingOverlay.png">
            <a:extLst>
              <a:ext uri="{FF2B5EF4-FFF2-40B4-BE49-F238E27FC236}">
                <a16:creationId xmlns:a16="http://schemas.microsoft.com/office/drawing/2014/main" id="{7F475F04-F0A8-4D85-B971-CFFD108DA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539FE1-A051-446B-8397-3D7B6B2C1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A5C473-2E54-4938-BBA0-BE3F3A42BB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6D826-A275-4B27-BAF8-A7A60E946B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F5DDA4A-8C5C-48F6-AB60-CEA76BD23136}" type="datetimeFigureOut">
              <a:rPr lang="en-US"/>
              <a:pPr>
                <a:defRPr/>
              </a:pPr>
              <a:t>3/1/2020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3A54C3-F42C-41C3-B44F-5EC60BD9D5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5BF6F-749B-48B3-8B46-297B79CD17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9ABC7DE7-7271-4F0F-88C7-E1AFF4DB8B1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2" r:id="rId1"/>
    <p:sldLayoutId id="2147484623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  <p:sldLayoutId id="2147484633" r:id="rId12"/>
    <p:sldLayoutId id="2147484634" r:id="rId13"/>
    <p:sldLayoutId id="2147484635" r:id="rId14"/>
    <p:sldLayoutId id="2147484636" r:id="rId15"/>
    <p:sldLayoutId id="2147484637" r:id="rId16"/>
    <p:sldLayoutId id="2147484638" r:id="rId17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F89676F-748D-4066-B197-97815D4F0F72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027" name="Picture 7" descr="NDOH Logo.jpg">
            <a:extLst>
              <a:ext uri="{FF2B5EF4-FFF2-40B4-BE49-F238E27FC236}">
                <a16:creationId xmlns:a16="http://schemas.microsoft.com/office/drawing/2014/main" id="{BC2037F4-C24F-490D-9F08-6409E3CA80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11">
            <a:extLst>
              <a:ext uri="{FF2B5EF4-FFF2-40B4-BE49-F238E27FC236}">
                <a16:creationId xmlns:a16="http://schemas.microsoft.com/office/drawing/2014/main" id="{4F2DF8A1-9C30-42DD-8E3C-8F0DCBDBA76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04" r:id="rId1"/>
    <p:sldLayoutId id="2147484605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C71D2E2-F6BF-48F1-A32E-0B94CD4520E4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051" name="Picture 7" descr="NDOH Logo.jpg">
            <a:extLst>
              <a:ext uri="{FF2B5EF4-FFF2-40B4-BE49-F238E27FC236}">
                <a16:creationId xmlns:a16="http://schemas.microsoft.com/office/drawing/2014/main" id="{35F8E656-C983-4046-AE3D-B93447CAFD2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1">
            <a:extLst>
              <a:ext uri="{FF2B5EF4-FFF2-40B4-BE49-F238E27FC236}">
                <a16:creationId xmlns:a16="http://schemas.microsoft.com/office/drawing/2014/main" id="{2B96E217-D218-42FA-9616-64D66FDDA34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06" r:id="rId1"/>
    <p:sldLayoutId id="2147484607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86C4BE8-DC95-405D-A476-25B75857C271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3075" name="Picture 7" descr="NDOH Logo.jpg">
            <a:extLst>
              <a:ext uri="{FF2B5EF4-FFF2-40B4-BE49-F238E27FC236}">
                <a16:creationId xmlns:a16="http://schemas.microsoft.com/office/drawing/2014/main" id="{9DA2C988-5544-4F69-A3C5-E352E213C6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1">
            <a:extLst>
              <a:ext uri="{FF2B5EF4-FFF2-40B4-BE49-F238E27FC236}">
                <a16:creationId xmlns:a16="http://schemas.microsoft.com/office/drawing/2014/main" id="{1CC5A9CA-4F39-4F61-896A-D31651834B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08" r:id="rId1"/>
    <p:sldLayoutId id="2147484609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DDF907B-0625-41D0-A180-0C61CB8BB5A6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4099" name="Picture 7" descr="NDOH Logo.jpg">
            <a:extLst>
              <a:ext uri="{FF2B5EF4-FFF2-40B4-BE49-F238E27FC236}">
                <a16:creationId xmlns:a16="http://schemas.microsoft.com/office/drawing/2014/main" id="{383E7FCE-B5E6-416A-92D5-07A1A9625A7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1">
            <a:extLst>
              <a:ext uri="{FF2B5EF4-FFF2-40B4-BE49-F238E27FC236}">
                <a16:creationId xmlns:a16="http://schemas.microsoft.com/office/drawing/2014/main" id="{296FE919-98EF-4443-BF77-B558E32B15F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10" r:id="rId1"/>
    <p:sldLayoutId id="2147484611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611224-FD58-4BF3-A53D-6930F42D0D46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123" name="Picture 7" descr="NDOH Logo.jpg">
            <a:extLst>
              <a:ext uri="{FF2B5EF4-FFF2-40B4-BE49-F238E27FC236}">
                <a16:creationId xmlns:a16="http://schemas.microsoft.com/office/drawing/2014/main" id="{A02FE6F3-0A82-4419-A7FE-5CED025E37F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1">
            <a:extLst>
              <a:ext uri="{FF2B5EF4-FFF2-40B4-BE49-F238E27FC236}">
                <a16:creationId xmlns:a16="http://schemas.microsoft.com/office/drawing/2014/main" id="{99341B66-076D-40B6-AFDA-09BB7597CE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12" r:id="rId1"/>
    <p:sldLayoutId id="2147484613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1FC918-E114-47FD-8211-DB8FA769BCED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6147" name="Picture 7" descr="NDOH Logo.jpg">
            <a:extLst>
              <a:ext uri="{FF2B5EF4-FFF2-40B4-BE49-F238E27FC236}">
                <a16:creationId xmlns:a16="http://schemas.microsoft.com/office/drawing/2014/main" id="{7C3B1F2F-ED5D-4C6A-A4F8-E2ADEDCAF73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1">
            <a:extLst>
              <a:ext uri="{FF2B5EF4-FFF2-40B4-BE49-F238E27FC236}">
                <a16:creationId xmlns:a16="http://schemas.microsoft.com/office/drawing/2014/main" id="{2D50A8B5-EA39-4F59-A88C-CF40CD8002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14" r:id="rId1"/>
    <p:sldLayoutId id="2147484615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2E9329-ACA7-4646-9BD6-5B9F89AE8E47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171" name="Picture 7" descr="NDOH Logo.jpg">
            <a:extLst>
              <a:ext uri="{FF2B5EF4-FFF2-40B4-BE49-F238E27FC236}">
                <a16:creationId xmlns:a16="http://schemas.microsoft.com/office/drawing/2014/main" id="{ABCCC326-604E-4C90-BDCA-A11095AB335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1">
            <a:extLst>
              <a:ext uri="{FF2B5EF4-FFF2-40B4-BE49-F238E27FC236}">
                <a16:creationId xmlns:a16="http://schemas.microsoft.com/office/drawing/2014/main" id="{DE00E9B1-110D-41FD-9939-08231A370DE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16" r:id="rId1"/>
    <p:sldLayoutId id="2147484617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028C869-9B7E-4C5E-B73F-E00DE0C60DF6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8195" name="Picture 7" descr="NDOH Logo.jpg">
            <a:extLst>
              <a:ext uri="{FF2B5EF4-FFF2-40B4-BE49-F238E27FC236}">
                <a16:creationId xmlns:a16="http://schemas.microsoft.com/office/drawing/2014/main" id="{3BDD0283-73F8-4CD8-93AF-D134BA0ECA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1">
            <a:extLst>
              <a:ext uri="{FF2B5EF4-FFF2-40B4-BE49-F238E27FC236}">
                <a16:creationId xmlns:a16="http://schemas.microsoft.com/office/drawing/2014/main" id="{FF4FA376-AC4D-40D5-9DD9-CFF4C867E22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18" r:id="rId1"/>
    <p:sldLayoutId id="2147484619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A445362-FCED-4404-8CCF-C5C79A6CD8CE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219" name="Picture 7" descr="NDOH Logo.jpg">
            <a:extLst>
              <a:ext uri="{FF2B5EF4-FFF2-40B4-BE49-F238E27FC236}">
                <a16:creationId xmlns:a16="http://schemas.microsoft.com/office/drawing/2014/main" id="{335E5415-A27C-4359-8092-739CF977982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1">
            <a:extLst>
              <a:ext uri="{FF2B5EF4-FFF2-40B4-BE49-F238E27FC236}">
                <a16:creationId xmlns:a16="http://schemas.microsoft.com/office/drawing/2014/main" id="{66959916-655C-4ACF-9E38-605355572E0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0" r:id="rId1"/>
    <p:sldLayoutId id="2147484621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6F9FC"/>
            </a:gs>
            <a:gs pos="20000">
              <a:srgbClr val="B0C6E1"/>
            </a:gs>
            <a:gs pos="49001">
              <a:srgbClr val="B0C6E1"/>
            </a:gs>
            <a:gs pos="59000">
              <a:srgbClr val="CAD9EB"/>
            </a:gs>
            <a:gs pos="100000">
              <a:srgbClr val="CAD9E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0DB9AAB-292C-4D28-8B6A-27973A838D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2" y="2713135"/>
            <a:ext cx="3877101" cy="23621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179" name="Slide Number Placeholder 3">
            <a:extLst>
              <a:ext uri="{FF2B5EF4-FFF2-40B4-BE49-F238E27FC236}">
                <a16:creationId xmlns:a16="http://schemas.microsoft.com/office/drawing/2014/main" id="{9AB360B3-026D-4D65-9472-15405456B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996DEFAB-12B1-4F8B-9418-337997C124A1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50180" name="Picture 4" descr="Dep-Health logo colour">
            <a:extLst>
              <a:ext uri="{FF2B5EF4-FFF2-40B4-BE49-F238E27FC236}">
                <a16:creationId xmlns:a16="http://schemas.microsoft.com/office/drawing/2014/main" id="{2B856F75-8BF5-491F-B9E3-B67D8CAEB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38" y="0"/>
            <a:ext cx="3065462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itle 1">
            <a:extLst>
              <a:ext uri="{FF2B5EF4-FFF2-40B4-BE49-F238E27FC236}">
                <a16:creationId xmlns:a16="http://schemas.microsoft.com/office/drawing/2014/main" id="{72ABAE7F-74C0-4A87-9BB4-25FB5F900FED}"/>
              </a:ext>
            </a:extLst>
          </p:cNvPr>
          <p:cNvSpPr txBox="1">
            <a:spLocks/>
          </p:cNvSpPr>
          <p:nvPr/>
        </p:nvSpPr>
        <p:spPr bwMode="auto">
          <a:xfrm>
            <a:off x="32982" y="5244819"/>
            <a:ext cx="911101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FREE STATE  </a:t>
            </a:r>
            <a:r>
              <a:rPr lang="en-ZA" altLang="en-US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IDEAL CLINIC REALIZATION AND </a:t>
            </a: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MAINTENANCE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ZA" altLang="en-US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PROGRAMME </a:t>
            </a: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5 YEARS REVIEW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Dr Grace London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ZA" alt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Chief Director :DHS  </a:t>
            </a:r>
            <a:endParaRPr lang="en-ZA" altLang="en-US" sz="28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0182" name="TextBox 3">
            <a:extLst>
              <a:ext uri="{FF2B5EF4-FFF2-40B4-BE49-F238E27FC236}">
                <a16:creationId xmlns:a16="http://schemas.microsoft.com/office/drawing/2014/main" id="{F62E8148-D1FE-49F8-A49F-525D4E5F8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6122261"/>
            <a:ext cx="7467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                 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     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E1C2D142-3A1F-4B06-B843-946FBFDFA4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9099" y="228601"/>
            <a:ext cx="4105701" cy="2209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716A00-D71B-4584-BC2A-FAB1B1412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5410" y="1452944"/>
            <a:ext cx="4675580" cy="291495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>
            <a:extLst>
              <a:ext uri="{FF2B5EF4-FFF2-40B4-BE49-F238E27FC236}">
                <a16:creationId xmlns:a16="http://schemas.microsoft.com/office/drawing/2014/main" id="{2C8F165E-5C3E-42E5-806D-2389E79DB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Slide Number Placeholder 1">
            <a:extLst>
              <a:ext uri="{FF2B5EF4-FFF2-40B4-BE49-F238E27FC236}">
                <a16:creationId xmlns:a16="http://schemas.microsoft.com/office/drawing/2014/main" id="{AECD7C79-479C-4172-8C8F-96ADBCDCAB5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102BB360-3F26-41A0-83F2-DB1B2A7BFC79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1E9725-350C-4A89-A57D-18467202FC2C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 smtClean="0"/>
              <a:t>Free State province Background </a:t>
            </a:r>
            <a:endParaRPr lang="en-US" sz="2800" b="1" dirty="0"/>
          </a:p>
        </p:txBody>
      </p:sp>
      <p:pic>
        <p:nvPicPr>
          <p:cNvPr id="7" name="Content Placeholder 5"/>
          <p:cNvPicPr>
            <a:picLocks noGrp="1" noChangeAspect="1"/>
          </p:cNvPicPr>
          <p:nvPr>
            <p:ph idx="4294967295"/>
          </p:nvPr>
        </p:nvPicPr>
        <p:blipFill rotWithShape="1">
          <a:blip r:embed="rId4"/>
          <a:srcRect l="4386" t="2985" r="4354" b="4478"/>
          <a:stretch/>
        </p:blipFill>
        <p:spPr>
          <a:xfrm>
            <a:off x="987732" y="737607"/>
            <a:ext cx="7203768" cy="429455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099050" y="3429001"/>
            <a:ext cx="2908300" cy="1844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>
                <a:solidFill>
                  <a:schemeClr val="tx2"/>
                </a:solidFill>
              </a:rPr>
              <a:t>Number of PHC facilities in Free State =</a:t>
            </a:r>
            <a:r>
              <a:rPr lang="en-ZA" b="1" dirty="0" smtClean="0">
                <a:solidFill>
                  <a:schemeClr val="tx1"/>
                </a:solidFill>
              </a:rPr>
              <a:t>222</a:t>
            </a:r>
          </a:p>
          <a:p>
            <a:pPr algn="ctr"/>
            <a:r>
              <a:rPr lang="en-ZA" b="1" dirty="0" smtClean="0">
                <a:solidFill>
                  <a:srgbClr val="FF0000"/>
                </a:solidFill>
              </a:rPr>
              <a:t>     PHC</a:t>
            </a:r>
            <a:r>
              <a:rPr lang="en-ZA" b="1" dirty="0" smtClean="0">
                <a:solidFill>
                  <a:schemeClr val="tx1"/>
                </a:solidFill>
              </a:rPr>
              <a:t> = </a:t>
            </a:r>
            <a:r>
              <a:rPr lang="en-ZA" b="1" dirty="0" smtClean="0">
                <a:solidFill>
                  <a:srgbClr val="FF0000"/>
                </a:solidFill>
              </a:rPr>
              <a:t>220</a:t>
            </a:r>
          </a:p>
          <a:p>
            <a:pPr algn="ctr"/>
            <a:r>
              <a:rPr lang="en-ZA" b="1" dirty="0" smtClean="0">
                <a:solidFill>
                  <a:srgbClr val="00B050"/>
                </a:solidFill>
              </a:rPr>
              <a:t>CHC</a:t>
            </a:r>
            <a:r>
              <a:rPr lang="en-ZA" b="1" dirty="0" smtClean="0">
                <a:solidFill>
                  <a:schemeClr val="tx1"/>
                </a:solidFill>
              </a:rPr>
              <a:t> =</a:t>
            </a:r>
            <a:r>
              <a:rPr lang="en-ZA" b="1" dirty="0" smtClean="0">
                <a:solidFill>
                  <a:srgbClr val="00B050"/>
                </a:solidFill>
              </a:rPr>
              <a:t>2</a:t>
            </a:r>
          </a:p>
          <a:p>
            <a:pPr algn="ctr"/>
            <a:r>
              <a:rPr lang="en-ZA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endParaRPr lang="en-ZA" b="1" dirty="0">
              <a:solidFill>
                <a:schemeClr val="tx1"/>
              </a:solidFill>
            </a:endParaRPr>
          </a:p>
          <a:p>
            <a:pPr algn="ctr"/>
            <a:r>
              <a:rPr lang="en-ZA" b="1" dirty="0" smtClean="0">
                <a:solidFill>
                  <a:schemeClr val="tx1"/>
                </a:solidFill>
              </a:rPr>
              <a:t> </a:t>
            </a:r>
            <a:endParaRPr lang="en-ZA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6400" y="5245894"/>
            <a:ext cx="43815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Total population = 2.9 million </a:t>
            </a:r>
          </a:p>
          <a:p>
            <a:endParaRPr lang="en-ZA" dirty="0" smtClean="0"/>
          </a:p>
          <a:p>
            <a:r>
              <a:rPr lang="en-ZA" dirty="0" smtClean="0"/>
              <a:t>Uninsured population = 2.32 million </a:t>
            </a:r>
          </a:p>
          <a:p>
            <a:r>
              <a:rPr lang="en-ZA" dirty="0" smtClean="0"/>
              <a:t>( </a:t>
            </a:r>
            <a:r>
              <a:rPr lang="en-ZA" sz="1200" dirty="0" smtClean="0"/>
              <a:t>Stat SA </a:t>
            </a:r>
            <a:r>
              <a:rPr lang="en-ZA" sz="1200" dirty="0"/>
              <a:t> </a:t>
            </a:r>
            <a:r>
              <a:rPr lang="en-ZA" sz="1200" dirty="0" smtClean="0"/>
              <a:t>population estimates 2018</a:t>
            </a:r>
            <a:r>
              <a:rPr lang="en-ZA" dirty="0" smtClean="0"/>
              <a:t>)</a:t>
            </a:r>
            <a:endParaRPr lang="en-ZA" dirty="0"/>
          </a:p>
          <a:p>
            <a:endParaRPr lang="en-ZA" dirty="0"/>
          </a:p>
        </p:txBody>
      </p:sp>
      <p:sp>
        <p:nvSpPr>
          <p:cNvPr id="5" name="TextBox 4"/>
          <p:cNvSpPr txBox="1"/>
          <p:nvPr/>
        </p:nvSpPr>
        <p:spPr>
          <a:xfrm>
            <a:off x="1638300" y="3759200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FF0000"/>
                </a:solidFill>
              </a:rPr>
              <a:t>17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11" name="TextBox 10"/>
          <p:cNvSpPr txBox="1"/>
          <p:nvPr/>
        </p:nvSpPr>
        <p:spPr>
          <a:xfrm>
            <a:off x="2082800" y="2083304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FF0000"/>
                </a:solidFill>
              </a:rPr>
              <a:t>44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12" name="TextBox 11"/>
          <p:cNvSpPr txBox="1"/>
          <p:nvPr/>
        </p:nvSpPr>
        <p:spPr>
          <a:xfrm>
            <a:off x="5016500" y="1664771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FF0000"/>
                </a:solidFill>
              </a:rPr>
              <a:t>42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13" name="TextBox 12"/>
          <p:cNvSpPr txBox="1"/>
          <p:nvPr/>
        </p:nvSpPr>
        <p:spPr>
          <a:xfrm>
            <a:off x="6604000" y="1898638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tx2"/>
                </a:solidFill>
              </a:rPr>
              <a:t>73</a:t>
            </a:r>
            <a:endParaRPr lang="en-ZA" dirty="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95600" y="2884884"/>
            <a:ext cx="81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rgbClr val="FF0000"/>
                </a:solidFill>
              </a:rPr>
              <a:t>45</a:t>
            </a:r>
          </a:p>
          <a:p>
            <a:r>
              <a:rPr lang="en-ZA" b="1" dirty="0">
                <a:solidFill>
                  <a:srgbClr val="00B050"/>
                </a:solidFill>
              </a:rPr>
              <a:t>2</a:t>
            </a:r>
            <a:endParaRPr lang="en-ZA" b="1" dirty="0" smtClean="0">
              <a:solidFill>
                <a:srgbClr val="00B050"/>
              </a:solidFill>
            </a:endParaRPr>
          </a:p>
          <a:p>
            <a:r>
              <a:rPr lang="en-ZA" dirty="0" smtClean="0"/>
              <a:t>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9954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>
            <a:extLst>
              <a:ext uri="{FF2B5EF4-FFF2-40B4-BE49-F238E27FC236}">
                <a16:creationId xmlns:a16="http://schemas.microsoft.com/office/drawing/2014/main" id="{2C8F165E-5C3E-42E5-806D-2389E79DB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Slide Number Placeholder 1">
            <a:extLst>
              <a:ext uri="{FF2B5EF4-FFF2-40B4-BE49-F238E27FC236}">
                <a16:creationId xmlns:a16="http://schemas.microsoft.com/office/drawing/2014/main" id="{AECD7C79-479C-4172-8C8F-96ADBCDCAB5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102BB360-3F26-41A0-83F2-DB1B2A7BFC79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1E9725-350C-4A89-A57D-18467202FC2C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2015/16 SD Summary per Category per district</a:t>
            </a: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60DEB179-D410-4FEB-BB21-39E69FEFF7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6781534"/>
              </p:ext>
            </p:extLst>
          </p:nvPr>
        </p:nvGraphicFramePr>
        <p:xfrm>
          <a:off x="152400" y="609600"/>
          <a:ext cx="8915401" cy="5257799"/>
        </p:xfrm>
        <a:graphic>
          <a:graphicData uri="http://schemas.openxmlformats.org/drawingml/2006/table">
            <a:tbl>
              <a:tblPr firstRow="1" bandRow="1"/>
              <a:tblGrid>
                <a:gridCol w="1600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7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4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3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2508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District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o.</a:t>
                      </a: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 of 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sz="1800" b="1" dirty="0" err="1">
                          <a:solidFill>
                            <a:schemeClr val="tx1"/>
                          </a:solidFill>
                        </a:rPr>
                        <a:t>acilities</a:t>
                      </a:r>
                      <a:endParaRPr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No. of Facilities Assessed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Platinum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Gold 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Silver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Not Achieved</a:t>
                      </a:r>
                    </a:p>
                    <a:p>
                      <a:pPr algn="ctr"/>
                      <a:endParaRPr lang="en-ZA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Total Ideal Clinic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5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Fezile Dabi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42</a:t>
                      </a: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38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37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05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Lejweleputswa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44</a:t>
                      </a:r>
                    </a:p>
                    <a:p>
                      <a:pPr algn="ctr">
                        <a:defRPr sz="1800"/>
                      </a:pPr>
                      <a:endParaRPr sz="1800" dirty="0"/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22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2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19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3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5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 err="1"/>
                        <a:t>Mangaung</a:t>
                      </a:r>
                      <a:r>
                        <a:rPr lang="en-ZA" sz="1800" dirty="0"/>
                        <a:t> Metro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46</a:t>
                      </a: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24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23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52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Thabo Mofutsanyana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73</a:t>
                      </a: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56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2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7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46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10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6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Xhariep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17</a:t>
                      </a: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9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2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5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02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7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6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Free</a:t>
                      </a:r>
                      <a:r>
                        <a:rPr lang="en-ZA" sz="1800" b="1" baseline="0" dirty="0"/>
                        <a:t> State</a:t>
                      </a:r>
                      <a:endParaRPr lang="en-ZA" sz="1800" b="1" dirty="0"/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/>
                        <a:t>222</a:t>
                      </a:r>
                    </a:p>
                  </a:txBody>
                  <a:tcPr marL="42812" marR="42812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/>
                        <a:t>149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5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14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3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/>
                        <a:t>127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22</a:t>
                      </a:r>
                    </a:p>
                  </a:txBody>
                  <a:tcPr marT="45718" marB="45718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>
            <a:extLst>
              <a:ext uri="{FF2B5EF4-FFF2-40B4-BE49-F238E27FC236}">
                <a16:creationId xmlns:a16="http://schemas.microsoft.com/office/drawing/2014/main" id="{3480DC07-1241-454A-AAE1-EE13FD847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Slide Number Placeholder 1">
            <a:extLst>
              <a:ext uri="{FF2B5EF4-FFF2-40B4-BE49-F238E27FC236}">
                <a16:creationId xmlns:a16="http://schemas.microsoft.com/office/drawing/2014/main" id="{FCEBE596-0EF6-47C9-B155-42C1D964078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21A53CB3-1EA2-4C95-8981-FD6D672C4C88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D1B5EA-CC74-44D5-8A16-3071DCE58487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2016/17 SD Summary per Category per district</a:t>
            </a: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41F24C81-A3BF-445E-BDF9-1217984F8D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5354414"/>
              </p:ext>
            </p:extLst>
          </p:nvPr>
        </p:nvGraphicFramePr>
        <p:xfrm>
          <a:off x="152400" y="609600"/>
          <a:ext cx="8915400" cy="5273674"/>
        </p:xfrm>
        <a:graphic>
          <a:graphicData uri="http://schemas.openxmlformats.org/drawingml/2006/table">
            <a:tbl>
              <a:tblPr firstRow="1" bandRow="1"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1926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District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o</a:t>
                      </a:r>
                      <a:r>
                        <a:rPr lang="en-ZA" sz="1800" b="1" baseline="0" dirty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of facilities</a:t>
                      </a:r>
                    </a:p>
                  </a:txBody>
                  <a:tcPr marL="9171" marR="9171" marT="9166" marB="9166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No. of Facilities Assessed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Platinum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Gold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Silver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Not Achieved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Total Ideal Clinic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3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Fezile Dabi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42</a:t>
                      </a:r>
                    </a:p>
                  </a:txBody>
                  <a:tcPr marL="9171" marR="9171" marT="9166" marB="9166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39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4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30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9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3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Lejweleputswa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44</a:t>
                      </a:r>
                    </a:p>
                    <a:p>
                      <a:pPr algn="ctr">
                        <a:defRPr sz="1800"/>
                      </a:pPr>
                      <a:endParaRPr sz="1800" dirty="0"/>
                    </a:p>
                  </a:txBody>
                  <a:tcPr marL="9171" marR="9171" marT="9166" marB="9166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44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34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10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1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 err="1"/>
                        <a:t>Mangaung</a:t>
                      </a:r>
                      <a:r>
                        <a:rPr lang="en-ZA" sz="1800" dirty="0"/>
                        <a:t> Metro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46</a:t>
                      </a:r>
                    </a:p>
                  </a:txBody>
                  <a:tcPr marL="9171" marR="9171" marT="9166" marB="9166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46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6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36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11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07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Thabo Mofutsanyana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73</a:t>
                      </a:r>
                    </a:p>
                  </a:txBody>
                  <a:tcPr marL="9171" marR="9171" marT="9166" marB="9166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72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4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16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37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35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56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Xhariep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lang="en-ZA" sz="1800" dirty="0"/>
                        <a:t>17</a:t>
                      </a:r>
                    </a:p>
                  </a:txBody>
                  <a:tcPr marL="9171" marR="9171" marT="9166" marB="9166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/>
                        <a:t>17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13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/>
                        <a:t>3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14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6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Free</a:t>
                      </a:r>
                      <a:r>
                        <a:rPr lang="en-ZA" sz="1800" b="1" baseline="0" dirty="0"/>
                        <a:t> State</a:t>
                      </a:r>
                      <a:endParaRPr lang="en-ZA" sz="1800" b="1" dirty="0"/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/>
                        <a:t>222</a:t>
                      </a:r>
                    </a:p>
                  </a:txBody>
                  <a:tcPr marL="42812" marR="42812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/>
                        <a:t>219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4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30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45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/>
                        <a:t>140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rgbClr val="C00000"/>
                          </a:solidFill>
                        </a:rPr>
                        <a:t>79</a:t>
                      </a:r>
                    </a:p>
                  </a:txBody>
                  <a:tcPr marT="45725" marB="4572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>
            <a:extLst>
              <a:ext uri="{FF2B5EF4-FFF2-40B4-BE49-F238E27FC236}">
                <a16:creationId xmlns:a16="http://schemas.microsoft.com/office/drawing/2014/main" id="{568FA00A-B2AE-4DB5-8A76-4AC7ADC52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Slide Number Placeholder 1">
            <a:extLst>
              <a:ext uri="{FF2B5EF4-FFF2-40B4-BE49-F238E27FC236}">
                <a16:creationId xmlns:a16="http://schemas.microsoft.com/office/drawing/2014/main" id="{6B434B8A-EFBD-4448-93DA-C5C16A13746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5981E204-0EE1-4006-B573-A154F3B13A2C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58C22C-A6BF-41F4-911A-BE72E8C7A37D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2017/18 SD Summary per Category per district</a:t>
            </a: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6733531F-59FA-4282-9A92-84B53A8454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2924243"/>
              </p:ext>
            </p:extLst>
          </p:nvPr>
        </p:nvGraphicFramePr>
        <p:xfrm>
          <a:off x="158750" y="609600"/>
          <a:ext cx="8832852" cy="5208587"/>
        </p:xfrm>
        <a:graphic>
          <a:graphicData uri="http://schemas.openxmlformats.org/drawingml/2006/table">
            <a:tbl>
              <a:tblPr firstRow="1" bandRow="1"/>
              <a:tblGrid>
                <a:gridCol w="174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7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73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22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680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1535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District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o.</a:t>
                      </a:r>
                      <a:r>
                        <a:rPr lang="en-ZA" sz="18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 of 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sz="1800" b="1" dirty="0" err="1">
                          <a:solidFill>
                            <a:schemeClr val="tx1"/>
                          </a:solidFill>
                        </a:rPr>
                        <a:t>acilities</a:t>
                      </a:r>
                      <a:endParaRPr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No. of Facilities Assessed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Platinum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Gold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Silver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Not Achieved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Total Ideal Clinic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3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Fezile Dabi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4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Lejweleputswa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Mangaung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Metro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09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Thabo Mofutsanyana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51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Xhariep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1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State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>
            <a:extLst>
              <a:ext uri="{FF2B5EF4-FFF2-40B4-BE49-F238E27FC236}">
                <a16:creationId xmlns:a16="http://schemas.microsoft.com/office/drawing/2014/main" id="{AD31E571-B8FE-41D9-97FF-EA557FA52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Slide Number Placeholder 1">
            <a:extLst>
              <a:ext uri="{FF2B5EF4-FFF2-40B4-BE49-F238E27FC236}">
                <a16:creationId xmlns:a16="http://schemas.microsoft.com/office/drawing/2014/main" id="{D1EDDAEA-BF19-4D06-98B0-0E0A7CBAF18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321EF2AD-BAB1-481D-92D1-499CB9EC6552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B2E3CA-485C-424C-B65E-0566738F7879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2018/19 SD Summary per Category per district</a:t>
            </a: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FCDA8120-580E-46B9-AE73-66547D8692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7952319"/>
              </p:ext>
            </p:extLst>
          </p:nvPr>
        </p:nvGraphicFramePr>
        <p:xfrm>
          <a:off x="158750" y="609600"/>
          <a:ext cx="8832850" cy="5208587"/>
        </p:xfrm>
        <a:graphic>
          <a:graphicData uri="http://schemas.openxmlformats.org/drawingml/2006/table">
            <a:tbl>
              <a:tblPr firstRow="1" bandRow="1"/>
              <a:tblGrid>
                <a:gridCol w="1593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1535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District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o.</a:t>
                      </a:r>
                      <a:r>
                        <a:rPr lang="en-ZA" sz="18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 of facilities</a:t>
                      </a: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No. of Facilities Assessed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Platinum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Gold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Silver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Not Achieved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Total Ideal Clinic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3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Fezile Dabi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4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Lejweleputswa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Mangaung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Metro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09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Thabo Mofutsanyana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51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Xhariep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1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State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179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5-Point Star 3"/>
          <p:cNvSpPr/>
          <p:nvPr/>
        </p:nvSpPr>
        <p:spPr>
          <a:xfrm>
            <a:off x="7400544" y="3742944"/>
            <a:ext cx="2023872" cy="1609344"/>
          </a:xfrm>
          <a:prstGeom prst="star5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>
            <a:extLst>
              <a:ext uri="{FF2B5EF4-FFF2-40B4-BE49-F238E27FC236}">
                <a16:creationId xmlns:a16="http://schemas.microsoft.com/office/drawing/2014/main" id="{9FF7B9A8-7E47-4336-A008-BE53FEF83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Slide Number Placeholder 1">
            <a:extLst>
              <a:ext uri="{FF2B5EF4-FFF2-40B4-BE49-F238E27FC236}">
                <a16:creationId xmlns:a16="http://schemas.microsoft.com/office/drawing/2014/main" id="{AE09F601-CCCF-4FE9-B044-99D9F604A22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E57B5013-830D-4FCE-9F81-37EF18A0E088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8FD135-6C91-482C-8D25-50DAC528B4BF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2019/20 SD Summary per Category per district</a:t>
            </a: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CFDA297A-F2E9-4178-B839-35E1E1C81F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4585363"/>
              </p:ext>
            </p:extLst>
          </p:nvPr>
        </p:nvGraphicFramePr>
        <p:xfrm>
          <a:off x="152400" y="609600"/>
          <a:ext cx="8839200" cy="5208587"/>
        </p:xfrm>
        <a:graphic>
          <a:graphicData uri="http://schemas.openxmlformats.org/drawingml/2006/table">
            <a:tbl>
              <a:tblPr firstRow="1" bandRow="1"/>
              <a:tblGrid>
                <a:gridCol w="15949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5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75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75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1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7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38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913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1535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District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o.</a:t>
                      </a:r>
                      <a:r>
                        <a:rPr lang="en-ZA" sz="18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 of </a:t>
                      </a:r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sz="1800" b="1" dirty="0" err="1">
                          <a:solidFill>
                            <a:schemeClr val="tx1"/>
                          </a:solidFill>
                        </a:rPr>
                        <a:t>acilities</a:t>
                      </a:r>
                      <a:endParaRPr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71" marR="9171" marT="9165" marB="9165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No.</a:t>
                      </a:r>
                      <a:r>
                        <a:rPr lang="en-ZA" sz="1800" b="1" baseline="0" dirty="0">
                          <a:solidFill>
                            <a:schemeClr val="tx1"/>
                          </a:solidFill>
                        </a:rPr>
                        <a:t> of Facilities Assessed</a:t>
                      </a:r>
                      <a:endParaRPr lang="en-ZA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Platinum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Gold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Silver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Not Achieved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dirty="0">
                          <a:solidFill>
                            <a:schemeClr val="tx1"/>
                          </a:solidFill>
                        </a:rPr>
                        <a:t>Total Ideal Clinic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3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Fezile Dabi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4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Lejweleputswa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Mangaung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Metro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09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Thabo Mofutsanyana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51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Xhariep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1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State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215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144</a:t>
                      </a:r>
                    </a:p>
                  </a:txBody>
                  <a:tcPr marT="45719" marB="45719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2852928" y="5266944"/>
            <a:ext cx="719328" cy="600456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TextBox 2"/>
          <p:cNvSpPr txBox="1"/>
          <p:nvPr/>
        </p:nvSpPr>
        <p:spPr>
          <a:xfrm>
            <a:off x="316992" y="5898396"/>
            <a:ext cx="4864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7 facilities were undergoing renovations 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1">
            <a:extLst>
              <a:ext uri="{FF2B5EF4-FFF2-40B4-BE49-F238E27FC236}">
                <a16:creationId xmlns:a16="http://schemas.microsoft.com/office/drawing/2014/main" id="{211E94AF-FCF8-402D-A572-6097A85D289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066E9294-BCB5-4F33-8F19-198945933A0C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674B71-376E-44F2-9F28-6C28A2368B1F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 Overall Performance</a:t>
            </a:r>
          </a:p>
        </p:txBody>
      </p:sp>
      <p:graphicFrame>
        <p:nvGraphicFramePr>
          <p:cNvPr id="2" name="Chart 3">
            <a:extLst>
              <a:ext uri="{FF2B5EF4-FFF2-40B4-BE49-F238E27FC236}">
                <a16:creationId xmlns:a16="http://schemas.microsoft.com/office/drawing/2014/main" id="{B515ECA4-B009-40B6-8281-F7E21B2C9E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1346416"/>
              </p:ext>
            </p:extLst>
          </p:nvPr>
        </p:nvGraphicFramePr>
        <p:xfrm>
          <a:off x="152400" y="609600"/>
          <a:ext cx="8915400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Oval 2"/>
          <p:cNvSpPr/>
          <p:nvPr/>
        </p:nvSpPr>
        <p:spPr>
          <a:xfrm>
            <a:off x="2489200" y="2941637"/>
            <a:ext cx="1371600" cy="9064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5144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>
            <a:extLst>
              <a:ext uri="{FF2B5EF4-FFF2-40B4-BE49-F238E27FC236}">
                <a16:creationId xmlns:a16="http://schemas.microsoft.com/office/drawing/2014/main" id="{87260E6E-AB4A-4F92-BA8F-FB601ED01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Slide Number Placeholder 1">
            <a:extLst>
              <a:ext uri="{FF2B5EF4-FFF2-40B4-BE49-F238E27FC236}">
                <a16:creationId xmlns:a16="http://schemas.microsoft.com/office/drawing/2014/main" id="{05024AF0-76D8-4142-8D53-859672E7758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78C6E0AA-8C87-4A64-9667-C85738E362BF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4DDE66-E88C-479E-974D-24E3BD83CB03}"/>
              </a:ext>
            </a:extLst>
          </p:cNvPr>
          <p:cNvSpPr txBox="1"/>
          <p:nvPr/>
        </p:nvSpPr>
        <p:spPr>
          <a:xfrm>
            <a:off x="6350" y="0"/>
            <a:ext cx="9144000" cy="95410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FS  Facilities which </a:t>
            </a:r>
            <a:r>
              <a:rPr lang="en-US" sz="2800" b="1" dirty="0" smtClean="0"/>
              <a:t>regressed  on IC Status </a:t>
            </a:r>
            <a:r>
              <a:rPr lang="en-US" sz="2800" b="1" dirty="0"/>
              <a:t>2015 to date</a:t>
            </a: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3DA8C833-4DEE-4B5A-8D7C-7D55C16D862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2198303"/>
              </p:ext>
            </p:extLst>
          </p:nvPr>
        </p:nvGraphicFramePr>
        <p:xfrm>
          <a:off x="158750" y="1219200"/>
          <a:ext cx="8604250" cy="4662490"/>
        </p:xfrm>
        <a:graphic>
          <a:graphicData uri="http://schemas.openxmlformats.org/drawingml/2006/table">
            <a:tbl>
              <a:tblPr firstRow="1" bandRow="1"/>
              <a:tblGrid>
                <a:gridCol w="174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9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008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District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800" b="1" dirty="0">
                          <a:solidFill>
                            <a:schemeClr val="tx1"/>
                          </a:solidFill>
                        </a:rPr>
                        <a:t>Number of facilities</a:t>
                      </a:r>
                    </a:p>
                  </a:txBody>
                  <a:tcPr marL="9171" marR="9171" marT="9164" marB="9164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ZA" sz="1800" dirty="0">
                          <a:solidFill>
                            <a:schemeClr val="tx1"/>
                          </a:solidFill>
                        </a:rPr>
                        <a:t>No</a:t>
                      </a:r>
                      <a:r>
                        <a:rPr lang="en-ZA" sz="1800" baseline="0" dirty="0">
                          <a:solidFill>
                            <a:schemeClr val="tx1"/>
                          </a:solidFill>
                        </a:rPr>
                        <a:t> of facilities Regressed</a:t>
                      </a:r>
                      <a:endParaRPr lang="en-ZA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Fezile Dabi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06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65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Lejweleputswa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Mangaung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Metro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05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43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Thabo Mofutsanyana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5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Xhariep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ZA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54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State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defRPr sz="1800"/>
                      </a:pPr>
                      <a:r>
                        <a:rPr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en-ZA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T="45715" marB="45715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>
            <a:extLst>
              <a:ext uri="{FF2B5EF4-FFF2-40B4-BE49-F238E27FC236}">
                <a16:creationId xmlns:a16="http://schemas.microsoft.com/office/drawing/2014/main" id="{87260E6E-AB4A-4F92-BA8F-FB601ED01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Slide Number Placeholder 1">
            <a:extLst>
              <a:ext uri="{FF2B5EF4-FFF2-40B4-BE49-F238E27FC236}">
                <a16:creationId xmlns:a16="http://schemas.microsoft.com/office/drawing/2014/main" id="{05024AF0-76D8-4142-8D53-859672E7758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78C6E0AA-8C87-4A64-9667-C85738E362BF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4DDE66-E88C-479E-974D-24E3BD83CB03}"/>
              </a:ext>
            </a:extLst>
          </p:cNvPr>
          <p:cNvSpPr txBox="1"/>
          <p:nvPr/>
        </p:nvSpPr>
        <p:spPr>
          <a:xfrm>
            <a:off x="6350" y="0"/>
            <a:ext cx="9144000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Facilities that never attained ideal </a:t>
            </a:r>
            <a:r>
              <a:rPr lang="en-US" sz="2800" b="1" dirty="0" smtClean="0"/>
              <a:t>status </a:t>
            </a:r>
            <a:endParaRPr lang="en-US" sz="2800" b="1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E1DA487C-FB7F-4736-8171-B7F4D8CA80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975039"/>
            <a:ext cx="9118600" cy="5882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12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Slide Number Placeholder 1">
            <a:extLst>
              <a:ext uri="{FF2B5EF4-FFF2-40B4-BE49-F238E27FC236}">
                <a16:creationId xmlns:a16="http://schemas.microsoft.com/office/drawing/2014/main" id="{1586174A-32CD-433E-AB22-83825E8474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6436898D-FBF5-4BD7-8BC0-DB67AE182180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11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C86491-AECE-42AE-9F2F-C5396D6071A1}"/>
              </a:ext>
            </a:extLst>
          </p:cNvPr>
          <p:cNvSpPr txBox="1"/>
          <p:nvPr/>
        </p:nvSpPr>
        <p:spPr>
          <a:xfrm>
            <a:off x="6350" y="0"/>
            <a:ext cx="9144000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 smtClean="0"/>
              <a:t>Challenges and strategies to improve performance  </a:t>
            </a:r>
            <a:endParaRPr lang="en-US" sz="2800" b="1" dirty="0"/>
          </a:p>
        </p:txBody>
      </p:sp>
      <p:sp>
        <p:nvSpPr>
          <p:cNvPr id="79877" name="TextBox 1">
            <a:extLst>
              <a:ext uri="{FF2B5EF4-FFF2-40B4-BE49-F238E27FC236}">
                <a16:creationId xmlns:a16="http://schemas.microsoft.com/office/drawing/2014/main" id="{037D8E62-2DA0-445F-B958-6EA173A016C2}"/>
              </a:ext>
            </a:extLst>
          </p:cNvPr>
          <p:cNvSpPr txBox="1">
            <a:spLocks noChangeArrowheads="1"/>
          </p:cNvSpPr>
          <p:nvPr/>
        </p:nvSpPr>
        <p:spPr bwMode="auto">
          <a:xfrm rot="10800000" flipV="1">
            <a:off x="36513" y="2684463"/>
            <a:ext cx="880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lvl="4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ZA" altLang="en-US" sz="1800">
                <a:latin typeface="Arial" panose="020B0604020202020204" pitchFamily="34" charset="0"/>
              </a:rPr>
              <a:t>	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159007"/>
              </p:ext>
            </p:extLst>
          </p:nvPr>
        </p:nvGraphicFramePr>
        <p:xfrm>
          <a:off x="36513" y="545134"/>
          <a:ext cx="9259887" cy="6559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6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0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3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8902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Challenges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Strategies  address the challenges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year progress 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9298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Support</a:t>
                      </a:r>
                      <a:r>
                        <a:rPr lang="en-US" sz="1600" b="1" baseline="0" dirty="0" smtClean="0"/>
                        <a:t> services </a:t>
                      </a:r>
                      <a:r>
                        <a:rPr lang="en-US" sz="1600" dirty="0" smtClean="0"/>
                        <a:t>:</a:t>
                      </a:r>
                    </a:p>
                    <a:p>
                      <a:r>
                        <a:rPr lang="en-US" sz="1600" b="1" dirty="0" smtClean="0"/>
                        <a:t>HR</a:t>
                      </a:r>
                      <a:r>
                        <a:rPr lang="en-US" sz="1600" dirty="0" smtClean="0"/>
                        <a:t>  facilities without Operational Manager, pharmacy</a:t>
                      </a:r>
                      <a:r>
                        <a:rPr lang="en-US" sz="1600" baseline="0" dirty="0" smtClean="0"/>
                        <a:t> assistants  and data clerks </a:t>
                      </a:r>
                      <a:r>
                        <a:rPr lang="en-US" sz="1600" dirty="0" smtClean="0"/>
                        <a:t>s which affected</a:t>
                      </a:r>
                      <a:r>
                        <a:rPr lang="en-US" sz="1600" baseline="0" dirty="0" smtClean="0"/>
                        <a:t> Maintance  of the ideal clinic status </a:t>
                      </a:r>
                    </a:p>
                    <a:p>
                      <a:r>
                        <a:rPr lang="en-US" sz="1600" b="1" baseline="0" dirty="0" smtClean="0"/>
                        <a:t>SCM</a:t>
                      </a:r>
                      <a:r>
                        <a:rPr lang="en-US" sz="1600" baseline="0" dirty="0" smtClean="0"/>
                        <a:t>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600" baseline="0" dirty="0" smtClean="0"/>
                        <a:t>Slow SCM processes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600" baseline="0" dirty="0" smtClean="0"/>
                        <a:t>Ineffective contract management ( cleaning eqipmement , poor quality of equipment )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en-US" sz="16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US" sz="1600" b="1" baseline="0" dirty="0" smtClean="0"/>
                        <a:t>Finance </a:t>
                      </a:r>
                    </a:p>
                    <a:p>
                      <a:r>
                        <a:rPr lang="en-US" sz="1600" baseline="0" dirty="0" smtClean="0"/>
                        <a:t>1. Insufficient  dedicated budget to essential equipment </a:t>
                      </a: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HR</a:t>
                      </a:r>
                      <a:r>
                        <a:rPr lang="en-US" sz="1600" dirty="0" smtClean="0"/>
                        <a:t> :To appoint Operational Managers , pharmacy assistance and data clerks  </a:t>
                      </a:r>
                    </a:p>
                    <a:p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r>
                        <a:rPr lang="en-US" sz="1600" b="1" dirty="0" smtClean="0"/>
                        <a:t>SCM</a:t>
                      </a:r>
                      <a:r>
                        <a:rPr lang="en-US" sz="1600" b="1" baseline="0" dirty="0" smtClean="0"/>
                        <a:t> </a:t>
                      </a:r>
                      <a:endParaRPr lang="en-US" sz="1600" dirty="0" smtClean="0"/>
                    </a:p>
                    <a:p>
                      <a:r>
                        <a:rPr lang="en-US" sz="1600" dirty="0" smtClean="0"/>
                        <a:t>1. SCM to revaluate contracts </a:t>
                      </a:r>
                    </a:p>
                    <a:p>
                      <a:r>
                        <a:rPr lang="en-US" sz="1600" dirty="0" smtClean="0"/>
                        <a:t>2. Bulk</a:t>
                      </a:r>
                      <a:r>
                        <a:rPr lang="en-US" sz="1600" baseline="0" dirty="0" smtClean="0"/>
                        <a:t> procurement of essential equipment </a:t>
                      </a:r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endParaRPr lang="en-US" sz="1600" dirty="0" smtClean="0"/>
                    </a:p>
                    <a:p>
                      <a:r>
                        <a:rPr lang="en-US" sz="1600" b="1" dirty="0" smtClean="0"/>
                        <a:t>Finance </a:t>
                      </a:r>
                    </a:p>
                    <a:p>
                      <a:r>
                        <a:rPr lang="en-US" sz="1600" b="0" dirty="0" smtClean="0"/>
                        <a:t>Re-</a:t>
                      </a:r>
                      <a:r>
                        <a:rPr lang="en-US" sz="1600" b="0" dirty="0" err="1" smtClean="0"/>
                        <a:t>infence</a:t>
                      </a:r>
                      <a:r>
                        <a:rPr lang="en-US" sz="1600" b="0" baseline="0" dirty="0" smtClean="0"/>
                        <a:t> budget towards essential equipment at PHC </a:t>
                      </a:r>
                      <a:endParaRPr lang="en-US" sz="1600" b="0" dirty="0" smtClean="0"/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OPM , pharmacy assistants and data clerks  appointed districts ,  appointment through implementing </a:t>
                      </a:r>
                      <a:r>
                        <a:rPr lang="en-US" sz="1600" baseline="0" smtClean="0">
                          <a:solidFill>
                            <a:schemeClr val="tx1"/>
                          </a:solidFill>
                        </a:rPr>
                        <a:t>partners in TM and LP</a:t>
                      </a:r>
                      <a:endParaRPr lang="en-US" sz="16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6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Finance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R30 million was dedicated towards essential equipment's ideal clinic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Support from NDoH </a:t>
                      </a: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4322">
                <a:tc>
                  <a:txBody>
                    <a:bodyPr/>
                    <a:lstStyle/>
                    <a:p>
                      <a:r>
                        <a:rPr lang="fr-FR" sz="1600" b="1" baseline="0" dirty="0" smtClean="0"/>
                        <a:t>TRAINING</a:t>
                      </a:r>
                      <a:r>
                        <a:rPr lang="fr-FR" sz="1600" baseline="0" dirty="0" smtClean="0"/>
                        <a:t> :Professional Nurses not trained  on BLS, RTC have capacity challenge</a:t>
                      </a:r>
                    </a:p>
                    <a:p>
                      <a:r>
                        <a:rPr lang="fr-FR" sz="1600" baseline="0" dirty="0" smtClean="0"/>
                        <a:t>Budget limitations </a:t>
                      </a:r>
                    </a:p>
                    <a:p>
                      <a:r>
                        <a:rPr lang="fr-FR" sz="1600" baseline="0" dirty="0" smtClean="0"/>
                        <a:t>Capacity </a:t>
                      </a: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ZA" sz="1600" dirty="0" smtClean="0"/>
                        <a:t>RTC plan to train 180 PN in 4 other district  , total cost of training R 400 000</a:t>
                      </a:r>
                    </a:p>
                    <a:p>
                      <a:r>
                        <a:rPr lang="en-ZA" sz="1600" dirty="0" smtClean="0"/>
                        <a:t>EMS incorporated to assist with BLA training </a:t>
                      </a: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aseline="0" dirty="0" smtClean="0"/>
                        <a:t>EMS assist with training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aseline="0" dirty="0" smtClean="0"/>
                        <a:t>RTC appointed coordinators per district to strengthen capacity</a:t>
                      </a:r>
                    </a:p>
                  </a:txBody>
                  <a:tcPr marL="68580" marR="68580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Slide Number Placeholder 1">
            <a:extLst>
              <a:ext uri="{FF2B5EF4-FFF2-40B4-BE49-F238E27FC236}">
                <a16:creationId xmlns:a16="http://schemas.microsoft.com/office/drawing/2014/main" id="{1586174A-32CD-433E-AB22-83825E8474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6436898D-FBF5-4BD7-8BC0-DB67AE182180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12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C86491-AECE-42AE-9F2F-C5396D6071A1}"/>
              </a:ext>
            </a:extLst>
          </p:cNvPr>
          <p:cNvSpPr txBox="1"/>
          <p:nvPr/>
        </p:nvSpPr>
        <p:spPr>
          <a:xfrm>
            <a:off x="6350" y="0"/>
            <a:ext cx="9144000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 smtClean="0"/>
              <a:t>Challenges and strategies to improve performance  </a:t>
            </a:r>
            <a:endParaRPr lang="en-US" sz="2800" b="1" dirty="0"/>
          </a:p>
        </p:txBody>
      </p:sp>
      <p:sp>
        <p:nvSpPr>
          <p:cNvPr id="79877" name="TextBox 1">
            <a:extLst>
              <a:ext uri="{FF2B5EF4-FFF2-40B4-BE49-F238E27FC236}">
                <a16:creationId xmlns:a16="http://schemas.microsoft.com/office/drawing/2014/main" id="{037D8E62-2DA0-445F-B958-6EA173A016C2}"/>
              </a:ext>
            </a:extLst>
          </p:cNvPr>
          <p:cNvSpPr txBox="1">
            <a:spLocks noChangeArrowheads="1"/>
          </p:cNvSpPr>
          <p:nvPr/>
        </p:nvSpPr>
        <p:spPr bwMode="auto">
          <a:xfrm rot="10800000" flipV="1">
            <a:off x="36513" y="2684463"/>
            <a:ext cx="880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lvl="4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ZA" altLang="en-US" sz="1800">
                <a:latin typeface="Arial" panose="020B0604020202020204" pitchFamily="34" charset="0"/>
              </a:rPr>
              <a:t>	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512826"/>
              </p:ext>
            </p:extLst>
          </p:nvPr>
        </p:nvGraphicFramePr>
        <p:xfrm>
          <a:off x="190499" y="523220"/>
          <a:ext cx="8864601" cy="62725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9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5624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Challenges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5" marB="342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solidFill>
                            <a:schemeClr val="tx1"/>
                          </a:solidFill>
                        </a:rPr>
                        <a:t>Plans to address the challenges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5" marB="342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</a:rPr>
                        <a:t> year progress 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5" marB="342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25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INFRASTRCUTURE</a:t>
                      </a:r>
                      <a:r>
                        <a:rPr lang="en-ZA" sz="16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1.Some</a:t>
                      </a:r>
                      <a:r>
                        <a:rPr lang="en-ZA" sz="16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the facilities has gross infrastructure and maintenance challenges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Infrastructure does not comply with IC requirement  ( backup water and electricity , access for disability , safety and compliance 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Lack of consultation for infrastructure  planning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en-ZA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Infrastructure B5</a:t>
                      </a: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plan aligned to </a:t>
                      </a:r>
                      <a:r>
                        <a:rPr lang="en-ZA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ideal clinic infrastructure</a:t>
                      </a: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requirement</a:t>
                      </a:r>
                    </a:p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Inter cluster discussion  with infrastructure were established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ZA" sz="16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ZA" sz="1600" dirty="0" smtClean="0">
                          <a:solidFill>
                            <a:schemeClr val="tx1"/>
                          </a:solidFill>
                        </a:rPr>
                        <a:t>Infrastructure assessment in line with ideal clinic done  , progress still slow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ZA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ZA" sz="1600" dirty="0" smtClean="0">
                          <a:solidFill>
                            <a:schemeClr val="tx1"/>
                          </a:solidFill>
                        </a:rPr>
                        <a:t>Delays</a:t>
                      </a: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</a:rPr>
                        <a:t> on maintaince of the infrastructure </a:t>
                      </a:r>
                      <a:endParaRPr lang="en-ZA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5" marB="342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IMPLEMENTATING</a:t>
                      </a:r>
                      <a:r>
                        <a:rPr lang="en-ZA" sz="16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PARTNERS AND STAKEHOLDERS 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Lack of MOU and policies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MOU</a:t>
                      </a: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between  education and social development  with were crafted and submitted for adoption and signature by receptive HOD 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MOU still outstanding :  police and  Transport , Public works  </a:t>
                      </a:r>
                      <a:endParaRPr lang="en-ZA" sz="16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ZA" sz="1600" dirty="0" smtClean="0">
                          <a:solidFill>
                            <a:schemeClr val="tx1"/>
                          </a:solidFill>
                        </a:rPr>
                        <a:t>MOU for education</a:t>
                      </a: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</a:rPr>
                        <a:t> have been signed and circulated  to facilities 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</a:rPr>
                        <a:t>Social Development MOU outstanding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</a:rPr>
                        <a:t>NDoH to handle MOU between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ZA" sz="1600" baseline="0" dirty="0" smtClean="0">
                          <a:solidFill>
                            <a:schemeClr val="tx1"/>
                          </a:solidFill>
                        </a:rPr>
                        <a:t>    SAPS and NDoH </a:t>
                      </a:r>
                      <a:endParaRPr lang="en-ZA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ZA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85" marB="342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110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>
            <a:extLst>
              <a:ext uri="{FF2B5EF4-FFF2-40B4-BE49-F238E27FC236}">
                <a16:creationId xmlns:a16="http://schemas.microsoft.com/office/drawing/2014/main" id="{EB8F6D7F-7B24-432E-B71E-2DE4A1EF4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Slide Number Placeholder 1">
            <a:extLst>
              <a:ext uri="{FF2B5EF4-FFF2-40B4-BE49-F238E27FC236}">
                <a16:creationId xmlns:a16="http://schemas.microsoft.com/office/drawing/2014/main" id="{2B93A6D5-B423-497B-9C7B-6843BA131DF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B2E98025-2A7C-4590-9B37-DFCE234262A7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13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61CBC5-3CC9-4558-85B1-BEBED1EE02C5}"/>
              </a:ext>
            </a:extLst>
          </p:cNvPr>
          <p:cNvSpPr txBox="1"/>
          <p:nvPr/>
        </p:nvSpPr>
        <p:spPr>
          <a:xfrm>
            <a:off x="152400" y="68263"/>
            <a:ext cx="8763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Critical success factors</a:t>
            </a:r>
          </a:p>
        </p:txBody>
      </p:sp>
      <p:sp>
        <p:nvSpPr>
          <p:cNvPr id="49157" name="TextBox 3">
            <a:extLst>
              <a:ext uri="{FF2B5EF4-FFF2-40B4-BE49-F238E27FC236}">
                <a16:creationId xmlns:a16="http://schemas.microsoft.com/office/drawing/2014/main" id="{939CCC40-99F3-4139-A9BF-0212F41D15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" y="635000"/>
            <a:ext cx="86868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en-ZA" altLang="en-US" sz="1800" dirty="0">
                <a:latin typeface="Arial" panose="020B0604020202020204" pitchFamily="34" charset="0"/>
              </a:rPr>
              <a:t>Integrated Admin personnel which improved patient registration in the HPRS as well as data collection which minimized duplication of patient records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ZA" altLang="en-US" sz="1800" dirty="0">
                <a:latin typeface="Arial" panose="020B0604020202020204" pitchFamily="34" charset="0"/>
              </a:rPr>
              <a:t>Successful integration of  management of patients appointment system, health patient registration, patient flow, filing and ICSM.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ZA" altLang="en-US" sz="18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BA7345B-83D7-4EE5-8BE6-493B4B433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76157"/>
            <a:ext cx="3962400" cy="5334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2400" b="1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OLD FILING SYSTEM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80F02E3-458D-40A2-B9F2-821B6C0F0DCA}"/>
              </a:ext>
            </a:extLst>
          </p:cNvPr>
          <p:cNvSpPr txBox="1">
            <a:spLocks/>
          </p:cNvSpPr>
          <p:nvPr/>
        </p:nvSpPr>
        <p:spPr bwMode="auto">
          <a:xfrm>
            <a:off x="4533900" y="2309495"/>
            <a:ext cx="3917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ZA" altLang="en-US" sz="2800" b="1" dirty="0">
                <a:latin typeface="Adobe Heiti Std R"/>
                <a:ea typeface="Adobe Heiti Std R"/>
                <a:cs typeface="Adobe Heiti Std R"/>
              </a:rPr>
              <a:t>NEW FILING SYSTEM</a:t>
            </a:r>
            <a:endParaRPr lang="en-ZA" altLang="en-US" sz="2800" b="1" dirty="0"/>
          </a:p>
        </p:txBody>
      </p:sp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A28873BB-1296-4152-AB7B-EC15F0DF449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/>
          <a:stretch>
            <a:fillRect/>
          </a:stretch>
        </p:blipFill>
        <p:spPr>
          <a:xfrm>
            <a:off x="304800" y="2809557"/>
            <a:ext cx="3367867" cy="3411411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E0F21CFB-19F5-42C3-A136-A8E88345B6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3695" y="2809557"/>
            <a:ext cx="3779009" cy="33598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3" name="Straight Arrow Connector 2"/>
          <p:cNvCxnSpPr/>
          <p:nvPr/>
        </p:nvCxnSpPr>
        <p:spPr>
          <a:xfrm>
            <a:off x="3893861" y="4084320"/>
            <a:ext cx="519643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>
            <a:extLst>
              <a:ext uri="{FF2B5EF4-FFF2-40B4-BE49-F238E27FC236}">
                <a16:creationId xmlns:a16="http://schemas.microsoft.com/office/drawing/2014/main" id="{EB8F6D7F-7B24-432E-B71E-2DE4A1EF4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Slide Number Placeholder 1">
            <a:extLst>
              <a:ext uri="{FF2B5EF4-FFF2-40B4-BE49-F238E27FC236}">
                <a16:creationId xmlns:a16="http://schemas.microsoft.com/office/drawing/2014/main" id="{2B93A6D5-B423-497B-9C7B-6843BA131DF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B2E98025-2A7C-4590-9B37-DFCE234262A7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14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61CBC5-3CC9-4558-85B1-BEBED1EE02C5}"/>
              </a:ext>
            </a:extLst>
          </p:cNvPr>
          <p:cNvSpPr txBox="1"/>
          <p:nvPr/>
        </p:nvSpPr>
        <p:spPr>
          <a:xfrm>
            <a:off x="152400" y="68263"/>
            <a:ext cx="8763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Critical success factors</a:t>
            </a:r>
          </a:p>
        </p:txBody>
      </p:sp>
      <p:sp>
        <p:nvSpPr>
          <p:cNvPr id="49157" name="TextBox 3">
            <a:extLst>
              <a:ext uri="{FF2B5EF4-FFF2-40B4-BE49-F238E27FC236}">
                <a16:creationId xmlns:a16="http://schemas.microsoft.com/office/drawing/2014/main" id="{939CCC40-99F3-4139-A9BF-0212F41D15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" y="635000"/>
            <a:ext cx="8686800" cy="326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en-ZA" altLang="en-US" sz="1800" dirty="0" smtClean="0">
                <a:latin typeface="Arial" panose="020B0604020202020204" pitchFamily="34" charset="0"/>
              </a:rPr>
              <a:t>Management </a:t>
            </a:r>
            <a:r>
              <a:rPr lang="en-ZA" altLang="en-US" sz="1800" dirty="0">
                <a:latin typeface="Arial" panose="020B0604020202020204" pitchFamily="34" charset="0"/>
              </a:rPr>
              <a:t>of patient appointment system as well as standardized filling system according HPRS improved: Pre-retrieval of patient files and pre-packing of medication ,which improved the following areas </a:t>
            </a:r>
            <a:r>
              <a:rPr lang="en-ZA" alt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:-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ZA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FontTx/>
              <a:buChar char="-"/>
              <a:defRPr/>
            </a:pPr>
            <a:r>
              <a:rPr lang="en-ZA" altLang="en-US" sz="1400" b="1" dirty="0">
                <a:latin typeface="Arial" panose="020B0604020202020204" pitchFamily="34" charset="0"/>
              </a:rPr>
              <a:t>Patient waiting times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r>
              <a:rPr lang="en-ZA" altLang="en-US" sz="1400" b="1" dirty="0">
                <a:latin typeface="Arial" panose="020B0604020202020204" pitchFamily="34" charset="0"/>
              </a:rPr>
              <a:t>Improved patient experience of care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r>
              <a:rPr lang="en-ZA" altLang="en-US" sz="1400" b="1" dirty="0">
                <a:latin typeface="Arial" panose="020B0604020202020204" pitchFamily="34" charset="0"/>
              </a:rPr>
              <a:t>Tracking of patient record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r>
              <a:rPr lang="en-ZA" altLang="en-US" sz="1400" b="1" dirty="0">
                <a:latin typeface="Arial" panose="020B0604020202020204" pitchFamily="34" charset="0"/>
              </a:rPr>
              <a:t>Reduced overcrowding in the waiting areas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r>
              <a:rPr lang="en-ZA" altLang="en-US" sz="1400" b="1" dirty="0">
                <a:latin typeface="Arial" panose="020B0604020202020204" pitchFamily="34" charset="0"/>
              </a:rPr>
              <a:t>Reduced number of patients returned without receiving the service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r>
              <a:rPr lang="en-ZA" altLang="en-US" sz="1400" b="1" dirty="0">
                <a:latin typeface="Arial" panose="020B0604020202020204" pitchFamily="34" charset="0"/>
              </a:rPr>
              <a:t>Improved integrated management of clinical services 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endParaRPr lang="en-ZA" altLang="en-US" sz="1400" dirty="0"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ZA" altLang="en-US" sz="1800" dirty="0"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88C8D660-981E-4A62-B393-F0FB65C6F295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57059871"/>
              </p:ext>
            </p:extLst>
          </p:nvPr>
        </p:nvGraphicFramePr>
        <p:xfrm>
          <a:off x="469899" y="3426446"/>
          <a:ext cx="8022769" cy="30613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45612">
                  <a:extLst>
                    <a:ext uri="{9D8B030D-6E8A-4147-A177-3AD203B41FA5}">
                      <a16:colId xmlns:a16="http://schemas.microsoft.com/office/drawing/2014/main" val="3575251118"/>
                    </a:ext>
                  </a:extLst>
                </a:gridCol>
                <a:gridCol w="1619702">
                  <a:extLst>
                    <a:ext uri="{9D8B030D-6E8A-4147-A177-3AD203B41FA5}">
                      <a16:colId xmlns:a16="http://schemas.microsoft.com/office/drawing/2014/main" val="3612269215"/>
                    </a:ext>
                  </a:extLst>
                </a:gridCol>
                <a:gridCol w="1472197">
                  <a:extLst>
                    <a:ext uri="{9D8B030D-6E8A-4147-A177-3AD203B41FA5}">
                      <a16:colId xmlns:a16="http://schemas.microsoft.com/office/drawing/2014/main" val="3821218128"/>
                    </a:ext>
                  </a:extLst>
                </a:gridCol>
                <a:gridCol w="1285258">
                  <a:extLst>
                    <a:ext uri="{9D8B030D-6E8A-4147-A177-3AD203B41FA5}">
                      <a16:colId xmlns:a16="http://schemas.microsoft.com/office/drawing/2014/main" val="3641263164"/>
                    </a:ext>
                  </a:extLst>
                </a:gridCol>
              </a:tblGrid>
              <a:tr h="713062">
                <a:tc>
                  <a:txBody>
                    <a:bodyPr/>
                    <a:lstStyle/>
                    <a:p>
                      <a:pPr algn="l" fontAlgn="b"/>
                      <a:endParaRPr lang="en-ZA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 dirty="0">
                          <a:effectLst/>
                          <a:latin typeface="Arial" panose="020B0604020202020204" pitchFamily="34" charset="0"/>
                        </a:rPr>
                        <a:t>2018 Population Estimate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 dirty="0">
                          <a:effectLst/>
                          <a:latin typeface="Arial" panose="020B0604020202020204" pitchFamily="34" charset="0"/>
                        </a:rPr>
                        <a:t>Number of Individual Registrations on HPRS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400" b="1" i="0" u="none" strike="noStrike" dirty="0">
                          <a:effectLst/>
                          <a:latin typeface="Arial" panose="020B0604020202020204" pitchFamily="34" charset="0"/>
                        </a:rPr>
                        <a:t>% Population Registered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9122058"/>
                  </a:ext>
                </a:extLst>
              </a:tr>
              <a:tr h="366402">
                <a:tc>
                  <a:txBody>
                    <a:bodyPr/>
                    <a:lstStyle/>
                    <a:p>
                      <a:pPr algn="l" fontAlgn="b"/>
                      <a:r>
                        <a:rPr lang="en-ZA" sz="14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 Fezile Dabi District Municipality</a:t>
                      </a:r>
                      <a:endParaRPr lang="en-ZA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506 856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485041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96%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380259"/>
                  </a:ext>
                </a:extLst>
              </a:tr>
              <a:tr h="366402">
                <a:tc>
                  <a:txBody>
                    <a:bodyPr/>
                    <a:lstStyle/>
                    <a:p>
                      <a:pPr algn="l" fontAlgn="b"/>
                      <a:r>
                        <a:rPr lang="en-ZA" sz="14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 Lejweleputswa District Municipality</a:t>
                      </a:r>
                      <a:endParaRPr lang="en-ZA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673 104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553016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82%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1531938"/>
                  </a:ext>
                </a:extLst>
              </a:tr>
              <a:tr h="366402">
                <a:tc>
                  <a:txBody>
                    <a:bodyPr/>
                    <a:lstStyle/>
                    <a:p>
                      <a:pPr algn="l" fontAlgn="b"/>
                      <a:r>
                        <a:rPr lang="en-ZA" sz="14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 Mangaung Metropolitan Municipality</a:t>
                      </a:r>
                      <a:endParaRPr lang="en-ZA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814 680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723602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6141943"/>
                  </a:ext>
                </a:extLst>
              </a:tr>
              <a:tr h="366402">
                <a:tc>
                  <a:txBody>
                    <a:bodyPr/>
                    <a:lstStyle/>
                    <a:p>
                      <a:pPr algn="l" fontAlgn="b"/>
                      <a:r>
                        <a:rPr lang="en-ZA" sz="14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 Thabo Mofutsanyana District Municipality</a:t>
                      </a:r>
                      <a:endParaRPr lang="en-ZA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795 927</a:t>
                      </a:r>
                      <a:endParaRPr lang="en-ZA" sz="1400" b="0" i="0" u="none" strike="noStrike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859105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108%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3247324"/>
                  </a:ext>
                </a:extLst>
              </a:tr>
              <a:tr h="366402">
                <a:tc>
                  <a:txBody>
                    <a:bodyPr/>
                    <a:lstStyle/>
                    <a:p>
                      <a:pPr algn="l" fontAlgn="b"/>
                      <a:r>
                        <a:rPr lang="en-ZA" sz="14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 Xhariep District Municipality</a:t>
                      </a:r>
                      <a:endParaRPr lang="en-ZA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129 882</a:t>
                      </a:r>
                      <a:endParaRPr lang="en-ZA" sz="1400" b="0" i="0" u="none" strike="noStrike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156182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120%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2577357"/>
                  </a:ext>
                </a:extLst>
              </a:tr>
              <a:tr h="366402">
                <a:tc>
                  <a:txBody>
                    <a:bodyPr/>
                    <a:lstStyle/>
                    <a:p>
                      <a:pPr algn="l" fontAlgn="b"/>
                      <a:r>
                        <a:rPr lang="en-ZA" sz="14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Free State Province </a:t>
                      </a:r>
                      <a:endParaRPr lang="en-ZA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2 920 449</a:t>
                      </a:r>
                      <a:endParaRPr lang="en-ZA" sz="1400" b="0" i="0" u="none" strike="noStrike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2776946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95%</a:t>
                      </a:r>
                      <a:endParaRPr lang="en-ZA" sz="14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9005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322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>
            <a:extLst>
              <a:ext uri="{FF2B5EF4-FFF2-40B4-BE49-F238E27FC236}">
                <a16:creationId xmlns:a16="http://schemas.microsoft.com/office/drawing/2014/main" id="{6A8ACA8F-0AB5-4434-820C-BEB5A4711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Slide Number Placeholder 1">
            <a:extLst>
              <a:ext uri="{FF2B5EF4-FFF2-40B4-BE49-F238E27FC236}">
                <a16:creationId xmlns:a16="http://schemas.microsoft.com/office/drawing/2014/main" id="{9CD2C032-D167-48FA-BD12-29F93161D89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CC005C56-F013-4D96-8BC5-46D760C8E496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8C8AF8-B981-442D-8A99-771FF5E4C836}"/>
              </a:ext>
            </a:extLst>
          </p:cNvPr>
          <p:cNvSpPr txBox="1"/>
          <p:nvPr/>
        </p:nvSpPr>
        <p:spPr>
          <a:xfrm>
            <a:off x="152400" y="68263"/>
            <a:ext cx="8763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/>
              <a:t>Critical success </a:t>
            </a:r>
            <a:r>
              <a:rPr lang="en-US" sz="2800" b="1" dirty="0" smtClean="0"/>
              <a:t>factors for sustainability</a:t>
            </a:r>
            <a:endParaRPr lang="en-US" sz="28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3033BB-CA33-4DEE-A243-95464969CB53}"/>
              </a:ext>
            </a:extLst>
          </p:cNvPr>
          <p:cNvSpPr/>
          <p:nvPr/>
        </p:nvSpPr>
        <p:spPr>
          <a:xfrm>
            <a:off x="396875" y="830263"/>
            <a:ext cx="838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ZA" altLang="en-US" dirty="0"/>
              <a:t>Managed to improve performance of facilities by collaborating with other stakeholders such as supply chain management, asset Management, infrastructure, information management, information technology, human resource, finance, etc.</a:t>
            </a:r>
          </a:p>
          <a:p>
            <a:pPr>
              <a:defRPr/>
            </a:pPr>
            <a:endParaRPr lang="en-ZA" alt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ZA" altLang="en-US" dirty="0"/>
              <a:t>Continuous support from provincial asset management  in updating facilities assets register comparing with supply chain report that are pulled from the Ideal Clinic software.</a:t>
            </a:r>
          </a:p>
          <a:p>
            <a:pPr>
              <a:defRPr/>
            </a:pPr>
            <a:endParaRPr lang="en-ZA" alt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ZA" altLang="en-US" dirty="0"/>
              <a:t>Integrated Clinical Services Management (ICSM) trainings improved integration of health programs in the facilities e.g. HIV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ZA" alt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ZA" altLang="en-US" dirty="0"/>
              <a:t>Receiving continuous support by NDoH Ideal Clinic Technical Advisor.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ZA" alt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ZA" altLang="en-US" dirty="0"/>
              <a:t>Continuous support by the DHS chief directorate to district in availing </a:t>
            </a:r>
            <a:r>
              <a:rPr lang="en-ZA" altLang="en-US" dirty="0" smtClean="0"/>
              <a:t>resources and chairing provincial ICRM meetings </a:t>
            </a:r>
            <a:r>
              <a:rPr lang="en-ZA" altLang="en-US" dirty="0"/>
              <a:t>e.g. appointment of Pharmacist Assistant, Operational Managers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ZA" alt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ZA" altLang="en-US" dirty="0"/>
              <a:t>Managed to get buy in of ideal clinic realization and maintenance from both employees and patients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ZA" alt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4">
            <a:extLst>
              <a:ext uri="{FF2B5EF4-FFF2-40B4-BE49-F238E27FC236}">
                <a16:creationId xmlns:a16="http://schemas.microsoft.com/office/drawing/2014/main" id="{B5FFE472-CBED-4E36-9137-C9B009811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867400"/>
            <a:ext cx="9124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7" name="Slide Number Placeholder 1">
            <a:extLst>
              <a:ext uri="{FF2B5EF4-FFF2-40B4-BE49-F238E27FC236}">
                <a16:creationId xmlns:a16="http://schemas.microsoft.com/office/drawing/2014/main" id="{CBA02A5A-C1AB-4C77-A454-0E363A2F3A1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xfrm>
            <a:off x="6553200" y="6705600"/>
            <a:ext cx="2133600" cy="22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DF0D0749-D387-4CC6-B250-667CC4BA8CB9}" type="slidenum">
              <a:rPr lang="en-US" altLang="en-US" sz="1600" b="1"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n-US" altLang="en-US" sz="1600" b="1"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14454A-4398-4312-9C5C-84ECE88BC40D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 smtClean="0"/>
              <a:t>lessons  </a:t>
            </a:r>
            <a:r>
              <a:rPr lang="en-US" sz="2800" b="1" dirty="0"/>
              <a:t>learned - I</a:t>
            </a:r>
          </a:p>
        </p:txBody>
      </p:sp>
      <p:sp>
        <p:nvSpPr>
          <p:cNvPr id="98309" name="TextBox 1">
            <a:extLst>
              <a:ext uri="{FF2B5EF4-FFF2-40B4-BE49-F238E27FC236}">
                <a16:creationId xmlns:a16="http://schemas.microsoft.com/office/drawing/2014/main" id="{828AC00C-496C-4A85-879F-3948EAD4110F}"/>
              </a:ext>
            </a:extLst>
          </p:cNvPr>
          <p:cNvSpPr txBox="1">
            <a:spLocks noChangeArrowheads="1"/>
          </p:cNvSpPr>
          <p:nvPr/>
        </p:nvSpPr>
        <p:spPr bwMode="auto">
          <a:xfrm rot="10800000" flipV="1">
            <a:off x="185738" y="722313"/>
            <a:ext cx="88042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ZA" altLang="en-US" sz="180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ZA" altLang="en-US" sz="1800">
              <a:latin typeface="Arial" panose="020B0604020202020204" pitchFamily="34" charset="0"/>
            </a:endParaRPr>
          </a:p>
        </p:txBody>
      </p:sp>
      <p:sp>
        <p:nvSpPr>
          <p:cNvPr id="98310" name="TextBox 2">
            <a:extLst>
              <a:ext uri="{FF2B5EF4-FFF2-40B4-BE49-F238E27FC236}">
                <a16:creationId xmlns:a16="http://schemas.microsoft.com/office/drawing/2014/main" id="{E7D165A0-033A-41DF-A2B1-DA839C324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738" y="722313"/>
            <a:ext cx="8804275" cy="701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</a:pPr>
            <a:r>
              <a:rPr lang="en-ZA" altLang="en-US" sz="1800" dirty="0">
                <a:latin typeface="Arial" panose="020B0604020202020204" pitchFamily="34" charset="0"/>
              </a:rPr>
              <a:t>Ideal Clinic can only be monitored on-site because sometimes information in the software may not be the same as the one  in the </a:t>
            </a:r>
            <a:r>
              <a:rPr lang="en-ZA" altLang="en-US" sz="1800" dirty="0" smtClean="0">
                <a:latin typeface="Arial" panose="020B0604020202020204" pitchFamily="34" charset="0"/>
              </a:rPr>
              <a:t>facility</a:t>
            </a:r>
            <a:r>
              <a:rPr lang="en-ZA" altLang="en-US" sz="1800" dirty="0">
                <a:latin typeface="Arial" panose="020B0604020202020204" pitchFamily="34" charset="0"/>
              </a:rPr>
              <a:t> </a:t>
            </a:r>
            <a:r>
              <a:rPr lang="en-ZA" altLang="en-US" sz="1800" dirty="0" smtClean="0">
                <a:latin typeface="Arial" panose="020B0604020202020204" pitchFamily="34" charset="0"/>
              </a:rPr>
              <a:t>(Avoid 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r>
              <a:rPr lang="en-ZA" altLang="en-US" sz="1800" dirty="0">
                <a:latin typeface="Arial" panose="020B0604020202020204" pitchFamily="34" charset="0"/>
              </a:rPr>
              <a:t>On-site trainings are more effective in the implementation of ideal clinic initiatives.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 smtClean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r>
              <a:rPr lang="en-ZA" altLang="en-US" sz="1800" dirty="0">
                <a:latin typeface="Arial" panose="020B0604020202020204" pitchFamily="34" charset="0"/>
              </a:rPr>
              <a:t>Training enhanced understanding of facility person on integrated clinical management, HPRS, DHIS, filling, archiving and disposal of patient records.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 smtClean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r>
              <a:rPr lang="en-ZA" altLang="en-US" sz="1800" dirty="0">
                <a:latin typeface="Arial" panose="020B0604020202020204" pitchFamily="34" charset="0"/>
              </a:rPr>
              <a:t> Functionality of District PPTICRM improves the support  and performance of facilities in making sure that ideal clinic initiatives are realised and maintained,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 smtClean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r>
              <a:rPr lang="en-ZA" altLang="en-US" sz="1800" dirty="0">
                <a:latin typeface="Arial" panose="020B0604020202020204" pitchFamily="34" charset="0"/>
              </a:rPr>
              <a:t>Where the clinic committees are functional, patient’s fully understand and participate in the implementation of Ideal Clinic strategies e.g. adhering to appoint dates and time</a:t>
            </a:r>
            <a:r>
              <a:rPr lang="en-ZA" altLang="en-US" sz="1800" dirty="0" smtClean="0">
                <a:latin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ClrTx/>
              <a:buNone/>
            </a:pPr>
            <a:r>
              <a:rPr lang="en-ZA" altLang="en-US" sz="1800" dirty="0" smtClean="0">
                <a:latin typeface="Arial" panose="020B0604020202020204" pitchFamily="34" charset="0"/>
              </a:rPr>
              <a:t>.</a:t>
            </a: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</a:pPr>
            <a:endParaRPr lang="en-ZA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Content Placeholder 1">
            <a:extLst>
              <a:ext uri="{FF2B5EF4-FFF2-40B4-BE49-F238E27FC236}">
                <a16:creationId xmlns:a16="http://schemas.microsoft.com/office/drawing/2014/main" id="{203E8E6E-0720-475A-B934-4650A1E035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6088" y="941388"/>
            <a:ext cx="8229600" cy="4527550"/>
          </a:xfr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ZA" altLang="en-US" sz="8000" i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en-US" sz="8000" i="1" dirty="0"/>
              <a:t>	</a:t>
            </a:r>
            <a:r>
              <a:rPr lang="en-ZA" altLang="en-US" sz="8000" i="1" dirty="0" smtClean="0"/>
              <a:t>RE </a:t>
            </a:r>
            <a:r>
              <a:rPr lang="en-ZA" altLang="en-US" sz="8000" i="1" dirty="0" err="1" smtClean="0"/>
              <a:t>ya</a:t>
            </a:r>
            <a:r>
              <a:rPr lang="en-ZA" altLang="en-US" sz="8000" i="1" dirty="0" smtClean="0"/>
              <a:t> </a:t>
            </a:r>
            <a:r>
              <a:rPr lang="en-ZA" altLang="en-US" sz="8000" i="1" dirty="0" err="1" smtClean="0"/>
              <a:t>leboha</a:t>
            </a:r>
            <a:r>
              <a:rPr lang="en-ZA" altLang="en-US" sz="8000" i="1" dirty="0" smtClean="0"/>
              <a:t> </a:t>
            </a:r>
            <a:endParaRPr lang="en-ZA" altLang="en-US" sz="8000" i="1" dirty="0"/>
          </a:p>
        </p:txBody>
      </p:sp>
      <p:sp>
        <p:nvSpPr>
          <p:cNvPr id="112643" name="Slide Number Placeholder 3">
            <a:extLst>
              <a:ext uri="{FF2B5EF4-FFF2-40B4-BE49-F238E27FC236}">
                <a16:creationId xmlns:a16="http://schemas.microsoft.com/office/drawing/2014/main" id="{30D7E78F-FBB3-405E-9321-3AC9577614D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8937D708-801A-4DF9-A765-662EDE9F751D}" type="slidenum">
              <a:rPr lang="en-US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en-US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358C1-D547-401D-BE9F-F2081DF21D8F}"/>
              </a:ext>
            </a:extLst>
          </p:cNvPr>
          <p:cNvSpPr txBox="1"/>
          <p:nvPr/>
        </p:nvSpPr>
        <p:spPr>
          <a:xfrm>
            <a:off x="6350" y="0"/>
            <a:ext cx="9144000" cy="5238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endParaRPr lang="en-US" sz="2800" dirty="0"/>
          </a:p>
        </p:txBody>
      </p:sp>
      <p:pic>
        <p:nvPicPr>
          <p:cNvPr id="112645" name="Picture 4">
            <a:extLst>
              <a:ext uri="{FF2B5EF4-FFF2-40B4-BE49-F238E27FC236}">
                <a16:creationId xmlns:a16="http://schemas.microsoft.com/office/drawing/2014/main" id="{47389520-02F1-4C8A-9EEC-2FACC6BA9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5764213"/>
            <a:ext cx="9124950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1375</Words>
  <Application>Microsoft Office PowerPoint</Application>
  <PresentationFormat>On-screen Show (4:3)</PresentationFormat>
  <Paragraphs>532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17</vt:i4>
      </vt:variant>
    </vt:vector>
  </HeadingPairs>
  <TitlesOfParts>
    <vt:vector size="32" baseType="lpstr">
      <vt:lpstr>Adobe Heiti Std R</vt:lpstr>
      <vt:lpstr>Arial</vt:lpstr>
      <vt:lpstr>Calibri</vt:lpstr>
      <vt:lpstr>Times New Roman</vt:lpstr>
      <vt:lpstr>Tw Cen MT</vt:lpstr>
      <vt:lpstr>Droplet</vt:lpstr>
      <vt:lpstr>Custom Design</vt:lpstr>
      <vt:lpstr>1_Custom Design</vt:lpstr>
      <vt:lpstr>2_Custom Design</vt:lpstr>
      <vt:lpstr>3_Custom Design</vt:lpstr>
      <vt:lpstr>4_Custom Design</vt:lpstr>
      <vt:lpstr>5_Custom Design</vt:lpstr>
      <vt:lpstr>6_Custom Design</vt:lpstr>
      <vt:lpstr>7_Custom Design</vt:lpstr>
      <vt:lpstr>8_Custom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OLD FILING SYSTEM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Kgwiti Mahlako</cp:lastModifiedBy>
  <cp:revision>80</cp:revision>
  <dcterms:modified xsi:type="dcterms:W3CDTF">2020-03-01T14:53:31Z</dcterms:modified>
</cp:coreProperties>
</file>