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41"/>
  </p:notesMasterIdLst>
  <p:handoutMasterIdLst>
    <p:handoutMasterId r:id="rId42"/>
  </p:handoutMasterIdLst>
  <p:sldIdLst>
    <p:sldId id="401" r:id="rId3"/>
    <p:sldId id="388" r:id="rId4"/>
    <p:sldId id="438" r:id="rId5"/>
    <p:sldId id="390" r:id="rId6"/>
    <p:sldId id="404" r:id="rId7"/>
    <p:sldId id="456" r:id="rId8"/>
    <p:sldId id="457" r:id="rId9"/>
    <p:sldId id="434" r:id="rId10"/>
    <p:sldId id="408" r:id="rId11"/>
    <p:sldId id="409" r:id="rId12"/>
    <p:sldId id="460" r:id="rId13"/>
    <p:sldId id="446" r:id="rId14"/>
    <p:sldId id="433" r:id="rId15"/>
    <p:sldId id="459" r:id="rId16"/>
    <p:sldId id="414" r:id="rId17"/>
    <p:sldId id="452" r:id="rId18"/>
    <p:sldId id="416" r:id="rId19"/>
    <p:sldId id="410" r:id="rId20"/>
    <p:sldId id="437" r:id="rId21"/>
    <p:sldId id="413" r:id="rId22"/>
    <p:sldId id="418" r:id="rId23"/>
    <p:sldId id="421" r:id="rId24"/>
    <p:sldId id="420" r:id="rId25"/>
    <p:sldId id="451" r:id="rId26"/>
    <p:sldId id="442" r:id="rId27"/>
    <p:sldId id="441" r:id="rId28"/>
    <p:sldId id="444" r:id="rId29"/>
    <p:sldId id="445" r:id="rId30"/>
    <p:sldId id="458" r:id="rId31"/>
    <p:sldId id="427" r:id="rId32"/>
    <p:sldId id="428" r:id="rId33"/>
    <p:sldId id="439" r:id="rId34"/>
    <p:sldId id="440" r:id="rId35"/>
    <p:sldId id="419" r:id="rId36"/>
    <p:sldId id="430" r:id="rId37"/>
    <p:sldId id="431" r:id="rId38"/>
    <p:sldId id="432" r:id="rId39"/>
    <p:sldId id="436" r:id="rId4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F69E7AED-0E63-4112-A05F-94FAC261354C}">
          <p14:sldIdLst>
            <p14:sldId id="401"/>
            <p14:sldId id="388"/>
            <p14:sldId id="438"/>
            <p14:sldId id="390"/>
            <p14:sldId id="404"/>
            <p14:sldId id="456"/>
            <p14:sldId id="457"/>
            <p14:sldId id="434"/>
            <p14:sldId id="408"/>
            <p14:sldId id="409"/>
            <p14:sldId id="460"/>
            <p14:sldId id="446"/>
            <p14:sldId id="433"/>
            <p14:sldId id="459"/>
            <p14:sldId id="414"/>
            <p14:sldId id="452"/>
            <p14:sldId id="416"/>
            <p14:sldId id="410"/>
            <p14:sldId id="437"/>
            <p14:sldId id="413"/>
            <p14:sldId id="418"/>
            <p14:sldId id="421"/>
            <p14:sldId id="420"/>
            <p14:sldId id="451"/>
            <p14:sldId id="442"/>
            <p14:sldId id="441"/>
            <p14:sldId id="444"/>
            <p14:sldId id="445"/>
            <p14:sldId id="458"/>
            <p14:sldId id="427"/>
            <p14:sldId id="428"/>
            <p14:sldId id="439"/>
            <p14:sldId id="440"/>
            <p14:sldId id="419"/>
            <p14:sldId id="430"/>
            <p14:sldId id="431"/>
            <p14:sldId id="432"/>
            <p14:sldId id="436"/>
          </p14:sldIdLst>
        </p14:section>
        <p14:section name="Untitled Section" id="{AE7C1EF8-CA7C-4334-A11C-F01B939AC44A}">
          <p14:sldIdLst/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9D57"/>
    <a:srgbClr val="FFDD21"/>
    <a:srgbClr val="494C91"/>
    <a:srgbClr val="AD7E6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9C7853C-536D-4A76-A0AE-DD22124D55A5}" styleName="Themed Style 1 - Accent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  <a:tblStyle styleId="{F2DE63D5-997A-4646-A377-4702673A728D}" styleName="Light Style 2 - Accent 3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</a:tcStyle>
    </a:band1H>
    <a:band1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1V>
    <a:band2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3"/>
        </a:fillRef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8799B23B-EC83-4686-B30A-512413B5E67A}" styleName="Light Style 3 - Accent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1964" autoAdjust="0"/>
    <p:restoredTop sz="94660"/>
  </p:normalViewPr>
  <p:slideViewPr>
    <p:cSldViewPr showGuides="1">
      <p:cViewPr varScale="1">
        <p:scale>
          <a:sx n="65" d="100"/>
          <a:sy n="65" d="100"/>
        </p:scale>
        <p:origin x="1460" y="4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handoutMaster" Target="handoutMasters/handoutMaster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F1D0990-3AF8-417D-877B-CD00FB0D9E64}" type="datetimeFigureOut">
              <a:rPr lang="en-US" smtClean="0"/>
              <a:pPr/>
              <a:t>3/6/2020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985540E-C8E9-4CEE-8189-AB7132C57F1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99752395"/>
      </p:ext>
    </p:extLst>
  </p:cSld>
  <p:clrMap bg1="lt1" tx1="dk1" bg2="lt2" tx2="dk2" accent1="accent1" accent2="accent2" accent3="accent3" accent4="accent4" accent5="accent5" accent6="accent6" hlink="hlink" folHlink="folHlink"/>
  <p:hf hd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41F54DB-5CB4-40B5-B9C7-D2C6D7079243}" type="datetimeFigureOut">
              <a:rPr lang="en-US" smtClean="0"/>
              <a:pPr/>
              <a:t>3/6/2020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3590A2C-22C9-43B0-93E6-6392E26AC028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2575812"/>
      </p:ext>
    </p:extLst>
  </p:cSld>
  <p:clrMap bg1="lt1" tx1="dk1" bg2="lt2" tx2="dk2" accent1="accent1" accent2="accent2" accent3="accent3" accent4="accent4" accent5="accent5" accent6="accent6" hlink="hlink" folHlink="folHlink"/>
  <p:hf hd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ZA" dirty="0" smtClean="0"/>
              <a:t>                                                                     </a:t>
            </a:r>
            <a:endParaRPr lang="en-ZA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53590A2C-22C9-43B0-93E6-6392E26AC028}" type="slidenum">
              <a:rPr lang="en-US" smtClean="0"/>
              <a:pPr/>
              <a:t>34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4369417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685800" y="1556793"/>
            <a:ext cx="7772400" cy="864096"/>
          </a:xfrm>
        </p:spPr>
        <p:txBody>
          <a:bodyPr/>
          <a:lstStyle>
            <a:lvl1pPr>
              <a:defRPr b="1">
                <a:solidFill>
                  <a:srgbClr val="494C91"/>
                </a:solidFill>
                <a:latin typeface="Gill Sans" pitchFamily="34" charset="0"/>
              </a:defRPr>
            </a:lvl1pPr>
          </a:lstStyle>
          <a:p>
            <a:r>
              <a:rPr lang="en-US" dirty="0"/>
              <a:t>HEADING</a:t>
            </a:r>
            <a:endParaRPr lang="en-ZA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55576" y="2852936"/>
            <a:ext cx="7632848" cy="2785864"/>
          </a:xfrm>
        </p:spPr>
        <p:txBody>
          <a:bodyPr>
            <a:normAutofit/>
          </a:bodyPr>
          <a:lstStyle>
            <a:lvl1pPr marL="0" indent="0" algn="l">
              <a:buNone/>
              <a:defRPr sz="1600">
                <a:solidFill>
                  <a:schemeClr val="tx1">
                    <a:tint val="75000"/>
                  </a:schemeClr>
                </a:solidFill>
                <a:latin typeface="Gill Sans" pitchFamily="34" charset="0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/>
              <a:t>Click to edit Master subtitle style</a:t>
            </a:r>
            <a:endParaRPr lang="en-Z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>
          <a:xfrm>
            <a:off x="0" y="5517232"/>
            <a:ext cx="395536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1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D1AAB580-1EBB-465B-BD6F-7D3912504F89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01170"/>
            <a:ext cx="9144000" cy="64556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84915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58316005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49322712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79734400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65108686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50645696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1678764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92846881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Z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53500437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30007930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53972448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685800" y="1556793"/>
            <a:ext cx="7772400" cy="864096"/>
          </a:xfrm>
        </p:spPr>
        <p:txBody>
          <a:bodyPr/>
          <a:lstStyle>
            <a:lvl1pPr>
              <a:defRPr b="1">
                <a:solidFill>
                  <a:srgbClr val="494C91"/>
                </a:solidFill>
                <a:latin typeface="Gill Sans" pitchFamily="34" charset="0"/>
              </a:defRPr>
            </a:lvl1pPr>
          </a:lstStyle>
          <a:p>
            <a:r>
              <a:rPr lang="en-US" dirty="0"/>
              <a:t>HEADING</a:t>
            </a:r>
            <a:endParaRPr lang="en-ZA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55576" y="2852936"/>
            <a:ext cx="7632848" cy="2785864"/>
          </a:xfrm>
        </p:spPr>
        <p:txBody>
          <a:bodyPr>
            <a:normAutofit/>
          </a:bodyPr>
          <a:lstStyle>
            <a:lvl1pPr marL="0" indent="0" algn="l">
              <a:buNone/>
              <a:defRPr sz="1600">
                <a:solidFill>
                  <a:schemeClr val="tx1">
                    <a:tint val="75000"/>
                  </a:schemeClr>
                </a:solidFill>
                <a:latin typeface="Gill Sans" pitchFamily="34" charset="0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/>
              <a:t>Click to edit Master subtitle style</a:t>
            </a:r>
            <a:endParaRPr lang="en-Z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>
          <a:xfrm>
            <a:off x="0" y="5517232"/>
            <a:ext cx="395536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dirty="0">
                <a:solidFill>
                  <a:prstClr val="white"/>
                </a:solidFill>
              </a:rPr>
              <a:t>1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D1AAB580-1EBB-465B-BD6F-7D3912504F89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01170"/>
            <a:ext cx="9144000" cy="64556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048838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42613412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07811948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72079411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93156698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627148289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689011423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430968078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Z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195809555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168191388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49450096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4"/>
          </p:nvPr>
        </p:nvSpPr>
        <p:spPr>
          <a:xfrm>
            <a:off x="3419872" y="630932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rgbClr val="494C91"/>
                </a:solidFill>
                <a:latin typeface="Gill Sans" panose="020B0502020104020203" pitchFamily="34" charset="0"/>
              </a:defRPr>
            </a:lvl1pPr>
          </a:lstStyle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006177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4"/>
          </p:nvPr>
        </p:nvSpPr>
        <p:spPr>
          <a:xfrm>
            <a:off x="3419872" y="630932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rgbClr val="494C91"/>
                </a:solidFill>
                <a:latin typeface="Gill Sans" panose="020B0502020104020203" pitchFamily="34" charset="0"/>
              </a:defRPr>
            </a:lvl1pPr>
          </a:lstStyle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536634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3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5.jpeg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556792"/>
            <a:ext cx="7772400" cy="1110207"/>
          </a:xfrm>
        </p:spPr>
        <p:txBody>
          <a:bodyPr>
            <a:normAutofit fontScale="90000"/>
          </a:bodyPr>
          <a:lstStyle/>
          <a:p>
            <a:r>
              <a:rPr lang="en-ZA" dirty="0" smtClean="0">
                <a:solidFill>
                  <a:schemeClr val="tx1"/>
                </a:solidFill>
              </a:rPr>
              <a:t>National ICRM 5 Year Review Meeting </a:t>
            </a:r>
            <a:endParaRPr lang="en-ZA" dirty="0">
              <a:solidFill>
                <a:schemeClr val="tx1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33400" y="2819400"/>
            <a:ext cx="8610600" cy="2819400"/>
          </a:xfrm>
        </p:spPr>
        <p:txBody>
          <a:bodyPr>
            <a:normAutofit lnSpcReduction="10000"/>
          </a:bodyPr>
          <a:lstStyle/>
          <a:p>
            <a:endParaRPr lang="en-ZA" dirty="0" smtClean="0">
              <a:solidFill>
                <a:schemeClr val="tx1"/>
              </a:solidFill>
            </a:endParaRPr>
          </a:p>
          <a:p>
            <a:r>
              <a:rPr lang="en-ZA" sz="3600" b="1" dirty="0" smtClean="0">
                <a:solidFill>
                  <a:schemeClr val="tx1"/>
                </a:solidFill>
              </a:rPr>
              <a:t>26 – 27 February 2020</a:t>
            </a:r>
          </a:p>
          <a:p>
            <a:r>
              <a:rPr lang="en-ZA" sz="3600" b="1" dirty="0" smtClean="0">
                <a:solidFill>
                  <a:schemeClr val="tx1"/>
                </a:solidFill>
              </a:rPr>
              <a:t>Garden Court , O.R.Tambo International Airport </a:t>
            </a:r>
          </a:p>
          <a:p>
            <a:r>
              <a:rPr lang="en-ZA" sz="3600" b="1" dirty="0" smtClean="0">
                <a:solidFill>
                  <a:schemeClr val="tx1"/>
                </a:solidFill>
              </a:rPr>
              <a:t>Presenter: Mrs </a:t>
            </a:r>
            <a:r>
              <a:rPr lang="en-ZA" sz="3600" b="1" smtClean="0">
                <a:solidFill>
                  <a:schemeClr val="tx1"/>
                </a:solidFill>
              </a:rPr>
              <a:t>Noxolo Makinana</a:t>
            </a:r>
            <a:endParaRPr lang="en-ZA" sz="3600" b="1" dirty="0" smtClean="0">
              <a:solidFill>
                <a:schemeClr val="tx1"/>
              </a:solidFill>
            </a:endParaRPr>
          </a:p>
          <a:p>
            <a:endParaRPr lang="en-Z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r>
              <a:rPr lang="en-US" smtClean="0"/>
              <a:t>1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812662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429000" y="1"/>
            <a:ext cx="5029200" cy="914400"/>
          </a:xfrm>
        </p:spPr>
        <p:txBody>
          <a:bodyPr>
            <a:normAutofit/>
          </a:bodyPr>
          <a:lstStyle/>
          <a:p>
            <a:r>
              <a:rPr lang="en-ZA" dirty="0" smtClean="0">
                <a:solidFill>
                  <a:schemeClr val="tx1"/>
                </a:solidFill>
              </a:rPr>
              <a:t>Outline</a:t>
            </a:r>
            <a:endParaRPr lang="en-ZA" dirty="0">
              <a:solidFill>
                <a:schemeClr val="tx1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95536" y="1295400"/>
            <a:ext cx="8748464" cy="4495800"/>
          </a:xfrm>
        </p:spPr>
        <p:txBody>
          <a:bodyPr>
            <a:normAutofit lnSpcReduction="10000"/>
          </a:bodyPr>
          <a:lstStyle/>
          <a:p>
            <a:pPr marL="457200" lvl="0" indent="-457200">
              <a:buFont typeface="Wingdings" panose="05000000000000000000" pitchFamily="2" charset="2"/>
              <a:buChar char="§"/>
            </a:pPr>
            <a:r>
              <a:rPr lang="en-ZA" sz="2800" dirty="0" smtClean="0">
                <a:solidFill>
                  <a:schemeClr val="tx1"/>
                </a:solidFill>
              </a:rPr>
              <a:t>Background </a:t>
            </a:r>
            <a:endParaRPr lang="en-ZA" sz="2800" dirty="0">
              <a:solidFill>
                <a:schemeClr val="tx1"/>
              </a:solidFill>
            </a:endParaRPr>
          </a:p>
          <a:p>
            <a:pPr marL="457200" lvl="0" indent="-457200">
              <a:buFont typeface="Wingdings" panose="05000000000000000000" pitchFamily="2" charset="2"/>
              <a:buChar char="§"/>
            </a:pPr>
            <a:r>
              <a:rPr lang="en-US" sz="2800" dirty="0" smtClean="0">
                <a:solidFill>
                  <a:schemeClr val="tx1"/>
                </a:solidFill>
              </a:rPr>
              <a:t>Progress from 2015 to date</a:t>
            </a:r>
          </a:p>
          <a:p>
            <a:pPr marL="457200" indent="-457200">
              <a:buFont typeface="Wingdings" panose="05000000000000000000" pitchFamily="2" charset="2"/>
              <a:buChar char="§"/>
            </a:pPr>
            <a:r>
              <a:rPr lang="en-US" sz="2800" dirty="0" smtClean="0">
                <a:solidFill>
                  <a:schemeClr val="tx1"/>
                </a:solidFill>
              </a:rPr>
              <a:t>Critical success </a:t>
            </a:r>
            <a:r>
              <a:rPr lang="en-US" sz="2800" dirty="0">
                <a:solidFill>
                  <a:schemeClr val="tx1"/>
                </a:solidFill>
              </a:rPr>
              <a:t>factors </a:t>
            </a:r>
            <a:endParaRPr lang="en-US" sz="2800" dirty="0" smtClean="0">
              <a:solidFill>
                <a:schemeClr val="tx1"/>
              </a:solidFill>
            </a:endParaRPr>
          </a:p>
          <a:p>
            <a:pPr marL="457200" indent="-457200">
              <a:buFont typeface="Wingdings" panose="05000000000000000000" pitchFamily="2" charset="2"/>
              <a:buChar char="§"/>
            </a:pPr>
            <a:r>
              <a:rPr lang="en-US" sz="2800" dirty="0">
                <a:solidFill>
                  <a:schemeClr val="tx1"/>
                </a:solidFill>
              </a:rPr>
              <a:t>Functionality of PPTICRM </a:t>
            </a:r>
            <a:endParaRPr lang="en-US" sz="2800" dirty="0" smtClean="0">
              <a:solidFill>
                <a:schemeClr val="tx1"/>
              </a:solidFill>
            </a:endParaRPr>
          </a:p>
          <a:p>
            <a:pPr marL="457200" lvl="0" indent="-457200">
              <a:buFont typeface="Wingdings" panose="05000000000000000000" pitchFamily="2" charset="2"/>
              <a:buChar char="§"/>
            </a:pPr>
            <a:r>
              <a:rPr lang="en-US" sz="2800" dirty="0">
                <a:solidFill>
                  <a:schemeClr val="tx1"/>
                </a:solidFill>
              </a:rPr>
              <a:t>Challenges  and strategies to address the challenges</a:t>
            </a:r>
            <a:endParaRPr lang="en-ZA" sz="2800" dirty="0">
              <a:solidFill>
                <a:schemeClr val="tx1"/>
              </a:solidFill>
            </a:endParaRPr>
          </a:p>
          <a:p>
            <a:pPr marL="457200" lvl="0" indent="-457200">
              <a:buFont typeface="Wingdings" panose="05000000000000000000" pitchFamily="2" charset="2"/>
              <a:buChar char="§"/>
            </a:pPr>
            <a:r>
              <a:rPr lang="en-US" sz="2800" dirty="0">
                <a:solidFill>
                  <a:schemeClr val="tx1"/>
                </a:solidFill>
              </a:rPr>
              <a:t>Sustainability of the </a:t>
            </a:r>
            <a:r>
              <a:rPr lang="en-US" sz="2800" dirty="0" smtClean="0">
                <a:solidFill>
                  <a:schemeClr val="tx1"/>
                </a:solidFill>
              </a:rPr>
              <a:t>programme</a:t>
            </a:r>
          </a:p>
          <a:p>
            <a:pPr marL="457200" lvl="0" indent="-457200">
              <a:buFont typeface="Wingdings" panose="05000000000000000000" pitchFamily="2" charset="2"/>
              <a:buChar char="§"/>
            </a:pPr>
            <a:r>
              <a:rPr lang="en-US" sz="2800" dirty="0" smtClean="0">
                <a:solidFill>
                  <a:schemeClr val="tx1"/>
                </a:solidFill>
              </a:rPr>
              <a:t>Other key issues of note</a:t>
            </a:r>
          </a:p>
          <a:p>
            <a:pPr marL="457200" lvl="0" indent="-457200">
              <a:buFont typeface="Wingdings" panose="05000000000000000000" pitchFamily="2" charset="2"/>
              <a:buChar char="§"/>
            </a:pPr>
            <a:r>
              <a:rPr lang="en-US" sz="2800" dirty="0" smtClean="0">
                <a:solidFill>
                  <a:schemeClr val="tx1"/>
                </a:solidFill>
              </a:rPr>
              <a:t>conclusion</a:t>
            </a:r>
          </a:p>
          <a:p>
            <a:pPr marL="457200" lvl="0" indent="-457200">
              <a:buFont typeface="Wingdings" panose="05000000000000000000" pitchFamily="2" charset="2"/>
              <a:buChar char="§"/>
            </a:pPr>
            <a:endParaRPr lang="en-ZA" sz="2800" dirty="0"/>
          </a:p>
          <a:p>
            <a:endParaRPr lang="en-ZA" sz="2800" dirty="0" smtClean="0">
              <a:solidFill>
                <a:schemeClr val="tx1"/>
              </a:solidFill>
            </a:endParaRPr>
          </a:p>
          <a:p>
            <a:pPr marL="342900" indent="-342900">
              <a:buAutoNum type="arabicPeriod"/>
            </a:pPr>
            <a:endParaRPr lang="en-ZA" sz="28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r>
              <a:rPr lang="en-US" smtClean="0"/>
              <a:t>1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551824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429000" y="1"/>
            <a:ext cx="5029200" cy="914400"/>
          </a:xfrm>
        </p:spPr>
        <p:txBody>
          <a:bodyPr>
            <a:normAutofit/>
          </a:bodyPr>
          <a:lstStyle/>
          <a:p>
            <a:r>
              <a:rPr lang="en-ZA" dirty="0" smtClean="0">
                <a:solidFill>
                  <a:schemeClr val="tx1"/>
                </a:solidFill>
              </a:rPr>
              <a:t>Introduction</a:t>
            </a:r>
            <a:r>
              <a:rPr lang="en-ZA" dirty="0" smtClean="0"/>
              <a:t> </a:t>
            </a:r>
            <a:endParaRPr lang="en-ZA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0" y="1295400"/>
            <a:ext cx="9144000" cy="4495800"/>
          </a:xfrm>
        </p:spPr>
        <p:txBody>
          <a:bodyPr>
            <a:normAutofit/>
          </a:bodyPr>
          <a:lstStyle/>
          <a:p>
            <a:pPr marL="457200" lvl="0" indent="-457200" algn="just">
              <a:buFont typeface="Wingdings" panose="05000000000000000000" pitchFamily="2" charset="2"/>
              <a:buChar char="§"/>
            </a:pPr>
            <a:r>
              <a:rPr lang="en-ZA" sz="2800" dirty="0">
                <a:solidFill>
                  <a:schemeClr val="tx1"/>
                </a:solidFill>
              </a:rPr>
              <a:t>T</a:t>
            </a:r>
            <a:r>
              <a:rPr lang="en-ZA" sz="2800" dirty="0" smtClean="0">
                <a:solidFill>
                  <a:schemeClr val="tx1"/>
                </a:solidFill>
              </a:rPr>
              <a:t>he  ideal clinic </a:t>
            </a:r>
            <a:r>
              <a:rPr lang="en-ZA" sz="2800" b="1" dirty="0" smtClean="0">
                <a:solidFill>
                  <a:schemeClr val="tx1"/>
                </a:solidFill>
              </a:rPr>
              <a:t>program</a:t>
            </a:r>
            <a:r>
              <a:rPr lang="en-ZA" sz="2800" b="1" i="1" dirty="0" smtClean="0">
                <a:solidFill>
                  <a:schemeClr val="tx1"/>
                </a:solidFill>
              </a:rPr>
              <a:t> </a:t>
            </a:r>
            <a:r>
              <a:rPr lang="en-ZA" sz="2800" dirty="0" smtClean="0">
                <a:solidFill>
                  <a:schemeClr val="tx1"/>
                </a:solidFill>
              </a:rPr>
              <a:t>has brought about great improvement of the PHC system particularly with service delivery platform.</a:t>
            </a:r>
          </a:p>
          <a:p>
            <a:pPr marL="457200" lvl="0" indent="-457200" algn="just">
              <a:buFont typeface="Wingdings" panose="05000000000000000000" pitchFamily="2" charset="2"/>
              <a:buChar char="§"/>
            </a:pPr>
            <a:endParaRPr lang="en-ZA" sz="2800" dirty="0" smtClean="0">
              <a:solidFill>
                <a:schemeClr val="tx1"/>
              </a:solidFill>
            </a:endParaRPr>
          </a:p>
          <a:p>
            <a:pPr marL="457200" lvl="0" indent="-457200" algn="just">
              <a:buFont typeface="Wingdings" panose="05000000000000000000" pitchFamily="2" charset="2"/>
              <a:buChar char="§"/>
            </a:pPr>
            <a:r>
              <a:rPr lang="en-ZA" sz="2800" dirty="0" smtClean="0">
                <a:solidFill>
                  <a:schemeClr val="tx1"/>
                </a:solidFill>
              </a:rPr>
              <a:t>It has improved the working environment of our PHC personnel resulting in great confidence and awareness about the service delivery system</a:t>
            </a:r>
          </a:p>
          <a:p>
            <a:pPr lvl="0" algn="just"/>
            <a:endParaRPr lang="en-ZA" sz="2800" dirty="0" smtClean="0">
              <a:solidFill>
                <a:schemeClr val="tx1"/>
              </a:solidFill>
            </a:endParaRPr>
          </a:p>
          <a:p>
            <a:pPr marL="457200" lvl="0" indent="-457200" algn="just">
              <a:buFont typeface="Wingdings" panose="05000000000000000000" pitchFamily="2" charset="2"/>
              <a:buChar char="§"/>
            </a:pPr>
            <a:r>
              <a:rPr lang="en-ZA" sz="2800" dirty="0" smtClean="0">
                <a:solidFill>
                  <a:schemeClr val="tx1"/>
                </a:solidFill>
              </a:rPr>
              <a:t>More organized approach of service provision. </a:t>
            </a:r>
            <a:endParaRPr lang="en-ZA" sz="2800" dirty="0">
              <a:solidFill>
                <a:schemeClr val="tx1"/>
              </a:solidFill>
            </a:endParaRPr>
          </a:p>
          <a:p>
            <a:endParaRPr lang="en-ZA" sz="2800" dirty="0" smtClean="0">
              <a:solidFill>
                <a:schemeClr val="tx1"/>
              </a:solidFill>
            </a:endParaRPr>
          </a:p>
          <a:p>
            <a:pPr marL="342900" indent="-342900">
              <a:buAutoNum type="arabicPeriod"/>
            </a:pPr>
            <a:endParaRPr lang="en-ZA" sz="28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r>
              <a:rPr lang="en-US" smtClean="0"/>
              <a:t>1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786801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048000" y="36394"/>
            <a:ext cx="5867400" cy="961559"/>
          </a:xfrm>
        </p:spPr>
        <p:txBody>
          <a:bodyPr>
            <a:normAutofit/>
          </a:bodyPr>
          <a:lstStyle/>
          <a:p>
            <a:pPr marL="514350" lvl="0" indent="-514350"/>
            <a:r>
              <a:rPr lang="en-ZA" dirty="0" smtClean="0">
                <a:solidFill>
                  <a:schemeClr val="tx1"/>
                </a:solidFill>
              </a:rPr>
              <a:t>Background</a:t>
            </a:r>
            <a:r>
              <a:rPr lang="en-ZA" dirty="0" smtClean="0"/>
              <a:t> </a:t>
            </a:r>
            <a:endParaRPr lang="en-ZA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33400" y="1295400"/>
            <a:ext cx="8458200" cy="4343400"/>
          </a:xfrm>
        </p:spPr>
        <p:txBody>
          <a:bodyPr>
            <a:normAutofit/>
          </a:bodyPr>
          <a:lstStyle/>
          <a:p>
            <a:endParaRPr lang="en-ZA" sz="2800" b="1" dirty="0">
              <a:solidFill>
                <a:schemeClr val="tx1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r>
              <a:rPr lang="en-US" smtClean="0"/>
              <a:t>1</a:t>
            </a:r>
            <a:endParaRPr lang="en-US" dirty="0"/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74593091"/>
              </p:ext>
            </p:extLst>
          </p:nvPr>
        </p:nvGraphicFramePr>
        <p:xfrm>
          <a:off x="0" y="997953"/>
          <a:ext cx="9129464" cy="4868840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456473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56473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00405">
                <a:tc>
                  <a:txBody>
                    <a:bodyPr/>
                    <a:lstStyle/>
                    <a:p>
                      <a:r>
                        <a:rPr lang="en-ZA" sz="2400" dirty="0" smtClean="0">
                          <a:solidFill>
                            <a:schemeClr val="tx1"/>
                          </a:solidFill>
                        </a:rPr>
                        <a:t>Institution </a:t>
                      </a:r>
                      <a:endParaRPr lang="en-ZA" sz="2400" b="1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ZA" sz="2400" dirty="0" smtClean="0">
                          <a:solidFill>
                            <a:schemeClr val="tx1"/>
                          </a:solidFill>
                        </a:rPr>
                        <a:t>No. of facilities </a:t>
                      </a:r>
                      <a:endParaRPr lang="en-ZA" sz="2400" b="1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00405">
                <a:tc>
                  <a:txBody>
                    <a:bodyPr/>
                    <a:lstStyle/>
                    <a:p>
                      <a:r>
                        <a:rPr lang="en-ZA" b="1" dirty="0" smtClean="0"/>
                        <a:t>Province </a:t>
                      </a:r>
                      <a:endParaRPr lang="en-ZA" b="1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ZA" b="1" dirty="0" smtClean="0"/>
                        <a:t>773</a:t>
                      </a:r>
                      <a:endParaRPr lang="en-ZA" b="1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00405">
                <a:tc>
                  <a:txBody>
                    <a:bodyPr/>
                    <a:lstStyle/>
                    <a:p>
                      <a:r>
                        <a:rPr lang="en-ZA" b="1" dirty="0" smtClean="0"/>
                        <a:t>Alfred Nzo </a:t>
                      </a:r>
                      <a:endParaRPr lang="en-ZA" b="1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ZA" b="1" dirty="0" smtClean="0"/>
                        <a:t>74</a:t>
                      </a:r>
                      <a:endParaRPr lang="en-ZA" b="1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00405">
                <a:tc>
                  <a:txBody>
                    <a:bodyPr/>
                    <a:lstStyle/>
                    <a:p>
                      <a:r>
                        <a:rPr lang="en-ZA" b="1" dirty="0" smtClean="0"/>
                        <a:t>Amathole</a:t>
                      </a:r>
                      <a:r>
                        <a:rPr lang="en-ZA" b="1" baseline="0" dirty="0" smtClean="0"/>
                        <a:t> </a:t>
                      </a:r>
                      <a:endParaRPr lang="en-ZA" b="1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ZA" b="1" dirty="0" smtClean="0"/>
                        <a:t>148</a:t>
                      </a:r>
                      <a:endParaRPr lang="en-ZA" b="1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00405">
                <a:tc>
                  <a:txBody>
                    <a:bodyPr/>
                    <a:lstStyle/>
                    <a:p>
                      <a:r>
                        <a:rPr lang="en-ZA" b="1" dirty="0" smtClean="0"/>
                        <a:t>BCMHD</a:t>
                      </a:r>
                      <a:endParaRPr lang="en-ZA" b="1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ZA" b="1" dirty="0" smtClean="0"/>
                        <a:t>79</a:t>
                      </a:r>
                      <a:endParaRPr lang="en-ZA" b="1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21280">
                <a:tc>
                  <a:txBody>
                    <a:bodyPr/>
                    <a:lstStyle/>
                    <a:p>
                      <a:r>
                        <a:rPr lang="en-ZA" b="1" dirty="0" smtClean="0"/>
                        <a:t>Chris Hani </a:t>
                      </a:r>
                      <a:endParaRPr lang="en-ZA" b="1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ZA" b="1" dirty="0" smtClean="0"/>
                        <a:t>159</a:t>
                      </a:r>
                    </a:p>
                    <a:p>
                      <a:endParaRPr lang="en-ZA" b="1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542485">
                <a:tc>
                  <a:txBody>
                    <a:bodyPr/>
                    <a:lstStyle/>
                    <a:p>
                      <a:r>
                        <a:rPr lang="en-ZA" b="1" dirty="0" smtClean="0"/>
                        <a:t>Joe</a:t>
                      </a:r>
                      <a:r>
                        <a:rPr lang="en-ZA" b="1" baseline="0" dirty="0" smtClean="0"/>
                        <a:t> Gqabi </a:t>
                      </a:r>
                      <a:endParaRPr lang="en-ZA" b="1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ZA" b="1" dirty="0" smtClean="0"/>
                        <a:t>52</a:t>
                      </a:r>
                      <a:endParaRPr lang="en-ZA" b="1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542485">
                <a:tc>
                  <a:txBody>
                    <a:bodyPr/>
                    <a:lstStyle/>
                    <a:p>
                      <a:r>
                        <a:rPr lang="en-ZA" b="1" dirty="0" smtClean="0"/>
                        <a:t>NMBHD</a:t>
                      </a:r>
                      <a:endParaRPr lang="en-ZA" b="1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ZA" b="1" dirty="0" smtClean="0"/>
                        <a:t>48</a:t>
                      </a:r>
                      <a:endParaRPr lang="en-ZA" b="1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542485">
                <a:tc>
                  <a:txBody>
                    <a:bodyPr/>
                    <a:lstStyle/>
                    <a:p>
                      <a:r>
                        <a:rPr lang="en-ZA" b="1" dirty="0" smtClean="0"/>
                        <a:t>O.R.Tambo </a:t>
                      </a:r>
                      <a:endParaRPr lang="en-ZA" b="1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ZA" b="1" dirty="0" smtClean="0"/>
                        <a:t>151</a:t>
                      </a:r>
                      <a:endParaRPr lang="en-ZA" b="1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542485">
                <a:tc>
                  <a:txBody>
                    <a:bodyPr/>
                    <a:lstStyle/>
                    <a:p>
                      <a:r>
                        <a:rPr lang="en-ZA" b="1" dirty="0" smtClean="0"/>
                        <a:t>Sara Baartman</a:t>
                      </a:r>
                      <a:endParaRPr lang="en-ZA" b="1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ZA" b="1" dirty="0" smtClean="0"/>
                        <a:t>62</a:t>
                      </a:r>
                      <a:endParaRPr lang="en-ZA" b="1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0774847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048000" y="36394"/>
            <a:ext cx="6096000" cy="1106606"/>
          </a:xfrm>
        </p:spPr>
        <p:txBody>
          <a:bodyPr>
            <a:normAutofit/>
          </a:bodyPr>
          <a:lstStyle/>
          <a:p>
            <a:pPr marL="514350" lvl="0" indent="-514350"/>
            <a:r>
              <a:rPr lang="en-ZA" dirty="0" smtClean="0"/>
              <a:t>Background </a:t>
            </a:r>
            <a:endParaRPr lang="en-ZA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33400" y="1295400"/>
            <a:ext cx="8458200" cy="4343400"/>
          </a:xfrm>
        </p:spPr>
        <p:txBody>
          <a:bodyPr>
            <a:normAutofit/>
          </a:bodyPr>
          <a:lstStyle/>
          <a:p>
            <a:endParaRPr lang="en-ZA" sz="2800" b="1" dirty="0">
              <a:solidFill>
                <a:schemeClr val="tx1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r>
              <a:rPr lang="en-US" smtClean="0"/>
              <a:t>1</a:t>
            </a:r>
            <a:endParaRPr lang="en-US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94824"/>
            <a:ext cx="9144000" cy="64683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31617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124200" y="1"/>
            <a:ext cx="5334000" cy="914400"/>
          </a:xfrm>
        </p:spPr>
        <p:txBody>
          <a:bodyPr>
            <a:normAutofit/>
          </a:bodyPr>
          <a:lstStyle/>
          <a:p>
            <a:r>
              <a:rPr lang="en-ZA" sz="2400" dirty="0" smtClean="0"/>
              <a:t>PROGRESS REPORT 2015 TO DATE – Ideal Clinics)</a:t>
            </a:r>
            <a:endParaRPr lang="en-ZA" sz="24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95536" y="1295400"/>
            <a:ext cx="8748464" cy="4495800"/>
          </a:xfrm>
        </p:spPr>
        <p:txBody>
          <a:bodyPr>
            <a:normAutofit/>
          </a:bodyPr>
          <a:lstStyle/>
          <a:p>
            <a:endParaRPr lang="en-ZA" sz="2800" dirty="0" smtClean="0">
              <a:solidFill>
                <a:schemeClr val="tx1"/>
              </a:solidFill>
            </a:endParaRPr>
          </a:p>
          <a:p>
            <a:pPr marL="342900" indent="-342900">
              <a:buAutoNum type="arabicPeriod"/>
            </a:pPr>
            <a:endParaRPr lang="en-ZA" sz="28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r>
              <a:rPr lang="en-US" smtClean="0"/>
              <a:t>1</a:t>
            </a:r>
            <a:endParaRPr lang="en-US" dirty="0"/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45958539"/>
              </p:ext>
            </p:extLst>
          </p:nvPr>
        </p:nvGraphicFramePr>
        <p:xfrm>
          <a:off x="-1" y="1295400"/>
          <a:ext cx="9144001" cy="4686300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195384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7230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160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250462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484923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250462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101600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</a:tblGrid>
              <a:tr h="449580">
                <a:tc>
                  <a:txBody>
                    <a:bodyPr/>
                    <a:lstStyle/>
                    <a:p>
                      <a:r>
                        <a:rPr lang="en-ZA" dirty="0" smtClean="0"/>
                        <a:t>District </a:t>
                      </a:r>
                      <a:endParaRPr lang="en-ZA" b="1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ZA" dirty="0" smtClean="0"/>
                        <a:t>No. of facilities</a:t>
                      </a:r>
                      <a:endParaRPr lang="en-ZA" b="1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ZA" dirty="0" smtClean="0"/>
                        <a:t>2015/16</a:t>
                      </a:r>
                      <a:endParaRPr lang="en-ZA" b="1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ZA" dirty="0" smtClean="0"/>
                        <a:t>2016/17</a:t>
                      </a:r>
                      <a:endParaRPr lang="en-ZA" b="1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ZA" dirty="0" smtClean="0"/>
                        <a:t>2017/18</a:t>
                      </a:r>
                      <a:endParaRPr lang="en-ZA" b="1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ZA" dirty="0" smtClean="0"/>
                        <a:t>2018/19</a:t>
                      </a:r>
                      <a:endParaRPr lang="en-ZA" b="1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ZA" dirty="0" smtClean="0"/>
                        <a:t>2019/20PR</a:t>
                      </a:r>
                      <a:endParaRPr lang="en-ZA" b="1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49580">
                <a:tc>
                  <a:txBody>
                    <a:bodyPr/>
                    <a:lstStyle/>
                    <a:p>
                      <a:r>
                        <a:rPr lang="en-ZA" dirty="0" smtClean="0"/>
                        <a:t>Alfred</a:t>
                      </a:r>
                      <a:r>
                        <a:rPr lang="en-ZA" baseline="0" dirty="0" smtClean="0"/>
                        <a:t> </a:t>
                      </a:r>
                      <a:r>
                        <a:rPr lang="en-ZA" dirty="0" smtClean="0"/>
                        <a:t>Nzo</a:t>
                      </a:r>
                      <a:endParaRPr lang="en-ZA" b="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600" dirty="0" smtClean="0">
                          <a:effectLst/>
                        </a:rPr>
                        <a:t>74</a:t>
                      </a:r>
                      <a:endParaRPr lang="en-ZA" sz="1600" b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4312" marR="64312" marT="0" marB="0" anchor="ctr"/>
                </a:tc>
                <a:tc>
                  <a:txBody>
                    <a:bodyPr/>
                    <a:lstStyle/>
                    <a:p>
                      <a:r>
                        <a:rPr lang="en-ZA" dirty="0" smtClean="0"/>
                        <a:t>0</a:t>
                      </a:r>
                      <a:endParaRPr lang="en-ZA" b="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ZA" dirty="0" smtClean="0"/>
                        <a:t>2</a:t>
                      </a:r>
                      <a:endParaRPr lang="en-ZA" b="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ZA" dirty="0" smtClean="0"/>
                        <a:t>2</a:t>
                      </a:r>
                      <a:endParaRPr lang="en-ZA" b="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ZA" dirty="0" smtClean="0"/>
                        <a:t>4</a:t>
                      </a:r>
                      <a:endParaRPr lang="en-ZA" b="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ZA" dirty="0" smtClean="0"/>
                        <a:t>0</a:t>
                      </a:r>
                      <a:endParaRPr lang="en-ZA" b="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49580">
                <a:tc>
                  <a:txBody>
                    <a:bodyPr/>
                    <a:lstStyle/>
                    <a:p>
                      <a:r>
                        <a:rPr lang="en-ZA" dirty="0" smtClean="0"/>
                        <a:t>Amathole</a:t>
                      </a:r>
                      <a:endParaRPr lang="en-ZA" b="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600" dirty="0" smtClean="0">
                          <a:effectLst/>
                        </a:rPr>
                        <a:t>148</a:t>
                      </a:r>
                      <a:endParaRPr lang="en-ZA" sz="1600" b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4312" marR="64312" marT="0" marB="0" anchor="ctr"/>
                </a:tc>
                <a:tc>
                  <a:txBody>
                    <a:bodyPr/>
                    <a:lstStyle/>
                    <a:p>
                      <a:r>
                        <a:rPr lang="en-ZA" dirty="0" smtClean="0"/>
                        <a:t>2</a:t>
                      </a:r>
                      <a:endParaRPr lang="en-ZA" b="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ZA" dirty="0" smtClean="0"/>
                        <a:t>25</a:t>
                      </a:r>
                      <a:endParaRPr lang="en-ZA" b="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ZA" dirty="0" smtClean="0"/>
                        <a:t>15</a:t>
                      </a:r>
                      <a:endParaRPr lang="en-ZA" b="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ZA" dirty="0" smtClean="0"/>
                        <a:t>14</a:t>
                      </a:r>
                      <a:endParaRPr lang="en-ZA" b="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ZA" dirty="0" smtClean="0"/>
                        <a:t>4</a:t>
                      </a:r>
                      <a:endParaRPr lang="en-ZA" b="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49580">
                <a:tc>
                  <a:txBody>
                    <a:bodyPr/>
                    <a:lstStyle/>
                    <a:p>
                      <a:r>
                        <a:rPr lang="en-ZA" dirty="0" smtClean="0"/>
                        <a:t>Buffalo City</a:t>
                      </a:r>
                      <a:endParaRPr lang="en-ZA" b="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600" dirty="0" smtClean="0">
                          <a:effectLst/>
                        </a:rPr>
                        <a:t>79</a:t>
                      </a:r>
                      <a:endParaRPr lang="en-ZA" sz="1600" b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4312" marR="64312" marT="0" marB="0" anchor="ctr"/>
                </a:tc>
                <a:tc>
                  <a:txBody>
                    <a:bodyPr/>
                    <a:lstStyle/>
                    <a:p>
                      <a:r>
                        <a:rPr lang="en-ZA" dirty="0" smtClean="0"/>
                        <a:t>0</a:t>
                      </a:r>
                      <a:endParaRPr lang="en-ZA" b="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ZA" dirty="0" smtClean="0"/>
                        <a:t>2</a:t>
                      </a:r>
                      <a:endParaRPr lang="en-ZA" b="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ZA" dirty="0" smtClean="0"/>
                        <a:t>6</a:t>
                      </a:r>
                      <a:endParaRPr lang="en-ZA" b="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ZA" dirty="0" smtClean="0"/>
                        <a:t>10</a:t>
                      </a:r>
                      <a:endParaRPr lang="en-ZA" b="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ZA" dirty="0" smtClean="0"/>
                        <a:t>3</a:t>
                      </a:r>
                      <a:endParaRPr lang="en-ZA" b="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49580">
                <a:tc>
                  <a:txBody>
                    <a:bodyPr/>
                    <a:lstStyle/>
                    <a:p>
                      <a:r>
                        <a:rPr lang="en-ZA" dirty="0" smtClean="0"/>
                        <a:t>Chris Hani</a:t>
                      </a:r>
                      <a:endParaRPr lang="en-ZA" b="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600" dirty="0" smtClean="0">
                          <a:effectLst/>
                        </a:rPr>
                        <a:t>159</a:t>
                      </a:r>
                      <a:endParaRPr lang="en-ZA" sz="1600" b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4312" marR="64312" marT="0" marB="0" anchor="ctr"/>
                </a:tc>
                <a:tc>
                  <a:txBody>
                    <a:bodyPr/>
                    <a:lstStyle/>
                    <a:p>
                      <a:r>
                        <a:rPr lang="en-ZA" dirty="0" smtClean="0"/>
                        <a:t>0</a:t>
                      </a:r>
                      <a:endParaRPr lang="en-ZA" b="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ZA" dirty="0" smtClean="0"/>
                        <a:t>24</a:t>
                      </a:r>
                      <a:endParaRPr lang="en-ZA" b="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ZA" dirty="0" smtClean="0"/>
                        <a:t>9</a:t>
                      </a:r>
                      <a:endParaRPr lang="en-ZA" b="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ZA" dirty="0" smtClean="0"/>
                        <a:t>7</a:t>
                      </a:r>
                      <a:endParaRPr lang="en-ZA" b="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ZA" dirty="0" smtClean="0"/>
                        <a:t>1</a:t>
                      </a:r>
                      <a:endParaRPr lang="en-ZA" b="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49580">
                <a:tc>
                  <a:txBody>
                    <a:bodyPr/>
                    <a:lstStyle/>
                    <a:p>
                      <a:r>
                        <a:rPr lang="en-ZA" dirty="0" smtClean="0"/>
                        <a:t>Joe Gqabi</a:t>
                      </a:r>
                      <a:endParaRPr lang="en-ZA" b="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600" dirty="0" smtClean="0">
                          <a:effectLst/>
                        </a:rPr>
                        <a:t>52</a:t>
                      </a:r>
                      <a:endParaRPr lang="en-ZA" sz="1600" b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4312" marR="64312" marT="0" marB="0" anchor="ctr"/>
                </a:tc>
                <a:tc>
                  <a:txBody>
                    <a:bodyPr/>
                    <a:lstStyle/>
                    <a:p>
                      <a:r>
                        <a:rPr lang="en-ZA" dirty="0" smtClean="0"/>
                        <a:t>3</a:t>
                      </a:r>
                      <a:endParaRPr lang="en-ZA" b="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ZA" dirty="0" smtClean="0"/>
                        <a:t>17</a:t>
                      </a:r>
                      <a:endParaRPr lang="en-ZA" b="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ZA" dirty="0" smtClean="0"/>
                        <a:t>9</a:t>
                      </a:r>
                      <a:endParaRPr lang="en-ZA" b="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ZA" dirty="0" smtClean="0"/>
                        <a:t>4</a:t>
                      </a:r>
                      <a:endParaRPr lang="en-ZA" b="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ZA" dirty="0" smtClean="0"/>
                        <a:t>0</a:t>
                      </a:r>
                      <a:endParaRPr lang="en-ZA" b="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49580">
                <a:tc>
                  <a:txBody>
                    <a:bodyPr/>
                    <a:lstStyle/>
                    <a:p>
                      <a:r>
                        <a:rPr lang="en-ZA" dirty="0" smtClean="0"/>
                        <a:t>NMM</a:t>
                      </a:r>
                      <a:endParaRPr lang="en-ZA" b="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600" dirty="0" smtClean="0">
                          <a:effectLst/>
                        </a:rPr>
                        <a:t>48</a:t>
                      </a:r>
                      <a:endParaRPr lang="en-ZA" sz="1600" b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4312" marR="64312" marT="0" marB="0" anchor="ctr"/>
                </a:tc>
                <a:tc>
                  <a:txBody>
                    <a:bodyPr/>
                    <a:lstStyle/>
                    <a:p>
                      <a:r>
                        <a:rPr lang="en-ZA" dirty="0" smtClean="0"/>
                        <a:t>3</a:t>
                      </a:r>
                      <a:endParaRPr lang="en-ZA" b="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ZA" dirty="0" smtClean="0"/>
                        <a:t>13</a:t>
                      </a:r>
                      <a:endParaRPr lang="en-ZA" b="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ZA" dirty="0" smtClean="0"/>
                        <a:t>5</a:t>
                      </a:r>
                      <a:endParaRPr lang="en-ZA" b="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ZA" dirty="0" smtClean="0"/>
                        <a:t>11</a:t>
                      </a:r>
                      <a:endParaRPr lang="en-ZA" b="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ZA" dirty="0" smtClean="0"/>
                        <a:t>2</a:t>
                      </a:r>
                      <a:endParaRPr lang="en-ZA" b="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49580">
                <a:tc>
                  <a:txBody>
                    <a:bodyPr/>
                    <a:lstStyle/>
                    <a:p>
                      <a:r>
                        <a:rPr lang="en-ZA" dirty="0" smtClean="0"/>
                        <a:t>OR Tambo</a:t>
                      </a:r>
                      <a:endParaRPr lang="en-ZA" b="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600" dirty="0" smtClean="0">
                          <a:effectLst/>
                        </a:rPr>
                        <a:t>152</a:t>
                      </a:r>
                      <a:endParaRPr lang="en-ZA" sz="1600" b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4312" marR="64312" marT="0" marB="0" anchor="ctr"/>
                </a:tc>
                <a:tc>
                  <a:txBody>
                    <a:bodyPr/>
                    <a:lstStyle/>
                    <a:p>
                      <a:r>
                        <a:rPr lang="en-ZA" dirty="0" smtClean="0"/>
                        <a:t>2</a:t>
                      </a:r>
                      <a:endParaRPr lang="en-ZA" b="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ZA" dirty="0" smtClean="0"/>
                        <a:t>34</a:t>
                      </a:r>
                      <a:endParaRPr lang="en-ZA" b="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ZA" dirty="0" smtClean="0"/>
                        <a:t>14</a:t>
                      </a:r>
                      <a:endParaRPr lang="en-ZA" b="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ZA" dirty="0" smtClean="0"/>
                        <a:t>17</a:t>
                      </a:r>
                      <a:endParaRPr lang="en-ZA" b="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ZA" dirty="0" smtClean="0"/>
                        <a:t>1</a:t>
                      </a:r>
                      <a:endParaRPr lang="en-ZA" b="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49580">
                <a:tc>
                  <a:txBody>
                    <a:bodyPr/>
                    <a:lstStyle/>
                    <a:p>
                      <a:r>
                        <a:rPr lang="en-ZA" dirty="0" smtClean="0"/>
                        <a:t>Sarah Baartman</a:t>
                      </a:r>
                      <a:endParaRPr lang="en-ZA" b="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600" dirty="0" smtClean="0">
                          <a:effectLst/>
                        </a:rPr>
                        <a:t>62</a:t>
                      </a:r>
                      <a:endParaRPr lang="en-ZA" sz="1600" b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4312" marR="64312" marT="0" marB="0" anchor="ctr"/>
                </a:tc>
                <a:tc>
                  <a:txBody>
                    <a:bodyPr/>
                    <a:lstStyle/>
                    <a:p>
                      <a:r>
                        <a:rPr lang="en-ZA" dirty="0" smtClean="0"/>
                        <a:t>2</a:t>
                      </a:r>
                      <a:endParaRPr lang="en-ZA" b="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ZA" dirty="0" smtClean="0"/>
                        <a:t>24</a:t>
                      </a:r>
                      <a:endParaRPr lang="en-ZA" b="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ZA" dirty="0" smtClean="0"/>
                        <a:t>4</a:t>
                      </a:r>
                      <a:endParaRPr lang="en-ZA" b="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ZA" dirty="0" smtClean="0"/>
                        <a:t>12</a:t>
                      </a:r>
                      <a:endParaRPr lang="en-ZA" b="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ZA" dirty="0" smtClean="0"/>
                        <a:t>2</a:t>
                      </a:r>
                      <a:endParaRPr lang="en-ZA" b="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49580">
                <a:tc>
                  <a:txBody>
                    <a:bodyPr/>
                    <a:lstStyle/>
                    <a:p>
                      <a:r>
                        <a:rPr lang="en-ZA" dirty="0" smtClean="0"/>
                        <a:t>Total</a:t>
                      </a:r>
                      <a:endParaRPr lang="en-ZA" b="1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ZA" sz="1600" dirty="0" smtClean="0"/>
                        <a:t>       773</a:t>
                      </a:r>
                      <a:endParaRPr lang="en-ZA" sz="1600" b="1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ZA" dirty="0" smtClean="0"/>
                        <a:t>12</a:t>
                      </a:r>
                      <a:endParaRPr lang="en-ZA" b="1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ZA" dirty="0" smtClean="0"/>
                        <a:t>141</a:t>
                      </a:r>
                      <a:endParaRPr lang="en-ZA" b="1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ZA" dirty="0" smtClean="0"/>
                        <a:t>64</a:t>
                      </a:r>
                      <a:endParaRPr lang="en-ZA" b="1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ZA" dirty="0" smtClean="0"/>
                        <a:t>79</a:t>
                      </a:r>
                      <a:endParaRPr lang="en-ZA" b="1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ZA" dirty="0" smtClean="0"/>
                        <a:t>13</a:t>
                      </a:r>
                      <a:endParaRPr lang="en-ZA" b="1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526703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971800" y="1"/>
            <a:ext cx="6019800" cy="1066800"/>
          </a:xfrm>
        </p:spPr>
        <p:txBody>
          <a:bodyPr>
            <a:normAutofit/>
          </a:bodyPr>
          <a:lstStyle/>
          <a:p>
            <a:pPr marL="514350" lvl="0" indent="-514350"/>
            <a:r>
              <a:rPr lang="en-ZA" sz="2800" dirty="0" smtClean="0"/>
              <a:t>Progress 2015/16 - 2018/19</a:t>
            </a:r>
            <a:endParaRPr lang="en-ZA" sz="28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33400" y="1295400"/>
            <a:ext cx="8458200" cy="4343400"/>
          </a:xfrm>
        </p:spPr>
        <p:txBody>
          <a:bodyPr>
            <a:normAutofit/>
          </a:bodyPr>
          <a:lstStyle/>
          <a:p>
            <a:pPr marL="457200" lvl="0" indent="-457200">
              <a:buFont typeface="Arial" panose="020B0604020202020204" pitchFamily="34" charset="0"/>
              <a:buChar char="•"/>
            </a:pPr>
            <a:endParaRPr lang="en-ZA" sz="2800" dirty="0" smtClean="0"/>
          </a:p>
          <a:p>
            <a:pPr marL="457200" lvl="0" indent="-457200">
              <a:buFont typeface="Arial" panose="020B0604020202020204" pitchFamily="34" charset="0"/>
              <a:buChar char="•"/>
            </a:pPr>
            <a:endParaRPr lang="en-ZA" sz="280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r>
              <a:rPr lang="en-US" smtClean="0"/>
              <a:t>1</a:t>
            </a:r>
            <a:endParaRPr lang="en-US" dirty="0"/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2757541"/>
              </p:ext>
            </p:extLst>
          </p:nvPr>
        </p:nvGraphicFramePr>
        <p:xfrm>
          <a:off x="-1" y="1143004"/>
          <a:ext cx="9067801" cy="4571997"/>
        </p:xfrm>
        <a:graphic>
          <a:graphicData uri="http://schemas.openxmlformats.org/drawingml/2006/table">
            <a:tbl>
              <a:tblPr/>
              <a:tblGrid>
                <a:gridCol w="242887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2627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14646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184263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108672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162217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1011033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</a:tblGrid>
              <a:tr h="1151747">
                <a:tc>
                  <a:txBody>
                    <a:bodyPr/>
                    <a:lstStyle/>
                    <a:p>
                      <a:pPr algn="ctr" fontAlgn="ctr"/>
                      <a:r>
                        <a:rPr lang="en-ZA" sz="2000" b="1" i="0" u="none" strike="noStrike" dirty="0" smtClean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</a:rPr>
                        <a:t>District</a:t>
                      </a:r>
                      <a:endParaRPr lang="en-ZA" sz="2000" b="1" i="0" u="none" strike="noStrike" dirty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8584" marR="8584" marT="858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602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ZA" sz="1400" b="1" i="0" u="none" strike="noStrike" dirty="0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# of Facilities</a:t>
                      </a:r>
                    </a:p>
                  </a:txBody>
                  <a:tcPr marL="8584" marR="8584" marT="858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602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ZA" sz="1400" b="1" i="0" u="none" strike="noStrike" dirty="0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# Facilities with IC status</a:t>
                      </a:r>
                    </a:p>
                  </a:txBody>
                  <a:tcPr marL="8584" marR="8584" marT="858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602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ZA" sz="1400" b="1" i="0" u="none" strike="noStrike" dirty="0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% of Facilities with  IC status</a:t>
                      </a:r>
                    </a:p>
                  </a:txBody>
                  <a:tcPr marL="8584" marR="8584" marT="858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602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ZA" sz="1400" b="1" i="0" u="none" strike="noStrike" dirty="0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# of Facilities with  Silver Status</a:t>
                      </a:r>
                    </a:p>
                  </a:txBody>
                  <a:tcPr marL="8584" marR="8584" marT="858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602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ZA" sz="1400" b="1" i="0" u="none" strike="noStrike" dirty="0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# of Facilities with  Gold Status</a:t>
                      </a:r>
                    </a:p>
                  </a:txBody>
                  <a:tcPr marL="8584" marR="8584" marT="858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602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ZA" sz="1400" b="1" i="0" u="none" strike="noStrike" dirty="0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# of Facilities with  Platinum Status</a:t>
                      </a:r>
                    </a:p>
                  </a:txBody>
                  <a:tcPr marL="8584" marR="8584" marT="858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602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81149">
                <a:tc>
                  <a:txBody>
                    <a:bodyPr/>
                    <a:lstStyle/>
                    <a:p>
                      <a:r>
                        <a:rPr lang="en-ZA" sz="1600" b="1" dirty="0" smtClean="0">
                          <a:solidFill>
                            <a:schemeClr val="tx1"/>
                          </a:solidFill>
                        </a:rPr>
                        <a:t>           Alfred</a:t>
                      </a:r>
                      <a:r>
                        <a:rPr lang="en-ZA" sz="1600" b="1" baseline="0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ZA" sz="1600" b="1" dirty="0" smtClean="0">
                          <a:solidFill>
                            <a:schemeClr val="tx1"/>
                          </a:solidFill>
                        </a:rPr>
                        <a:t>Nzo</a:t>
                      </a:r>
                      <a:endParaRPr lang="en-ZA" sz="16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ZA" sz="1200" b="1" i="0" u="none" strike="noStrike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12</a:t>
                      </a:r>
                    </a:p>
                  </a:txBody>
                  <a:tcPr marL="8584" marR="8584" marT="858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ZA" sz="1200" b="1" i="0" u="none" strike="noStrike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4</a:t>
                      </a:r>
                    </a:p>
                  </a:txBody>
                  <a:tcPr marL="8584" marR="8584" marT="858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ZA" sz="1200" b="1" i="0" u="none" strike="noStrike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33%</a:t>
                      </a:r>
                    </a:p>
                  </a:txBody>
                  <a:tcPr marL="8584" marR="8584" marT="858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ZA" sz="1200" b="1" i="0" u="none" strike="noStrike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marL="8584" marR="8584" marT="858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ZA" sz="1200" b="1" i="0" u="none" strike="noStrike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2</a:t>
                      </a:r>
                    </a:p>
                  </a:txBody>
                  <a:tcPr marL="8584" marR="8584" marT="858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ZA" sz="1200" b="1" i="0" u="none" strike="noStrike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marL="8584" marR="8584" marT="858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81149">
                <a:tc>
                  <a:txBody>
                    <a:bodyPr/>
                    <a:lstStyle/>
                    <a:p>
                      <a:r>
                        <a:rPr lang="en-ZA" sz="1600" b="1" dirty="0" smtClean="0">
                          <a:solidFill>
                            <a:schemeClr val="tx1"/>
                          </a:solidFill>
                        </a:rPr>
                        <a:t>           Amathole</a:t>
                      </a:r>
                      <a:endParaRPr lang="en-ZA" sz="16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ZA" sz="1200" b="1" i="0" u="none" strike="noStrike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55</a:t>
                      </a:r>
                    </a:p>
                  </a:txBody>
                  <a:tcPr marL="8584" marR="8584" marT="858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ZA" sz="1200" b="1" i="0" u="none" strike="noStrike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47</a:t>
                      </a:r>
                    </a:p>
                  </a:txBody>
                  <a:tcPr marL="8584" marR="8584" marT="858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ZA" sz="1200" b="1" i="0" u="none" strike="noStrike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85%</a:t>
                      </a:r>
                    </a:p>
                  </a:txBody>
                  <a:tcPr marL="8584" marR="8584" marT="858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ZA" sz="1200" b="1" i="0" u="none" strike="noStrike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18</a:t>
                      </a:r>
                    </a:p>
                  </a:txBody>
                  <a:tcPr marL="8584" marR="8584" marT="858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ZA" sz="1200" b="1" i="0" u="none" strike="noStrike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18</a:t>
                      </a:r>
                    </a:p>
                  </a:txBody>
                  <a:tcPr marL="8584" marR="8584" marT="858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ZA" sz="1200" b="1" i="0" u="none" strike="noStrike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11</a:t>
                      </a:r>
                    </a:p>
                  </a:txBody>
                  <a:tcPr marL="8584" marR="8584" marT="858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1058">
                <a:tc>
                  <a:txBody>
                    <a:bodyPr/>
                    <a:lstStyle/>
                    <a:p>
                      <a:r>
                        <a:rPr lang="en-ZA" sz="1600" b="1" dirty="0" smtClean="0">
                          <a:solidFill>
                            <a:schemeClr val="tx1"/>
                          </a:solidFill>
                        </a:rPr>
                        <a:t>           Buffalo City</a:t>
                      </a:r>
                      <a:endParaRPr lang="en-ZA" sz="16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ZA" sz="1200" b="1" i="0" u="none" strike="noStrike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18</a:t>
                      </a:r>
                    </a:p>
                  </a:txBody>
                  <a:tcPr marL="8584" marR="8584" marT="858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ZA" sz="1200" b="1" i="0" u="none" strike="noStrike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8</a:t>
                      </a:r>
                    </a:p>
                  </a:txBody>
                  <a:tcPr marL="8584" marR="8584" marT="858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ZA" sz="1200" b="1" i="0" u="none" strike="noStrike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44%</a:t>
                      </a:r>
                    </a:p>
                  </a:txBody>
                  <a:tcPr marL="8584" marR="8584" marT="858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ZA" sz="1200" b="1" i="0" u="none" strike="noStrike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7</a:t>
                      </a:r>
                    </a:p>
                  </a:txBody>
                  <a:tcPr marL="8584" marR="8584" marT="858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ZA" sz="1200" b="1" i="0" u="none" strike="noStrike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marL="8584" marR="8584" marT="858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ZA" sz="1200" b="1" i="0" u="none" strike="noStrike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0</a:t>
                      </a:r>
                    </a:p>
                  </a:txBody>
                  <a:tcPr marL="8584" marR="8584" marT="858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81149">
                <a:tc>
                  <a:txBody>
                    <a:bodyPr/>
                    <a:lstStyle/>
                    <a:p>
                      <a:r>
                        <a:rPr lang="en-ZA" sz="1600" b="1" dirty="0" smtClean="0">
                          <a:solidFill>
                            <a:schemeClr val="tx1"/>
                          </a:solidFill>
                        </a:rPr>
                        <a:t>            Chris Hani</a:t>
                      </a:r>
                      <a:endParaRPr lang="en-ZA" sz="16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ZA" sz="1200" b="1" i="0" u="none" strike="noStrike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38</a:t>
                      </a:r>
                    </a:p>
                  </a:txBody>
                  <a:tcPr marL="8584" marR="8584" marT="858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ZA" sz="1200" b="1" i="0" u="none" strike="noStrike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19</a:t>
                      </a:r>
                    </a:p>
                  </a:txBody>
                  <a:tcPr marL="8584" marR="8584" marT="858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ZA" sz="1200" b="1" i="0" u="none" strike="noStrike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50%</a:t>
                      </a:r>
                    </a:p>
                  </a:txBody>
                  <a:tcPr marL="8584" marR="8584" marT="858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ZA" sz="1200" b="1" i="0" u="none" strike="noStrike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10</a:t>
                      </a:r>
                    </a:p>
                  </a:txBody>
                  <a:tcPr marL="8584" marR="8584" marT="858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ZA" sz="1200" b="1" i="0" u="none" strike="noStrike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5</a:t>
                      </a:r>
                    </a:p>
                  </a:txBody>
                  <a:tcPr marL="8584" marR="8584" marT="858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ZA" sz="1200" b="1" i="0" u="none" strike="noStrike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4</a:t>
                      </a:r>
                    </a:p>
                  </a:txBody>
                  <a:tcPr marL="8584" marR="8584" marT="858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81149">
                <a:tc>
                  <a:txBody>
                    <a:bodyPr/>
                    <a:lstStyle/>
                    <a:p>
                      <a:r>
                        <a:rPr lang="en-ZA" sz="1600" b="1" dirty="0" smtClean="0">
                          <a:solidFill>
                            <a:schemeClr val="tx1"/>
                          </a:solidFill>
                        </a:rPr>
                        <a:t>            Joe Gqabi</a:t>
                      </a:r>
                      <a:endParaRPr lang="en-ZA" sz="16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ZA" sz="1200" b="1" i="0" u="none" strike="noStrike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31</a:t>
                      </a:r>
                    </a:p>
                  </a:txBody>
                  <a:tcPr marL="8584" marR="8584" marT="858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ZA" sz="1200" b="1" i="0" u="none" strike="noStrike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21</a:t>
                      </a:r>
                    </a:p>
                  </a:txBody>
                  <a:tcPr marL="8584" marR="8584" marT="858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ZA" sz="1200" b="1" i="0" u="none" strike="noStrike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68%</a:t>
                      </a:r>
                    </a:p>
                  </a:txBody>
                  <a:tcPr marL="8584" marR="8584" marT="858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ZA" sz="1200" b="1" i="0" u="none" strike="noStrike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11</a:t>
                      </a:r>
                    </a:p>
                  </a:txBody>
                  <a:tcPr marL="8584" marR="8584" marT="858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ZA" sz="1200" b="1" i="0" u="none" strike="noStrike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10</a:t>
                      </a:r>
                    </a:p>
                  </a:txBody>
                  <a:tcPr marL="8584" marR="8584" marT="858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ZA" sz="1200" b="1" i="0" u="none" strike="noStrike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0</a:t>
                      </a:r>
                    </a:p>
                  </a:txBody>
                  <a:tcPr marL="8584" marR="8584" marT="858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81149">
                <a:tc>
                  <a:txBody>
                    <a:bodyPr/>
                    <a:lstStyle/>
                    <a:p>
                      <a:r>
                        <a:rPr lang="en-ZA" sz="1600" b="1" dirty="0" smtClean="0">
                          <a:solidFill>
                            <a:schemeClr val="tx1"/>
                          </a:solidFill>
                        </a:rPr>
                        <a:t>             NMM</a:t>
                      </a:r>
                      <a:endParaRPr lang="en-ZA" sz="16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ZA" sz="1200" b="1" i="0" u="none" strike="noStrike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30</a:t>
                      </a:r>
                    </a:p>
                  </a:txBody>
                  <a:tcPr marL="8584" marR="8584" marT="858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ZA" sz="1200" b="1" i="0" u="none" strike="noStrike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23</a:t>
                      </a:r>
                    </a:p>
                  </a:txBody>
                  <a:tcPr marL="8584" marR="8584" marT="858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ZA" sz="1200" b="1" i="0" u="none" strike="noStrike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77%</a:t>
                      </a:r>
                    </a:p>
                  </a:txBody>
                  <a:tcPr marL="8584" marR="8584" marT="858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ZA" sz="1200" b="1" i="0" u="none" strike="noStrike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15</a:t>
                      </a:r>
                    </a:p>
                  </a:txBody>
                  <a:tcPr marL="8584" marR="8584" marT="858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ZA" sz="1200" b="1" i="0" u="none" strike="noStrike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8</a:t>
                      </a:r>
                    </a:p>
                  </a:txBody>
                  <a:tcPr marL="8584" marR="8584" marT="858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ZA" sz="1200" b="1" i="0" u="none" strike="noStrike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0</a:t>
                      </a:r>
                    </a:p>
                  </a:txBody>
                  <a:tcPr marL="8584" marR="8584" marT="858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81149">
                <a:tc>
                  <a:txBody>
                    <a:bodyPr/>
                    <a:lstStyle/>
                    <a:p>
                      <a:r>
                        <a:rPr lang="en-ZA" sz="1600" b="1" dirty="0" smtClean="0">
                          <a:solidFill>
                            <a:schemeClr val="tx1"/>
                          </a:solidFill>
                        </a:rPr>
                        <a:t>             OR Tambo</a:t>
                      </a:r>
                      <a:endParaRPr lang="en-ZA" sz="16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ZA" sz="1200" b="1" i="0" u="none" strike="noStrike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65</a:t>
                      </a:r>
                    </a:p>
                  </a:txBody>
                  <a:tcPr marL="8584" marR="8584" marT="858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ZA" sz="1200" b="1" i="0" u="none" strike="noStrike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31</a:t>
                      </a:r>
                    </a:p>
                  </a:txBody>
                  <a:tcPr marL="8584" marR="8584" marT="858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ZA" sz="1200" b="1" i="0" u="none" strike="noStrike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48%</a:t>
                      </a:r>
                    </a:p>
                  </a:txBody>
                  <a:tcPr marL="8584" marR="8584" marT="858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ZA" sz="1200" b="1" i="0" u="none" strike="noStrike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20</a:t>
                      </a:r>
                    </a:p>
                  </a:txBody>
                  <a:tcPr marL="8584" marR="8584" marT="858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ZA" sz="1200" b="1" i="0" u="none" strike="noStrike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10</a:t>
                      </a:r>
                    </a:p>
                  </a:txBody>
                  <a:tcPr marL="8584" marR="8584" marT="858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ZA" sz="1200" b="1" i="0" u="none" strike="noStrike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marL="8584" marR="8584" marT="858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81149">
                <a:tc>
                  <a:txBody>
                    <a:bodyPr/>
                    <a:lstStyle/>
                    <a:p>
                      <a:r>
                        <a:rPr lang="en-ZA" sz="1600" b="1" dirty="0" smtClean="0">
                          <a:solidFill>
                            <a:schemeClr val="tx1"/>
                          </a:solidFill>
                        </a:rPr>
                        <a:t>             Sarah Baartman</a:t>
                      </a:r>
                      <a:endParaRPr lang="en-ZA" sz="16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ZA" sz="1200" b="1" i="0" u="none" strike="noStrike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40</a:t>
                      </a:r>
                    </a:p>
                  </a:txBody>
                  <a:tcPr marL="8584" marR="8584" marT="858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ZA" sz="1200" b="1" i="0" u="none" strike="noStrike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30</a:t>
                      </a:r>
                    </a:p>
                  </a:txBody>
                  <a:tcPr marL="8584" marR="8584" marT="858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ZA" sz="1200" b="1" i="0" u="none" strike="noStrike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75%</a:t>
                      </a:r>
                    </a:p>
                  </a:txBody>
                  <a:tcPr marL="8584" marR="8584" marT="858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ZA" sz="1200" b="1" i="0" u="none" strike="noStrike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22</a:t>
                      </a:r>
                    </a:p>
                  </a:txBody>
                  <a:tcPr marL="8584" marR="8584" marT="858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ZA" sz="1200" b="1" i="0" u="none" strike="noStrike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8</a:t>
                      </a:r>
                    </a:p>
                  </a:txBody>
                  <a:tcPr marL="8584" marR="8584" marT="858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ZA" sz="1200" b="1" i="0" u="none" strike="noStrike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0</a:t>
                      </a:r>
                    </a:p>
                  </a:txBody>
                  <a:tcPr marL="8584" marR="8584" marT="858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81149">
                <a:tc>
                  <a:txBody>
                    <a:bodyPr/>
                    <a:lstStyle/>
                    <a:p>
                      <a:pPr algn="l" fontAlgn="b"/>
                      <a:r>
                        <a:rPr lang="en-ZA" sz="1800" b="1" i="0" u="none" strike="noStrike" dirty="0" smtClean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             Total</a:t>
                      </a:r>
                      <a:endParaRPr lang="en-ZA" sz="1800" b="1" i="0" u="none" strike="noStrik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584" marR="8584" marT="858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4D79B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ZA" sz="1400" b="1" i="0" u="none" strike="noStrike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289</a:t>
                      </a:r>
                    </a:p>
                  </a:txBody>
                  <a:tcPr marL="8584" marR="8584" marT="858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4D79B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ZA" sz="1400" b="1" i="0" u="none" strike="noStrike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183</a:t>
                      </a:r>
                    </a:p>
                  </a:txBody>
                  <a:tcPr marL="8584" marR="8584" marT="858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4D79B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ZA" sz="1400" b="1" i="0" u="none" strike="noStrike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63%</a:t>
                      </a:r>
                    </a:p>
                  </a:txBody>
                  <a:tcPr marL="8584" marR="8584" marT="858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4D79B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ZA" sz="1400" b="1" i="0" u="none" strike="noStrike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104</a:t>
                      </a:r>
                    </a:p>
                  </a:txBody>
                  <a:tcPr marL="8584" marR="8584" marT="858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4D79B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ZA" sz="1400" b="1" i="0" u="none" strike="noStrike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62</a:t>
                      </a:r>
                    </a:p>
                  </a:txBody>
                  <a:tcPr marL="8584" marR="8584" marT="858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4D79B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ZA" sz="1400" b="1" i="0" u="none" strike="noStrike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17</a:t>
                      </a:r>
                    </a:p>
                  </a:txBody>
                  <a:tcPr marL="8584" marR="8584" marT="858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4D79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8369527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971800" y="1"/>
            <a:ext cx="6019800" cy="1066800"/>
          </a:xfrm>
        </p:spPr>
        <p:txBody>
          <a:bodyPr>
            <a:normAutofit/>
          </a:bodyPr>
          <a:lstStyle/>
          <a:p>
            <a:pPr marL="514350" lvl="0" indent="-514350"/>
            <a:r>
              <a:rPr lang="en-ZA" sz="3600" dirty="0" smtClean="0">
                <a:solidFill>
                  <a:schemeClr val="tx1"/>
                </a:solidFill>
              </a:rPr>
              <a:t>Progress 2015 to date</a:t>
            </a:r>
            <a:endParaRPr lang="en-ZA" sz="3600" dirty="0">
              <a:solidFill>
                <a:schemeClr val="tx1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33400" y="1295400"/>
            <a:ext cx="8610600" cy="4343400"/>
          </a:xfrm>
        </p:spPr>
        <p:txBody>
          <a:bodyPr>
            <a:normAutofit/>
          </a:bodyPr>
          <a:lstStyle/>
          <a:p>
            <a:pPr marL="457200" lvl="0" indent="-457200" algn="just">
              <a:buFont typeface="Wingdings" panose="05000000000000000000" pitchFamily="2" charset="2"/>
              <a:buChar char="§"/>
            </a:pPr>
            <a:r>
              <a:rPr lang="en-ZA" sz="2400" dirty="0" smtClean="0">
                <a:solidFill>
                  <a:schemeClr val="tx1"/>
                </a:solidFill>
              </a:rPr>
              <a:t>Facilities  have </a:t>
            </a:r>
            <a:r>
              <a:rPr lang="en-ZA" sz="2400" dirty="0">
                <a:solidFill>
                  <a:schemeClr val="tx1"/>
                </a:solidFill>
              </a:rPr>
              <a:t>reorganised consulting rooms for 3 </a:t>
            </a:r>
            <a:r>
              <a:rPr lang="en-ZA" sz="2400" dirty="0" smtClean="0">
                <a:solidFill>
                  <a:schemeClr val="tx1"/>
                </a:solidFill>
              </a:rPr>
              <a:t>streams</a:t>
            </a:r>
            <a:endParaRPr lang="en-ZA" sz="2400" dirty="0">
              <a:solidFill>
                <a:schemeClr val="tx1"/>
              </a:solidFill>
            </a:endParaRPr>
          </a:p>
          <a:p>
            <a:pPr marL="457200" lvl="0" indent="-457200" algn="just">
              <a:buFont typeface="Wingdings" panose="05000000000000000000" pitchFamily="2" charset="2"/>
              <a:buChar char="§"/>
            </a:pPr>
            <a:endParaRPr lang="en-ZA" sz="2400" dirty="0" smtClean="0">
              <a:solidFill>
                <a:schemeClr val="tx1"/>
              </a:solidFill>
            </a:endParaRPr>
          </a:p>
          <a:p>
            <a:pPr marL="457200" lvl="0" indent="-457200" algn="just">
              <a:buFont typeface="Wingdings" panose="05000000000000000000" pitchFamily="2" charset="2"/>
              <a:buChar char="§"/>
            </a:pPr>
            <a:r>
              <a:rPr lang="en-ZA" sz="2400" dirty="0" smtClean="0">
                <a:solidFill>
                  <a:schemeClr val="tx1"/>
                </a:solidFill>
              </a:rPr>
              <a:t>Single patient </a:t>
            </a:r>
            <a:r>
              <a:rPr lang="en-ZA" sz="2400" dirty="0">
                <a:solidFill>
                  <a:schemeClr val="tx1"/>
                </a:solidFill>
              </a:rPr>
              <a:t>record irrespective of </a:t>
            </a:r>
            <a:r>
              <a:rPr lang="en-ZA" sz="2400" dirty="0" smtClean="0">
                <a:solidFill>
                  <a:schemeClr val="tx1"/>
                </a:solidFill>
              </a:rPr>
              <a:t>condition</a:t>
            </a:r>
            <a:endParaRPr lang="en-ZA" sz="2400" dirty="0">
              <a:solidFill>
                <a:schemeClr val="tx1"/>
              </a:solidFill>
            </a:endParaRPr>
          </a:p>
          <a:p>
            <a:pPr marL="457200" lvl="0" indent="-457200" algn="just">
              <a:buFont typeface="Wingdings" panose="05000000000000000000" pitchFamily="2" charset="2"/>
              <a:buChar char="§"/>
            </a:pPr>
            <a:endParaRPr lang="en-ZA" sz="2400" dirty="0" smtClean="0">
              <a:solidFill>
                <a:schemeClr val="tx1"/>
              </a:solidFill>
            </a:endParaRPr>
          </a:p>
          <a:p>
            <a:pPr marL="457200" lvl="0" indent="-457200" algn="just">
              <a:buFont typeface="Wingdings" panose="05000000000000000000" pitchFamily="2" charset="2"/>
              <a:buChar char="§"/>
            </a:pPr>
            <a:r>
              <a:rPr lang="en-ZA" sz="2400" dirty="0" smtClean="0">
                <a:solidFill>
                  <a:schemeClr val="tx1"/>
                </a:solidFill>
              </a:rPr>
              <a:t>Single  </a:t>
            </a:r>
            <a:r>
              <a:rPr lang="en-ZA" sz="2400" dirty="0">
                <a:solidFill>
                  <a:schemeClr val="tx1"/>
                </a:solidFill>
              </a:rPr>
              <a:t>location for storage of patient </a:t>
            </a:r>
            <a:r>
              <a:rPr lang="en-ZA" sz="2400" dirty="0" smtClean="0">
                <a:solidFill>
                  <a:schemeClr val="tx1"/>
                </a:solidFill>
              </a:rPr>
              <a:t>records – bulk filers</a:t>
            </a:r>
          </a:p>
          <a:p>
            <a:pPr marL="457200" lvl="0" indent="-457200" algn="just">
              <a:buFont typeface="Wingdings" panose="05000000000000000000" pitchFamily="2" charset="2"/>
              <a:buChar char="§"/>
            </a:pPr>
            <a:endParaRPr lang="en-ZA" sz="2400" dirty="0" smtClean="0">
              <a:solidFill>
                <a:schemeClr val="tx1"/>
              </a:solidFill>
            </a:endParaRPr>
          </a:p>
          <a:p>
            <a:pPr marL="457200" lvl="0" indent="-457200" algn="just">
              <a:buFont typeface="Wingdings" panose="05000000000000000000" pitchFamily="2" charset="2"/>
              <a:buChar char="§"/>
            </a:pPr>
            <a:r>
              <a:rPr lang="en-ZA" sz="2400" dirty="0" smtClean="0">
                <a:solidFill>
                  <a:schemeClr val="tx1"/>
                </a:solidFill>
              </a:rPr>
              <a:t>Implementation of appointment system and CCMDD reduced waiting times </a:t>
            </a:r>
          </a:p>
          <a:p>
            <a:pPr marL="457200" lvl="0" indent="-457200" algn="just">
              <a:buFont typeface="Wingdings" panose="05000000000000000000" pitchFamily="2" charset="2"/>
              <a:buChar char="§"/>
            </a:pPr>
            <a:endParaRPr lang="en-ZA" sz="2400" dirty="0" smtClean="0">
              <a:solidFill>
                <a:schemeClr val="tx1"/>
              </a:solidFill>
            </a:endParaRPr>
          </a:p>
          <a:p>
            <a:pPr marL="457200" lvl="0" indent="-457200" algn="just">
              <a:buFont typeface="Wingdings" panose="05000000000000000000" pitchFamily="2" charset="2"/>
              <a:buChar char="§"/>
            </a:pPr>
            <a:r>
              <a:rPr lang="en-ZA" sz="2400" dirty="0" smtClean="0">
                <a:solidFill>
                  <a:schemeClr val="tx1"/>
                </a:solidFill>
              </a:rPr>
              <a:t>Gradual improvement of medicine availability with SVS</a:t>
            </a:r>
            <a:endParaRPr lang="en-ZA" sz="2400" dirty="0">
              <a:solidFill>
                <a:schemeClr val="tx1"/>
              </a:solidFill>
            </a:endParaRPr>
          </a:p>
          <a:p>
            <a:pPr marL="457200" lvl="0" indent="-457200">
              <a:buFont typeface="Arial" panose="020B0604020202020204" pitchFamily="34" charset="0"/>
              <a:buChar char="•"/>
            </a:pPr>
            <a:endParaRPr lang="en-ZA" sz="2800" dirty="0" smtClean="0"/>
          </a:p>
          <a:p>
            <a:pPr marL="457200" lvl="0" indent="-457200">
              <a:buFont typeface="Arial" panose="020B0604020202020204" pitchFamily="34" charset="0"/>
              <a:buChar char="•"/>
            </a:pPr>
            <a:endParaRPr lang="en-ZA" sz="280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r>
              <a:rPr lang="en-US" smtClean="0"/>
              <a:t>1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689355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971800" y="1"/>
            <a:ext cx="6019800" cy="1066800"/>
          </a:xfrm>
        </p:spPr>
        <p:txBody>
          <a:bodyPr>
            <a:normAutofit/>
          </a:bodyPr>
          <a:lstStyle/>
          <a:p>
            <a:pPr marL="514350" lvl="0" indent="-514350"/>
            <a:r>
              <a:rPr lang="en-ZA" sz="3600" dirty="0" smtClean="0">
                <a:solidFill>
                  <a:schemeClr val="tx1"/>
                </a:solidFill>
              </a:rPr>
              <a:t>Progress cont. </a:t>
            </a:r>
            <a:r>
              <a:rPr lang="en-ZA" dirty="0" smtClean="0">
                <a:solidFill>
                  <a:schemeClr val="tx1"/>
                </a:solidFill>
              </a:rPr>
              <a:t>…</a:t>
            </a:r>
            <a:endParaRPr lang="en-ZA" dirty="0">
              <a:solidFill>
                <a:schemeClr val="tx1"/>
              </a:solidFill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85681" y="1714260"/>
            <a:ext cx="4572638" cy="3429479"/>
          </a:xfrm>
          <a:prstGeom prst="rect">
            <a:avLst/>
          </a:prstGeom>
        </p:spPr>
      </p:pic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95536" y="1005557"/>
            <a:ext cx="8748464" cy="4876800"/>
          </a:xfrm>
        </p:spPr>
        <p:txBody>
          <a:bodyPr>
            <a:normAutofit/>
          </a:bodyPr>
          <a:lstStyle/>
          <a:p>
            <a:pPr lvl="0"/>
            <a:endParaRPr lang="en-ZA" sz="280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r>
              <a:rPr lang="en-US" smtClean="0"/>
              <a:t>1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468000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971800" y="1"/>
            <a:ext cx="6019800" cy="1066800"/>
          </a:xfrm>
        </p:spPr>
        <p:txBody>
          <a:bodyPr>
            <a:normAutofit fontScale="90000"/>
          </a:bodyPr>
          <a:lstStyle/>
          <a:p>
            <a:pPr marL="514350" lvl="0" indent="-514350"/>
            <a:r>
              <a:rPr lang="en-ZA" dirty="0" smtClean="0">
                <a:solidFill>
                  <a:schemeClr val="tx1"/>
                </a:solidFill>
              </a:rPr>
              <a:t>Critical Success Factors </a:t>
            </a:r>
            <a:endParaRPr lang="en-ZA" dirty="0">
              <a:solidFill>
                <a:schemeClr val="tx1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33400" y="1295400"/>
            <a:ext cx="8534400" cy="4343400"/>
          </a:xfrm>
        </p:spPr>
        <p:txBody>
          <a:bodyPr>
            <a:normAutofit fontScale="85000" lnSpcReduction="20000"/>
          </a:bodyPr>
          <a:lstStyle/>
          <a:p>
            <a:pPr marL="457200" lvl="0" indent="-457200">
              <a:buFont typeface="Arial" panose="020B0604020202020204" pitchFamily="34" charset="0"/>
              <a:buChar char="•"/>
            </a:pPr>
            <a:r>
              <a:rPr lang="en-ZA" sz="2800" dirty="0" smtClean="0">
                <a:solidFill>
                  <a:schemeClr val="tx1"/>
                </a:solidFill>
              </a:rPr>
              <a:t>NHI budget allocated to all districts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en-ZA" sz="2800" dirty="0" smtClean="0">
                <a:solidFill>
                  <a:schemeClr val="tx1"/>
                </a:solidFill>
              </a:rPr>
              <a:t>DCSTs budget procured medical equipment in districts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en-ZA" sz="2800" dirty="0" smtClean="0">
                <a:solidFill>
                  <a:schemeClr val="tx1"/>
                </a:solidFill>
              </a:rPr>
              <a:t>Huge </a:t>
            </a:r>
            <a:r>
              <a:rPr lang="en-ZA" sz="2800" dirty="0">
                <a:solidFill>
                  <a:schemeClr val="tx1"/>
                </a:solidFill>
              </a:rPr>
              <a:t>sacrifice  – use of own resources </a:t>
            </a:r>
            <a:r>
              <a:rPr lang="en-ZA" sz="2800" dirty="0" smtClean="0">
                <a:solidFill>
                  <a:schemeClr val="tx1"/>
                </a:solidFill>
              </a:rPr>
              <a:t>for e.g. filing ,internal signage , etc.</a:t>
            </a:r>
            <a:endParaRPr lang="en-ZA" sz="2800" dirty="0">
              <a:solidFill>
                <a:schemeClr val="tx1"/>
              </a:solidFill>
            </a:endParaRPr>
          </a:p>
          <a:p>
            <a:pPr marL="457200" lvl="0" indent="-457200">
              <a:buFont typeface="Arial" panose="020B0604020202020204" pitchFamily="34" charset="0"/>
              <a:buChar char="•"/>
            </a:pPr>
            <a:r>
              <a:rPr lang="en-ZA" sz="2800" dirty="0" smtClean="0">
                <a:solidFill>
                  <a:schemeClr val="tx1"/>
                </a:solidFill>
              </a:rPr>
              <a:t>Ring fenced  IC budget for all districts </a:t>
            </a:r>
          </a:p>
          <a:p>
            <a:pPr marL="457200" lvl="0" indent="-457200">
              <a:buFont typeface="Arial" panose="020B0604020202020204" pitchFamily="34" charset="0"/>
              <a:buChar char="•"/>
            </a:pPr>
            <a:r>
              <a:rPr lang="en-ZA" sz="2800" dirty="0" smtClean="0">
                <a:solidFill>
                  <a:schemeClr val="tx1"/>
                </a:solidFill>
              </a:rPr>
              <a:t>Project  for procurement of clinical records &amp; bulk filers ongoing</a:t>
            </a:r>
          </a:p>
          <a:p>
            <a:pPr marL="457200" lvl="0" indent="-457200">
              <a:buFont typeface="Arial" panose="020B0604020202020204" pitchFamily="34" charset="0"/>
              <a:buChar char="•"/>
            </a:pPr>
            <a:r>
              <a:rPr lang="en-ZA" sz="2800" dirty="0" smtClean="0">
                <a:solidFill>
                  <a:schemeClr val="tx1"/>
                </a:solidFill>
              </a:rPr>
              <a:t>Integration of PHC HT budget for PHC facilities</a:t>
            </a:r>
          </a:p>
          <a:p>
            <a:pPr marL="457200" lvl="0" indent="-457200">
              <a:buFont typeface="Arial" panose="020B0604020202020204" pitchFamily="34" charset="0"/>
              <a:buChar char="•"/>
            </a:pPr>
            <a:r>
              <a:rPr lang="en-ZA" sz="2800" dirty="0" smtClean="0">
                <a:solidFill>
                  <a:schemeClr val="tx1"/>
                </a:solidFill>
              </a:rPr>
              <a:t>High commitment of operational managers in some areas</a:t>
            </a:r>
          </a:p>
          <a:p>
            <a:pPr marL="457200" lvl="0" indent="-457200">
              <a:buFont typeface="Arial" panose="020B0604020202020204" pitchFamily="34" charset="0"/>
              <a:buChar char="•"/>
            </a:pPr>
            <a:r>
              <a:rPr lang="en-ZA" sz="2800" dirty="0" smtClean="0">
                <a:solidFill>
                  <a:schemeClr val="tx1"/>
                </a:solidFill>
              </a:rPr>
              <a:t>Generally</a:t>
            </a:r>
            <a:r>
              <a:rPr lang="en-ZA" sz="2800" dirty="0">
                <a:solidFill>
                  <a:schemeClr val="tx1"/>
                </a:solidFill>
              </a:rPr>
              <a:t>, improved infrastructure e.g. O.R.Tambo (NHI district) –  8 NHI facilities including the state of the art Lusikisiki Village clinic</a:t>
            </a:r>
          </a:p>
          <a:p>
            <a:pPr marL="457200" lvl="0" indent="-457200">
              <a:buFont typeface="Arial" panose="020B0604020202020204" pitchFamily="34" charset="0"/>
              <a:buChar char="•"/>
            </a:pPr>
            <a:endParaRPr lang="en-ZA" sz="2800" dirty="0" smtClean="0"/>
          </a:p>
          <a:p>
            <a:pPr marL="457200" lvl="0" indent="-457200">
              <a:buFont typeface="Arial" panose="020B0604020202020204" pitchFamily="34" charset="0"/>
              <a:buChar char="•"/>
            </a:pPr>
            <a:endParaRPr lang="en-ZA" sz="280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r>
              <a:rPr lang="en-US" smtClean="0"/>
              <a:t>1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735916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971800" y="1"/>
            <a:ext cx="6019800" cy="1066800"/>
          </a:xfrm>
        </p:spPr>
        <p:txBody>
          <a:bodyPr>
            <a:normAutofit fontScale="90000"/>
          </a:bodyPr>
          <a:lstStyle/>
          <a:p>
            <a:pPr marL="514350" lvl="0" indent="-514350"/>
            <a:r>
              <a:rPr lang="en-ZA" dirty="0" smtClean="0">
                <a:solidFill>
                  <a:schemeClr val="tx1"/>
                </a:solidFill>
              </a:rPr>
              <a:t>Lusikisiki </a:t>
            </a:r>
            <a:r>
              <a:rPr lang="en-ZA" smtClean="0">
                <a:solidFill>
                  <a:schemeClr val="tx1"/>
                </a:solidFill>
              </a:rPr>
              <a:t>Village Clinic</a:t>
            </a:r>
            <a:endParaRPr lang="en-ZA" dirty="0">
              <a:solidFill>
                <a:schemeClr val="tx1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33400" y="1295400"/>
            <a:ext cx="8534400" cy="4343400"/>
          </a:xfrm>
        </p:spPr>
        <p:txBody>
          <a:bodyPr>
            <a:normAutofit/>
          </a:bodyPr>
          <a:lstStyle/>
          <a:p>
            <a:pPr marL="457200" lvl="0" indent="-457200">
              <a:buFont typeface="Arial" panose="020B0604020202020204" pitchFamily="34" charset="0"/>
              <a:buChar char="•"/>
            </a:pPr>
            <a:endParaRPr lang="en-ZA" sz="2800" dirty="0" smtClean="0"/>
          </a:p>
          <a:p>
            <a:pPr marL="457200" lvl="0" indent="-457200">
              <a:buFont typeface="Arial" panose="020B0604020202020204" pitchFamily="34" charset="0"/>
              <a:buChar char="•"/>
            </a:pPr>
            <a:endParaRPr lang="en-ZA" sz="280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r>
              <a:rPr lang="en-US" smtClean="0"/>
              <a:t>1</a:t>
            </a:r>
            <a:endParaRPr lang="en-US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609" y="1066801"/>
            <a:ext cx="9144000" cy="63245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5498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124200" y="1"/>
            <a:ext cx="5867400" cy="1143000"/>
          </a:xfrm>
        </p:spPr>
        <p:txBody>
          <a:bodyPr>
            <a:normAutofit/>
          </a:bodyPr>
          <a:lstStyle/>
          <a:p>
            <a:r>
              <a:rPr lang="en-ZA" sz="2800" dirty="0" smtClean="0">
                <a:solidFill>
                  <a:schemeClr val="tx1"/>
                </a:solidFill>
              </a:rPr>
              <a:t>Infrastructure improvement</a:t>
            </a:r>
            <a:endParaRPr lang="en-ZA" sz="2800" dirty="0">
              <a:solidFill>
                <a:schemeClr val="tx1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57200" y="1295400"/>
            <a:ext cx="8686800" cy="4419600"/>
          </a:xfrm>
        </p:spPr>
        <p:txBody>
          <a:bodyPr>
            <a:normAutofit/>
          </a:bodyPr>
          <a:lstStyle/>
          <a:p>
            <a:r>
              <a:rPr lang="en-ZA" sz="2000" b="1" dirty="0" smtClean="0">
                <a:solidFill>
                  <a:schemeClr val="tx1"/>
                </a:solidFill>
              </a:rPr>
              <a:t>Aids Health Care Foundation – </a:t>
            </a:r>
            <a:r>
              <a:rPr lang="en-ZA" sz="2000" dirty="0" smtClean="0">
                <a:solidFill>
                  <a:schemeClr val="tx1"/>
                </a:solidFill>
              </a:rPr>
              <a:t>Supports the District in PHC Documents management e.g. procuring organisers and filing cabinets</a:t>
            </a:r>
          </a:p>
          <a:p>
            <a:endParaRPr lang="en-ZA" sz="2000" b="1" dirty="0" smtClean="0">
              <a:solidFill>
                <a:schemeClr val="tx1"/>
              </a:solidFill>
            </a:endParaRPr>
          </a:p>
          <a:p>
            <a:endParaRPr lang="en-ZA" sz="2000" b="1" dirty="0" smtClean="0">
              <a:solidFill>
                <a:schemeClr val="tx1"/>
              </a:solidFill>
            </a:endParaRPr>
          </a:p>
          <a:p>
            <a:endParaRPr lang="en-ZA" sz="2000" b="1" dirty="0">
              <a:solidFill>
                <a:schemeClr val="tx1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r>
              <a:rPr lang="en-US" smtClean="0"/>
              <a:t>1</a:t>
            </a:r>
            <a:endParaRPr lang="en-US" dirty="0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295400"/>
            <a:ext cx="5249784" cy="4586957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11448" y="1295401"/>
            <a:ext cx="3914439" cy="45719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9758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971800" y="1"/>
            <a:ext cx="6019800" cy="1066800"/>
          </a:xfrm>
        </p:spPr>
        <p:txBody>
          <a:bodyPr>
            <a:normAutofit/>
          </a:bodyPr>
          <a:lstStyle/>
          <a:p>
            <a:pPr marL="514350" lvl="0" indent="-514350"/>
            <a:r>
              <a:rPr lang="en-ZA" sz="3600" dirty="0" smtClean="0">
                <a:solidFill>
                  <a:schemeClr val="tx1"/>
                </a:solidFill>
              </a:rPr>
              <a:t>Critical Success Factors </a:t>
            </a:r>
            <a:endParaRPr lang="en-ZA" sz="3600" dirty="0">
              <a:solidFill>
                <a:schemeClr val="tx1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33400" y="1295400"/>
            <a:ext cx="8610600" cy="4343400"/>
          </a:xfrm>
        </p:spPr>
        <p:txBody>
          <a:bodyPr>
            <a:normAutofit fontScale="25000" lnSpcReduction="20000"/>
          </a:bodyPr>
          <a:lstStyle/>
          <a:p>
            <a:pPr marL="457200" lvl="0" indent="-457200">
              <a:buFont typeface="Arial" panose="020B0604020202020204" pitchFamily="34" charset="0"/>
              <a:buChar char="•"/>
            </a:pPr>
            <a:r>
              <a:rPr lang="en-ZA" sz="9600" dirty="0" smtClean="0">
                <a:solidFill>
                  <a:schemeClr val="tx1"/>
                </a:solidFill>
              </a:rPr>
              <a:t>Multidisciplinary team work e.g. Q.A , DCSTs, Finance, Pharmacists, etc.</a:t>
            </a:r>
          </a:p>
          <a:p>
            <a:pPr marL="457200" lvl="0" indent="-457200">
              <a:buFont typeface="Arial" panose="020B0604020202020204" pitchFamily="34" charset="0"/>
              <a:buChar char="•"/>
            </a:pPr>
            <a:r>
              <a:rPr lang="en-ZA" sz="9600" dirty="0" smtClean="0">
                <a:solidFill>
                  <a:schemeClr val="tx1"/>
                </a:solidFill>
              </a:rPr>
              <a:t>Training of facility managers on leadership and management rolled out </a:t>
            </a:r>
          </a:p>
          <a:p>
            <a:pPr marL="457200" lvl="0" indent="-457200">
              <a:buFont typeface="Arial" panose="020B0604020202020204" pitchFamily="34" charset="0"/>
              <a:buChar char="•"/>
            </a:pPr>
            <a:r>
              <a:rPr lang="en-ZA" sz="9600" dirty="0" smtClean="0">
                <a:solidFill>
                  <a:schemeClr val="tx1"/>
                </a:solidFill>
              </a:rPr>
              <a:t>Training of PNs on ICSM ,BANC &amp; BANC Plus , APC, IMCI, etc.</a:t>
            </a:r>
          </a:p>
          <a:p>
            <a:pPr marL="457200" lvl="0" indent="-457200">
              <a:buFont typeface="Arial" panose="020B0604020202020204" pitchFamily="34" charset="0"/>
              <a:buChar char="•"/>
            </a:pPr>
            <a:r>
              <a:rPr lang="en-ZA" sz="9600" dirty="0" smtClean="0">
                <a:solidFill>
                  <a:schemeClr val="tx1"/>
                </a:solidFill>
              </a:rPr>
              <a:t>Involvement of clinic committees , other community  members &amp; </a:t>
            </a:r>
            <a:r>
              <a:rPr lang="en-ZA" sz="9600" dirty="0">
                <a:solidFill>
                  <a:schemeClr val="tx1"/>
                </a:solidFill>
              </a:rPr>
              <a:t>f</a:t>
            </a:r>
            <a:r>
              <a:rPr lang="en-ZA" sz="9600" dirty="0" smtClean="0">
                <a:solidFill>
                  <a:schemeClr val="tx1"/>
                </a:solidFill>
              </a:rPr>
              <a:t>amily members (SBD)</a:t>
            </a:r>
          </a:p>
          <a:p>
            <a:pPr marL="457200" lvl="0" indent="-457200">
              <a:buFont typeface="Arial" panose="020B0604020202020204" pitchFamily="34" charset="0"/>
              <a:buChar char="•"/>
            </a:pPr>
            <a:r>
              <a:rPr lang="en-ZA" sz="9600" dirty="0" smtClean="0">
                <a:solidFill>
                  <a:schemeClr val="tx1"/>
                </a:solidFill>
              </a:rPr>
              <a:t>Nurses Summit held in NMBHD improved OMs role clarification</a:t>
            </a:r>
          </a:p>
          <a:p>
            <a:pPr marL="457200" lvl="0" indent="-457200">
              <a:buFont typeface="Arial" panose="020B0604020202020204" pitchFamily="34" charset="0"/>
              <a:buChar char="•"/>
            </a:pPr>
            <a:r>
              <a:rPr lang="en-ZA" sz="9600" dirty="0" smtClean="0">
                <a:solidFill>
                  <a:schemeClr val="tx1"/>
                </a:solidFill>
              </a:rPr>
              <a:t>IC – standing item on EMT meetings, directive from HOD</a:t>
            </a:r>
          </a:p>
          <a:p>
            <a:pPr marL="457200" lvl="0" indent="-457200">
              <a:buFont typeface="Arial" panose="020B0604020202020204" pitchFamily="34" charset="0"/>
              <a:buChar char="•"/>
            </a:pPr>
            <a:r>
              <a:rPr lang="en-ZA" sz="9600" dirty="0" smtClean="0">
                <a:solidFill>
                  <a:schemeClr val="tx1"/>
                </a:solidFill>
              </a:rPr>
              <a:t>Provincial ICRM quarterly performance reviews with DMs (Alfred Nzo)</a:t>
            </a:r>
          </a:p>
          <a:p>
            <a:pPr marL="457200" lvl="0" indent="-457200">
              <a:buFont typeface="Arial" panose="020B0604020202020204" pitchFamily="34" charset="0"/>
              <a:buChar char="•"/>
            </a:pPr>
            <a:endParaRPr lang="en-ZA" sz="9600" dirty="0">
              <a:solidFill>
                <a:prstClr val="black">
                  <a:tint val="75000"/>
                </a:prstClr>
              </a:solidFill>
            </a:endParaRPr>
          </a:p>
          <a:p>
            <a:pPr marL="457200" lvl="0" indent="-457200">
              <a:buFont typeface="Arial" panose="020B0604020202020204" pitchFamily="34" charset="0"/>
              <a:buChar char="•"/>
            </a:pPr>
            <a:endParaRPr lang="en-ZA" sz="9600" dirty="0" smtClean="0"/>
          </a:p>
          <a:p>
            <a:pPr lvl="0"/>
            <a:endParaRPr lang="en-ZA" sz="2800" dirty="0" smtClean="0"/>
          </a:p>
          <a:p>
            <a:pPr marL="457200" lvl="0" indent="-457200">
              <a:buFont typeface="Arial" panose="020B0604020202020204" pitchFamily="34" charset="0"/>
              <a:buChar char="•"/>
            </a:pPr>
            <a:endParaRPr lang="en-ZA" sz="2800" dirty="0" smtClean="0"/>
          </a:p>
          <a:p>
            <a:pPr marL="457200" lvl="0" indent="-457200">
              <a:buFont typeface="Arial" panose="020B0604020202020204" pitchFamily="34" charset="0"/>
              <a:buChar char="•"/>
            </a:pPr>
            <a:endParaRPr lang="en-ZA" sz="2800" dirty="0" smtClean="0"/>
          </a:p>
          <a:p>
            <a:pPr marL="457200" lvl="0" indent="-457200">
              <a:buFont typeface="Arial" panose="020B0604020202020204" pitchFamily="34" charset="0"/>
              <a:buChar char="•"/>
            </a:pPr>
            <a:endParaRPr lang="en-ZA" sz="280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r>
              <a:rPr lang="en-US" smtClean="0"/>
              <a:t>1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058556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971800" y="1"/>
            <a:ext cx="6019800" cy="1066800"/>
          </a:xfrm>
        </p:spPr>
        <p:txBody>
          <a:bodyPr>
            <a:normAutofit/>
          </a:bodyPr>
          <a:lstStyle/>
          <a:p>
            <a:pPr marL="514350" lvl="0" indent="-514350"/>
            <a:r>
              <a:rPr lang="en-ZA" sz="3600" dirty="0" smtClean="0">
                <a:solidFill>
                  <a:schemeClr val="tx1"/>
                </a:solidFill>
              </a:rPr>
              <a:t>Critical Success Factors </a:t>
            </a:r>
            <a:endParaRPr lang="en-ZA" sz="3600" dirty="0">
              <a:solidFill>
                <a:schemeClr val="tx1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33400" y="1295400"/>
            <a:ext cx="8610600" cy="4343400"/>
          </a:xfrm>
        </p:spPr>
        <p:txBody>
          <a:bodyPr>
            <a:normAutofit fontScale="85000" lnSpcReduction="20000"/>
          </a:bodyPr>
          <a:lstStyle/>
          <a:p>
            <a:pPr marL="457200" lvl="0" indent="-457200">
              <a:buFont typeface="Arial" panose="020B0604020202020204" pitchFamily="34" charset="0"/>
              <a:buChar char="•"/>
            </a:pPr>
            <a:r>
              <a:rPr lang="en-ZA" sz="2800" dirty="0" smtClean="0">
                <a:solidFill>
                  <a:schemeClr val="tx1"/>
                </a:solidFill>
              </a:rPr>
              <a:t>E- Health -  HPRS, electronic patient register – piloted Grey Gate way clinic</a:t>
            </a:r>
          </a:p>
          <a:p>
            <a:pPr marL="457200" lvl="0" indent="-457200">
              <a:buFont typeface="Arial" panose="020B0604020202020204" pitchFamily="34" charset="0"/>
              <a:buChar char="•"/>
            </a:pPr>
            <a:r>
              <a:rPr lang="en-ZA" sz="2800" dirty="0" smtClean="0">
                <a:solidFill>
                  <a:schemeClr val="tx1"/>
                </a:solidFill>
              </a:rPr>
              <a:t>Involvement of Supporting Partners </a:t>
            </a:r>
          </a:p>
          <a:p>
            <a:pPr marL="457200" lvl="0" indent="-457200">
              <a:buFont typeface="Arial" panose="020B0604020202020204" pitchFamily="34" charset="0"/>
              <a:buChar char="•"/>
            </a:pPr>
            <a:r>
              <a:rPr lang="en-ZA" sz="2800" dirty="0" smtClean="0">
                <a:solidFill>
                  <a:schemeClr val="tx1"/>
                </a:solidFill>
              </a:rPr>
              <a:t>Involvement of hospital CEOs</a:t>
            </a:r>
          </a:p>
          <a:p>
            <a:pPr marL="457200" lvl="0" indent="-457200">
              <a:buFont typeface="Arial" panose="020B0604020202020204" pitchFamily="34" charset="0"/>
              <a:buChar char="•"/>
            </a:pPr>
            <a:r>
              <a:rPr lang="en-ZA" sz="2800" dirty="0">
                <a:solidFill>
                  <a:schemeClr val="tx1"/>
                </a:solidFill>
              </a:rPr>
              <a:t>Gradual mainstreaming of infrastructure </a:t>
            </a:r>
            <a:r>
              <a:rPr lang="en-ZA" sz="2800" dirty="0" smtClean="0">
                <a:solidFill>
                  <a:schemeClr val="tx1"/>
                </a:solidFill>
              </a:rPr>
              <a:t>projects</a:t>
            </a:r>
          </a:p>
          <a:p>
            <a:pPr marL="457200" lvl="0" indent="-457200">
              <a:buFont typeface="Arial" panose="020B0604020202020204" pitchFamily="34" charset="0"/>
              <a:buChar char="•"/>
            </a:pPr>
            <a:r>
              <a:rPr lang="en-ZA" sz="2800" dirty="0" smtClean="0">
                <a:solidFill>
                  <a:schemeClr val="tx1"/>
                </a:solidFill>
              </a:rPr>
              <a:t>Provincial ICRM Task Team meetings – sometimes chaired by DM</a:t>
            </a:r>
          </a:p>
          <a:p>
            <a:pPr marL="457200" lvl="0" indent="-457200">
              <a:buFont typeface="Arial" panose="020B0604020202020204" pitchFamily="34" charset="0"/>
              <a:buChar char="•"/>
            </a:pPr>
            <a:r>
              <a:rPr lang="en-ZA" sz="2800" smtClean="0">
                <a:solidFill>
                  <a:schemeClr val="tx1"/>
                </a:solidFill>
              </a:rPr>
              <a:t>Developed MOUs</a:t>
            </a:r>
            <a:endParaRPr lang="en-ZA" sz="2800" dirty="0" smtClean="0">
              <a:solidFill>
                <a:schemeClr val="tx1"/>
              </a:solidFill>
            </a:endParaRPr>
          </a:p>
          <a:p>
            <a:pPr marL="457200" lvl="0" indent="-457200">
              <a:buFont typeface="Arial" panose="020B0604020202020204" pitchFamily="34" charset="0"/>
              <a:buChar char="•"/>
            </a:pPr>
            <a:r>
              <a:rPr lang="en-ZA" sz="2800" dirty="0" smtClean="0">
                <a:solidFill>
                  <a:schemeClr val="tx1"/>
                </a:solidFill>
              </a:rPr>
              <a:t>PR preparatory sessions , post PR sessions</a:t>
            </a:r>
          </a:p>
          <a:p>
            <a:pPr marL="457200" lvl="0" indent="-457200">
              <a:buFont typeface="Arial" panose="020B0604020202020204" pitchFamily="34" charset="0"/>
              <a:buChar char="•"/>
            </a:pPr>
            <a:r>
              <a:rPr lang="en-ZA" sz="2800" dirty="0" smtClean="0">
                <a:solidFill>
                  <a:schemeClr val="tx1"/>
                </a:solidFill>
              </a:rPr>
              <a:t>Active involvement of NICRM Coordinator ( Dr Mthethwa)</a:t>
            </a:r>
          </a:p>
          <a:p>
            <a:pPr marL="457200" lvl="0" indent="-457200">
              <a:buFont typeface="Arial" panose="020B0604020202020204" pitchFamily="34" charset="0"/>
              <a:buChar char="•"/>
            </a:pPr>
            <a:r>
              <a:rPr lang="en-ZA" sz="2800" dirty="0" smtClean="0">
                <a:solidFill>
                  <a:schemeClr val="tx1"/>
                </a:solidFill>
              </a:rPr>
              <a:t>Alfred Nzo established a facility Nerve Centre to monitor performance of indicators at facility – improvement noted </a:t>
            </a:r>
          </a:p>
          <a:p>
            <a:pPr marL="457200" lvl="0" indent="-457200">
              <a:buFont typeface="Arial" panose="020B0604020202020204" pitchFamily="34" charset="0"/>
              <a:buChar char="•"/>
            </a:pPr>
            <a:endParaRPr lang="en-ZA" sz="5900" dirty="0">
              <a:solidFill>
                <a:schemeClr val="tx1"/>
              </a:solidFill>
            </a:endParaRPr>
          </a:p>
          <a:p>
            <a:pPr marL="457200" lvl="0" indent="-457200">
              <a:buFont typeface="Arial" panose="020B0604020202020204" pitchFamily="34" charset="0"/>
              <a:buChar char="•"/>
            </a:pPr>
            <a:endParaRPr lang="en-ZA" sz="6200" dirty="0">
              <a:solidFill>
                <a:prstClr val="black">
                  <a:tint val="75000"/>
                </a:prstClr>
              </a:solidFill>
            </a:endParaRPr>
          </a:p>
          <a:p>
            <a:pPr marL="457200" lvl="0" indent="-457200">
              <a:buFont typeface="Arial" panose="020B0604020202020204" pitchFamily="34" charset="0"/>
              <a:buChar char="•"/>
            </a:pPr>
            <a:endParaRPr lang="en-ZA" sz="2800" dirty="0" smtClean="0"/>
          </a:p>
          <a:p>
            <a:pPr lvl="0"/>
            <a:endParaRPr lang="en-ZA" sz="2800" dirty="0" smtClean="0"/>
          </a:p>
          <a:p>
            <a:pPr marL="457200" lvl="0" indent="-457200">
              <a:buFont typeface="Arial" panose="020B0604020202020204" pitchFamily="34" charset="0"/>
              <a:buChar char="•"/>
            </a:pPr>
            <a:endParaRPr lang="en-ZA" sz="2800" dirty="0" smtClean="0"/>
          </a:p>
          <a:p>
            <a:pPr marL="457200" lvl="0" indent="-457200">
              <a:buFont typeface="Arial" panose="020B0604020202020204" pitchFamily="34" charset="0"/>
              <a:buChar char="•"/>
            </a:pPr>
            <a:endParaRPr lang="en-ZA" sz="2800" dirty="0" smtClean="0"/>
          </a:p>
          <a:p>
            <a:pPr marL="457200" lvl="0" indent="-457200">
              <a:buFont typeface="Arial" panose="020B0604020202020204" pitchFamily="34" charset="0"/>
              <a:buChar char="•"/>
            </a:pPr>
            <a:endParaRPr lang="en-ZA" sz="280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r>
              <a:rPr lang="en-US" smtClean="0"/>
              <a:t>1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412506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971800" y="1"/>
            <a:ext cx="6019800" cy="1066800"/>
          </a:xfrm>
        </p:spPr>
        <p:txBody>
          <a:bodyPr>
            <a:normAutofit/>
          </a:bodyPr>
          <a:lstStyle/>
          <a:p>
            <a:pPr marL="514350" lvl="0" indent="-514350"/>
            <a:r>
              <a:rPr lang="en-ZA" sz="3600" dirty="0" smtClean="0">
                <a:solidFill>
                  <a:schemeClr val="tx1"/>
                </a:solidFill>
              </a:rPr>
              <a:t>PPTICRM functionality</a:t>
            </a:r>
            <a:endParaRPr lang="en-ZA" sz="3600" dirty="0">
              <a:solidFill>
                <a:schemeClr val="tx1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95536" y="1219200"/>
            <a:ext cx="8748464" cy="4419600"/>
          </a:xfrm>
        </p:spPr>
        <p:txBody>
          <a:bodyPr>
            <a:normAutofit/>
          </a:bodyPr>
          <a:lstStyle/>
          <a:p>
            <a:pPr marL="457200" lvl="0" indent="-457200" algn="just">
              <a:buFont typeface="Wingdings" panose="05000000000000000000" pitchFamily="2" charset="2"/>
              <a:buChar char="§"/>
            </a:pPr>
            <a:endParaRPr lang="en-ZA" sz="2400" dirty="0" smtClean="0">
              <a:solidFill>
                <a:schemeClr val="tx1"/>
              </a:solidFill>
            </a:endParaRPr>
          </a:p>
          <a:p>
            <a:pPr marL="457200" lvl="0" indent="-457200" algn="just">
              <a:buFont typeface="Wingdings" panose="05000000000000000000" pitchFamily="2" charset="2"/>
              <a:buChar char="§"/>
            </a:pPr>
            <a:r>
              <a:rPr lang="en-ZA" sz="2400" dirty="0" smtClean="0">
                <a:solidFill>
                  <a:schemeClr val="tx1"/>
                </a:solidFill>
              </a:rPr>
              <a:t>All districts established the structure from </a:t>
            </a:r>
            <a:r>
              <a:rPr lang="en-ZA" sz="2400" dirty="0">
                <a:solidFill>
                  <a:schemeClr val="tx1"/>
                </a:solidFill>
              </a:rPr>
              <a:t>2015 composed</a:t>
            </a:r>
            <a:r>
              <a:rPr lang="en-ZA" sz="2400" dirty="0" smtClean="0">
                <a:solidFill>
                  <a:schemeClr val="tx1"/>
                </a:solidFill>
              </a:rPr>
              <a:t> of district Senior Management (enablers), clinical </a:t>
            </a:r>
            <a:r>
              <a:rPr lang="en-ZA" sz="2400" dirty="0">
                <a:solidFill>
                  <a:schemeClr val="tx1"/>
                </a:solidFill>
              </a:rPr>
              <a:t>and non </a:t>
            </a:r>
            <a:r>
              <a:rPr lang="en-ZA" sz="2400" dirty="0" smtClean="0">
                <a:solidFill>
                  <a:schemeClr val="tx1"/>
                </a:solidFill>
              </a:rPr>
              <a:t>clinical staff</a:t>
            </a:r>
          </a:p>
          <a:p>
            <a:pPr marL="457200" lvl="0" indent="-457200" algn="just">
              <a:buFont typeface="Wingdings" panose="05000000000000000000" pitchFamily="2" charset="2"/>
              <a:buChar char="§"/>
            </a:pPr>
            <a:r>
              <a:rPr lang="en-ZA" sz="2400" dirty="0" smtClean="0">
                <a:solidFill>
                  <a:schemeClr val="tx1"/>
                </a:solidFill>
              </a:rPr>
              <a:t>Not vigilant in all districts - mostly functional during assessments</a:t>
            </a:r>
          </a:p>
          <a:p>
            <a:pPr marL="457200" indent="-457200" algn="just">
              <a:buFont typeface="Wingdings" panose="05000000000000000000" pitchFamily="2" charset="2"/>
              <a:buChar char="§"/>
            </a:pPr>
            <a:r>
              <a:rPr lang="en-ZA" sz="2400" dirty="0" smtClean="0">
                <a:solidFill>
                  <a:schemeClr val="tx1"/>
                </a:solidFill>
              </a:rPr>
              <a:t>Constant </a:t>
            </a:r>
            <a:r>
              <a:rPr lang="en-ZA" sz="2400" dirty="0">
                <a:solidFill>
                  <a:schemeClr val="tx1"/>
                </a:solidFill>
              </a:rPr>
              <a:t>training is </a:t>
            </a:r>
            <a:r>
              <a:rPr lang="en-ZA" sz="2400" dirty="0" smtClean="0">
                <a:solidFill>
                  <a:schemeClr val="tx1"/>
                </a:solidFill>
              </a:rPr>
              <a:t>done in some districts for </a:t>
            </a:r>
            <a:r>
              <a:rPr lang="en-ZA" sz="2400" dirty="0">
                <a:solidFill>
                  <a:schemeClr val="tx1"/>
                </a:solidFill>
              </a:rPr>
              <a:t>supervisors and </a:t>
            </a:r>
            <a:r>
              <a:rPr lang="en-ZA" sz="2400" dirty="0" smtClean="0">
                <a:solidFill>
                  <a:schemeClr val="tx1"/>
                </a:solidFill>
              </a:rPr>
              <a:t>PHC managers on Ideal </a:t>
            </a:r>
            <a:r>
              <a:rPr lang="en-ZA" sz="2400" dirty="0">
                <a:solidFill>
                  <a:schemeClr val="tx1"/>
                </a:solidFill>
              </a:rPr>
              <a:t>Clinic </a:t>
            </a:r>
            <a:r>
              <a:rPr lang="en-ZA" sz="2400" dirty="0" smtClean="0">
                <a:solidFill>
                  <a:schemeClr val="tx1"/>
                </a:solidFill>
              </a:rPr>
              <a:t>issues such as </a:t>
            </a:r>
            <a:r>
              <a:rPr lang="en-ZA" sz="2400" dirty="0">
                <a:solidFill>
                  <a:schemeClr val="tx1"/>
                </a:solidFill>
              </a:rPr>
              <a:t>interpretation of </a:t>
            </a:r>
            <a:r>
              <a:rPr lang="en-ZA" sz="2400" dirty="0" smtClean="0">
                <a:solidFill>
                  <a:schemeClr val="tx1"/>
                </a:solidFill>
              </a:rPr>
              <a:t>elements and SOPs. </a:t>
            </a:r>
          </a:p>
          <a:p>
            <a:pPr marL="457200" indent="-457200" algn="just">
              <a:buFont typeface="Wingdings" panose="05000000000000000000" pitchFamily="2" charset="2"/>
              <a:buChar char="§"/>
            </a:pPr>
            <a:r>
              <a:rPr lang="en-ZA" sz="2400" dirty="0" smtClean="0">
                <a:solidFill>
                  <a:schemeClr val="tx1"/>
                </a:solidFill>
              </a:rPr>
              <a:t>Role </a:t>
            </a:r>
            <a:r>
              <a:rPr lang="en-ZA" sz="2400" dirty="0">
                <a:solidFill>
                  <a:schemeClr val="tx1"/>
                </a:solidFill>
              </a:rPr>
              <a:t>clarification workshops </a:t>
            </a:r>
            <a:r>
              <a:rPr lang="en-ZA" sz="2400" dirty="0" smtClean="0">
                <a:solidFill>
                  <a:schemeClr val="tx1"/>
                </a:solidFill>
              </a:rPr>
              <a:t>will be done</a:t>
            </a:r>
            <a:endParaRPr lang="en-ZA" sz="2400" dirty="0">
              <a:solidFill>
                <a:schemeClr val="tx1"/>
              </a:solidFill>
            </a:endParaRPr>
          </a:p>
          <a:p>
            <a:pPr marL="457200" lvl="0" indent="-457200" algn="just">
              <a:buFont typeface="Wingdings" panose="05000000000000000000" pitchFamily="2" charset="2"/>
              <a:buChar char="§"/>
            </a:pPr>
            <a:endParaRPr lang="en-ZA" sz="2800" dirty="0" smtClean="0">
              <a:solidFill>
                <a:schemeClr val="tx1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r>
              <a:rPr lang="en-US" smtClean="0"/>
              <a:t>1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661326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971800" y="1"/>
            <a:ext cx="6019800" cy="1066800"/>
          </a:xfrm>
        </p:spPr>
        <p:txBody>
          <a:bodyPr>
            <a:normAutofit fontScale="90000"/>
          </a:bodyPr>
          <a:lstStyle/>
          <a:p>
            <a:pPr marL="514350" lvl="0" indent="-514350"/>
            <a:r>
              <a:rPr lang="en-ZA" dirty="0" smtClean="0">
                <a:solidFill>
                  <a:schemeClr val="tx1"/>
                </a:solidFill>
              </a:rPr>
              <a:t>PPTICRM functionality</a:t>
            </a:r>
            <a:endParaRPr lang="en-ZA" dirty="0">
              <a:solidFill>
                <a:schemeClr val="tx1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33400" y="1219200"/>
            <a:ext cx="8610600" cy="4419600"/>
          </a:xfrm>
        </p:spPr>
        <p:txBody>
          <a:bodyPr>
            <a:normAutofit/>
          </a:bodyPr>
          <a:lstStyle/>
          <a:p>
            <a:pPr marL="457200" lvl="0" indent="-457200">
              <a:buFont typeface="Wingdings" panose="05000000000000000000" pitchFamily="2" charset="2"/>
              <a:buChar char="§"/>
            </a:pPr>
            <a:r>
              <a:rPr lang="en-ZA" sz="2800" dirty="0">
                <a:solidFill>
                  <a:schemeClr val="tx1"/>
                </a:solidFill>
              </a:rPr>
              <a:t>All Managers </a:t>
            </a:r>
            <a:r>
              <a:rPr lang="en-ZA" sz="2800" dirty="0" smtClean="0">
                <a:solidFill>
                  <a:schemeClr val="tx1"/>
                </a:solidFill>
              </a:rPr>
              <a:t>are expected to participate in the  </a:t>
            </a:r>
            <a:r>
              <a:rPr lang="en-ZA" sz="2800" dirty="0">
                <a:solidFill>
                  <a:schemeClr val="tx1"/>
                </a:solidFill>
              </a:rPr>
              <a:t>the PPTICRM </a:t>
            </a:r>
            <a:r>
              <a:rPr lang="en-ZA" sz="2800" dirty="0" smtClean="0">
                <a:solidFill>
                  <a:schemeClr val="tx1"/>
                </a:solidFill>
              </a:rPr>
              <a:t>and  </a:t>
            </a:r>
            <a:r>
              <a:rPr lang="en-ZA" sz="2800" dirty="0">
                <a:solidFill>
                  <a:schemeClr val="tx1"/>
                </a:solidFill>
              </a:rPr>
              <a:t>an appointment </a:t>
            </a:r>
            <a:r>
              <a:rPr lang="en-ZA" sz="2800" dirty="0" smtClean="0">
                <a:solidFill>
                  <a:schemeClr val="tx1"/>
                </a:solidFill>
              </a:rPr>
              <a:t>letter is issued.</a:t>
            </a:r>
          </a:p>
          <a:p>
            <a:pPr marL="457200" lvl="0" indent="-457200">
              <a:buFont typeface="Wingdings" panose="05000000000000000000" pitchFamily="2" charset="2"/>
              <a:buChar char="§"/>
            </a:pPr>
            <a:r>
              <a:rPr lang="en-ZA" sz="2800" dirty="0" smtClean="0">
                <a:solidFill>
                  <a:schemeClr val="tx1"/>
                </a:solidFill>
              </a:rPr>
              <a:t> In Sara Baartman for </a:t>
            </a:r>
            <a:r>
              <a:rPr lang="en-ZA" sz="2800" dirty="0">
                <a:solidFill>
                  <a:schemeClr val="tx1"/>
                </a:solidFill>
              </a:rPr>
              <a:t>the past 4 years the team is consistent and members do not change, and since 2018 two new members are orientated and initiated under supervision on scoring and understanding of </a:t>
            </a:r>
            <a:r>
              <a:rPr lang="en-ZA" sz="2800" dirty="0" smtClean="0">
                <a:solidFill>
                  <a:schemeClr val="tx1"/>
                </a:solidFill>
              </a:rPr>
              <a:t>elements </a:t>
            </a:r>
          </a:p>
          <a:p>
            <a:pPr marL="457200" lvl="0" indent="-457200">
              <a:buFont typeface="Wingdings" panose="05000000000000000000" pitchFamily="2" charset="2"/>
              <a:buChar char="§"/>
            </a:pPr>
            <a:r>
              <a:rPr lang="en-ZA" sz="2800" dirty="0" smtClean="0">
                <a:solidFill>
                  <a:schemeClr val="tx1"/>
                </a:solidFill>
              </a:rPr>
              <a:t>Amathole also have a functional PPTICRM  </a:t>
            </a:r>
            <a:endParaRPr lang="en-ZA" sz="2800" dirty="0">
              <a:solidFill>
                <a:schemeClr val="tx1"/>
              </a:solidFill>
            </a:endParaRPr>
          </a:p>
          <a:p>
            <a:pPr lvl="0"/>
            <a:endParaRPr lang="en-ZA" sz="2800" dirty="0"/>
          </a:p>
          <a:p>
            <a:pPr marL="457200" lvl="0" indent="-457200">
              <a:buFont typeface="Wingdings" panose="05000000000000000000" pitchFamily="2" charset="2"/>
              <a:buChar char="§"/>
            </a:pPr>
            <a:endParaRPr lang="en-ZA" sz="2800" dirty="0" smtClean="0"/>
          </a:p>
          <a:p>
            <a:pPr marL="457200" lvl="0" indent="-457200">
              <a:buFont typeface="Wingdings" panose="05000000000000000000" pitchFamily="2" charset="2"/>
              <a:buChar char="§"/>
            </a:pPr>
            <a:endParaRPr lang="en-ZA" sz="280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r>
              <a:rPr lang="en-US" smtClean="0"/>
              <a:t>1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401162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971800" y="1"/>
            <a:ext cx="6019800" cy="1066800"/>
          </a:xfrm>
        </p:spPr>
        <p:txBody>
          <a:bodyPr>
            <a:normAutofit/>
          </a:bodyPr>
          <a:lstStyle/>
          <a:p>
            <a:pPr marL="514350" lvl="0" indent="-514350"/>
            <a:r>
              <a:rPr lang="en-ZA" dirty="0" smtClean="0">
                <a:solidFill>
                  <a:schemeClr val="tx1"/>
                </a:solidFill>
              </a:rPr>
              <a:t>Challenges</a:t>
            </a:r>
            <a:r>
              <a:rPr lang="en-ZA" dirty="0" smtClean="0"/>
              <a:t> </a:t>
            </a:r>
            <a:endParaRPr lang="en-ZA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33400" y="1219200"/>
            <a:ext cx="8610600" cy="4419600"/>
          </a:xfrm>
        </p:spPr>
        <p:txBody>
          <a:bodyPr>
            <a:normAutofit fontScale="92500" lnSpcReduction="10000"/>
          </a:bodyPr>
          <a:lstStyle/>
          <a:p>
            <a:pPr marL="457200" lvl="0" indent="-457200">
              <a:buFont typeface="Wingdings" panose="05000000000000000000" pitchFamily="2" charset="2"/>
              <a:buChar char="§"/>
            </a:pPr>
            <a:r>
              <a:rPr lang="en-ZA" sz="2800" dirty="0" smtClean="0">
                <a:solidFill>
                  <a:schemeClr val="tx1"/>
                </a:solidFill>
              </a:rPr>
              <a:t>Sustaining best practices </a:t>
            </a:r>
          </a:p>
          <a:p>
            <a:pPr marL="457200" lvl="0" indent="-457200">
              <a:buFont typeface="Wingdings" panose="05000000000000000000" pitchFamily="2" charset="2"/>
              <a:buChar char="§"/>
            </a:pPr>
            <a:r>
              <a:rPr lang="en-ZA" sz="2800" dirty="0" smtClean="0">
                <a:solidFill>
                  <a:schemeClr val="tx1"/>
                </a:solidFill>
              </a:rPr>
              <a:t>Staff mobility</a:t>
            </a:r>
          </a:p>
          <a:p>
            <a:pPr marL="457200" lvl="0" indent="-457200">
              <a:buFont typeface="Wingdings" panose="05000000000000000000" pitchFamily="2" charset="2"/>
              <a:buChar char="§"/>
            </a:pPr>
            <a:r>
              <a:rPr lang="en-ZA" sz="2800" dirty="0" smtClean="0">
                <a:solidFill>
                  <a:schemeClr val="tx1"/>
                </a:solidFill>
              </a:rPr>
              <a:t>Inadequate staffing –  Joe Gqabi district ,facility managers ,PNs , cleaners , etc.</a:t>
            </a:r>
          </a:p>
          <a:p>
            <a:pPr marL="457200" lvl="0" indent="-457200">
              <a:buFont typeface="Wingdings" panose="05000000000000000000" pitchFamily="2" charset="2"/>
              <a:buChar char="§"/>
            </a:pPr>
            <a:r>
              <a:rPr lang="en-ZA" sz="2800" dirty="0" smtClean="0">
                <a:solidFill>
                  <a:schemeClr val="tx1"/>
                </a:solidFill>
              </a:rPr>
              <a:t>QIPs not implemented consistently </a:t>
            </a:r>
          </a:p>
          <a:p>
            <a:pPr marL="457200" indent="-457200">
              <a:buFont typeface="Wingdings" panose="05000000000000000000" pitchFamily="2" charset="2"/>
              <a:buChar char="§"/>
            </a:pPr>
            <a:r>
              <a:rPr lang="en-ZA" sz="2800" dirty="0" smtClean="0">
                <a:solidFill>
                  <a:schemeClr val="tx1"/>
                </a:solidFill>
              </a:rPr>
              <a:t>Facility leadership qualification</a:t>
            </a:r>
          </a:p>
          <a:p>
            <a:pPr marL="457200" lvl="0" indent="-457200">
              <a:buFont typeface="Wingdings" panose="05000000000000000000" pitchFamily="2" charset="2"/>
              <a:buChar char="§"/>
            </a:pPr>
            <a:r>
              <a:rPr lang="en-ZA" sz="2800" dirty="0" smtClean="0">
                <a:solidFill>
                  <a:schemeClr val="tx1"/>
                </a:solidFill>
              </a:rPr>
              <a:t>BLS training gaps</a:t>
            </a:r>
          </a:p>
          <a:p>
            <a:pPr marL="457200" lvl="0" indent="-457200">
              <a:buFont typeface="Wingdings" panose="05000000000000000000" pitchFamily="2" charset="2"/>
              <a:buChar char="§"/>
            </a:pPr>
            <a:r>
              <a:rPr lang="en-ZA" sz="2800" dirty="0" smtClean="0">
                <a:solidFill>
                  <a:schemeClr val="tx1"/>
                </a:solidFill>
              </a:rPr>
              <a:t>Medical  equipment maintenance </a:t>
            </a:r>
          </a:p>
          <a:p>
            <a:pPr marL="457200" lvl="0" indent="-457200">
              <a:buFont typeface="Wingdings" panose="05000000000000000000" pitchFamily="2" charset="2"/>
              <a:buChar char="§"/>
            </a:pPr>
            <a:r>
              <a:rPr lang="en-ZA" sz="2800" dirty="0" smtClean="0">
                <a:solidFill>
                  <a:schemeClr val="tx1"/>
                </a:solidFill>
              </a:rPr>
              <a:t>Dilapidated buildings</a:t>
            </a:r>
          </a:p>
          <a:p>
            <a:pPr marL="457200" lvl="0" indent="-457200">
              <a:buFont typeface="Wingdings" panose="05000000000000000000" pitchFamily="2" charset="2"/>
              <a:buChar char="§"/>
            </a:pPr>
            <a:r>
              <a:rPr lang="en-ZA" sz="2800" dirty="0" smtClean="0">
                <a:solidFill>
                  <a:schemeClr val="tx1"/>
                </a:solidFill>
              </a:rPr>
              <a:t>Municipal buildings</a:t>
            </a:r>
          </a:p>
          <a:p>
            <a:pPr marL="457200" lvl="0" indent="-457200">
              <a:buFont typeface="Wingdings" panose="05000000000000000000" pitchFamily="2" charset="2"/>
              <a:buChar char="§"/>
            </a:pPr>
            <a:endParaRPr lang="en-ZA" sz="2800" dirty="0" smtClean="0">
              <a:solidFill>
                <a:schemeClr val="tx1"/>
              </a:solidFill>
            </a:endParaRPr>
          </a:p>
          <a:p>
            <a:pPr marL="457200" lvl="0" indent="-457200">
              <a:buFont typeface="Wingdings" panose="05000000000000000000" pitchFamily="2" charset="2"/>
              <a:buChar char="§"/>
            </a:pPr>
            <a:endParaRPr lang="en-ZA" sz="280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r>
              <a:rPr lang="en-US" smtClean="0"/>
              <a:t>1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215052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971800" y="1"/>
            <a:ext cx="6019800" cy="1066800"/>
          </a:xfrm>
        </p:spPr>
        <p:txBody>
          <a:bodyPr>
            <a:normAutofit/>
          </a:bodyPr>
          <a:lstStyle/>
          <a:p>
            <a:pPr marL="514350" lvl="0" indent="-514350"/>
            <a:r>
              <a:rPr lang="en-ZA" dirty="0" smtClean="0">
                <a:solidFill>
                  <a:schemeClr val="tx1"/>
                </a:solidFill>
              </a:rPr>
              <a:t>Challenges</a:t>
            </a:r>
            <a:r>
              <a:rPr lang="en-ZA" dirty="0" smtClean="0"/>
              <a:t> </a:t>
            </a:r>
            <a:endParaRPr lang="en-ZA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33400" y="1295399"/>
            <a:ext cx="8610600" cy="4586957"/>
          </a:xfrm>
        </p:spPr>
        <p:txBody>
          <a:bodyPr>
            <a:normAutofit fontScale="92500" lnSpcReduction="20000"/>
          </a:bodyPr>
          <a:lstStyle/>
          <a:p>
            <a:pPr marL="457200" indent="-457200">
              <a:buFont typeface="Wingdings" panose="05000000000000000000" pitchFamily="2" charset="2"/>
              <a:buChar char="§"/>
            </a:pPr>
            <a:r>
              <a:rPr lang="en-ZA" sz="2800" dirty="0" smtClean="0">
                <a:solidFill>
                  <a:schemeClr val="tx1"/>
                </a:solidFill>
              </a:rPr>
              <a:t>SCM issues</a:t>
            </a:r>
          </a:p>
          <a:p>
            <a:pPr marL="457200" indent="-457200">
              <a:buFont typeface="Wingdings" panose="05000000000000000000" pitchFamily="2" charset="2"/>
              <a:buChar char="§"/>
            </a:pPr>
            <a:r>
              <a:rPr lang="en-ZA" sz="2800" dirty="0" smtClean="0">
                <a:solidFill>
                  <a:schemeClr val="tx1"/>
                </a:solidFill>
              </a:rPr>
              <a:t>Inadequate </a:t>
            </a:r>
            <a:r>
              <a:rPr lang="en-ZA" sz="2800" dirty="0">
                <a:solidFill>
                  <a:schemeClr val="tx1"/>
                </a:solidFill>
              </a:rPr>
              <a:t>budget </a:t>
            </a:r>
            <a:r>
              <a:rPr lang="en-ZA" sz="2800" dirty="0" smtClean="0">
                <a:solidFill>
                  <a:schemeClr val="tx1"/>
                </a:solidFill>
              </a:rPr>
              <a:t>&amp; under-expenditure</a:t>
            </a:r>
            <a:endParaRPr lang="en-ZA" sz="2800" dirty="0">
              <a:solidFill>
                <a:schemeClr val="tx1"/>
              </a:solidFill>
            </a:endParaRPr>
          </a:p>
          <a:p>
            <a:pPr marL="457200" indent="-457200">
              <a:buFont typeface="Wingdings" panose="05000000000000000000" pitchFamily="2" charset="2"/>
              <a:buChar char="§"/>
            </a:pPr>
            <a:r>
              <a:rPr lang="en-ZA" sz="2800" dirty="0" smtClean="0">
                <a:solidFill>
                  <a:schemeClr val="tx1"/>
                </a:solidFill>
              </a:rPr>
              <a:t>Human resource management issues</a:t>
            </a:r>
          </a:p>
          <a:p>
            <a:pPr marL="457200" indent="-457200">
              <a:buFont typeface="Wingdings" panose="05000000000000000000" pitchFamily="2" charset="2"/>
              <a:buChar char="§"/>
            </a:pPr>
            <a:r>
              <a:rPr lang="en-ZA" sz="2800" dirty="0" smtClean="0">
                <a:solidFill>
                  <a:schemeClr val="tx1"/>
                </a:solidFill>
              </a:rPr>
              <a:t>Information gaps on IC manual – facilities and supervisors</a:t>
            </a:r>
          </a:p>
          <a:p>
            <a:pPr marL="457200" indent="-457200">
              <a:buFont typeface="Wingdings" panose="05000000000000000000" pitchFamily="2" charset="2"/>
              <a:buChar char="§"/>
            </a:pPr>
            <a:r>
              <a:rPr lang="en-ZA" sz="2800" dirty="0" smtClean="0">
                <a:solidFill>
                  <a:schemeClr val="tx1"/>
                </a:solidFill>
              </a:rPr>
              <a:t>System for general waste disposal</a:t>
            </a:r>
          </a:p>
          <a:p>
            <a:pPr marL="457200" indent="-457200">
              <a:buFont typeface="Wingdings" panose="05000000000000000000" pitchFamily="2" charset="2"/>
              <a:buChar char="§"/>
            </a:pPr>
            <a:r>
              <a:rPr lang="en-ZA" sz="2800" dirty="0" smtClean="0">
                <a:solidFill>
                  <a:schemeClr val="tx1"/>
                </a:solidFill>
              </a:rPr>
              <a:t>Poor sanitation in rural districts</a:t>
            </a:r>
          </a:p>
          <a:p>
            <a:pPr marL="457200" indent="-457200">
              <a:buFont typeface="Wingdings" panose="05000000000000000000" pitchFamily="2" charset="2"/>
              <a:buChar char="§"/>
            </a:pPr>
            <a:r>
              <a:rPr lang="en-ZA" sz="2800" dirty="0" smtClean="0">
                <a:solidFill>
                  <a:schemeClr val="tx1"/>
                </a:solidFill>
              </a:rPr>
              <a:t>MOUs – SAPS ,DOE and DOSD draft</a:t>
            </a:r>
          </a:p>
          <a:p>
            <a:pPr marL="457200" indent="-457200">
              <a:buFont typeface="Wingdings" panose="05000000000000000000" pitchFamily="2" charset="2"/>
              <a:buChar char="§"/>
            </a:pPr>
            <a:r>
              <a:rPr lang="en-ZA" sz="2800" dirty="0" smtClean="0">
                <a:solidFill>
                  <a:schemeClr val="tx1"/>
                </a:solidFill>
              </a:rPr>
              <a:t>Social determinants – water supply , electricity, roads ,transport</a:t>
            </a:r>
          </a:p>
          <a:p>
            <a:pPr marL="457200" indent="-457200">
              <a:buFont typeface="Wingdings" panose="05000000000000000000" pitchFamily="2" charset="2"/>
              <a:buChar char="§"/>
            </a:pPr>
            <a:r>
              <a:rPr lang="en-ZA" sz="2800" dirty="0" smtClean="0">
                <a:solidFill>
                  <a:schemeClr val="tx1"/>
                </a:solidFill>
              </a:rPr>
              <a:t>Security in facilities , guard houses resulting in crime and burglaries</a:t>
            </a:r>
          </a:p>
          <a:p>
            <a:pPr lvl="0"/>
            <a:endParaRPr lang="en-ZA" sz="280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r>
              <a:rPr lang="en-US" smtClean="0"/>
              <a:t>1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958073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971800" y="1"/>
            <a:ext cx="6019800" cy="1066800"/>
          </a:xfrm>
        </p:spPr>
        <p:txBody>
          <a:bodyPr>
            <a:normAutofit/>
          </a:bodyPr>
          <a:lstStyle/>
          <a:p>
            <a:pPr marL="514350" lvl="0" indent="-514350"/>
            <a:r>
              <a:rPr lang="en-ZA" dirty="0" smtClean="0">
                <a:solidFill>
                  <a:schemeClr val="tx1"/>
                </a:solidFill>
              </a:rPr>
              <a:t>Challenges</a:t>
            </a:r>
            <a:r>
              <a:rPr lang="en-ZA" dirty="0" smtClean="0"/>
              <a:t> </a:t>
            </a:r>
            <a:endParaRPr lang="en-ZA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33400" y="1295399"/>
            <a:ext cx="8610600" cy="4586957"/>
          </a:xfrm>
        </p:spPr>
        <p:txBody>
          <a:bodyPr>
            <a:normAutofit/>
          </a:bodyPr>
          <a:lstStyle/>
          <a:p>
            <a:pPr marL="457200" lvl="0" indent="-457200">
              <a:buFont typeface="Wingdings" panose="05000000000000000000" pitchFamily="2" charset="2"/>
              <a:buChar char="§"/>
            </a:pPr>
            <a:r>
              <a:rPr lang="en-ZA" sz="2400" dirty="0" smtClean="0">
                <a:solidFill>
                  <a:schemeClr val="tx1"/>
                </a:solidFill>
              </a:rPr>
              <a:t>Labour relations issues e.g. NMBHD</a:t>
            </a:r>
          </a:p>
          <a:p>
            <a:pPr marL="457200" lvl="0" indent="-457200">
              <a:buFont typeface="Wingdings" panose="05000000000000000000" pitchFamily="2" charset="2"/>
              <a:buChar char="§"/>
            </a:pPr>
            <a:r>
              <a:rPr lang="en-ZA" sz="2400" dirty="0" smtClean="0">
                <a:solidFill>
                  <a:schemeClr val="tx1"/>
                </a:solidFill>
              </a:rPr>
              <a:t>Interruptions by protests , weather conditions (storms)</a:t>
            </a:r>
          </a:p>
          <a:p>
            <a:pPr marL="457200" lvl="0" indent="-457200">
              <a:buFont typeface="Wingdings" panose="05000000000000000000" pitchFamily="2" charset="2"/>
              <a:buChar char="§"/>
            </a:pPr>
            <a:r>
              <a:rPr lang="en-ZA" sz="2400" dirty="0" smtClean="0">
                <a:solidFill>
                  <a:schemeClr val="tx1"/>
                </a:solidFill>
              </a:rPr>
              <a:t>Planning process – Scale Up Plan - provincial vs national</a:t>
            </a:r>
          </a:p>
          <a:p>
            <a:pPr marL="457200" lvl="0" indent="-457200">
              <a:buFont typeface="Wingdings" panose="05000000000000000000" pitchFamily="2" charset="2"/>
              <a:buChar char="§"/>
            </a:pPr>
            <a:r>
              <a:rPr lang="en-ZA" sz="2400" dirty="0" smtClean="0">
                <a:solidFill>
                  <a:schemeClr val="tx1"/>
                </a:solidFill>
              </a:rPr>
              <a:t>Facility profiles update</a:t>
            </a:r>
          </a:p>
          <a:p>
            <a:pPr marL="457200" lvl="0" indent="-457200">
              <a:buFont typeface="Wingdings" panose="05000000000000000000" pitchFamily="2" charset="2"/>
              <a:buChar char="§"/>
            </a:pPr>
            <a:r>
              <a:rPr lang="en-ZA" sz="2400" dirty="0" smtClean="0">
                <a:solidFill>
                  <a:schemeClr val="tx1"/>
                </a:solidFill>
              </a:rPr>
              <a:t>Inadequate use of IC Framework and software reports / information</a:t>
            </a:r>
          </a:p>
          <a:p>
            <a:pPr marL="457200" lvl="0" indent="-457200">
              <a:buFont typeface="Wingdings" panose="05000000000000000000" pitchFamily="2" charset="2"/>
              <a:buChar char="§"/>
            </a:pPr>
            <a:r>
              <a:rPr lang="en-ZA" sz="2400" dirty="0" smtClean="0">
                <a:solidFill>
                  <a:schemeClr val="tx1"/>
                </a:solidFill>
              </a:rPr>
              <a:t>External signage and notices</a:t>
            </a:r>
          </a:p>
          <a:p>
            <a:pPr marL="457200" lvl="0" indent="-457200">
              <a:buFont typeface="Wingdings" panose="05000000000000000000" pitchFamily="2" charset="2"/>
              <a:buChar char="§"/>
            </a:pPr>
            <a:r>
              <a:rPr lang="en-ZA" sz="2400" dirty="0" smtClean="0">
                <a:solidFill>
                  <a:schemeClr val="tx1"/>
                </a:solidFill>
              </a:rPr>
              <a:t>ICT </a:t>
            </a:r>
          </a:p>
          <a:p>
            <a:pPr marL="457200" lvl="0" indent="-457200">
              <a:buFont typeface="Wingdings" panose="05000000000000000000" pitchFamily="2" charset="2"/>
              <a:buChar char="§"/>
            </a:pPr>
            <a:r>
              <a:rPr lang="en-ZA" sz="2400" dirty="0" smtClean="0">
                <a:solidFill>
                  <a:schemeClr val="tx1"/>
                </a:solidFill>
              </a:rPr>
              <a:t>Back up electricity supply</a:t>
            </a:r>
          </a:p>
          <a:p>
            <a:pPr marL="457200" lvl="0" indent="-457200">
              <a:buFont typeface="Wingdings" panose="05000000000000000000" pitchFamily="2" charset="2"/>
              <a:buChar char="§"/>
            </a:pPr>
            <a:endParaRPr lang="en-ZA" sz="280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r>
              <a:rPr lang="en-US" smtClean="0"/>
              <a:t>1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527321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971800" y="1"/>
            <a:ext cx="6019800" cy="1066800"/>
          </a:xfrm>
        </p:spPr>
        <p:txBody>
          <a:bodyPr>
            <a:normAutofit fontScale="90000"/>
          </a:bodyPr>
          <a:lstStyle/>
          <a:p>
            <a:pPr marL="514350" lvl="0" indent="-514350"/>
            <a:r>
              <a:rPr lang="en-ZA" dirty="0" smtClean="0">
                <a:solidFill>
                  <a:schemeClr val="tx1"/>
                </a:solidFill>
              </a:rPr>
              <a:t>Strategies to address challenges </a:t>
            </a:r>
            <a:endParaRPr lang="en-ZA" dirty="0">
              <a:solidFill>
                <a:schemeClr val="tx1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33400" y="1295400"/>
            <a:ext cx="8610600" cy="4343400"/>
          </a:xfrm>
        </p:spPr>
        <p:txBody>
          <a:bodyPr>
            <a:normAutofit/>
          </a:bodyPr>
          <a:lstStyle/>
          <a:p>
            <a:pPr marL="457200" lvl="0" indent="-457200">
              <a:buFont typeface="Wingdings" panose="05000000000000000000" pitchFamily="2" charset="2"/>
              <a:buChar char="§"/>
            </a:pPr>
            <a:r>
              <a:rPr lang="en-ZA" sz="2800" dirty="0" smtClean="0">
                <a:solidFill>
                  <a:schemeClr val="tx1"/>
                </a:solidFill>
              </a:rPr>
              <a:t>Ongoing capacity building of facility managers and </a:t>
            </a:r>
          </a:p>
          <a:p>
            <a:pPr lvl="0"/>
            <a:r>
              <a:rPr lang="en-ZA" sz="2800" dirty="0" smtClean="0">
                <a:solidFill>
                  <a:schemeClr val="tx1"/>
                </a:solidFill>
              </a:rPr>
              <a:t>     Clinic Supervisors</a:t>
            </a:r>
          </a:p>
          <a:p>
            <a:pPr marL="457200" lvl="0" indent="-457200">
              <a:buFont typeface="Wingdings" panose="05000000000000000000" pitchFamily="2" charset="2"/>
              <a:buChar char="§"/>
            </a:pPr>
            <a:r>
              <a:rPr lang="en-ZA" sz="2800" dirty="0" smtClean="0">
                <a:solidFill>
                  <a:schemeClr val="tx1"/>
                </a:solidFill>
              </a:rPr>
              <a:t>Integration of IC with other programs</a:t>
            </a:r>
          </a:p>
          <a:p>
            <a:pPr marL="457200" lvl="0" indent="-457200">
              <a:buFont typeface="Wingdings" panose="05000000000000000000" pitchFamily="2" charset="2"/>
              <a:buChar char="§"/>
            </a:pPr>
            <a:r>
              <a:rPr lang="en-ZA" sz="2800" dirty="0" smtClean="0">
                <a:solidFill>
                  <a:schemeClr val="tx1"/>
                </a:solidFill>
              </a:rPr>
              <a:t>Strengthen PPTICRMs</a:t>
            </a:r>
          </a:p>
          <a:p>
            <a:pPr marL="457200" lvl="0" indent="-457200">
              <a:buFont typeface="Wingdings" panose="05000000000000000000" pitchFamily="2" charset="2"/>
              <a:buChar char="§"/>
            </a:pPr>
            <a:r>
              <a:rPr lang="en-ZA" sz="2800" dirty="0" smtClean="0">
                <a:solidFill>
                  <a:schemeClr val="tx1"/>
                </a:solidFill>
              </a:rPr>
              <a:t>Institutionalize and strengthen PR teams</a:t>
            </a:r>
          </a:p>
          <a:p>
            <a:pPr marL="457200" lvl="0" indent="-457200">
              <a:buFont typeface="Wingdings" panose="05000000000000000000" pitchFamily="2" charset="2"/>
              <a:buChar char="§"/>
            </a:pPr>
            <a:r>
              <a:rPr lang="en-ZA" sz="2800" dirty="0" smtClean="0">
                <a:solidFill>
                  <a:schemeClr val="tx1"/>
                </a:solidFill>
              </a:rPr>
              <a:t>Bore hole system</a:t>
            </a:r>
          </a:p>
          <a:p>
            <a:pPr marL="457200" lvl="0" indent="-457200">
              <a:buFont typeface="Wingdings" panose="05000000000000000000" pitchFamily="2" charset="2"/>
              <a:buChar char="§"/>
            </a:pPr>
            <a:r>
              <a:rPr lang="en-ZA" sz="2800" dirty="0" smtClean="0">
                <a:solidFill>
                  <a:schemeClr val="tx1"/>
                </a:solidFill>
              </a:rPr>
              <a:t> Improve  ICT</a:t>
            </a:r>
          </a:p>
          <a:p>
            <a:pPr marL="457200" lvl="0" indent="-457200">
              <a:buFont typeface="Wingdings" panose="05000000000000000000" pitchFamily="2" charset="2"/>
              <a:buChar char="§"/>
            </a:pPr>
            <a:r>
              <a:rPr lang="en-ZA" sz="2800" dirty="0" smtClean="0">
                <a:solidFill>
                  <a:schemeClr val="tx1"/>
                </a:solidFill>
              </a:rPr>
              <a:t>Improve staffing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r>
              <a:rPr lang="en-US" smtClean="0"/>
              <a:t>1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498721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971800" y="1"/>
            <a:ext cx="6019800" cy="1066800"/>
          </a:xfrm>
        </p:spPr>
        <p:txBody>
          <a:bodyPr>
            <a:normAutofit fontScale="90000"/>
          </a:bodyPr>
          <a:lstStyle/>
          <a:p>
            <a:pPr marL="514350" lvl="0" indent="-514350"/>
            <a:r>
              <a:rPr lang="en-ZA" dirty="0" smtClean="0">
                <a:solidFill>
                  <a:schemeClr val="tx1"/>
                </a:solidFill>
              </a:rPr>
              <a:t>Strategies to address challenges </a:t>
            </a:r>
            <a:endParaRPr lang="en-ZA" dirty="0">
              <a:solidFill>
                <a:schemeClr val="tx1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33400" y="1295400"/>
            <a:ext cx="8610600" cy="4419600"/>
          </a:xfrm>
        </p:spPr>
        <p:txBody>
          <a:bodyPr>
            <a:normAutofit lnSpcReduction="10000"/>
          </a:bodyPr>
          <a:lstStyle/>
          <a:p>
            <a:pPr marL="457200" lvl="0" indent="-457200">
              <a:buFont typeface="Wingdings" panose="05000000000000000000" pitchFamily="2" charset="2"/>
              <a:buChar char="§"/>
            </a:pPr>
            <a:r>
              <a:rPr lang="en-ZA" sz="2800" dirty="0">
                <a:solidFill>
                  <a:schemeClr val="tx1"/>
                </a:solidFill>
              </a:rPr>
              <a:t>District programme managers adopting facilities</a:t>
            </a:r>
          </a:p>
          <a:p>
            <a:pPr marL="457200" lvl="0" indent="-457200">
              <a:buFont typeface="Wingdings" panose="05000000000000000000" pitchFamily="2" charset="2"/>
              <a:buChar char="§"/>
            </a:pPr>
            <a:r>
              <a:rPr lang="en-ZA" sz="2800" dirty="0" smtClean="0">
                <a:solidFill>
                  <a:schemeClr val="tx1"/>
                </a:solidFill>
              </a:rPr>
              <a:t>Mentorship on </a:t>
            </a:r>
            <a:r>
              <a:rPr lang="en-ZA" sz="2800" dirty="0">
                <a:solidFill>
                  <a:schemeClr val="tx1"/>
                </a:solidFill>
              </a:rPr>
              <a:t>ICRM implementation.</a:t>
            </a:r>
          </a:p>
          <a:p>
            <a:pPr marL="457200" lvl="0" indent="-457200">
              <a:buFont typeface="Wingdings" panose="05000000000000000000" pitchFamily="2" charset="2"/>
              <a:buChar char="§"/>
            </a:pPr>
            <a:r>
              <a:rPr lang="en-ZA" sz="2800" dirty="0" smtClean="0">
                <a:solidFill>
                  <a:schemeClr val="tx1"/>
                </a:solidFill>
              </a:rPr>
              <a:t>Include </a:t>
            </a:r>
            <a:r>
              <a:rPr lang="en-ZA" sz="2800" dirty="0">
                <a:solidFill>
                  <a:schemeClr val="tx1"/>
                </a:solidFill>
              </a:rPr>
              <a:t>Ideal Clinic in everyone’s KPA’s</a:t>
            </a:r>
          </a:p>
          <a:p>
            <a:pPr marL="457200" lvl="0" indent="-457200">
              <a:buFont typeface="Wingdings" panose="05000000000000000000" pitchFamily="2" charset="2"/>
              <a:buChar char="§"/>
            </a:pPr>
            <a:r>
              <a:rPr lang="en-ZA" sz="2800" dirty="0">
                <a:solidFill>
                  <a:schemeClr val="tx1"/>
                </a:solidFill>
              </a:rPr>
              <a:t>B</a:t>
            </a:r>
            <a:r>
              <a:rPr lang="en-ZA" sz="2800" dirty="0" smtClean="0">
                <a:solidFill>
                  <a:schemeClr val="tx1"/>
                </a:solidFill>
              </a:rPr>
              <a:t>udget for  BLS training &amp; training material </a:t>
            </a:r>
          </a:p>
          <a:p>
            <a:pPr marL="457200" lvl="0" indent="-457200">
              <a:buFont typeface="Wingdings" panose="05000000000000000000" pitchFamily="2" charset="2"/>
              <a:buChar char="§"/>
            </a:pPr>
            <a:r>
              <a:rPr lang="en-ZA" sz="2800" dirty="0" smtClean="0">
                <a:solidFill>
                  <a:schemeClr val="tx1"/>
                </a:solidFill>
              </a:rPr>
              <a:t>Provincial IC Task Team – Standardization</a:t>
            </a:r>
          </a:p>
          <a:p>
            <a:pPr marL="457200" lvl="0" indent="-457200">
              <a:buFont typeface="Wingdings" panose="05000000000000000000" pitchFamily="2" charset="2"/>
              <a:buChar char="§"/>
            </a:pPr>
            <a:r>
              <a:rPr lang="en-ZA" sz="2800" dirty="0" smtClean="0">
                <a:solidFill>
                  <a:schemeClr val="tx1"/>
                </a:solidFill>
              </a:rPr>
              <a:t>Prioritization – scale up plan</a:t>
            </a:r>
          </a:p>
          <a:p>
            <a:pPr lvl="0"/>
            <a:r>
              <a:rPr lang="en-ZA" sz="2800" dirty="0">
                <a:solidFill>
                  <a:schemeClr val="tx1"/>
                </a:solidFill>
              </a:rPr>
              <a:t> </a:t>
            </a:r>
            <a:r>
              <a:rPr lang="en-ZA" sz="2800" dirty="0" smtClean="0">
                <a:solidFill>
                  <a:schemeClr val="tx1"/>
                </a:solidFill>
              </a:rPr>
              <a:t>                    - facilities with potential – &gt; 60%  </a:t>
            </a:r>
          </a:p>
          <a:p>
            <a:pPr lvl="0"/>
            <a:r>
              <a:rPr lang="en-ZA" sz="2800" dirty="0">
                <a:solidFill>
                  <a:schemeClr val="tx1"/>
                </a:solidFill>
              </a:rPr>
              <a:t> </a:t>
            </a:r>
            <a:r>
              <a:rPr lang="en-ZA" sz="2800" dirty="0" smtClean="0">
                <a:solidFill>
                  <a:schemeClr val="tx1"/>
                </a:solidFill>
              </a:rPr>
              <a:t>                    - &lt; 40%</a:t>
            </a:r>
          </a:p>
          <a:p>
            <a:pPr lvl="0"/>
            <a:r>
              <a:rPr lang="en-ZA" sz="2800" dirty="0">
                <a:solidFill>
                  <a:schemeClr val="tx1"/>
                </a:solidFill>
              </a:rPr>
              <a:t> </a:t>
            </a:r>
            <a:r>
              <a:rPr lang="en-ZA" sz="2800" dirty="0" smtClean="0">
                <a:solidFill>
                  <a:schemeClr val="tx1"/>
                </a:solidFill>
              </a:rPr>
              <a:t>                    - facilities that fell off</a:t>
            </a:r>
            <a:endParaRPr lang="en-ZA" sz="2800" dirty="0">
              <a:solidFill>
                <a:schemeClr val="tx1"/>
              </a:solidFill>
            </a:endParaRPr>
          </a:p>
          <a:p>
            <a:pPr lvl="0"/>
            <a:endParaRPr lang="en-ZA" sz="280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r>
              <a:rPr lang="en-US" smtClean="0"/>
              <a:t>1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738425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971800" y="1"/>
            <a:ext cx="6019800" cy="1066800"/>
          </a:xfrm>
        </p:spPr>
        <p:txBody>
          <a:bodyPr>
            <a:normAutofit fontScale="90000"/>
          </a:bodyPr>
          <a:lstStyle/>
          <a:p>
            <a:pPr marL="514350" lvl="0" indent="-514350"/>
            <a:r>
              <a:rPr lang="en-ZA" dirty="0" smtClean="0">
                <a:solidFill>
                  <a:schemeClr val="tx1"/>
                </a:solidFill>
              </a:rPr>
              <a:t>Sustainability of the program</a:t>
            </a:r>
            <a:endParaRPr lang="en-ZA" dirty="0">
              <a:solidFill>
                <a:schemeClr val="tx1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33400" y="1295400"/>
            <a:ext cx="8610600" cy="4343400"/>
          </a:xfrm>
        </p:spPr>
        <p:txBody>
          <a:bodyPr>
            <a:normAutofit/>
          </a:bodyPr>
          <a:lstStyle/>
          <a:p>
            <a:pPr marL="457200" lvl="0" indent="-457200">
              <a:buFont typeface="Wingdings" panose="05000000000000000000" pitchFamily="2" charset="2"/>
              <a:buChar char="§"/>
            </a:pPr>
            <a:r>
              <a:rPr lang="en-ZA" sz="2800" dirty="0" smtClean="0">
                <a:solidFill>
                  <a:schemeClr val="tx1"/>
                </a:solidFill>
              </a:rPr>
              <a:t>Improve  leadership at facility level</a:t>
            </a:r>
          </a:p>
          <a:p>
            <a:pPr marL="457200" lvl="0" indent="-457200">
              <a:buFont typeface="Wingdings" panose="05000000000000000000" pitchFamily="2" charset="2"/>
              <a:buChar char="§"/>
            </a:pPr>
            <a:r>
              <a:rPr lang="en-ZA" sz="2800" dirty="0" smtClean="0">
                <a:solidFill>
                  <a:schemeClr val="tx1"/>
                </a:solidFill>
              </a:rPr>
              <a:t>Focused  and evident clinic supervision and monitoring</a:t>
            </a:r>
          </a:p>
          <a:p>
            <a:pPr marL="457200" lvl="0" indent="-457200">
              <a:buFont typeface="Wingdings" panose="05000000000000000000" pitchFamily="2" charset="2"/>
              <a:buChar char="§"/>
            </a:pPr>
            <a:r>
              <a:rPr lang="en-ZA" sz="2800" dirty="0" smtClean="0">
                <a:solidFill>
                  <a:schemeClr val="tx1"/>
                </a:solidFill>
              </a:rPr>
              <a:t>Strengthen district PPTICRM</a:t>
            </a:r>
          </a:p>
          <a:p>
            <a:pPr marL="457200" lvl="0" indent="-457200">
              <a:buFont typeface="Wingdings" panose="05000000000000000000" pitchFamily="2" charset="2"/>
              <a:buChar char="§"/>
            </a:pPr>
            <a:r>
              <a:rPr lang="en-ZA" sz="2800" dirty="0" smtClean="0">
                <a:solidFill>
                  <a:schemeClr val="tx1"/>
                </a:solidFill>
              </a:rPr>
              <a:t>Motivation mechanisms for facilities with good practices</a:t>
            </a:r>
          </a:p>
          <a:p>
            <a:pPr marL="457200" lvl="0" indent="-457200">
              <a:buFont typeface="Wingdings" panose="05000000000000000000" pitchFamily="2" charset="2"/>
              <a:buChar char="§"/>
            </a:pPr>
            <a:r>
              <a:rPr lang="en-ZA" sz="2800" dirty="0" smtClean="0">
                <a:solidFill>
                  <a:schemeClr val="tx1"/>
                </a:solidFill>
              </a:rPr>
              <a:t>Improve resource availability</a:t>
            </a:r>
          </a:p>
          <a:p>
            <a:pPr marL="457200" lvl="0" indent="-457200">
              <a:buFont typeface="Wingdings" panose="05000000000000000000" pitchFamily="2" charset="2"/>
              <a:buChar char="§"/>
            </a:pPr>
            <a:r>
              <a:rPr lang="en-ZA" sz="2800" dirty="0" smtClean="0">
                <a:solidFill>
                  <a:schemeClr val="tx1"/>
                </a:solidFill>
              </a:rPr>
              <a:t>Effective management of support from Partners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r>
              <a:rPr lang="en-US" smtClean="0"/>
              <a:t>1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370409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971800" y="1"/>
            <a:ext cx="6019800" cy="1066800"/>
          </a:xfrm>
        </p:spPr>
        <p:txBody>
          <a:bodyPr>
            <a:normAutofit/>
          </a:bodyPr>
          <a:lstStyle/>
          <a:p>
            <a:pPr marL="514350" lvl="0" indent="-514350"/>
            <a:r>
              <a:rPr lang="en-ZA" sz="3200" dirty="0" smtClean="0">
                <a:solidFill>
                  <a:schemeClr val="tx1"/>
                </a:solidFill>
              </a:rPr>
              <a:t>Factors contributing to facilities losing IC status</a:t>
            </a:r>
            <a:endParaRPr lang="en-ZA" sz="3200" dirty="0">
              <a:solidFill>
                <a:schemeClr val="tx1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33400" y="1219200"/>
            <a:ext cx="8610600" cy="4495800"/>
          </a:xfrm>
        </p:spPr>
        <p:txBody>
          <a:bodyPr>
            <a:normAutofit fontScale="92500" lnSpcReduction="20000"/>
          </a:bodyPr>
          <a:lstStyle/>
          <a:p>
            <a:pPr marL="457200" lvl="0" indent="-457200">
              <a:buFont typeface="Wingdings" panose="05000000000000000000" pitchFamily="2" charset="2"/>
              <a:buChar char="§"/>
            </a:pPr>
            <a:r>
              <a:rPr lang="en-ZA" sz="2800" dirty="0" smtClean="0">
                <a:solidFill>
                  <a:schemeClr val="tx1"/>
                </a:solidFill>
              </a:rPr>
              <a:t>Loss of focus on QIPs</a:t>
            </a:r>
          </a:p>
          <a:p>
            <a:pPr marL="457200" lvl="0" indent="-457200">
              <a:buFont typeface="Wingdings" panose="05000000000000000000" pitchFamily="2" charset="2"/>
              <a:buChar char="§"/>
            </a:pPr>
            <a:r>
              <a:rPr lang="en-ZA" sz="2800" dirty="0" smtClean="0">
                <a:solidFill>
                  <a:schemeClr val="tx1"/>
                </a:solidFill>
              </a:rPr>
              <a:t>Inadequate facility management</a:t>
            </a:r>
          </a:p>
          <a:p>
            <a:pPr marL="457200" lvl="0" indent="-457200">
              <a:buFont typeface="Wingdings" panose="05000000000000000000" pitchFamily="2" charset="2"/>
              <a:buChar char="§"/>
            </a:pPr>
            <a:r>
              <a:rPr lang="en-ZA" sz="2800" dirty="0" smtClean="0">
                <a:solidFill>
                  <a:schemeClr val="tx1"/>
                </a:solidFill>
              </a:rPr>
              <a:t>Lack of supervision </a:t>
            </a:r>
          </a:p>
          <a:p>
            <a:pPr marL="457200" lvl="0" indent="-457200">
              <a:buFont typeface="Wingdings" panose="05000000000000000000" pitchFamily="2" charset="2"/>
              <a:buChar char="§"/>
            </a:pPr>
            <a:r>
              <a:rPr lang="en-ZA" sz="2800" dirty="0">
                <a:solidFill>
                  <a:schemeClr val="tx1"/>
                </a:solidFill>
              </a:rPr>
              <a:t>High staff </a:t>
            </a:r>
            <a:r>
              <a:rPr lang="en-ZA" sz="2800" dirty="0" smtClean="0">
                <a:solidFill>
                  <a:schemeClr val="tx1"/>
                </a:solidFill>
              </a:rPr>
              <a:t>turnover</a:t>
            </a:r>
            <a:endParaRPr lang="en-ZA" sz="2800" dirty="0">
              <a:solidFill>
                <a:schemeClr val="tx1"/>
              </a:solidFill>
            </a:endParaRPr>
          </a:p>
          <a:p>
            <a:pPr marL="457200" lvl="0" indent="-457200">
              <a:buFont typeface="Wingdings" panose="05000000000000000000" pitchFamily="2" charset="2"/>
              <a:buChar char="§"/>
            </a:pPr>
            <a:r>
              <a:rPr lang="en-ZA" sz="2800" dirty="0" smtClean="0">
                <a:solidFill>
                  <a:schemeClr val="tx1"/>
                </a:solidFill>
              </a:rPr>
              <a:t>Expiry of </a:t>
            </a:r>
            <a:r>
              <a:rPr lang="en-ZA" sz="2800" dirty="0">
                <a:solidFill>
                  <a:schemeClr val="tx1"/>
                </a:solidFill>
              </a:rPr>
              <a:t>medical and surgical </a:t>
            </a:r>
            <a:r>
              <a:rPr lang="en-ZA" sz="2800" dirty="0" smtClean="0">
                <a:solidFill>
                  <a:schemeClr val="tx1"/>
                </a:solidFill>
              </a:rPr>
              <a:t>supplies</a:t>
            </a:r>
            <a:endParaRPr lang="en-ZA" sz="2800" dirty="0">
              <a:solidFill>
                <a:schemeClr val="tx1"/>
              </a:solidFill>
            </a:endParaRPr>
          </a:p>
          <a:p>
            <a:pPr marL="457200" lvl="0" indent="-457200">
              <a:buFont typeface="Wingdings" panose="05000000000000000000" pitchFamily="2" charset="2"/>
              <a:buChar char="§"/>
            </a:pPr>
            <a:r>
              <a:rPr lang="en-ZA" sz="2800" dirty="0" smtClean="0">
                <a:solidFill>
                  <a:schemeClr val="tx1"/>
                </a:solidFill>
              </a:rPr>
              <a:t>ICRM not a day to day practice</a:t>
            </a:r>
            <a:endParaRPr lang="en-ZA" sz="2800" dirty="0">
              <a:solidFill>
                <a:schemeClr val="tx1"/>
              </a:solidFill>
            </a:endParaRPr>
          </a:p>
          <a:p>
            <a:pPr marL="457200" lvl="0" indent="-457200">
              <a:buFont typeface="Wingdings" panose="05000000000000000000" pitchFamily="2" charset="2"/>
              <a:buChar char="§"/>
            </a:pPr>
            <a:r>
              <a:rPr lang="en-ZA" sz="2800" dirty="0" smtClean="0">
                <a:solidFill>
                  <a:schemeClr val="tx1"/>
                </a:solidFill>
              </a:rPr>
              <a:t>Lack of medical equipment maintenance</a:t>
            </a:r>
          </a:p>
          <a:p>
            <a:pPr marL="457200" lvl="0" indent="-457200">
              <a:buFont typeface="Wingdings" panose="05000000000000000000" pitchFamily="2" charset="2"/>
              <a:buChar char="§"/>
            </a:pPr>
            <a:r>
              <a:rPr lang="en-ZA" sz="2800" dirty="0" smtClean="0">
                <a:solidFill>
                  <a:schemeClr val="tx1"/>
                </a:solidFill>
              </a:rPr>
              <a:t>Inadequate </a:t>
            </a:r>
            <a:r>
              <a:rPr lang="en-ZA" sz="2800" dirty="0">
                <a:solidFill>
                  <a:schemeClr val="tx1"/>
                </a:solidFill>
              </a:rPr>
              <a:t>infrastructure </a:t>
            </a:r>
            <a:r>
              <a:rPr lang="en-ZA" sz="2800" dirty="0" smtClean="0">
                <a:solidFill>
                  <a:schemeClr val="tx1"/>
                </a:solidFill>
              </a:rPr>
              <a:t>maintenance</a:t>
            </a:r>
          </a:p>
          <a:p>
            <a:pPr marL="457200" lvl="0" indent="-457200">
              <a:buFont typeface="Wingdings" panose="05000000000000000000" pitchFamily="2" charset="2"/>
              <a:buChar char="§"/>
            </a:pPr>
            <a:r>
              <a:rPr lang="en-ZA" sz="2800" dirty="0" smtClean="0">
                <a:solidFill>
                  <a:schemeClr val="tx1"/>
                </a:solidFill>
              </a:rPr>
              <a:t>Lack </a:t>
            </a:r>
            <a:r>
              <a:rPr lang="en-ZA" sz="2800" dirty="0">
                <a:solidFill>
                  <a:schemeClr val="tx1"/>
                </a:solidFill>
              </a:rPr>
              <a:t>of institutionalizing the Ideal Clinic model to all the Clinic staff members</a:t>
            </a:r>
            <a:r>
              <a:rPr lang="en-ZA" sz="2800" dirty="0" smtClean="0">
                <a:solidFill>
                  <a:schemeClr val="tx1"/>
                </a:solidFill>
              </a:rPr>
              <a:t>.</a:t>
            </a:r>
          </a:p>
          <a:p>
            <a:pPr marL="457200" lvl="0" indent="-457200">
              <a:buFont typeface="Wingdings" panose="05000000000000000000" pitchFamily="2" charset="2"/>
              <a:buChar char="§"/>
            </a:pPr>
            <a:r>
              <a:rPr lang="en-ZA" sz="2800" dirty="0">
                <a:solidFill>
                  <a:schemeClr val="tx1"/>
                </a:solidFill>
              </a:rPr>
              <a:t> Poor documents management and </a:t>
            </a:r>
            <a:r>
              <a:rPr lang="en-ZA" sz="2800" dirty="0" smtClean="0">
                <a:solidFill>
                  <a:schemeClr val="tx1"/>
                </a:solidFill>
              </a:rPr>
              <a:t>recording</a:t>
            </a:r>
          </a:p>
          <a:p>
            <a:pPr marL="457200" lvl="0" indent="-457200">
              <a:buFont typeface="Wingdings" panose="05000000000000000000" pitchFamily="2" charset="2"/>
              <a:buChar char="§"/>
            </a:pPr>
            <a:endParaRPr lang="en-ZA" sz="2800" dirty="0" smtClean="0"/>
          </a:p>
          <a:p>
            <a:pPr marL="457200" lvl="0" indent="-457200">
              <a:buFont typeface="Wingdings" panose="05000000000000000000" pitchFamily="2" charset="2"/>
              <a:buChar char="§"/>
            </a:pPr>
            <a:endParaRPr lang="en-ZA" sz="2800" dirty="0" smtClean="0"/>
          </a:p>
          <a:p>
            <a:pPr marL="457200" lvl="0" indent="-457200">
              <a:buFont typeface="Wingdings" panose="05000000000000000000" pitchFamily="2" charset="2"/>
              <a:buChar char="§"/>
            </a:pPr>
            <a:endParaRPr lang="en-ZA" sz="2800" dirty="0"/>
          </a:p>
          <a:p>
            <a:pPr marL="457200" lvl="0" indent="-457200">
              <a:buFont typeface="Wingdings" panose="05000000000000000000" pitchFamily="2" charset="2"/>
              <a:buChar char="§"/>
            </a:pPr>
            <a:endParaRPr lang="en-ZA" sz="2800" dirty="0" smtClean="0"/>
          </a:p>
          <a:p>
            <a:pPr marL="457200" lvl="0" indent="-457200">
              <a:buFont typeface="Wingdings" panose="05000000000000000000" pitchFamily="2" charset="2"/>
              <a:buChar char="§"/>
            </a:pPr>
            <a:endParaRPr lang="en-ZA" sz="280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r>
              <a:rPr lang="en-US" smtClean="0"/>
              <a:t>1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025414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971800" y="1"/>
            <a:ext cx="6019800" cy="1066800"/>
          </a:xfrm>
        </p:spPr>
        <p:txBody>
          <a:bodyPr>
            <a:normAutofit/>
          </a:bodyPr>
          <a:lstStyle/>
          <a:p>
            <a:pPr marL="514350" lvl="0" indent="-514350"/>
            <a:r>
              <a:rPr lang="en-ZA" sz="3200" dirty="0" smtClean="0">
                <a:solidFill>
                  <a:schemeClr val="tx1"/>
                </a:solidFill>
              </a:rPr>
              <a:t>Lessons learned</a:t>
            </a:r>
            <a:endParaRPr lang="en-ZA" sz="3200" dirty="0">
              <a:solidFill>
                <a:schemeClr val="tx1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33400" y="1219200"/>
            <a:ext cx="8610600" cy="4495800"/>
          </a:xfrm>
        </p:spPr>
        <p:txBody>
          <a:bodyPr>
            <a:normAutofit fontScale="77500" lnSpcReduction="20000"/>
          </a:bodyPr>
          <a:lstStyle/>
          <a:p>
            <a:pPr marL="457200" lvl="0" indent="-457200">
              <a:buFont typeface="Wingdings" panose="05000000000000000000" pitchFamily="2" charset="2"/>
              <a:buChar char="§"/>
            </a:pPr>
            <a:r>
              <a:rPr lang="en-ZA" sz="2800" dirty="0" smtClean="0">
                <a:solidFill>
                  <a:schemeClr val="tx1"/>
                </a:solidFill>
              </a:rPr>
              <a:t>Sound intergovernmental relations and social partners </a:t>
            </a:r>
          </a:p>
          <a:p>
            <a:pPr marL="457200" lvl="0" indent="-457200">
              <a:buFont typeface="Wingdings" panose="05000000000000000000" pitchFamily="2" charset="2"/>
              <a:buChar char="§"/>
            </a:pPr>
            <a:r>
              <a:rPr lang="en-ZA" sz="2800" dirty="0" smtClean="0">
                <a:solidFill>
                  <a:schemeClr val="tx1"/>
                </a:solidFill>
              </a:rPr>
              <a:t>Clinical governance and leadership </a:t>
            </a:r>
          </a:p>
          <a:p>
            <a:pPr marL="457200" lvl="0" indent="-457200">
              <a:buFont typeface="Wingdings" panose="05000000000000000000" pitchFamily="2" charset="2"/>
              <a:buChar char="§"/>
            </a:pPr>
            <a:r>
              <a:rPr lang="en-ZA" sz="2800" dirty="0" smtClean="0">
                <a:solidFill>
                  <a:schemeClr val="tx1"/>
                </a:solidFill>
              </a:rPr>
              <a:t>Inter-district skills transfer</a:t>
            </a:r>
          </a:p>
          <a:p>
            <a:pPr marL="457200" lvl="0" indent="-457200">
              <a:buFont typeface="Wingdings" panose="05000000000000000000" pitchFamily="2" charset="2"/>
              <a:buChar char="§"/>
            </a:pPr>
            <a:r>
              <a:rPr lang="en-ZA" sz="2800" dirty="0" smtClean="0">
                <a:solidFill>
                  <a:schemeClr val="tx1"/>
                </a:solidFill>
              </a:rPr>
              <a:t>Empowerment of facility staff</a:t>
            </a:r>
          </a:p>
          <a:p>
            <a:pPr marL="457200" lvl="0" indent="-457200">
              <a:buFont typeface="Wingdings" panose="05000000000000000000" pitchFamily="2" charset="2"/>
              <a:buChar char="§"/>
            </a:pPr>
            <a:r>
              <a:rPr lang="en-ZA" sz="2800" dirty="0" smtClean="0">
                <a:solidFill>
                  <a:schemeClr val="tx1"/>
                </a:solidFill>
              </a:rPr>
              <a:t>ICSM component key to IC implementation</a:t>
            </a:r>
          </a:p>
          <a:p>
            <a:pPr marL="457200" lvl="0" indent="-457200">
              <a:buFont typeface="Wingdings" panose="05000000000000000000" pitchFamily="2" charset="2"/>
              <a:buChar char="§"/>
            </a:pPr>
            <a:r>
              <a:rPr lang="en-ZA" sz="2800" dirty="0" smtClean="0">
                <a:solidFill>
                  <a:schemeClr val="tx1"/>
                </a:solidFill>
              </a:rPr>
              <a:t>Drawing quality medical resources for PHC facility staff</a:t>
            </a:r>
          </a:p>
          <a:p>
            <a:pPr marL="457200" lvl="0" indent="-457200">
              <a:buFont typeface="Wingdings" panose="05000000000000000000" pitchFamily="2" charset="2"/>
              <a:buChar char="§"/>
            </a:pPr>
            <a:r>
              <a:rPr lang="en-ZA" sz="2800" dirty="0" smtClean="0">
                <a:solidFill>
                  <a:schemeClr val="tx1"/>
                </a:solidFill>
              </a:rPr>
              <a:t>National , province , district support </a:t>
            </a:r>
          </a:p>
          <a:p>
            <a:pPr marL="457200" lvl="0" indent="-457200">
              <a:buFont typeface="Wingdings" panose="05000000000000000000" pitchFamily="2" charset="2"/>
              <a:buChar char="§"/>
            </a:pPr>
            <a:r>
              <a:rPr lang="en-ZA" sz="2800" dirty="0" smtClean="0">
                <a:solidFill>
                  <a:schemeClr val="tx1"/>
                </a:solidFill>
              </a:rPr>
              <a:t>Positive attitude , professionalism determines success of this program</a:t>
            </a:r>
          </a:p>
          <a:p>
            <a:pPr marL="457200" lvl="0" indent="-457200">
              <a:buFont typeface="Wingdings" panose="05000000000000000000" pitchFamily="2" charset="2"/>
              <a:buChar char="§"/>
            </a:pPr>
            <a:r>
              <a:rPr lang="en-ZA" sz="2800" dirty="0" smtClean="0">
                <a:solidFill>
                  <a:schemeClr val="tx1"/>
                </a:solidFill>
              </a:rPr>
              <a:t>Consistency and accountability very critical</a:t>
            </a:r>
          </a:p>
          <a:p>
            <a:pPr marL="457200" lvl="0" indent="-457200">
              <a:buFont typeface="Wingdings" panose="05000000000000000000" pitchFamily="2" charset="2"/>
              <a:buChar char="§"/>
            </a:pPr>
            <a:r>
              <a:rPr lang="en-ZA" sz="2800" dirty="0" smtClean="0">
                <a:solidFill>
                  <a:schemeClr val="tx1"/>
                </a:solidFill>
              </a:rPr>
              <a:t>Peer reviews gave opportunity to draw from each others strength</a:t>
            </a:r>
          </a:p>
          <a:p>
            <a:pPr marL="457200" indent="-457200">
              <a:buFont typeface="Wingdings" panose="05000000000000000000" pitchFamily="2" charset="2"/>
              <a:buChar char="§"/>
            </a:pPr>
            <a:r>
              <a:rPr lang="en-ZA" sz="2800" dirty="0">
                <a:solidFill>
                  <a:schemeClr val="tx1"/>
                </a:solidFill>
              </a:rPr>
              <a:t>Rationalization  and reclassification of PHC facilities</a:t>
            </a:r>
          </a:p>
          <a:p>
            <a:pPr marL="457200" lvl="0" indent="-457200">
              <a:buFont typeface="Wingdings" panose="05000000000000000000" pitchFamily="2" charset="2"/>
              <a:buChar char="§"/>
            </a:pPr>
            <a:endParaRPr lang="en-ZA" sz="2800" dirty="0" smtClean="0"/>
          </a:p>
          <a:p>
            <a:pPr marL="457200" lvl="0" indent="-457200">
              <a:buFont typeface="Wingdings" panose="05000000000000000000" pitchFamily="2" charset="2"/>
              <a:buChar char="§"/>
            </a:pPr>
            <a:endParaRPr lang="en-ZA" sz="280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r>
              <a:rPr lang="en-US" smtClean="0"/>
              <a:t>1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052645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971800" y="1"/>
            <a:ext cx="6172200" cy="1143000"/>
          </a:xfrm>
        </p:spPr>
        <p:txBody>
          <a:bodyPr>
            <a:normAutofit fontScale="90000"/>
          </a:bodyPr>
          <a:lstStyle/>
          <a:p>
            <a:r>
              <a:rPr lang="en-ZA" dirty="0" smtClean="0"/>
              <a:t>    </a:t>
            </a:r>
            <a:r>
              <a:rPr lang="en-ZA" dirty="0">
                <a:solidFill>
                  <a:schemeClr val="tx1"/>
                </a:solidFill>
              </a:rPr>
              <a:t>O</a:t>
            </a:r>
            <a:r>
              <a:rPr lang="en-ZA" dirty="0" smtClean="0">
                <a:solidFill>
                  <a:schemeClr val="tx1"/>
                </a:solidFill>
              </a:rPr>
              <a:t>ther key improvement strategies</a:t>
            </a:r>
            <a:endParaRPr lang="en-ZA" sz="3600" dirty="0">
              <a:solidFill>
                <a:schemeClr val="tx1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57200" y="1295400"/>
            <a:ext cx="8686800" cy="4419600"/>
          </a:xfrm>
        </p:spPr>
        <p:txBody>
          <a:bodyPr>
            <a:normAutofit/>
          </a:bodyPr>
          <a:lstStyle/>
          <a:p>
            <a:r>
              <a:rPr lang="en-ZA" sz="2000" b="1" dirty="0" smtClean="0">
                <a:solidFill>
                  <a:schemeClr val="tx1"/>
                </a:solidFill>
              </a:rPr>
              <a:t>Aids Health Care Foundation – </a:t>
            </a:r>
            <a:r>
              <a:rPr lang="en-ZA" sz="2000" dirty="0" smtClean="0">
                <a:solidFill>
                  <a:schemeClr val="tx1"/>
                </a:solidFill>
              </a:rPr>
              <a:t>Supports the District in PHC Documents management e.g. procuring organisers and filing cabinets</a:t>
            </a:r>
          </a:p>
          <a:p>
            <a:endParaRPr lang="en-ZA" sz="2000" b="1" dirty="0" smtClean="0">
              <a:solidFill>
                <a:schemeClr val="tx1"/>
              </a:solidFill>
            </a:endParaRPr>
          </a:p>
          <a:p>
            <a:endParaRPr lang="en-ZA" sz="2000" b="1" dirty="0" smtClean="0">
              <a:solidFill>
                <a:schemeClr val="tx1"/>
              </a:solidFill>
            </a:endParaRPr>
          </a:p>
          <a:p>
            <a:endParaRPr lang="en-ZA" sz="2000" b="1" dirty="0">
              <a:solidFill>
                <a:schemeClr val="tx1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r>
              <a:rPr lang="en-US" smtClean="0"/>
              <a:t>1</a:t>
            </a:r>
            <a:endParaRPr lang="en-US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143001"/>
            <a:ext cx="5341268" cy="4739356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41267" y="1295400"/>
            <a:ext cx="3791359" cy="45869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7932853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"/>
            <a:ext cx="8458200" cy="1143000"/>
          </a:xfrm>
        </p:spPr>
        <p:txBody>
          <a:bodyPr/>
          <a:lstStyle/>
          <a:p>
            <a:r>
              <a:rPr lang="en-ZA" dirty="0" smtClean="0"/>
              <a:t>    </a:t>
            </a:r>
            <a:r>
              <a:rPr lang="en-ZA" sz="3600" dirty="0" smtClean="0">
                <a:solidFill>
                  <a:schemeClr val="tx1"/>
                </a:solidFill>
              </a:rPr>
              <a:t>Role of partners </a:t>
            </a:r>
            <a:endParaRPr lang="en-ZA" sz="3600" dirty="0">
              <a:solidFill>
                <a:schemeClr val="tx1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57200" y="1295400"/>
            <a:ext cx="8686800" cy="4419600"/>
          </a:xfrm>
        </p:spPr>
        <p:txBody>
          <a:bodyPr>
            <a:normAutofit/>
          </a:bodyPr>
          <a:lstStyle/>
          <a:p>
            <a:r>
              <a:rPr lang="en-ZA" sz="2000" b="1" dirty="0" smtClean="0">
                <a:solidFill>
                  <a:schemeClr val="tx1"/>
                </a:solidFill>
              </a:rPr>
              <a:t>Aids Health Care Foundation – Built a new structure  (MNCWH Stream) to extend Middle drift CHC as there was overcrowding.</a:t>
            </a:r>
          </a:p>
          <a:p>
            <a:endParaRPr lang="en-ZA" sz="2000" b="1" dirty="0" smtClean="0">
              <a:solidFill>
                <a:schemeClr val="tx1"/>
              </a:solidFill>
            </a:endParaRPr>
          </a:p>
          <a:p>
            <a:endParaRPr lang="en-ZA" sz="2000" b="1" dirty="0" smtClean="0">
              <a:solidFill>
                <a:schemeClr val="tx1"/>
              </a:solidFill>
            </a:endParaRPr>
          </a:p>
          <a:p>
            <a:endParaRPr lang="en-ZA" sz="2000" b="1" dirty="0" smtClean="0">
              <a:solidFill>
                <a:schemeClr val="tx1"/>
              </a:solidFill>
            </a:endParaRPr>
          </a:p>
          <a:p>
            <a:endParaRPr lang="en-ZA" sz="2000" b="1" dirty="0">
              <a:solidFill>
                <a:schemeClr val="tx1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r>
              <a:rPr lang="en-US" smtClean="0">
                <a:solidFill>
                  <a:prstClr val="white"/>
                </a:solidFill>
              </a:rPr>
              <a:t>1</a:t>
            </a:r>
            <a:endParaRPr lang="en-US" dirty="0">
              <a:solidFill>
                <a:prstClr val="white"/>
              </a:solidFill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2133599"/>
            <a:ext cx="4953000" cy="3748757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57801" y="2133599"/>
            <a:ext cx="3886199" cy="37337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53815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"/>
            <a:ext cx="8458200" cy="1143000"/>
          </a:xfrm>
        </p:spPr>
        <p:txBody>
          <a:bodyPr/>
          <a:lstStyle/>
          <a:p>
            <a:r>
              <a:rPr lang="en-ZA" dirty="0" smtClean="0"/>
              <a:t>    </a:t>
            </a:r>
            <a:r>
              <a:rPr lang="en-ZA" sz="3600" dirty="0" smtClean="0">
                <a:solidFill>
                  <a:schemeClr val="tx1"/>
                </a:solidFill>
              </a:rPr>
              <a:t>Role of partners </a:t>
            </a:r>
            <a:endParaRPr lang="en-ZA" sz="3600" dirty="0">
              <a:solidFill>
                <a:schemeClr val="tx1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6200" y="1219200"/>
            <a:ext cx="9067800" cy="4495800"/>
          </a:xfrm>
        </p:spPr>
        <p:txBody>
          <a:bodyPr>
            <a:normAutofit/>
          </a:bodyPr>
          <a:lstStyle/>
          <a:p>
            <a:r>
              <a:rPr lang="en-ZA" sz="2000" b="1" dirty="0" smtClean="0">
                <a:solidFill>
                  <a:schemeClr val="tx1"/>
                </a:solidFill>
              </a:rPr>
              <a:t>Aids Health Care Foundation – </a:t>
            </a:r>
            <a:r>
              <a:rPr lang="en-ZA" sz="2000" dirty="0" smtClean="0">
                <a:solidFill>
                  <a:schemeClr val="tx1"/>
                </a:solidFill>
              </a:rPr>
              <a:t>Supports the District in PHC Documents management e.g. procuring organisers and filing cabinets</a:t>
            </a:r>
          </a:p>
          <a:p>
            <a:endParaRPr lang="en-ZA" sz="2000" b="1" dirty="0" smtClean="0">
              <a:solidFill>
                <a:schemeClr val="tx1"/>
              </a:solidFill>
            </a:endParaRPr>
          </a:p>
          <a:p>
            <a:endParaRPr lang="en-ZA" sz="2000" b="1" dirty="0" smtClean="0">
              <a:solidFill>
                <a:schemeClr val="tx1"/>
              </a:solidFill>
            </a:endParaRPr>
          </a:p>
          <a:p>
            <a:endParaRPr lang="en-ZA" sz="2000" b="1" dirty="0">
              <a:solidFill>
                <a:schemeClr val="tx1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r>
              <a:rPr lang="en-US" smtClean="0"/>
              <a:t>1</a:t>
            </a:r>
            <a:endParaRPr lang="en-US" dirty="0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200" y="2057400"/>
            <a:ext cx="4891335" cy="480060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10200" y="2209800"/>
            <a:ext cx="3733800" cy="350520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967535" y="2057400"/>
            <a:ext cx="4238130" cy="4800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97720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048000" y="1"/>
            <a:ext cx="6096000" cy="1143000"/>
          </a:xfrm>
        </p:spPr>
        <p:txBody>
          <a:bodyPr>
            <a:normAutofit/>
          </a:bodyPr>
          <a:lstStyle/>
          <a:p>
            <a:r>
              <a:rPr lang="en-ZA" dirty="0" smtClean="0"/>
              <a:t>    </a:t>
            </a:r>
            <a:r>
              <a:rPr lang="en-ZA" sz="2700" dirty="0" smtClean="0">
                <a:solidFill>
                  <a:schemeClr val="tx1"/>
                </a:solidFill>
              </a:rPr>
              <a:t>Health Technology improvement  </a:t>
            </a:r>
            <a:endParaRPr lang="en-ZA" sz="2700" dirty="0">
              <a:solidFill>
                <a:schemeClr val="tx1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57200" y="1295400"/>
            <a:ext cx="8686800" cy="4419600"/>
          </a:xfrm>
        </p:spPr>
        <p:txBody>
          <a:bodyPr>
            <a:normAutofit/>
          </a:bodyPr>
          <a:lstStyle/>
          <a:p>
            <a:endParaRPr lang="en-ZA" sz="2000" b="1" dirty="0" smtClean="0">
              <a:solidFill>
                <a:schemeClr val="tx1"/>
              </a:solidFill>
            </a:endParaRPr>
          </a:p>
          <a:p>
            <a:endParaRPr lang="en-ZA" sz="2000" b="1" dirty="0" smtClean="0">
              <a:solidFill>
                <a:schemeClr val="tx1"/>
              </a:solidFill>
            </a:endParaRPr>
          </a:p>
          <a:p>
            <a:endParaRPr lang="en-ZA" sz="2000" b="1" dirty="0">
              <a:solidFill>
                <a:schemeClr val="tx1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r>
              <a:rPr lang="en-US" smtClean="0"/>
              <a:t>1</a:t>
            </a:r>
            <a:endParaRPr lang="en-US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10200" y="2040465"/>
            <a:ext cx="3733800" cy="350520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2498" y="1143000"/>
            <a:ext cx="4572638" cy="5410199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14900" y="1295400"/>
            <a:ext cx="4229100" cy="5257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22288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905720" y="0"/>
            <a:ext cx="6019800" cy="1066800"/>
          </a:xfrm>
        </p:spPr>
        <p:txBody>
          <a:bodyPr>
            <a:normAutofit/>
          </a:bodyPr>
          <a:lstStyle/>
          <a:p>
            <a:pPr marL="514350" lvl="0" indent="-514350"/>
            <a:r>
              <a:rPr lang="en-ZA" sz="3200" dirty="0" smtClean="0">
                <a:solidFill>
                  <a:schemeClr val="tx1"/>
                </a:solidFill>
              </a:rPr>
              <a:t>Colour coded chairs - streams</a:t>
            </a:r>
            <a:endParaRPr lang="en-ZA" sz="3200" dirty="0">
              <a:solidFill>
                <a:schemeClr val="tx1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33400" y="1219200"/>
            <a:ext cx="8610600" cy="4495800"/>
          </a:xfrm>
        </p:spPr>
        <p:txBody>
          <a:bodyPr>
            <a:normAutofit/>
          </a:bodyPr>
          <a:lstStyle/>
          <a:p>
            <a:pPr marL="457200" lvl="0" indent="-457200">
              <a:buFont typeface="Wingdings" panose="05000000000000000000" pitchFamily="2" charset="2"/>
              <a:buChar char="§"/>
            </a:pPr>
            <a:endParaRPr lang="en-ZA" sz="2800" dirty="0" smtClean="0"/>
          </a:p>
          <a:p>
            <a:pPr marL="457200" lvl="0" indent="-457200">
              <a:buFont typeface="Wingdings" panose="05000000000000000000" pitchFamily="2" charset="2"/>
              <a:buChar char="§"/>
            </a:pPr>
            <a:endParaRPr lang="en-ZA" sz="280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r>
              <a:rPr lang="en-US" smtClean="0"/>
              <a:t>1</a:t>
            </a:r>
            <a:endParaRPr lang="en-US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2590801" y="-838201"/>
            <a:ext cx="4495800" cy="86106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16250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971800" y="1"/>
            <a:ext cx="6019800" cy="1066800"/>
          </a:xfrm>
        </p:spPr>
        <p:txBody>
          <a:bodyPr>
            <a:normAutofit/>
          </a:bodyPr>
          <a:lstStyle/>
          <a:p>
            <a:pPr marL="514350" lvl="0" indent="-514350"/>
            <a:r>
              <a:rPr lang="en-ZA" dirty="0" smtClean="0">
                <a:solidFill>
                  <a:schemeClr val="tx1"/>
                </a:solidFill>
              </a:rPr>
              <a:t>Consulting room</a:t>
            </a:r>
            <a:endParaRPr lang="en-ZA" dirty="0">
              <a:solidFill>
                <a:schemeClr val="tx1"/>
              </a:solidFill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5536" y="1371421"/>
            <a:ext cx="8138863" cy="4267379"/>
          </a:xfrm>
          <a:prstGeom prst="rect">
            <a:avLst/>
          </a:prstGeom>
        </p:spPr>
      </p:pic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33400" y="1219200"/>
            <a:ext cx="8610600" cy="4419600"/>
          </a:xfrm>
        </p:spPr>
        <p:txBody>
          <a:bodyPr>
            <a:normAutofit/>
          </a:bodyPr>
          <a:lstStyle/>
          <a:p>
            <a:pPr lvl="0"/>
            <a:endParaRPr lang="en-ZA" sz="280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r>
              <a:rPr lang="en-US" smtClean="0"/>
              <a:t>1</a:t>
            </a:r>
            <a:endParaRPr lang="en-US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3081" y="1066801"/>
            <a:ext cx="8720919" cy="48155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87392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971800" y="1"/>
            <a:ext cx="6019800" cy="1066800"/>
          </a:xfrm>
        </p:spPr>
        <p:txBody>
          <a:bodyPr>
            <a:normAutofit fontScale="90000"/>
          </a:bodyPr>
          <a:lstStyle/>
          <a:p>
            <a:pPr marL="514350" lvl="0" indent="-514350"/>
            <a:r>
              <a:rPr lang="en-ZA" dirty="0" smtClean="0">
                <a:solidFill>
                  <a:schemeClr val="tx1"/>
                </a:solidFill>
              </a:rPr>
              <a:t>Staff capacity building</a:t>
            </a:r>
            <a:endParaRPr lang="en-ZA" dirty="0">
              <a:solidFill>
                <a:schemeClr val="tx1"/>
              </a:solidFill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210056"/>
            <a:ext cx="9144000" cy="4437888"/>
          </a:xfrm>
          <a:prstGeom prst="rect">
            <a:avLst/>
          </a:prstGeom>
        </p:spPr>
      </p:pic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0" y="1278513"/>
            <a:ext cx="9001836" cy="4571999"/>
          </a:xfrm>
        </p:spPr>
        <p:txBody>
          <a:bodyPr>
            <a:normAutofit/>
          </a:bodyPr>
          <a:lstStyle/>
          <a:p>
            <a:pPr lvl="0"/>
            <a:endParaRPr lang="en-ZA" sz="280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r>
              <a:rPr lang="en-US" smtClean="0"/>
              <a:t>1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974615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971800" y="1"/>
            <a:ext cx="6019800" cy="1066800"/>
          </a:xfrm>
        </p:spPr>
        <p:txBody>
          <a:bodyPr>
            <a:normAutofit fontScale="90000"/>
          </a:bodyPr>
          <a:lstStyle/>
          <a:p>
            <a:pPr marL="514350" lvl="0" indent="-514350"/>
            <a:r>
              <a:rPr lang="en-ZA" dirty="0" smtClean="0">
                <a:solidFill>
                  <a:schemeClr val="tx1"/>
                </a:solidFill>
              </a:rPr>
              <a:t>Critical Role Players of IC</a:t>
            </a:r>
            <a:endParaRPr lang="en-ZA" dirty="0">
              <a:solidFill>
                <a:schemeClr val="tx1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33400" y="1219200"/>
            <a:ext cx="8610600" cy="4480594"/>
          </a:xfrm>
        </p:spPr>
        <p:txBody>
          <a:bodyPr>
            <a:normAutofit fontScale="92500" lnSpcReduction="20000"/>
          </a:bodyPr>
          <a:lstStyle/>
          <a:p>
            <a:pPr lvl="0"/>
            <a:r>
              <a:rPr lang="en-ZA" sz="2800" b="1" dirty="0" smtClean="0">
                <a:solidFill>
                  <a:schemeClr val="tx1"/>
                </a:solidFill>
              </a:rPr>
              <a:t>Provincial Level </a:t>
            </a:r>
          </a:p>
          <a:p>
            <a:pPr marL="457200" lvl="0" indent="-457200">
              <a:buFont typeface="Wingdings" panose="05000000000000000000" pitchFamily="2" charset="2"/>
              <a:buChar char="§"/>
            </a:pPr>
            <a:r>
              <a:rPr lang="en-ZA" sz="2800" dirty="0" smtClean="0">
                <a:solidFill>
                  <a:schemeClr val="tx1"/>
                </a:solidFill>
              </a:rPr>
              <a:t>EMT </a:t>
            </a:r>
          </a:p>
          <a:p>
            <a:pPr marL="457200" lvl="0" indent="-457200">
              <a:buFont typeface="Wingdings" panose="05000000000000000000" pitchFamily="2" charset="2"/>
              <a:buChar char="§"/>
            </a:pPr>
            <a:r>
              <a:rPr lang="en-ZA" sz="2800" dirty="0" smtClean="0">
                <a:solidFill>
                  <a:schemeClr val="tx1"/>
                </a:solidFill>
              </a:rPr>
              <a:t>Provincial Champions</a:t>
            </a:r>
          </a:p>
          <a:p>
            <a:pPr marL="457200" lvl="0" indent="-457200">
              <a:buFont typeface="Wingdings" panose="05000000000000000000" pitchFamily="2" charset="2"/>
              <a:buChar char="§"/>
            </a:pPr>
            <a:r>
              <a:rPr lang="en-ZA" sz="2800" dirty="0" smtClean="0">
                <a:solidFill>
                  <a:schemeClr val="tx1"/>
                </a:solidFill>
              </a:rPr>
              <a:t>Provincial PPTICRM</a:t>
            </a:r>
          </a:p>
          <a:p>
            <a:pPr marL="457200" lvl="0" indent="-457200">
              <a:buFont typeface="Wingdings" panose="05000000000000000000" pitchFamily="2" charset="2"/>
              <a:buChar char="§"/>
            </a:pPr>
            <a:r>
              <a:rPr lang="en-ZA" sz="2800" dirty="0" smtClean="0">
                <a:solidFill>
                  <a:schemeClr val="tx1"/>
                </a:solidFill>
              </a:rPr>
              <a:t>Program Managers </a:t>
            </a:r>
          </a:p>
          <a:p>
            <a:pPr lvl="0"/>
            <a:r>
              <a:rPr lang="en-ZA" sz="2800" b="1" dirty="0" smtClean="0">
                <a:solidFill>
                  <a:schemeClr val="tx1"/>
                </a:solidFill>
              </a:rPr>
              <a:t>District level </a:t>
            </a:r>
          </a:p>
          <a:p>
            <a:pPr marL="457200" lvl="0" indent="-457200">
              <a:buFont typeface="Wingdings" panose="05000000000000000000" pitchFamily="2" charset="2"/>
              <a:buChar char="§"/>
            </a:pPr>
            <a:r>
              <a:rPr lang="en-ZA" sz="2800" dirty="0" smtClean="0">
                <a:solidFill>
                  <a:schemeClr val="tx1"/>
                </a:solidFill>
              </a:rPr>
              <a:t>District Manager</a:t>
            </a:r>
          </a:p>
          <a:p>
            <a:pPr marL="457200" lvl="0" indent="-457200">
              <a:buFont typeface="Wingdings" panose="05000000000000000000" pitchFamily="2" charset="2"/>
              <a:buChar char="§"/>
            </a:pPr>
            <a:r>
              <a:rPr lang="en-ZA" sz="2800" dirty="0" smtClean="0">
                <a:solidFill>
                  <a:schemeClr val="tx1"/>
                </a:solidFill>
              </a:rPr>
              <a:t>DMT members </a:t>
            </a:r>
            <a:endParaRPr lang="en-ZA" sz="2800" dirty="0">
              <a:solidFill>
                <a:schemeClr val="tx1"/>
              </a:solidFill>
            </a:endParaRPr>
          </a:p>
          <a:p>
            <a:pPr marL="457200" lvl="0" indent="-457200">
              <a:buFont typeface="Wingdings" panose="05000000000000000000" pitchFamily="2" charset="2"/>
              <a:buChar char="§"/>
            </a:pPr>
            <a:r>
              <a:rPr lang="en-ZA" sz="2800" dirty="0" smtClean="0">
                <a:solidFill>
                  <a:schemeClr val="tx1"/>
                </a:solidFill>
              </a:rPr>
              <a:t>District Champions </a:t>
            </a:r>
          </a:p>
          <a:p>
            <a:pPr marL="457200" lvl="0" indent="-457200">
              <a:buFont typeface="Wingdings" panose="05000000000000000000" pitchFamily="2" charset="2"/>
              <a:buChar char="§"/>
            </a:pPr>
            <a:r>
              <a:rPr lang="en-ZA" sz="2800" dirty="0" smtClean="0">
                <a:solidFill>
                  <a:schemeClr val="tx1"/>
                </a:solidFill>
              </a:rPr>
              <a:t>District PPTICRM</a:t>
            </a:r>
          </a:p>
          <a:p>
            <a:pPr marL="457200" lvl="0" indent="-457200">
              <a:buFont typeface="Wingdings" panose="05000000000000000000" pitchFamily="2" charset="2"/>
              <a:buChar char="§"/>
            </a:pPr>
            <a:r>
              <a:rPr lang="en-ZA" sz="2800" dirty="0" smtClean="0">
                <a:solidFill>
                  <a:schemeClr val="tx1"/>
                </a:solidFill>
              </a:rPr>
              <a:t>DCSTs</a:t>
            </a:r>
          </a:p>
          <a:p>
            <a:pPr lvl="0"/>
            <a:endParaRPr lang="en-ZA" sz="280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r>
              <a:rPr lang="en-US" smtClean="0"/>
              <a:t>1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09725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971800" y="1"/>
            <a:ext cx="6019800" cy="1066800"/>
          </a:xfrm>
        </p:spPr>
        <p:txBody>
          <a:bodyPr>
            <a:normAutofit fontScale="90000"/>
          </a:bodyPr>
          <a:lstStyle/>
          <a:p>
            <a:pPr marL="514350" lvl="0" indent="-514350"/>
            <a:r>
              <a:rPr lang="en-ZA" dirty="0" smtClean="0">
                <a:solidFill>
                  <a:schemeClr val="tx1"/>
                </a:solidFill>
              </a:rPr>
              <a:t>Critical Role Players of IC</a:t>
            </a:r>
            <a:endParaRPr lang="en-ZA" dirty="0">
              <a:solidFill>
                <a:schemeClr val="tx1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33400" y="1219200"/>
            <a:ext cx="8610600" cy="4495800"/>
          </a:xfrm>
        </p:spPr>
        <p:txBody>
          <a:bodyPr>
            <a:normAutofit/>
          </a:bodyPr>
          <a:lstStyle/>
          <a:p>
            <a:pPr marL="457200" lvl="0" indent="-457200">
              <a:buFont typeface="Wingdings" panose="05000000000000000000" pitchFamily="2" charset="2"/>
              <a:buChar char="§"/>
            </a:pPr>
            <a:r>
              <a:rPr lang="en-ZA" sz="2800" dirty="0">
                <a:solidFill>
                  <a:schemeClr val="tx1"/>
                </a:solidFill>
              </a:rPr>
              <a:t>Clinic Supervisors </a:t>
            </a:r>
            <a:endParaRPr lang="en-ZA" sz="2800" dirty="0" smtClean="0">
              <a:solidFill>
                <a:schemeClr val="tx1"/>
              </a:solidFill>
            </a:endParaRPr>
          </a:p>
          <a:p>
            <a:pPr marL="457200" lvl="0" indent="-457200">
              <a:buFont typeface="Wingdings" panose="05000000000000000000" pitchFamily="2" charset="2"/>
              <a:buChar char="§"/>
            </a:pPr>
            <a:r>
              <a:rPr lang="en-ZA" sz="2800" dirty="0" smtClean="0">
                <a:solidFill>
                  <a:schemeClr val="tx1"/>
                </a:solidFill>
              </a:rPr>
              <a:t>WBPHCOT</a:t>
            </a:r>
            <a:endParaRPr lang="en-ZA" sz="2800" dirty="0">
              <a:solidFill>
                <a:schemeClr val="tx1"/>
              </a:solidFill>
            </a:endParaRPr>
          </a:p>
          <a:p>
            <a:pPr marL="457200" lvl="0" indent="-457200">
              <a:buFont typeface="Wingdings" panose="05000000000000000000" pitchFamily="2" charset="2"/>
              <a:buChar char="§"/>
            </a:pPr>
            <a:r>
              <a:rPr lang="en-ZA" sz="2800" dirty="0" smtClean="0">
                <a:solidFill>
                  <a:schemeClr val="tx1"/>
                </a:solidFill>
              </a:rPr>
              <a:t>Supporting Partners </a:t>
            </a:r>
          </a:p>
          <a:p>
            <a:pPr marL="457200" lvl="0" indent="-457200">
              <a:buFont typeface="Wingdings" panose="05000000000000000000" pitchFamily="2" charset="2"/>
              <a:buChar char="§"/>
            </a:pPr>
            <a:r>
              <a:rPr lang="en-ZA" sz="2800" dirty="0" smtClean="0">
                <a:solidFill>
                  <a:schemeClr val="tx1"/>
                </a:solidFill>
              </a:rPr>
              <a:t>Sector departments</a:t>
            </a:r>
          </a:p>
          <a:p>
            <a:pPr lvl="0"/>
            <a:r>
              <a:rPr lang="en-ZA" sz="2800" b="1" dirty="0" smtClean="0">
                <a:solidFill>
                  <a:schemeClr val="tx1"/>
                </a:solidFill>
              </a:rPr>
              <a:t>Facility level </a:t>
            </a:r>
          </a:p>
          <a:p>
            <a:pPr marL="457200" lvl="0" indent="-457200">
              <a:buFont typeface="Wingdings" panose="05000000000000000000" pitchFamily="2" charset="2"/>
              <a:buChar char="§"/>
            </a:pPr>
            <a:r>
              <a:rPr lang="en-ZA" sz="2800" dirty="0" smtClean="0">
                <a:solidFill>
                  <a:schemeClr val="tx1"/>
                </a:solidFill>
              </a:rPr>
              <a:t>Facility Manager</a:t>
            </a:r>
          </a:p>
          <a:p>
            <a:pPr marL="457200" lvl="0" indent="-457200">
              <a:buFont typeface="Wingdings" panose="05000000000000000000" pitchFamily="2" charset="2"/>
              <a:buChar char="§"/>
            </a:pPr>
            <a:r>
              <a:rPr lang="en-ZA" sz="2800" dirty="0" smtClean="0">
                <a:solidFill>
                  <a:schemeClr val="tx1"/>
                </a:solidFill>
              </a:rPr>
              <a:t>Facility champions</a:t>
            </a:r>
          </a:p>
          <a:p>
            <a:pPr marL="457200" lvl="0" indent="-457200">
              <a:buFont typeface="Wingdings" panose="05000000000000000000" pitchFamily="2" charset="2"/>
              <a:buChar char="§"/>
            </a:pPr>
            <a:r>
              <a:rPr lang="en-ZA" sz="2800" dirty="0" smtClean="0">
                <a:solidFill>
                  <a:schemeClr val="tx1"/>
                </a:solidFill>
              </a:rPr>
              <a:t>Clinic committees </a:t>
            </a:r>
          </a:p>
          <a:p>
            <a:pPr lvl="0"/>
            <a:endParaRPr lang="en-ZA" sz="280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r>
              <a:rPr lang="en-US" smtClean="0"/>
              <a:t>1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380527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971800" y="1"/>
            <a:ext cx="6019800" cy="1066800"/>
          </a:xfrm>
        </p:spPr>
        <p:txBody>
          <a:bodyPr>
            <a:noAutofit/>
          </a:bodyPr>
          <a:lstStyle/>
          <a:p>
            <a:pPr marL="514350" lvl="0" indent="-514350"/>
            <a:r>
              <a:rPr lang="en-ZA" sz="3600" dirty="0" smtClean="0">
                <a:solidFill>
                  <a:schemeClr val="tx1"/>
                </a:solidFill>
              </a:rPr>
              <a:t>Objectivity in conducting SDs, PR &amp; PRU</a:t>
            </a:r>
            <a:endParaRPr lang="en-ZA" sz="3600" dirty="0">
              <a:solidFill>
                <a:schemeClr val="tx1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33400" y="1295400"/>
            <a:ext cx="8458200" cy="4343400"/>
          </a:xfrm>
        </p:spPr>
        <p:txBody>
          <a:bodyPr>
            <a:normAutofit/>
          </a:bodyPr>
          <a:lstStyle/>
          <a:p>
            <a:pPr marL="457200" lvl="0" indent="-457200">
              <a:buFont typeface="Wingdings" panose="05000000000000000000" pitchFamily="2" charset="2"/>
              <a:buChar char="§"/>
            </a:pPr>
            <a:r>
              <a:rPr lang="en-ZA" sz="2800" dirty="0" smtClean="0">
                <a:solidFill>
                  <a:schemeClr val="tx1"/>
                </a:solidFill>
              </a:rPr>
              <a:t>Involvement of provincial PPTICRM </a:t>
            </a:r>
          </a:p>
          <a:p>
            <a:pPr marL="457200" lvl="0" indent="-457200">
              <a:buFont typeface="Wingdings" panose="05000000000000000000" pitchFamily="2" charset="2"/>
              <a:buChar char="§"/>
            </a:pPr>
            <a:r>
              <a:rPr lang="en-ZA" sz="2800" dirty="0" smtClean="0">
                <a:solidFill>
                  <a:schemeClr val="tx1"/>
                </a:solidFill>
              </a:rPr>
              <a:t>Cross facility SDs within the cluster</a:t>
            </a:r>
          </a:p>
          <a:p>
            <a:pPr marL="457200" lvl="0" indent="-457200">
              <a:buFont typeface="Wingdings" panose="05000000000000000000" pitchFamily="2" charset="2"/>
              <a:buChar char="§"/>
            </a:pPr>
            <a:r>
              <a:rPr lang="en-ZA" sz="2800" dirty="0" smtClean="0">
                <a:solidFill>
                  <a:schemeClr val="tx1"/>
                </a:solidFill>
              </a:rPr>
              <a:t>Revision of the </a:t>
            </a:r>
            <a:r>
              <a:rPr lang="en-ZA" sz="2800" dirty="0">
                <a:solidFill>
                  <a:schemeClr val="tx1"/>
                </a:solidFill>
              </a:rPr>
              <a:t>manual together and iron issues of clarity </a:t>
            </a:r>
            <a:r>
              <a:rPr lang="en-ZA" sz="2800" dirty="0" smtClean="0">
                <a:solidFill>
                  <a:schemeClr val="tx1"/>
                </a:solidFill>
              </a:rPr>
              <a:t>and enhance standard practice </a:t>
            </a:r>
            <a:endParaRPr lang="en-ZA" sz="2800" dirty="0">
              <a:solidFill>
                <a:schemeClr val="tx1"/>
              </a:solidFill>
            </a:endParaRPr>
          </a:p>
          <a:p>
            <a:pPr marL="457200" lvl="0" indent="-457200">
              <a:buFont typeface="Wingdings" panose="05000000000000000000" pitchFamily="2" charset="2"/>
              <a:buChar char="§"/>
            </a:pPr>
            <a:r>
              <a:rPr lang="en-ZA" sz="2800" dirty="0" smtClean="0">
                <a:solidFill>
                  <a:schemeClr val="tx1"/>
                </a:solidFill>
              </a:rPr>
              <a:t>Training of PR teams</a:t>
            </a:r>
          </a:p>
          <a:p>
            <a:pPr marL="457200" lvl="0" indent="-457200">
              <a:buFont typeface="Wingdings" panose="05000000000000000000" pitchFamily="2" charset="2"/>
              <a:buChar char="§"/>
            </a:pPr>
            <a:r>
              <a:rPr lang="en-ZA" sz="2800" dirty="0" smtClean="0">
                <a:solidFill>
                  <a:schemeClr val="tx1"/>
                </a:solidFill>
              </a:rPr>
              <a:t>Using the IC Manual as the Bible at all levels</a:t>
            </a:r>
          </a:p>
          <a:p>
            <a:pPr marL="457200" lvl="0" indent="-457200">
              <a:buFont typeface="Wingdings" panose="05000000000000000000" pitchFamily="2" charset="2"/>
              <a:buChar char="§"/>
            </a:pPr>
            <a:r>
              <a:rPr lang="en-ZA" sz="2800" dirty="0" smtClean="0">
                <a:solidFill>
                  <a:schemeClr val="tx1"/>
                </a:solidFill>
              </a:rPr>
              <a:t>Verification of outcomes after baseline SDs – Clinic Supervisors</a:t>
            </a:r>
          </a:p>
          <a:p>
            <a:pPr marL="457200" lvl="0" indent="-457200">
              <a:buFont typeface="Wingdings" panose="05000000000000000000" pitchFamily="2" charset="2"/>
              <a:buChar char="§"/>
            </a:pPr>
            <a:endParaRPr lang="en-ZA" sz="280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r>
              <a:rPr lang="en-US" smtClean="0"/>
              <a:t>1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325166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971800" y="1"/>
            <a:ext cx="6019800" cy="1066800"/>
          </a:xfrm>
        </p:spPr>
        <p:txBody>
          <a:bodyPr>
            <a:noAutofit/>
          </a:bodyPr>
          <a:lstStyle/>
          <a:p>
            <a:pPr marL="514350" lvl="0" indent="-514350"/>
            <a:r>
              <a:rPr lang="en-ZA" sz="3600" dirty="0" smtClean="0">
                <a:solidFill>
                  <a:schemeClr val="tx1"/>
                </a:solidFill>
              </a:rPr>
              <a:t>Relationship between IC &amp; OHSC</a:t>
            </a:r>
            <a:endParaRPr lang="en-ZA" sz="3600" dirty="0">
              <a:solidFill>
                <a:schemeClr val="tx1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95536" y="1295400"/>
            <a:ext cx="8748464" cy="4343400"/>
          </a:xfrm>
        </p:spPr>
        <p:txBody>
          <a:bodyPr>
            <a:normAutofit/>
          </a:bodyPr>
          <a:lstStyle/>
          <a:p>
            <a:pPr marL="457200" lvl="0" indent="-457200">
              <a:buFont typeface="Wingdings" panose="05000000000000000000" pitchFamily="2" charset="2"/>
              <a:buChar char="§"/>
            </a:pPr>
            <a:r>
              <a:rPr lang="en-ZA" sz="2800" dirty="0" smtClean="0">
                <a:solidFill>
                  <a:schemeClr val="tx1"/>
                </a:solidFill>
              </a:rPr>
              <a:t>Initially these were running parallel and frustrating at implementation level</a:t>
            </a:r>
          </a:p>
          <a:p>
            <a:pPr marL="457200" lvl="0" indent="-457200">
              <a:buFont typeface="Wingdings" panose="05000000000000000000" pitchFamily="2" charset="2"/>
              <a:buChar char="§"/>
            </a:pPr>
            <a:r>
              <a:rPr lang="en-ZA" sz="2800" dirty="0" smtClean="0">
                <a:solidFill>
                  <a:schemeClr val="tx1"/>
                </a:solidFill>
              </a:rPr>
              <a:t>Over the years gradually getting aligned </a:t>
            </a:r>
          </a:p>
          <a:p>
            <a:pPr marL="457200" lvl="0" indent="-457200">
              <a:buFont typeface="Wingdings" panose="05000000000000000000" pitchFamily="2" charset="2"/>
              <a:buChar char="§"/>
            </a:pPr>
            <a:r>
              <a:rPr lang="en-ZA" sz="2800" dirty="0" smtClean="0">
                <a:solidFill>
                  <a:schemeClr val="tx1"/>
                </a:solidFill>
              </a:rPr>
              <a:t>Aligned assessment tools</a:t>
            </a:r>
          </a:p>
          <a:p>
            <a:pPr marL="457200" lvl="0" indent="-457200">
              <a:buFont typeface="Wingdings" panose="05000000000000000000" pitchFamily="2" charset="2"/>
              <a:buChar char="§"/>
            </a:pPr>
            <a:r>
              <a:rPr lang="en-ZA" sz="2800" dirty="0" smtClean="0">
                <a:solidFill>
                  <a:schemeClr val="tx1"/>
                </a:solidFill>
              </a:rPr>
              <a:t>There`s now more understanding of the IC role vs OHSC role</a:t>
            </a:r>
          </a:p>
          <a:p>
            <a:pPr marL="457200" lvl="0" indent="-457200">
              <a:buFont typeface="Wingdings" panose="05000000000000000000" pitchFamily="2" charset="2"/>
              <a:buChar char="§"/>
            </a:pPr>
            <a:r>
              <a:rPr lang="en-ZA" sz="2800" dirty="0" smtClean="0">
                <a:solidFill>
                  <a:schemeClr val="tx1"/>
                </a:solidFill>
              </a:rPr>
              <a:t>If OHSC can prioritise facilities with IC status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r>
              <a:rPr lang="en-US" smtClean="0"/>
              <a:t>1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915452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971800" y="1"/>
            <a:ext cx="6019800" cy="1066800"/>
          </a:xfrm>
        </p:spPr>
        <p:txBody>
          <a:bodyPr>
            <a:noAutofit/>
          </a:bodyPr>
          <a:lstStyle/>
          <a:p>
            <a:pPr marL="514350" lvl="0" indent="-514350"/>
            <a:r>
              <a:rPr lang="en-ZA" sz="3600" dirty="0" smtClean="0">
                <a:solidFill>
                  <a:schemeClr val="tx1"/>
                </a:solidFill>
              </a:rPr>
              <a:t>Relationship between IC &amp; NHI</a:t>
            </a:r>
            <a:endParaRPr lang="en-ZA" sz="3600" dirty="0">
              <a:solidFill>
                <a:schemeClr val="tx1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57200" y="1219200"/>
            <a:ext cx="8686800" cy="4419600"/>
          </a:xfrm>
        </p:spPr>
        <p:txBody>
          <a:bodyPr>
            <a:normAutofit fontScale="92500"/>
          </a:bodyPr>
          <a:lstStyle/>
          <a:p>
            <a:pPr marL="457200" indent="-457200">
              <a:buFont typeface="Wingdings" panose="05000000000000000000" pitchFamily="2" charset="2"/>
              <a:buChar char="§"/>
            </a:pPr>
            <a:r>
              <a:rPr lang="en-ZA" sz="2800" dirty="0" smtClean="0">
                <a:solidFill>
                  <a:schemeClr val="tx1"/>
                </a:solidFill>
              </a:rPr>
              <a:t>Implementation of the appointment system ,CCMDD ,</a:t>
            </a:r>
            <a:endParaRPr lang="en-ZA" sz="2800" dirty="0">
              <a:solidFill>
                <a:schemeClr val="tx1"/>
              </a:solidFill>
            </a:endParaRPr>
          </a:p>
          <a:p>
            <a:pPr lvl="0"/>
            <a:r>
              <a:rPr lang="en-ZA" sz="2800" dirty="0" smtClean="0">
                <a:solidFill>
                  <a:schemeClr val="tx1"/>
                </a:solidFill>
              </a:rPr>
              <a:t>HPRS</a:t>
            </a:r>
          </a:p>
          <a:p>
            <a:pPr marL="457200" lvl="0" indent="-457200">
              <a:buFont typeface="Wingdings" panose="05000000000000000000" pitchFamily="2" charset="2"/>
              <a:buChar char="§"/>
            </a:pPr>
            <a:r>
              <a:rPr lang="en-ZA" sz="2800" dirty="0" smtClean="0">
                <a:solidFill>
                  <a:schemeClr val="tx1"/>
                </a:solidFill>
              </a:rPr>
              <a:t>Infrastructure improvement especially the 8 NHI IC clinics in O.R.Tambo</a:t>
            </a:r>
          </a:p>
          <a:p>
            <a:pPr marL="457200" lvl="0" indent="-457200">
              <a:buFont typeface="Wingdings" panose="05000000000000000000" pitchFamily="2" charset="2"/>
              <a:buChar char="§"/>
            </a:pPr>
            <a:r>
              <a:rPr lang="en-ZA" sz="2800" dirty="0" smtClean="0">
                <a:solidFill>
                  <a:schemeClr val="tx1"/>
                </a:solidFill>
              </a:rPr>
              <a:t>Interdepartmental collaboration</a:t>
            </a:r>
          </a:p>
          <a:p>
            <a:pPr marL="457200" lvl="0" indent="-457200">
              <a:buFont typeface="Wingdings" panose="05000000000000000000" pitchFamily="2" charset="2"/>
              <a:buChar char="§"/>
            </a:pPr>
            <a:r>
              <a:rPr lang="en-ZA" sz="2800" dirty="0" smtClean="0">
                <a:solidFill>
                  <a:schemeClr val="tx1"/>
                </a:solidFill>
              </a:rPr>
              <a:t>Facility leadership </a:t>
            </a:r>
          </a:p>
          <a:p>
            <a:pPr marL="457200" lvl="0" indent="-457200">
              <a:buFont typeface="Wingdings" panose="05000000000000000000" pitchFamily="2" charset="2"/>
              <a:buChar char="§"/>
            </a:pPr>
            <a:r>
              <a:rPr lang="en-ZA" sz="2800" dirty="0" smtClean="0">
                <a:solidFill>
                  <a:schemeClr val="tx1"/>
                </a:solidFill>
              </a:rPr>
              <a:t>Budgeting</a:t>
            </a:r>
          </a:p>
          <a:p>
            <a:pPr marL="457200" lvl="0" indent="-457200">
              <a:buFont typeface="Wingdings" panose="05000000000000000000" pitchFamily="2" charset="2"/>
              <a:buChar char="§"/>
            </a:pPr>
            <a:r>
              <a:rPr lang="en-ZA" sz="2800" dirty="0" smtClean="0">
                <a:solidFill>
                  <a:schemeClr val="tx1"/>
                </a:solidFill>
              </a:rPr>
              <a:t>Medical equipment</a:t>
            </a:r>
          </a:p>
          <a:p>
            <a:pPr marL="457200" lvl="0" indent="-457200">
              <a:buFont typeface="Wingdings" panose="05000000000000000000" pitchFamily="2" charset="2"/>
              <a:buChar char="§"/>
            </a:pPr>
            <a:r>
              <a:rPr lang="en-ZA" sz="2800" dirty="0" smtClean="0">
                <a:solidFill>
                  <a:schemeClr val="tx1"/>
                </a:solidFill>
              </a:rPr>
              <a:t>ICT – improvement</a:t>
            </a:r>
          </a:p>
          <a:p>
            <a:pPr marL="457200" lvl="0" indent="-457200">
              <a:buFont typeface="Wingdings" panose="05000000000000000000" pitchFamily="2" charset="2"/>
              <a:buChar char="§"/>
            </a:pPr>
            <a:endParaRPr lang="en-ZA" sz="280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r>
              <a:rPr lang="en-US" smtClean="0"/>
              <a:t>1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997304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971800" y="1"/>
            <a:ext cx="6019800" cy="1066800"/>
          </a:xfrm>
        </p:spPr>
        <p:txBody>
          <a:bodyPr>
            <a:noAutofit/>
          </a:bodyPr>
          <a:lstStyle/>
          <a:p>
            <a:pPr marL="514350" lvl="0" indent="-514350"/>
            <a:r>
              <a:rPr lang="en-ZA" sz="3600" dirty="0" smtClean="0">
                <a:solidFill>
                  <a:schemeClr val="tx1"/>
                </a:solidFill>
              </a:rPr>
              <a:t>Conclusion</a:t>
            </a:r>
            <a:endParaRPr lang="en-ZA" sz="3600" dirty="0">
              <a:solidFill>
                <a:schemeClr val="tx1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33400" y="1295400"/>
            <a:ext cx="8610600" cy="4343400"/>
          </a:xfrm>
        </p:spPr>
        <p:txBody>
          <a:bodyPr>
            <a:normAutofit/>
          </a:bodyPr>
          <a:lstStyle/>
          <a:p>
            <a:pPr lvl="0"/>
            <a:endParaRPr lang="en-ZA" sz="2800" dirty="0" smtClean="0"/>
          </a:p>
          <a:p>
            <a:pPr lvl="0"/>
            <a:r>
              <a:rPr lang="en-ZA" sz="2800" dirty="0" smtClean="0">
                <a:solidFill>
                  <a:schemeClr val="tx1"/>
                </a:solidFill>
              </a:rPr>
              <a:t>The implementation of the ideal clinic program has yielded positive results in the primary health care system within the constrained resource environment without overlooking the identified set backs that surfaced.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r>
              <a:rPr lang="en-US" smtClean="0"/>
              <a:t>1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50001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556792"/>
            <a:ext cx="7772400" cy="3929607"/>
          </a:xfrm>
        </p:spPr>
        <p:txBody>
          <a:bodyPr/>
          <a:lstStyle/>
          <a:p>
            <a:r>
              <a:rPr lang="en-ZA" dirty="0" smtClean="0">
                <a:solidFill>
                  <a:schemeClr val="tx1"/>
                </a:solidFill>
              </a:rPr>
              <a:t>THANK YOU </a:t>
            </a:r>
            <a:endParaRPr lang="en-ZA" dirty="0">
              <a:solidFill>
                <a:schemeClr val="tx1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55576" y="3733800"/>
            <a:ext cx="7632848" cy="1905000"/>
          </a:xfrm>
        </p:spPr>
        <p:txBody>
          <a:bodyPr/>
          <a:lstStyle/>
          <a:p>
            <a:r>
              <a:rPr lang="en-ZA" sz="4400" kern="0" dirty="0">
                <a:solidFill>
                  <a:srgbClr val="000000"/>
                </a:solidFill>
                <a:latin typeface="Arial"/>
                <a:ea typeface="+mj-ea"/>
                <a:cs typeface="Arial"/>
              </a:rPr>
              <a:t>		</a:t>
            </a:r>
            <a:endParaRPr lang="en-Z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r>
              <a:rPr lang="en-US"/>
              <a:t>1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965714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Green Yellow">
      <a:dk1>
        <a:sysClr val="windowText" lastClr="000000"/>
      </a:dk1>
      <a:lt1>
        <a:sysClr val="window" lastClr="FFFFFF"/>
      </a:lt1>
      <a:dk2>
        <a:srgbClr val="455F51"/>
      </a:dk2>
      <a:lt2>
        <a:srgbClr val="E2DFCC"/>
      </a:lt2>
      <a:accent1>
        <a:srgbClr val="99CB38"/>
      </a:accent1>
      <a:accent2>
        <a:srgbClr val="63A537"/>
      </a:accent2>
      <a:accent3>
        <a:srgbClr val="37A76F"/>
      </a:accent3>
      <a:accent4>
        <a:srgbClr val="44C1A3"/>
      </a:accent4>
      <a:accent5>
        <a:srgbClr val="4EB3CF"/>
      </a:accent5>
      <a:accent6>
        <a:srgbClr val="51C3F9"/>
      </a:accent6>
      <a:hlink>
        <a:srgbClr val="EE7B08"/>
      </a:hlink>
      <a:folHlink>
        <a:srgbClr val="977B2D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4949</TotalTime>
  <Words>1538</Words>
  <Application>Microsoft Office PowerPoint</Application>
  <PresentationFormat>On-screen Show (4:3)</PresentationFormat>
  <Paragraphs>431</Paragraphs>
  <Slides>38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38</vt:i4>
      </vt:variant>
    </vt:vector>
  </HeadingPairs>
  <TitlesOfParts>
    <vt:vector size="45" baseType="lpstr">
      <vt:lpstr>Arial</vt:lpstr>
      <vt:lpstr>Calibri</vt:lpstr>
      <vt:lpstr>Gill Sans</vt:lpstr>
      <vt:lpstr>Times New Roman</vt:lpstr>
      <vt:lpstr>Wingdings</vt:lpstr>
      <vt:lpstr>Office Theme</vt:lpstr>
      <vt:lpstr>1_Office Theme</vt:lpstr>
      <vt:lpstr>National ICRM 5 Year Review Meeting </vt:lpstr>
      <vt:lpstr>Outline</vt:lpstr>
      <vt:lpstr>Introduction </vt:lpstr>
      <vt:lpstr>Background </vt:lpstr>
      <vt:lpstr>Background </vt:lpstr>
      <vt:lpstr>PROGRESS REPORT 2015 TO DATE – Ideal Clinics)</vt:lpstr>
      <vt:lpstr>Progress 2015/16 - 2018/19</vt:lpstr>
      <vt:lpstr>Progress 2015 to date</vt:lpstr>
      <vt:lpstr>Progress cont. …</vt:lpstr>
      <vt:lpstr>Critical Success Factors </vt:lpstr>
      <vt:lpstr>Lusikisiki Village Clinic</vt:lpstr>
      <vt:lpstr>Infrastructure improvement</vt:lpstr>
      <vt:lpstr>Critical Success Factors </vt:lpstr>
      <vt:lpstr>Critical Success Factors </vt:lpstr>
      <vt:lpstr>PPTICRM functionality</vt:lpstr>
      <vt:lpstr>PPTICRM functionality</vt:lpstr>
      <vt:lpstr>Challenges </vt:lpstr>
      <vt:lpstr>Challenges </vt:lpstr>
      <vt:lpstr>Challenges </vt:lpstr>
      <vt:lpstr>Strategies to address challenges </vt:lpstr>
      <vt:lpstr>Strategies to address challenges </vt:lpstr>
      <vt:lpstr>Sustainability of the program</vt:lpstr>
      <vt:lpstr>Factors contributing to facilities losing IC status</vt:lpstr>
      <vt:lpstr>Lessons learned</vt:lpstr>
      <vt:lpstr>    Other key improvement strategies</vt:lpstr>
      <vt:lpstr>    Role of partners </vt:lpstr>
      <vt:lpstr>    Role of partners </vt:lpstr>
      <vt:lpstr>    Health Technology improvement  </vt:lpstr>
      <vt:lpstr>Colour coded chairs - streams</vt:lpstr>
      <vt:lpstr>Consulting room</vt:lpstr>
      <vt:lpstr>Staff capacity building</vt:lpstr>
      <vt:lpstr>Critical Role Players of IC</vt:lpstr>
      <vt:lpstr>Critical Role Players of IC</vt:lpstr>
      <vt:lpstr>Objectivity in conducting SDs, PR &amp; PRU</vt:lpstr>
      <vt:lpstr>Relationship between IC &amp; OHSC</vt:lpstr>
      <vt:lpstr>Relationship between IC &amp; NHI</vt:lpstr>
      <vt:lpstr>Conclusion</vt:lpstr>
      <vt:lpstr>THANK YOU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Elrien</dc:creator>
  <cp:lastModifiedBy>Kgwiti Mahlako</cp:lastModifiedBy>
  <cp:revision>470</cp:revision>
  <dcterms:created xsi:type="dcterms:W3CDTF">2013-07-23T10:49:58Z</dcterms:created>
  <dcterms:modified xsi:type="dcterms:W3CDTF">2020-03-06T09:05:55Z</dcterms:modified>
</cp:coreProperties>
</file>