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0"/>
  </p:notesMasterIdLst>
  <p:sldIdLst>
    <p:sldId id="464" r:id="rId2"/>
    <p:sldId id="544" r:id="rId3"/>
    <p:sldId id="609" r:id="rId4"/>
    <p:sldId id="608" r:id="rId5"/>
    <p:sldId id="627" r:id="rId6"/>
    <p:sldId id="629" r:id="rId7"/>
    <p:sldId id="625" r:id="rId8"/>
    <p:sldId id="628" r:id="rId9"/>
    <p:sldId id="626" r:id="rId10"/>
    <p:sldId id="610" r:id="rId11"/>
    <p:sldId id="611" r:id="rId12"/>
    <p:sldId id="614" r:id="rId13"/>
    <p:sldId id="615" r:id="rId14"/>
    <p:sldId id="616" r:id="rId15"/>
    <p:sldId id="617" r:id="rId16"/>
    <p:sldId id="620" r:id="rId17"/>
    <p:sldId id="623" r:id="rId18"/>
    <p:sldId id="597" r:id="rId19"/>
    <p:sldId id="612" r:id="rId20"/>
    <p:sldId id="624" r:id="rId21"/>
    <p:sldId id="599" r:id="rId22"/>
    <p:sldId id="600" r:id="rId23"/>
    <p:sldId id="604" r:id="rId24"/>
    <p:sldId id="605" r:id="rId25"/>
    <p:sldId id="606" r:id="rId26"/>
    <p:sldId id="496" r:id="rId27"/>
    <p:sldId id="497" r:id="rId28"/>
    <p:sldId id="500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FA2FBAA-BE6B-4315-9DBE-29803CC4F35F}">
          <p14:sldIdLst>
            <p14:sldId id="464"/>
            <p14:sldId id="544"/>
            <p14:sldId id="609"/>
            <p14:sldId id="608"/>
            <p14:sldId id="627"/>
            <p14:sldId id="629"/>
            <p14:sldId id="625"/>
            <p14:sldId id="628"/>
            <p14:sldId id="626"/>
            <p14:sldId id="610"/>
            <p14:sldId id="611"/>
            <p14:sldId id="614"/>
            <p14:sldId id="615"/>
            <p14:sldId id="616"/>
            <p14:sldId id="617"/>
            <p14:sldId id="620"/>
            <p14:sldId id="623"/>
            <p14:sldId id="597"/>
            <p14:sldId id="612"/>
            <p14:sldId id="624"/>
            <p14:sldId id="599"/>
            <p14:sldId id="600"/>
            <p14:sldId id="604"/>
            <p14:sldId id="605"/>
            <p14:sldId id="606"/>
            <p14:sldId id="496"/>
            <p14:sldId id="497"/>
            <p14:sldId id="500"/>
          </p14:sldIdLst>
        </p14:section>
        <p14:section name="Untitled Section" id="{904D0C57-2B54-4D67-9B2E-AB06CF0CF7B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DC5A"/>
    <a:srgbClr val="FF66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66" y="2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C2E601E-0F7E-4865-A61D-39F9EB45F757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D1F3E361-D817-46AD-AD00-CF0759C315D4}">
      <dgm:prSet phldrT="[Text]" custT="1"/>
      <dgm:spPr/>
      <dgm:t>
        <a:bodyPr/>
        <a:lstStyle/>
        <a:p>
          <a:r>
            <a:rPr lang="en-ZA" sz="1800" b="1" dirty="0" smtClean="0"/>
            <a:t>Towards the Future - UHC</a:t>
          </a:r>
          <a:endParaRPr lang="en-ZA" sz="1800" b="1" dirty="0"/>
        </a:p>
      </dgm:t>
    </dgm:pt>
    <dgm:pt modelId="{343A5EE5-772A-46C0-84F2-9A9951A787B4}" type="parTrans" cxnId="{2200B22F-E065-48CE-AB12-E3CE94EFF1DA}">
      <dgm:prSet/>
      <dgm:spPr/>
      <dgm:t>
        <a:bodyPr/>
        <a:lstStyle/>
        <a:p>
          <a:endParaRPr lang="en-ZA"/>
        </a:p>
      </dgm:t>
    </dgm:pt>
    <dgm:pt modelId="{0B1D34C7-D653-47CA-9D31-F094AABA68A9}" type="sibTrans" cxnId="{2200B22F-E065-48CE-AB12-E3CE94EFF1DA}">
      <dgm:prSet/>
      <dgm:spPr/>
      <dgm:t>
        <a:bodyPr/>
        <a:lstStyle/>
        <a:p>
          <a:endParaRPr lang="en-ZA"/>
        </a:p>
      </dgm:t>
    </dgm:pt>
    <dgm:pt modelId="{E7998117-3617-48D4-A023-F0AAD3068534}" type="pres">
      <dgm:prSet presAssocID="{0C2E601E-0F7E-4865-A61D-39F9EB45F757}" presName="Name0" presStyleCnt="0">
        <dgm:presLayoutVars>
          <dgm:dir/>
          <dgm:animLvl val="lvl"/>
          <dgm:resizeHandles val="exact"/>
        </dgm:presLayoutVars>
      </dgm:prSet>
      <dgm:spPr/>
    </dgm:pt>
    <dgm:pt modelId="{23C05635-BCDE-480F-B282-1E29A0D082C3}" type="pres">
      <dgm:prSet presAssocID="{0C2E601E-0F7E-4865-A61D-39F9EB45F757}" presName="dummy" presStyleCnt="0"/>
      <dgm:spPr/>
    </dgm:pt>
    <dgm:pt modelId="{E62CE1AB-F400-4750-969B-414404B50EC8}" type="pres">
      <dgm:prSet presAssocID="{0C2E601E-0F7E-4865-A61D-39F9EB45F757}" presName="linH" presStyleCnt="0"/>
      <dgm:spPr/>
    </dgm:pt>
    <dgm:pt modelId="{9C30DB1A-8CB7-4C5B-B3F6-95B452935F62}" type="pres">
      <dgm:prSet presAssocID="{0C2E601E-0F7E-4865-A61D-39F9EB45F757}" presName="padding1" presStyleCnt="0"/>
      <dgm:spPr/>
    </dgm:pt>
    <dgm:pt modelId="{9B93B95F-CDFD-4697-9A3C-5C842447A392}" type="pres">
      <dgm:prSet presAssocID="{D1F3E361-D817-46AD-AD00-CF0759C315D4}" presName="linV" presStyleCnt="0"/>
      <dgm:spPr/>
    </dgm:pt>
    <dgm:pt modelId="{6758C7C0-ECC1-4BC8-AE72-7AE9C0FC0CCA}" type="pres">
      <dgm:prSet presAssocID="{D1F3E361-D817-46AD-AD00-CF0759C315D4}" presName="spVertical1" presStyleCnt="0"/>
      <dgm:spPr/>
    </dgm:pt>
    <dgm:pt modelId="{F8929104-A76E-49AB-8E8E-2FCD7E02759B}" type="pres">
      <dgm:prSet presAssocID="{D1F3E361-D817-46AD-AD00-CF0759C315D4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ZA"/>
        </a:p>
      </dgm:t>
    </dgm:pt>
    <dgm:pt modelId="{C719D46F-D32A-4E88-93D5-365FBEDA0F45}" type="pres">
      <dgm:prSet presAssocID="{D1F3E361-D817-46AD-AD00-CF0759C315D4}" presName="spVertical2" presStyleCnt="0"/>
      <dgm:spPr/>
    </dgm:pt>
    <dgm:pt modelId="{68B6A373-B89C-4838-85AE-ED1F6653B623}" type="pres">
      <dgm:prSet presAssocID="{D1F3E361-D817-46AD-AD00-CF0759C315D4}" presName="spVertical3" presStyleCnt="0"/>
      <dgm:spPr/>
    </dgm:pt>
    <dgm:pt modelId="{635310FD-24A8-41AD-A414-79A62EB2CCBD}" type="pres">
      <dgm:prSet presAssocID="{0C2E601E-0F7E-4865-A61D-39F9EB45F757}" presName="padding2" presStyleCnt="0"/>
      <dgm:spPr/>
    </dgm:pt>
    <dgm:pt modelId="{58DE0ECA-5C0C-4A8B-A82A-822E5108FD65}" type="pres">
      <dgm:prSet presAssocID="{0C2E601E-0F7E-4865-A61D-39F9EB45F757}" presName="negArrow" presStyleCnt="0"/>
      <dgm:spPr/>
    </dgm:pt>
    <dgm:pt modelId="{553304BB-2897-42BF-AD86-D0CEE25A562B}" type="pres">
      <dgm:prSet presAssocID="{0C2E601E-0F7E-4865-A61D-39F9EB45F757}" presName="backgroundArrow" presStyleLbl="node1" presStyleIdx="0" presStyleCnt="1" custScaleY="283774"/>
      <dgm:spPr/>
    </dgm:pt>
  </dgm:ptLst>
  <dgm:cxnLst>
    <dgm:cxn modelId="{A0D25544-063C-44A7-AA90-C595DF3E06B2}" type="presOf" srcId="{0C2E601E-0F7E-4865-A61D-39F9EB45F757}" destId="{E7998117-3617-48D4-A023-F0AAD3068534}" srcOrd="0" destOrd="0" presId="urn:microsoft.com/office/officeart/2005/8/layout/hProcess3"/>
    <dgm:cxn modelId="{2200B22F-E065-48CE-AB12-E3CE94EFF1DA}" srcId="{0C2E601E-0F7E-4865-A61D-39F9EB45F757}" destId="{D1F3E361-D817-46AD-AD00-CF0759C315D4}" srcOrd="0" destOrd="0" parTransId="{343A5EE5-772A-46C0-84F2-9A9951A787B4}" sibTransId="{0B1D34C7-D653-47CA-9D31-F094AABA68A9}"/>
    <dgm:cxn modelId="{ABA9BDF9-CEB3-44FB-9952-3E054E28EF2E}" type="presOf" srcId="{D1F3E361-D817-46AD-AD00-CF0759C315D4}" destId="{F8929104-A76E-49AB-8E8E-2FCD7E02759B}" srcOrd="0" destOrd="0" presId="urn:microsoft.com/office/officeart/2005/8/layout/hProcess3"/>
    <dgm:cxn modelId="{F5BB6F52-262C-4DDF-B4EE-CCAE997B7AE2}" type="presParOf" srcId="{E7998117-3617-48D4-A023-F0AAD3068534}" destId="{23C05635-BCDE-480F-B282-1E29A0D082C3}" srcOrd="0" destOrd="0" presId="urn:microsoft.com/office/officeart/2005/8/layout/hProcess3"/>
    <dgm:cxn modelId="{856FADF8-573E-4FCF-99E5-0FC38593E3A7}" type="presParOf" srcId="{E7998117-3617-48D4-A023-F0AAD3068534}" destId="{E62CE1AB-F400-4750-969B-414404B50EC8}" srcOrd="1" destOrd="0" presId="urn:microsoft.com/office/officeart/2005/8/layout/hProcess3"/>
    <dgm:cxn modelId="{3D5C44AF-7C5E-4627-BDB6-60B38F59E359}" type="presParOf" srcId="{E62CE1AB-F400-4750-969B-414404B50EC8}" destId="{9C30DB1A-8CB7-4C5B-B3F6-95B452935F62}" srcOrd="0" destOrd="0" presId="urn:microsoft.com/office/officeart/2005/8/layout/hProcess3"/>
    <dgm:cxn modelId="{7F24B89C-2BFB-4CFA-BCBC-2BDBD4FA75BD}" type="presParOf" srcId="{E62CE1AB-F400-4750-969B-414404B50EC8}" destId="{9B93B95F-CDFD-4697-9A3C-5C842447A392}" srcOrd="1" destOrd="0" presId="urn:microsoft.com/office/officeart/2005/8/layout/hProcess3"/>
    <dgm:cxn modelId="{D5FF4068-D999-4ABC-B7F1-F2C22EB366AB}" type="presParOf" srcId="{9B93B95F-CDFD-4697-9A3C-5C842447A392}" destId="{6758C7C0-ECC1-4BC8-AE72-7AE9C0FC0CCA}" srcOrd="0" destOrd="0" presId="urn:microsoft.com/office/officeart/2005/8/layout/hProcess3"/>
    <dgm:cxn modelId="{8DE79152-DB58-4674-A5A6-1E034F491326}" type="presParOf" srcId="{9B93B95F-CDFD-4697-9A3C-5C842447A392}" destId="{F8929104-A76E-49AB-8E8E-2FCD7E02759B}" srcOrd="1" destOrd="0" presId="urn:microsoft.com/office/officeart/2005/8/layout/hProcess3"/>
    <dgm:cxn modelId="{B405DFCF-10FA-4111-B58C-B4071B4D87F7}" type="presParOf" srcId="{9B93B95F-CDFD-4697-9A3C-5C842447A392}" destId="{C719D46F-D32A-4E88-93D5-365FBEDA0F45}" srcOrd="2" destOrd="0" presId="urn:microsoft.com/office/officeart/2005/8/layout/hProcess3"/>
    <dgm:cxn modelId="{8D364303-023F-40CC-93C9-7ED39F85FD96}" type="presParOf" srcId="{9B93B95F-CDFD-4697-9A3C-5C842447A392}" destId="{68B6A373-B89C-4838-85AE-ED1F6653B623}" srcOrd="3" destOrd="0" presId="urn:microsoft.com/office/officeart/2005/8/layout/hProcess3"/>
    <dgm:cxn modelId="{6A43D90F-643D-4B32-B6FC-78FF406ECF61}" type="presParOf" srcId="{E62CE1AB-F400-4750-969B-414404B50EC8}" destId="{635310FD-24A8-41AD-A414-79A62EB2CCBD}" srcOrd="2" destOrd="0" presId="urn:microsoft.com/office/officeart/2005/8/layout/hProcess3"/>
    <dgm:cxn modelId="{41AEC837-B875-4698-9087-044139E6178D}" type="presParOf" srcId="{E62CE1AB-F400-4750-969B-414404B50EC8}" destId="{58DE0ECA-5C0C-4A8B-A82A-822E5108FD65}" srcOrd="3" destOrd="0" presId="urn:microsoft.com/office/officeart/2005/8/layout/hProcess3"/>
    <dgm:cxn modelId="{E17AA8C2-3664-4710-98A1-AEB4E6018D18}" type="presParOf" srcId="{E62CE1AB-F400-4750-969B-414404B50EC8}" destId="{553304BB-2897-42BF-AD86-D0CEE25A562B}" srcOrd="4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304BB-2897-42BF-AD86-D0CEE25A562B}">
      <dsp:nvSpPr>
        <dsp:cNvPr id="0" name=""/>
        <dsp:cNvSpPr/>
      </dsp:nvSpPr>
      <dsp:spPr>
        <a:xfrm>
          <a:off x="2954" y="0"/>
          <a:ext cx="3020474" cy="1021585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929104-A76E-49AB-8E8E-2FCD7E02759B}">
      <dsp:nvSpPr>
        <dsp:cNvPr id="0" name=""/>
        <dsp:cNvSpPr/>
      </dsp:nvSpPr>
      <dsp:spPr>
        <a:xfrm>
          <a:off x="246552" y="255373"/>
          <a:ext cx="2521978" cy="51074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82880" rIns="0" bIns="1828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ZA" sz="1800" b="1" kern="1200" dirty="0" smtClean="0"/>
            <a:t>Towards the Future - UHC</a:t>
          </a:r>
          <a:endParaRPr lang="en-ZA" sz="1800" b="1" kern="1200" dirty="0"/>
        </a:p>
      </dsp:txBody>
      <dsp:txXfrm>
        <a:off x="246552" y="255373"/>
        <a:ext cx="2521978" cy="5107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24038-CD8F-4675-B472-D020A54329E7}" type="datetimeFigureOut">
              <a:rPr lang="en-ZA" smtClean="0"/>
              <a:pPr/>
              <a:t>2020/02/27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3D1BA6-76FE-427C-83CF-E00A1F820759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58448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46100" y="5322889"/>
            <a:ext cx="5746750" cy="245709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83BC881-83C4-41DB-BB60-201CF4C38974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39927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F74A984D-5038-4B72-B084-A5072CCF7F4D}" type="slidenum">
              <a:rPr lang="en-US" altLang="en-US" smtClean="0">
                <a:cs typeface="Arial" panose="020B0604020202020204" pitchFamily="34" charset="0"/>
              </a:rPr>
              <a:t>26</a:t>
            </a:fld>
            <a:endParaRPr lang="en-US" altLang="en-US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6139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FE8C8C76-A4C4-491C-AC0B-E885AC0E3827}" type="slidenum">
              <a:rPr lang="en-US" altLang="en-US" smtClean="0">
                <a:cs typeface="Arial" panose="020B0604020202020204" pitchFamily="34" charset="0"/>
              </a:rPr>
              <a:t>27</a:t>
            </a:fld>
            <a:endParaRPr lang="en-US" altLang="en-US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958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E3C7CCA5-208A-4882-B2D6-7EB043F7804E}" type="slidenum">
              <a:rPr lang="en-US" altLang="en-US" smtClean="0">
                <a:cs typeface="Arial" panose="020B0604020202020204" pitchFamily="34" charset="0"/>
              </a:rPr>
              <a:t>28</a:t>
            </a:fld>
            <a:endParaRPr lang="en-US" altLang="en-US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242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152227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21858"/>
            <a:ext cx="10515600" cy="76883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648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 dirty="0"/>
          </a:p>
        </p:txBody>
      </p:sp>
      <p:sp>
        <p:nvSpPr>
          <p:cNvPr id="2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040741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58377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03767"/>
            <a:ext cx="10515600" cy="7869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108420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29034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367543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6085"/>
            <a:ext cx="10515600" cy="7746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02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023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2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1403804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17708"/>
            <a:ext cx="10515600" cy="77298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3640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3640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033203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43940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9900126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7" y="987425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58140"/>
            <a:ext cx="3932237" cy="321084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702820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985439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Z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607352"/>
            <a:ext cx="3932237" cy="326163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49817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4400"/>
            <a:ext cx="10515600" cy="7762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03291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2048" y="6248436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6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27" name="Slide Number Placeholder 5"/>
          <p:cNvSpPr txBox="1">
            <a:spLocks/>
          </p:cNvSpPr>
          <p:nvPr userDrawn="1"/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4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6914A6-1E64-4683-8E5C-2660574567AE}" type="slidenum">
              <a:rPr lang="en-ZA" smtClean="0">
                <a:solidFill>
                  <a:schemeClr val="bg1"/>
                </a:solidFill>
              </a:rPr>
              <a:pPr/>
              <a:t>‹#›</a:t>
            </a:fld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153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925033"/>
            <a:ext cx="2628900" cy="49441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925033"/>
            <a:ext cx="7734300" cy="49441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2048" y="6248436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accent6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  <p:sp>
        <p:nvSpPr>
          <p:cNvPr id="27" name="Slide Number Placeholder 5"/>
          <p:cNvSpPr txBox="1">
            <a:spLocks/>
          </p:cNvSpPr>
          <p:nvPr userDrawn="1"/>
        </p:nvSpPr>
        <p:spPr>
          <a:xfrm>
            <a:off x="11788140" y="6312232"/>
            <a:ext cx="403860" cy="308344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4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006914A6-1E64-4683-8E5C-2660574567AE}" type="slidenum">
              <a:rPr lang="en-ZA" smtClean="0">
                <a:solidFill>
                  <a:schemeClr val="bg1"/>
                </a:solidFill>
              </a:rPr>
              <a:pPr/>
              <a:t>‹#›</a:t>
            </a:fld>
            <a:endParaRPr lang="en-Z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0464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4.jpeg"/><Relationship Id="rId26" Type="http://schemas.openxmlformats.org/officeDocument/2006/relationships/image" Target="../media/image11.gif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jpeg"/><Relationship Id="rId34" Type="http://schemas.microsoft.com/office/2007/relationships/hdphoto" Target="../media/hdphoto3.wdp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jpeg"/><Relationship Id="rId25" Type="http://schemas.openxmlformats.org/officeDocument/2006/relationships/image" Target="../media/image10.jpeg"/><Relationship Id="rId3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20" Type="http://schemas.microsoft.com/office/2007/relationships/hdphoto" Target="../media/hdphoto1.wdp"/><Relationship Id="rId29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9.jpeg"/><Relationship Id="rId32" Type="http://schemas.microsoft.com/office/2007/relationships/hdphoto" Target="../media/hdphoto2.wdp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gif"/><Relationship Id="rId23" Type="http://schemas.openxmlformats.org/officeDocument/2006/relationships/image" Target="../media/image8.jpeg"/><Relationship Id="rId28" Type="http://schemas.openxmlformats.org/officeDocument/2006/relationships/image" Target="../media/image13.jpe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5.png"/><Relationship Id="rId31" Type="http://schemas.openxmlformats.org/officeDocument/2006/relationships/image" Target="../media/image16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Relationship Id="rId22" Type="http://schemas.openxmlformats.org/officeDocument/2006/relationships/image" Target="../media/image7.jpeg"/><Relationship Id="rId27" Type="http://schemas.openxmlformats.org/officeDocument/2006/relationships/image" Target="../media/image12.jpeg"/><Relationship Id="rId30" Type="http://schemas.openxmlformats.org/officeDocument/2006/relationships/image" Target="../media/image15.jpeg"/><Relationship Id="rId35" Type="http://schemas.openxmlformats.org/officeDocument/2006/relationships/image" Target="../media/image18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accent6">
                <a:lumMod val="20000"/>
                <a:lumOff val="80000"/>
              </a:schemeClr>
            </a:gs>
            <a:gs pos="50000">
              <a:schemeClr val="accent6">
                <a:lumMod val="40000"/>
                <a:lumOff val="60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925033"/>
            <a:ext cx="10515600" cy="7656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6300" y="1843215"/>
            <a:ext cx="10515600" cy="40541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45740"/>
            <a:ext cx="2620538" cy="912260"/>
          </a:xfrm>
          <a:prstGeom prst="rect">
            <a:avLst/>
          </a:prstGeom>
        </p:spPr>
      </p:pic>
      <p:sp>
        <p:nvSpPr>
          <p:cNvPr id="8" name="Vertical Scroll 7"/>
          <p:cNvSpPr/>
          <p:nvPr userDrawn="1"/>
        </p:nvSpPr>
        <p:spPr>
          <a:xfrm>
            <a:off x="11636905" y="6182054"/>
            <a:ext cx="619411" cy="571084"/>
          </a:xfrm>
          <a:prstGeom prst="verticalScroll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756323" y="6269702"/>
            <a:ext cx="403860" cy="308344"/>
          </a:xfrm>
          <a:prstGeom prst="rect">
            <a:avLst/>
          </a:prstGeom>
        </p:spPr>
        <p:txBody>
          <a:bodyPr/>
          <a:lstStyle>
            <a:lvl1pPr>
              <a:defRPr sz="1400">
                <a:solidFill>
                  <a:schemeClr val="bg1"/>
                </a:solidFill>
              </a:defRPr>
            </a:lvl1pPr>
          </a:lstStyle>
          <a:p>
            <a:fld id="{006914A6-1E64-4683-8E5C-2660574567AE}" type="slidenum">
              <a:rPr lang="en-ZA" smtClean="0"/>
              <a:pPr/>
              <a:t>‹#›</a:t>
            </a:fld>
            <a:endParaRPr lang="en-ZA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55395" y="18592"/>
            <a:ext cx="1477722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755897" y="18590"/>
            <a:ext cx="1965583" cy="7728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994" y="18590"/>
            <a:ext cx="1118851" cy="7715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 rotWithShape="1"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66544" y="18592"/>
            <a:ext cx="1137090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726" y="18592"/>
            <a:ext cx="1026739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57262" y="18591"/>
            <a:ext cx="1764706" cy="7715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69907" y="18590"/>
            <a:ext cx="1253925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 userDrawn="1"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02228" y="5984695"/>
            <a:ext cx="818946" cy="8343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268" y="5984695"/>
            <a:ext cx="1119586" cy="8343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 userDrawn="1"/>
        </p:nvPicPr>
        <p:blipFill rotWithShape="1"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846"/>
          <a:stretch/>
        </p:blipFill>
        <p:spPr>
          <a:xfrm>
            <a:off x="5800948" y="5984695"/>
            <a:ext cx="1234761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1" name="Picture 20"/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803" y="5984695"/>
            <a:ext cx="834349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2" name="Picture 21"/>
          <p:cNvPicPr>
            <a:picLocks noChangeAspect="1"/>
          </p:cNvPicPr>
          <p:nvPr userDrawn="1"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20538" y="5984695"/>
            <a:ext cx="1144621" cy="8343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30245" y="5984695"/>
            <a:ext cx="1354185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4" name="Picture 23"/>
          <p:cNvPicPr>
            <a:picLocks noChangeAspect="1"/>
          </p:cNvPicPr>
          <p:nvPr userDrawn="1"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14523" y="5984695"/>
            <a:ext cx="1193103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Picture 24"/>
          <p:cNvPicPr>
            <a:picLocks noChangeAspect="1"/>
          </p:cNvPicPr>
          <p:nvPr userDrawn="1"/>
        </p:nvPicPr>
        <p:blipFill rotWithShape="1"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364" t="4975" r="6687" b="9294"/>
          <a:stretch/>
        </p:blipFill>
        <p:spPr>
          <a:xfrm>
            <a:off x="10537719" y="5984695"/>
            <a:ext cx="1099186" cy="83434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Picture 25"/>
          <p:cNvPicPr>
            <a:picLocks noChangeAspect="1"/>
          </p:cNvPicPr>
          <p:nvPr userDrawn="1"/>
        </p:nvPicPr>
        <p:blipFill rotWithShape="1"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503" b="1459"/>
          <a:stretch/>
        </p:blipFill>
        <p:spPr>
          <a:xfrm>
            <a:off x="1181075" y="18590"/>
            <a:ext cx="1541391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7" name="Picture 26"/>
          <p:cNvPicPr>
            <a:picLocks noChangeAspect="1"/>
          </p:cNvPicPr>
          <p:nvPr userDrawn="1"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583565" y="18589"/>
            <a:ext cx="591351" cy="771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58014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7.emf"/><Relationship Id="rId5" Type="http://schemas.openxmlformats.org/officeDocument/2006/relationships/oleObject" Target="../embeddings/oleObject1.bin"/><Relationship Id="rId4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image" Target="../media/image28.emf"/><Relationship Id="rId4" Type="http://schemas.openxmlformats.org/officeDocument/2006/relationships/tags" Target="../tags/tag5.xml"/><Relationship Id="rId9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tags" Target="../tags/tag13.xml"/><Relationship Id="rId7" Type="http://schemas.openxmlformats.org/officeDocument/2006/relationships/oleObject" Target="../embeddings/oleObject3.bin"/><Relationship Id="rId2" Type="http://schemas.openxmlformats.org/officeDocument/2006/relationships/tags" Target="../tags/tag12.xml"/><Relationship Id="rId1" Type="http://schemas.openxmlformats.org/officeDocument/2006/relationships/vmlDrawing" Target="../drawings/vmlDrawing3.vml"/><Relationship Id="rId6" Type="http://schemas.openxmlformats.org/officeDocument/2006/relationships/slideLayout" Target="../slideLayouts/slideLayout8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6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9.emf"/><Relationship Id="rId5" Type="http://schemas.openxmlformats.org/officeDocument/2006/relationships/oleObject" Target="../embeddings/oleObject4.bin"/><Relationship Id="rId4" Type="http://schemas.openxmlformats.org/officeDocument/2006/relationships/notesSlide" Target="../notesSlides/notesSlid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tags" Target="../tags/tag1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9.emf"/><Relationship Id="rId4" Type="http://schemas.openxmlformats.org/officeDocument/2006/relationships/oleObject" Target="../embeddings/oleObject5.bin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Teamwork&amp;view=detail&amp;id=653A077F67790D3506417EC6B905F647E418FBDC&amp;first=211&amp;FORM=IDFRI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15566" y="1089498"/>
            <a:ext cx="1109926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ZA" sz="6000" b="1" dirty="0" smtClean="0"/>
              <a:t>ICRM – 5 year Review</a:t>
            </a:r>
            <a:endParaRPr lang="en-ZA" sz="3200" dirty="0"/>
          </a:p>
          <a:p>
            <a:pPr algn="ctr"/>
            <a:endParaRPr lang="en-ZA" sz="3200" dirty="0"/>
          </a:p>
          <a:p>
            <a:pPr algn="ctr"/>
            <a:r>
              <a:rPr lang="en-ZA" sz="3200" dirty="0" smtClean="0"/>
              <a:t>Northern Cape Department of Health</a:t>
            </a:r>
          </a:p>
          <a:p>
            <a:pPr algn="ctr"/>
            <a:endParaRPr lang="en-ZA" sz="3200" dirty="0"/>
          </a:p>
          <a:p>
            <a:pPr algn="ctr"/>
            <a:r>
              <a:rPr lang="en-ZA" sz="3200" dirty="0" smtClean="0"/>
              <a:t>Mr Riaan Strydom</a:t>
            </a:r>
            <a:endParaRPr lang="en-ZA" sz="3200" dirty="0"/>
          </a:p>
          <a:p>
            <a:pPr algn="ctr"/>
            <a:r>
              <a:rPr lang="en-ZA" sz="3200" dirty="0" smtClean="0"/>
              <a:t>Acting Chief Director: DHS and Health Programmes</a:t>
            </a:r>
            <a:endParaRPr lang="en-ZA" sz="3200" dirty="0"/>
          </a:p>
          <a:p>
            <a:pPr algn="ctr"/>
            <a:endParaRPr lang="en-ZA" sz="3200" dirty="0"/>
          </a:p>
          <a:p>
            <a:pPr algn="ctr"/>
            <a:r>
              <a:rPr lang="en-ZA" sz="3200" dirty="0" smtClean="0"/>
              <a:t>26</a:t>
            </a:r>
            <a:r>
              <a:rPr lang="en-ZA" sz="3200" baseline="30000" dirty="0" smtClean="0"/>
              <a:t>th</a:t>
            </a:r>
            <a:r>
              <a:rPr lang="en-ZA" sz="3200" dirty="0" smtClean="0"/>
              <a:t>, 27</a:t>
            </a:r>
            <a:r>
              <a:rPr lang="en-ZA" sz="3200" baseline="30000" dirty="0" smtClean="0"/>
              <a:t>th</a:t>
            </a:r>
            <a:r>
              <a:rPr lang="en-ZA" sz="3200" dirty="0" smtClean="0"/>
              <a:t>  February 2020</a:t>
            </a:r>
            <a:endParaRPr lang="en-ZA" sz="3200" dirty="0"/>
          </a:p>
          <a:p>
            <a:pPr algn="ctr"/>
            <a:r>
              <a:rPr lang="en-ZA" sz="3200" dirty="0" smtClean="0"/>
              <a:t>Garden Court, OR Tambo, Johannesburg</a:t>
            </a:r>
            <a:endParaRPr lang="en-ZA" sz="3200" dirty="0"/>
          </a:p>
        </p:txBody>
      </p:sp>
    </p:spTree>
    <p:extLst>
      <p:ext uri="{BB962C8B-B14F-4D97-AF65-F5344CB8AC3E}">
        <p14:creationId xmlns:p14="http://schemas.microsoft.com/office/powerpoint/2010/main" val="193348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0415510"/>
              </p:ext>
            </p:extLst>
          </p:nvPr>
        </p:nvGraphicFramePr>
        <p:xfrm>
          <a:off x="5016616" y="1233179"/>
          <a:ext cx="6771524" cy="4421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38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333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0804">
                <a:tc gridSpan="2"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en-ZA" b="1" dirty="0">
                          <a:effectLst/>
                        </a:rPr>
                        <a:t>Demographic Data</a:t>
                      </a:r>
                      <a:endParaRPr lang="en-ZA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Z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0804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</a:pPr>
                      <a:r>
                        <a:rPr lang="en-ZA" b="1" dirty="0">
                          <a:effectLst/>
                        </a:rPr>
                        <a:t>Geographical area</a:t>
                      </a:r>
                      <a:endParaRPr lang="en-ZA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en-ZA">
                          <a:effectLst/>
                        </a:rPr>
                        <a:t>372,889 Km2 </a:t>
                      </a:r>
                      <a:endParaRPr lang="en-ZA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9696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</a:pPr>
                      <a:r>
                        <a:rPr lang="en-US" b="1" dirty="0">
                          <a:effectLst/>
                        </a:rPr>
                        <a:t>Total population Northern Cape  Mid-year estimates 2018</a:t>
                      </a:r>
                      <a:endParaRPr lang="en-US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en-ZA">
                          <a:effectLst/>
                        </a:rPr>
                        <a:t>1,225,600</a:t>
                      </a:r>
                      <a:endParaRPr lang="en-ZA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9696">
                <a:tc>
                  <a:txBody>
                    <a:bodyPr/>
                    <a:lstStyle/>
                    <a:p>
                      <a:pPr>
                        <a:lnSpc>
                          <a:spcPct val="114000"/>
                        </a:lnSpc>
                      </a:pPr>
                      <a:r>
                        <a:rPr lang="en-US" b="1" dirty="0">
                          <a:effectLst/>
                        </a:rPr>
                        <a:t>Population density (SA Mid-year </a:t>
                      </a:r>
                    </a:p>
                    <a:p>
                      <a:pPr>
                        <a:lnSpc>
                          <a:spcPct val="114000"/>
                        </a:lnSpc>
                      </a:pPr>
                      <a:r>
                        <a:rPr lang="en-US" b="1" dirty="0">
                          <a:effectLst/>
                        </a:rPr>
                        <a:t>estimates 2018)</a:t>
                      </a:r>
                      <a:endParaRPr lang="en-US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4000"/>
                        </a:lnSpc>
                      </a:pPr>
                      <a:r>
                        <a:rPr lang="en-ZA" dirty="0">
                          <a:effectLst/>
                        </a:rPr>
                        <a:t>3.1/Km2</a:t>
                      </a:r>
                      <a:endParaRPr lang="en-ZA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049" name="Picture 1" descr="C:\Users\JFrancis\AppData\Local\Temp\ksohtml8204\wps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8" y="1218875"/>
            <a:ext cx="4924808" cy="4449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0"/>
            <a:ext cx="8229600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ZA" dirty="0" smtClean="0"/>
              <a:t>Northern Cape Province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86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0"/>
            <a:ext cx="8229600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ZA" dirty="0" smtClean="0"/>
              <a:t>Northern Cape Province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6562" y="950541"/>
            <a:ext cx="5285063" cy="490562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939406" y="956345"/>
            <a:ext cx="576323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5 Districts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Frances Baard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Namakwa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ZF Mgcawu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John Taolo Gaetsewe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Pixley ka Seme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25 Sub-Districts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Due to geography and other issues – some sub-districts are clubbed together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We have on average 4 Health Area Managers per District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ZA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Clinics and CHC - 161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District Hospitals – 11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ZA" sz="2000" dirty="0" smtClean="0"/>
              <a:t>Distances – major challenge - +/-1600km</a:t>
            </a:r>
          </a:p>
        </p:txBody>
      </p:sp>
    </p:spTree>
    <p:extLst>
      <p:ext uri="{BB962C8B-B14F-4D97-AF65-F5344CB8AC3E}">
        <p14:creationId xmlns:p14="http://schemas.microsoft.com/office/powerpoint/2010/main" val="336753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0"/>
            <a:ext cx="8229600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b="1" dirty="0"/>
              <a:t>Progress from 2015 to date 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94" y="949172"/>
            <a:ext cx="11889632" cy="5179254"/>
          </a:xfrm>
        </p:spPr>
        <p:txBody>
          <a:bodyPr>
            <a:normAutofit/>
          </a:bodyPr>
          <a:lstStyle/>
          <a:p>
            <a:r>
              <a:rPr lang="en-US" sz="3200" dirty="0" smtClean="0"/>
              <a:t>Pixley ka Seme was the pilot site:</a:t>
            </a:r>
          </a:p>
          <a:p>
            <a:r>
              <a:rPr lang="en-US" sz="3200" dirty="0" smtClean="0"/>
              <a:t>All 36 PHC  facilities had achieved Ideal Status by the end of March 2018</a:t>
            </a:r>
          </a:p>
          <a:p>
            <a:r>
              <a:rPr lang="en-US" sz="3200" dirty="0" smtClean="0"/>
              <a:t>5 Platinum</a:t>
            </a:r>
          </a:p>
          <a:p>
            <a:r>
              <a:rPr lang="en-US" sz="3200" dirty="0" smtClean="0"/>
              <a:t>22 Gold</a:t>
            </a:r>
          </a:p>
          <a:p>
            <a:r>
              <a:rPr lang="en-US" sz="3200" dirty="0" smtClean="0"/>
              <a:t>9 Silver</a:t>
            </a:r>
          </a:p>
          <a:p>
            <a:r>
              <a:rPr lang="en-US" sz="3200" dirty="0" smtClean="0"/>
              <a:t>Ideal facilities program was rolled out over 3 years</a:t>
            </a:r>
          </a:p>
          <a:p>
            <a:r>
              <a:rPr lang="en-US" sz="3200" dirty="0" smtClean="0"/>
              <a:t>The target for 2018-19 was 114 (72%) facilities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52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914A6-1E64-4683-8E5C-2660574567AE}" type="slidenum">
              <a:rPr lang="en-ZA" smtClean="0"/>
              <a:pPr/>
              <a:t>5</a:t>
            </a:fld>
            <a:endParaRPr lang="en-ZA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53" y="851965"/>
            <a:ext cx="9051796" cy="5091636"/>
          </a:xfrm>
        </p:spPr>
      </p:pic>
    </p:spTree>
    <p:extLst>
      <p:ext uri="{BB962C8B-B14F-4D97-AF65-F5344CB8AC3E}">
        <p14:creationId xmlns:p14="http://schemas.microsoft.com/office/powerpoint/2010/main" val="22334865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914A6-1E64-4683-8E5C-2660574567AE}" type="slidenum">
              <a:rPr lang="en-ZA" smtClean="0"/>
              <a:pPr/>
              <a:t>6</a:t>
            </a:fld>
            <a:endParaRPr lang="en-ZA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47291" y="1196635"/>
            <a:ext cx="6568441" cy="4279441"/>
          </a:xfrm>
        </p:spPr>
      </p:pic>
    </p:spTree>
    <p:extLst>
      <p:ext uri="{BB962C8B-B14F-4D97-AF65-F5344CB8AC3E}">
        <p14:creationId xmlns:p14="http://schemas.microsoft.com/office/powerpoint/2010/main" val="9125626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6469" y="813947"/>
            <a:ext cx="6566170" cy="5135624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914A6-1E64-4683-8E5C-2660574567AE}" type="slidenum">
              <a:rPr lang="en-ZA" smtClean="0"/>
              <a:pPr/>
              <a:t>7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219891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914A6-1E64-4683-8E5C-2660574567AE}" type="slidenum">
              <a:rPr lang="en-ZA" smtClean="0"/>
              <a:pPr/>
              <a:t>8</a:t>
            </a:fld>
            <a:endParaRPr lang="en-ZA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921857"/>
            <a:ext cx="10515600" cy="591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287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914A6-1E64-4683-8E5C-2660574567AE}" type="slidenum">
              <a:rPr lang="en-ZA" smtClean="0"/>
              <a:pPr/>
              <a:t>9</a:t>
            </a:fld>
            <a:endParaRPr lang="en-Z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894" y="850933"/>
            <a:ext cx="4162587" cy="6034325"/>
          </a:xfrm>
          <a:prstGeom prst="rect">
            <a:avLst/>
          </a:prstGeom>
        </p:spPr>
      </p:pic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83229" y="1512532"/>
            <a:ext cx="5861243" cy="4679898"/>
          </a:xfrm>
        </p:spPr>
      </p:pic>
    </p:spTree>
    <p:extLst>
      <p:ext uri="{BB962C8B-B14F-4D97-AF65-F5344CB8AC3E}">
        <p14:creationId xmlns:p14="http://schemas.microsoft.com/office/powerpoint/2010/main" val="6730684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r>
              <a:rPr lang="en-ZA" b="1" dirty="0" smtClean="0"/>
              <a:t>Facilities that didn’t achieve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prstClr val="black"/>
                </a:solidFill>
              </a:rPr>
              <a:t>48 Facilities never achieved </a:t>
            </a:r>
            <a:endParaRPr lang="en-US" dirty="0" smtClean="0">
              <a:solidFill>
                <a:prstClr val="black"/>
              </a:solidFill>
            </a:endParaRPr>
          </a:p>
          <a:p>
            <a:r>
              <a:rPr lang="en-US" dirty="0" smtClean="0">
                <a:solidFill>
                  <a:prstClr val="black"/>
                </a:solidFill>
              </a:rPr>
              <a:t>Infrastructure challenges and in this period </a:t>
            </a:r>
            <a:r>
              <a:rPr lang="en-US" dirty="0">
                <a:solidFill>
                  <a:prstClr val="black"/>
                </a:solidFill>
              </a:rPr>
              <a:t>some were under </a:t>
            </a:r>
            <a:r>
              <a:rPr lang="en-US" dirty="0" smtClean="0">
                <a:solidFill>
                  <a:prstClr val="black"/>
                </a:solidFill>
              </a:rPr>
              <a:t>construction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Finance, Human Resource and Supply Chain which did not buy in.  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Some facilities never had managers, other have acting managers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Facilities from before 1994 (very old) municipal building , houses </a:t>
            </a:r>
            <a:endParaRPr lang="en-US" dirty="0">
              <a:solidFill>
                <a:prstClr val="black"/>
              </a:solidFill>
            </a:endParaRPr>
          </a:p>
          <a:p>
            <a:pPr lvl="0"/>
            <a:r>
              <a:rPr lang="en-US" dirty="0">
                <a:solidFill>
                  <a:prstClr val="black"/>
                </a:solidFill>
              </a:rPr>
              <a:t>Some of the facilities </a:t>
            </a:r>
            <a:r>
              <a:rPr lang="en-US" dirty="0" smtClean="0">
                <a:solidFill>
                  <a:prstClr val="black"/>
                </a:solidFill>
              </a:rPr>
              <a:t>were downgraded to satellites </a:t>
            </a: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Other facilities </a:t>
            </a:r>
            <a:r>
              <a:rPr lang="en-US" dirty="0">
                <a:solidFill>
                  <a:prstClr val="black"/>
                </a:solidFill>
              </a:rPr>
              <a:t>were </a:t>
            </a:r>
            <a:r>
              <a:rPr lang="en-US" dirty="0" smtClean="0">
                <a:solidFill>
                  <a:prstClr val="black"/>
                </a:solidFill>
              </a:rPr>
              <a:t>merged as part of </a:t>
            </a:r>
            <a:r>
              <a:rPr lang="en-US" dirty="0" err="1" smtClean="0">
                <a:solidFill>
                  <a:prstClr val="black"/>
                </a:solidFill>
              </a:rPr>
              <a:t>rationalisation</a:t>
            </a:r>
            <a:endParaRPr lang="en-US" dirty="0">
              <a:solidFill>
                <a:prstClr val="black"/>
              </a:solidFill>
            </a:endParaRPr>
          </a:p>
          <a:p>
            <a:pPr lvl="0"/>
            <a:r>
              <a:rPr lang="en-US" dirty="0" smtClean="0">
                <a:solidFill>
                  <a:prstClr val="black"/>
                </a:solidFill>
              </a:rPr>
              <a:t> All </a:t>
            </a:r>
            <a:r>
              <a:rPr lang="en-US" dirty="0">
                <a:solidFill>
                  <a:prstClr val="black"/>
                </a:solidFill>
              </a:rPr>
              <a:t>facilities failed according to </a:t>
            </a:r>
            <a:r>
              <a:rPr lang="en-US" dirty="0" smtClean="0">
                <a:solidFill>
                  <a:prstClr val="black"/>
                </a:solidFill>
              </a:rPr>
              <a:t>Staffing Norms</a:t>
            </a:r>
          </a:p>
          <a:p>
            <a:pPr lvl="0"/>
            <a:endParaRPr lang="en-ZA" sz="1600" dirty="0">
              <a:solidFill>
                <a:prstClr val="black"/>
              </a:solidFill>
            </a:endParaRP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6914A6-1E64-4683-8E5C-2660574567AE}" type="slidenum">
              <a:rPr lang="en-ZA" smtClean="0"/>
              <a:pPr/>
              <a:t>10</a:t>
            </a:fld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35139156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57" name="Object 27656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89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think-cell Slide" r:id="rId5" imgW="270" imgH="270" progId="">
                  <p:embed/>
                </p:oleObj>
              </mc:Choice>
              <mc:Fallback>
                <p:oleObj name="think-cell Slide" r:id="rId5" imgW="270" imgH="27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891" y="1621"/>
                        <a:ext cx="1619" cy="16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 hidden="1"/>
          <p:cNvSpPr/>
          <p:nvPr>
            <p:custDataLst>
              <p:tags r:id="rId3"/>
            </p:custDataLst>
          </p:nvPr>
        </p:nvSpPr>
        <p:spPr bwMode="auto">
          <a:xfrm>
            <a:off x="1524270" y="1"/>
            <a:ext cx="161974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ctr" anchorCtr="0">
            <a:noAutofit/>
          </a:bodyPr>
          <a:lstStyle/>
          <a:p>
            <a:pPr algn="ctr"/>
            <a:endParaRPr lang="en-ZA" sz="1428" dirty="0">
              <a:solidFill>
                <a:schemeClr val="tx1"/>
              </a:solidFill>
              <a:latin typeface="Arial"/>
              <a:ea typeface="ＭＳ Ｐゴシック"/>
              <a:sym typeface="Arial"/>
            </a:endParaRPr>
          </a:p>
        </p:txBody>
      </p:sp>
      <p:sp>
        <p:nvSpPr>
          <p:cNvPr id="36" name="Rectangle 35"/>
          <p:cNvSpPr/>
          <p:nvPr/>
        </p:nvSpPr>
        <p:spPr bwMode="gray">
          <a:xfrm>
            <a:off x="1609221" y="982485"/>
            <a:ext cx="4901625" cy="540780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28" dirty="0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 bwMode="gray">
          <a:xfrm>
            <a:off x="1857593" y="1502451"/>
            <a:ext cx="2994264" cy="2839322"/>
            <a:chOff x="4936129" y="1836899"/>
            <a:chExt cx="2934656" cy="2769884"/>
          </a:xfrm>
        </p:grpSpPr>
        <p:sp>
          <p:nvSpPr>
            <p:cNvPr id="12" name="Freeform 11"/>
            <p:cNvSpPr/>
            <p:nvPr/>
          </p:nvSpPr>
          <p:spPr bwMode="gray">
            <a:xfrm>
              <a:off x="5551185" y="1836899"/>
              <a:ext cx="1704543" cy="1704544"/>
            </a:xfrm>
            <a:custGeom>
              <a:avLst/>
              <a:gdLst>
                <a:gd name="connsiteX0" fmla="*/ 0 w 2389716"/>
                <a:gd name="connsiteY0" fmla="*/ 1194858 h 2389716"/>
                <a:gd name="connsiteX1" fmla="*/ 1194858 w 2389716"/>
                <a:gd name="connsiteY1" fmla="*/ 0 h 2389716"/>
                <a:gd name="connsiteX2" fmla="*/ 2389716 w 2389716"/>
                <a:gd name="connsiteY2" fmla="*/ 1194858 h 2389716"/>
                <a:gd name="connsiteX3" fmla="*/ 1194858 w 2389716"/>
                <a:gd name="connsiteY3" fmla="*/ 2389716 h 2389716"/>
                <a:gd name="connsiteX4" fmla="*/ 0 w 2389716"/>
                <a:gd name="connsiteY4" fmla="*/ 1194858 h 2389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89716" h="2389716">
                  <a:moveTo>
                    <a:pt x="0" y="1194858"/>
                  </a:moveTo>
                  <a:cubicBezTo>
                    <a:pt x="0" y="534956"/>
                    <a:pt x="534956" y="0"/>
                    <a:pt x="1194858" y="0"/>
                  </a:cubicBezTo>
                  <a:cubicBezTo>
                    <a:pt x="1854760" y="0"/>
                    <a:pt x="2389716" y="534956"/>
                    <a:pt x="2389716" y="1194858"/>
                  </a:cubicBezTo>
                  <a:cubicBezTo>
                    <a:pt x="2389716" y="1854760"/>
                    <a:pt x="1854760" y="2389716"/>
                    <a:pt x="1194858" y="2389716"/>
                  </a:cubicBezTo>
                  <a:cubicBezTo>
                    <a:pt x="534956" y="2389716"/>
                    <a:pt x="0" y="1854760"/>
                    <a:pt x="0" y="1194858"/>
                  </a:cubicBezTo>
                  <a:close/>
                </a:path>
              </a:pathLst>
            </a:custGeom>
            <a:solidFill>
              <a:schemeClr val="accent5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325101" tIns="426695" rIns="325101" bIns="914345" numCol="1" spcCol="1270" anchor="ctr" anchorCtr="0">
              <a:noAutofit/>
            </a:bodyPr>
            <a:lstStyle/>
            <a:p>
              <a:pPr algn="ctr" defTabSz="258508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1">
                      <a:lumMod val="25000"/>
                    </a:schemeClr>
                  </a:solidFill>
                </a:rPr>
                <a:t>New</a:t>
              </a:r>
            </a:p>
            <a:p>
              <a:pPr algn="ctr" defTabSz="2585083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1">
                      <a:lumMod val="25000"/>
                    </a:schemeClr>
                  </a:solidFill>
                </a:rPr>
                <a:t>technology</a:t>
              </a:r>
              <a:endParaRPr lang="en-ZA" sz="1428" b="1" dirty="0">
                <a:solidFill>
                  <a:schemeClr val="accent1">
                    <a:lumMod val="25000"/>
                  </a:schemeClr>
                </a:solidFill>
              </a:endParaRPr>
            </a:p>
          </p:txBody>
        </p:sp>
        <p:sp>
          <p:nvSpPr>
            <p:cNvPr id="13" name="Freeform 12"/>
            <p:cNvSpPr/>
            <p:nvPr/>
          </p:nvSpPr>
          <p:spPr bwMode="gray">
            <a:xfrm>
              <a:off x="6166242" y="2902239"/>
              <a:ext cx="1704543" cy="1704544"/>
            </a:xfrm>
            <a:custGeom>
              <a:avLst/>
              <a:gdLst>
                <a:gd name="connsiteX0" fmla="*/ 0 w 2389716"/>
                <a:gd name="connsiteY0" fmla="*/ 1194858 h 2389716"/>
                <a:gd name="connsiteX1" fmla="*/ 1194858 w 2389716"/>
                <a:gd name="connsiteY1" fmla="*/ 0 h 2389716"/>
                <a:gd name="connsiteX2" fmla="*/ 2389716 w 2389716"/>
                <a:gd name="connsiteY2" fmla="*/ 1194858 h 2389716"/>
                <a:gd name="connsiteX3" fmla="*/ 1194858 w 2389716"/>
                <a:gd name="connsiteY3" fmla="*/ 2389716 h 2389716"/>
                <a:gd name="connsiteX4" fmla="*/ 0 w 2389716"/>
                <a:gd name="connsiteY4" fmla="*/ 1194858 h 2389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89716" h="2389716">
                  <a:moveTo>
                    <a:pt x="0" y="1194858"/>
                  </a:moveTo>
                  <a:cubicBezTo>
                    <a:pt x="0" y="534956"/>
                    <a:pt x="534956" y="0"/>
                    <a:pt x="1194858" y="0"/>
                  </a:cubicBezTo>
                  <a:cubicBezTo>
                    <a:pt x="1854760" y="0"/>
                    <a:pt x="2389716" y="534956"/>
                    <a:pt x="2389716" y="1194858"/>
                  </a:cubicBezTo>
                  <a:cubicBezTo>
                    <a:pt x="2389716" y="1854760"/>
                    <a:pt x="1854760" y="2389716"/>
                    <a:pt x="1194858" y="2389716"/>
                  </a:cubicBezTo>
                  <a:cubicBezTo>
                    <a:pt x="534956" y="2389716"/>
                    <a:pt x="0" y="1854760"/>
                    <a:pt x="0" y="1194858"/>
                  </a:cubicBezTo>
                  <a:close/>
                </a:path>
              </a:pathLst>
            </a:custGeom>
            <a:solidFill>
              <a:schemeClr val="accent4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624431" tIns="629883" rIns="229603" bIns="467331" numCol="1" spcCol="1270" anchor="ctr" anchorCtr="0">
              <a:noAutofit/>
            </a:bodyPr>
            <a:lstStyle/>
            <a:p>
              <a:pPr defTabSz="2131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4">
                      <a:lumMod val="50000"/>
                    </a:schemeClr>
                  </a:solidFill>
                </a:rPr>
                <a:t>New </a:t>
              </a:r>
            </a:p>
            <a:p>
              <a:pPr defTabSz="2131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4">
                      <a:lumMod val="50000"/>
                    </a:schemeClr>
                  </a:solidFill>
                </a:rPr>
                <a:t>behavioural </a:t>
              </a:r>
            </a:p>
            <a:p>
              <a:pPr defTabSz="2131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4">
                      <a:lumMod val="50000"/>
                    </a:schemeClr>
                  </a:solidFill>
                </a:rPr>
                <a:t>patterns</a:t>
              </a:r>
              <a:endParaRPr lang="en-ZA" sz="1428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 bwMode="gray">
            <a:xfrm>
              <a:off x="4936129" y="2902239"/>
              <a:ext cx="1704543" cy="1704544"/>
            </a:xfrm>
            <a:custGeom>
              <a:avLst/>
              <a:gdLst>
                <a:gd name="connsiteX0" fmla="*/ 0 w 2389716"/>
                <a:gd name="connsiteY0" fmla="*/ 1194858 h 2389716"/>
                <a:gd name="connsiteX1" fmla="*/ 1194858 w 2389716"/>
                <a:gd name="connsiteY1" fmla="*/ 0 h 2389716"/>
                <a:gd name="connsiteX2" fmla="*/ 2389716 w 2389716"/>
                <a:gd name="connsiteY2" fmla="*/ 1194858 h 2389716"/>
                <a:gd name="connsiteX3" fmla="*/ 1194858 w 2389716"/>
                <a:gd name="connsiteY3" fmla="*/ 2389716 h 2389716"/>
                <a:gd name="connsiteX4" fmla="*/ 0 w 2389716"/>
                <a:gd name="connsiteY4" fmla="*/ 1194858 h 2389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89716" h="2389716">
                  <a:moveTo>
                    <a:pt x="0" y="1194858"/>
                  </a:moveTo>
                  <a:cubicBezTo>
                    <a:pt x="0" y="534956"/>
                    <a:pt x="534956" y="0"/>
                    <a:pt x="1194858" y="0"/>
                  </a:cubicBezTo>
                  <a:cubicBezTo>
                    <a:pt x="1854760" y="0"/>
                    <a:pt x="2389716" y="534956"/>
                    <a:pt x="2389716" y="1194858"/>
                  </a:cubicBezTo>
                  <a:cubicBezTo>
                    <a:pt x="2389716" y="1854760"/>
                    <a:pt x="1854760" y="2389716"/>
                    <a:pt x="1194858" y="2389716"/>
                  </a:cubicBezTo>
                  <a:cubicBezTo>
                    <a:pt x="534956" y="2389716"/>
                    <a:pt x="0" y="1854760"/>
                    <a:pt x="0" y="1194858"/>
                  </a:cubicBezTo>
                  <a:close/>
                </a:path>
              </a:pathLst>
            </a:custGeom>
            <a:solidFill>
              <a:schemeClr val="accent3">
                <a:alpha val="5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none" lIns="229602" tIns="629883" rIns="745701" bIns="467331" numCol="1" spcCol="1270" anchor="ctr" anchorCtr="0">
              <a:noAutofit/>
            </a:bodyPr>
            <a:lstStyle/>
            <a:p>
              <a:pPr defTabSz="2131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3">
                      <a:lumMod val="50000"/>
                    </a:schemeClr>
                  </a:solidFill>
                </a:rPr>
                <a:t>New </a:t>
              </a:r>
            </a:p>
            <a:p>
              <a:pPr defTabSz="2131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3">
                      <a:lumMod val="50000"/>
                    </a:schemeClr>
                  </a:solidFill>
                </a:rPr>
                <a:t>operating    </a:t>
              </a:r>
            </a:p>
            <a:p>
              <a:pPr defTabSz="213156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428" b="1" dirty="0">
                  <a:solidFill>
                    <a:schemeClr val="accent3">
                      <a:lumMod val="50000"/>
                    </a:schemeClr>
                  </a:solidFill>
                </a:rPr>
                <a:t>models</a:t>
              </a:r>
              <a:endParaRPr lang="en-ZA" sz="1428" b="1" dirty="0">
                <a:solidFill>
                  <a:schemeClr val="accent3">
                    <a:lumMod val="50000"/>
                  </a:schemeClr>
                </a:solidFill>
              </a:endParaRPr>
            </a:p>
          </p:txBody>
        </p:sp>
      </p:grpSp>
      <p:sp>
        <p:nvSpPr>
          <p:cNvPr id="17" name="Rectangle 16"/>
          <p:cNvSpPr>
            <a:spLocks/>
          </p:cNvSpPr>
          <p:nvPr/>
        </p:nvSpPr>
        <p:spPr bwMode="gray">
          <a:xfrm>
            <a:off x="4196416" y="1358569"/>
            <a:ext cx="1980226" cy="179983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5"/>
            </a:solidFill>
          </a:ln>
          <a:effectLst>
            <a:outerShdw blurRad="50800" dist="38100" dir="2700000" algn="tl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en-US" sz="1428" dirty="0">
                <a:solidFill>
                  <a:schemeClr val="tx1"/>
                </a:solidFill>
              </a:rPr>
              <a:t>Innovations that improve accessibility or process and are easily </a:t>
            </a:r>
            <a:r>
              <a:rPr lang="en-US" sz="1428" dirty="0" smtClean="0">
                <a:solidFill>
                  <a:schemeClr val="tx1"/>
                </a:solidFill>
              </a:rPr>
              <a:t>deployable</a:t>
            </a:r>
            <a:endParaRPr lang="en-ZA" sz="1428" dirty="0">
              <a:solidFill>
                <a:schemeClr val="tx1"/>
              </a:solidFill>
            </a:endParaRPr>
          </a:p>
        </p:txBody>
      </p:sp>
      <p:sp>
        <p:nvSpPr>
          <p:cNvPr id="18" name="Freeform 17"/>
          <p:cNvSpPr/>
          <p:nvPr/>
        </p:nvSpPr>
        <p:spPr bwMode="gray">
          <a:xfrm>
            <a:off x="2808765" y="4112449"/>
            <a:ext cx="0" cy="496001"/>
          </a:xfrm>
          <a:custGeom>
            <a:avLst/>
            <a:gdLst>
              <a:gd name="connsiteX0" fmla="*/ 0 w 0"/>
              <a:gd name="connsiteY0" fmla="*/ 520861 h 520861"/>
              <a:gd name="connsiteX1" fmla="*/ 0 w 0"/>
              <a:gd name="connsiteY1" fmla="*/ 0 h 52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20861">
                <a:moveTo>
                  <a:pt x="0" y="520861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accent3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28" dirty="0"/>
          </a:p>
        </p:txBody>
      </p:sp>
      <p:sp>
        <p:nvSpPr>
          <p:cNvPr id="48" name="Freeform 47"/>
          <p:cNvSpPr/>
          <p:nvPr/>
        </p:nvSpPr>
        <p:spPr bwMode="gray">
          <a:xfrm>
            <a:off x="4414896" y="4112449"/>
            <a:ext cx="0" cy="496001"/>
          </a:xfrm>
          <a:custGeom>
            <a:avLst/>
            <a:gdLst>
              <a:gd name="connsiteX0" fmla="*/ 0 w 0"/>
              <a:gd name="connsiteY0" fmla="*/ 520861 h 520861"/>
              <a:gd name="connsiteX1" fmla="*/ 0 w 0"/>
              <a:gd name="connsiteY1" fmla="*/ 0 h 520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520861">
                <a:moveTo>
                  <a:pt x="0" y="520861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accent4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28" dirty="0"/>
          </a:p>
        </p:txBody>
      </p:sp>
      <p:sp>
        <p:nvSpPr>
          <p:cNvPr id="19" name="Freeform 18"/>
          <p:cNvSpPr/>
          <p:nvPr/>
        </p:nvSpPr>
        <p:spPr bwMode="gray">
          <a:xfrm>
            <a:off x="3800787" y="2018224"/>
            <a:ext cx="395628" cy="46648"/>
          </a:xfrm>
          <a:custGeom>
            <a:avLst/>
            <a:gdLst>
              <a:gd name="connsiteX0" fmla="*/ 775504 w 775504"/>
              <a:gd name="connsiteY0" fmla="*/ 0 h 0"/>
              <a:gd name="connsiteX1" fmla="*/ 0 w 7755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5504">
                <a:moveTo>
                  <a:pt x="775504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accent5"/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28" dirty="0"/>
          </a:p>
        </p:txBody>
      </p:sp>
      <p:sp>
        <p:nvSpPr>
          <p:cNvPr id="5" name="Rectangle 4"/>
          <p:cNvSpPr/>
          <p:nvPr/>
        </p:nvSpPr>
        <p:spPr bwMode="gray">
          <a:xfrm>
            <a:off x="6671708" y="1027072"/>
            <a:ext cx="3858374" cy="5363212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1428" dirty="0">
              <a:solidFill>
                <a:schemeClr val="tx1"/>
              </a:solidFill>
            </a:endParaRPr>
          </a:p>
        </p:txBody>
      </p:sp>
      <p:sp>
        <p:nvSpPr>
          <p:cNvPr id="21" name="Rectangle 20"/>
          <p:cNvSpPr>
            <a:spLocks/>
          </p:cNvSpPr>
          <p:nvPr/>
        </p:nvSpPr>
        <p:spPr bwMode="gray">
          <a:xfrm>
            <a:off x="6752368" y="1338669"/>
            <a:ext cx="1204598" cy="131891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462" rIns="73462" rtlCol="0" anchor="ctr"/>
          <a:lstStyle/>
          <a:p>
            <a:r>
              <a:rPr lang="en-US" sz="1428" b="1" dirty="0">
                <a:solidFill>
                  <a:schemeClr val="tx1"/>
                </a:solidFill>
              </a:rPr>
              <a:t>Accelerated implemen-tation</a:t>
            </a:r>
            <a:endParaRPr lang="en-ZA" sz="1428" b="1" dirty="0">
              <a:solidFill>
                <a:schemeClr val="tx1"/>
              </a:solidFill>
            </a:endParaRPr>
          </a:p>
        </p:txBody>
      </p:sp>
      <p:sp>
        <p:nvSpPr>
          <p:cNvPr id="22" name="Rectangle 22"/>
          <p:cNvSpPr txBox="1"/>
          <p:nvPr/>
        </p:nvSpPr>
        <p:spPr bwMode="gray">
          <a:xfrm>
            <a:off x="8155989" y="1338669"/>
            <a:ext cx="2267805" cy="87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b="1" dirty="0"/>
              <a:t>Reduce time to measurable results: </a:t>
            </a:r>
            <a:r>
              <a:rPr lang="en-US" sz="1428" i="1" dirty="0"/>
              <a:t>ICRM recommendations completely implemented </a:t>
            </a:r>
          </a:p>
        </p:txBody>
      </p:sp>
      <p:sp>
        <p:nvSpPr>
          <p:cNvPr id="52" name="Rectangle 51"/>
          <p:cNvSpPr>
            <a:spLocks/>
          </p:cNvSpPr>
          <p:nvPr/>
        </p:nvSpPr>
        <p:spPr bwMode="gray">
          <a:xfrm>
            <a:off x="6752368" y="2821759"/>
            <a:ext cx="1204598" cy="2418016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462" rIns="73462" rtlCol="0" anchor="ctr"/>
          <a:lstStyle/>
          <a:p>
            <a:r>
              <a:rPr lang="en-US" sz="1428" b="1" dirty="0">
                <a:solidFill>
                  <a:schemeClr val="tx1"/>
                </a:solidFill>
              </a:rPr>
              <a:t>Cost- effective</a:t>
            </a:r>
            <a:endParaRPr lang="en-ZA" sz="1428" b="1" dirty="0">
              <a:solidFill>
                <a:schemeClr val="tx1"/>
              </a:solidFill>
            </a:endParaRPr>
          </a:p>
        </p:txBody>
      </p:sp>
      <p:sp>
        <p:nvSpPr>
          <p:cNvPr id="56" name="Rectangle 22"/>
          <p:cNvSpPr txBox="1"/>
          <p:nvPr/>
        </p:nvSpPr>
        <p:spPr bwMode="gray">
          <a:xfrm>
            <a:off x="8011529" y="2821759"/>
            <a:ext cx="2518554" cy="2417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b="1" dirty="0"/>
              <a:t>Match or better current outcomes at lower cost than legacy solutions: </a:t>
            </a:r>
          </a:p>
          <a:p>
            <a:pPr marL="542126" lvl="2" indent="-342900">
              <a:buAutoNum type="alphaLcParenR"/>
            </a:pPr>
            <a:r>
              <a:rPr lang="en-US" sz="1428" i="1" dirty="0" err="1" smtClean="0"/>
              <a:t>Prioritised</a:t>
            </a:r>
            <a:r>
              <a:rPr lang="en-US" sz="1428" i="1" dirty="0" smtClean="0"/>
              <a:t> </a:t>
            </a:r>
            <a:r>
              <a:rPr lang="en-US" sz="1428" i="1" dirty="0"/>
              <a:t>behavioural change and delivery fixes that require no funding; </a:t>
            </a:r>
            <a:endParaRPr lang="en-US" sz="1428" i="1" dirty="0" smtClean="0"/>
          </a:p>
          <a:p>
            <a:pPr marL="542126" lvl="2" indent="-342900">
              <a:buAutoNum type="alphaLcParenR"/>
            </a:pPr>
            <a:r>
              <a:rPr lang="en-US" sz="1428" i="1" dirty="0" smtClean="0"/>
              <a:t>Most </a:t>
            </a:r>
            <a:r>
              <a:rPr lang="en-US" sz="1428" i="1" dirty="0"/>
              <a:t>improvements delivered within current financial framework (without requesting additional funds)</a:t>
            </a:r>
          </a:p>
        </p:txBody>
      </p:sp>
      <p:sp>
        <p:nvSpPr>
          <p:cNvPr id="53" name="Rectangle 52"/>
          <p:cNvSpPr>
            <a:spLocks/>
          </p:cNvSpPr>
          <p:nvPr/>
        </p:nvSpPr>
        <p:spPr bwMode="gray">
          <a:xfrm>
            <a:off x="6752368" y="5413695"/>
            <a:ext cx="1204598" cy="879278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  <a:effectLst>
            <a:outerShdw blurRad="50800" dist="38100" dir="2700000" algn="tl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462" rIns="73462" rtlCol="0" anchor="ctr"/>
          <a:lstStyle/>
          <a:p>
            <a:r>
              <a:rPr lang="en-US" sz="1428" b="1" dirty="0">
                <a:solidFill>
                  <a:schemeClr val="tx1"/>
                </a:solidFill>
              </a:rPr>
              <a:t>Scalable</a:t>
            </a:r>
            <a:endParaRPr lang="en-ZA" sz="1428" b="1" dirty="0">
              <a:solidFill>
                <a:schemeClr val="tx1"/>
              </a:solidFill>
            </a:endParaRPr>
          </a:p>
        </p:txBody>
      </p:sp>
      <p:sp>
        <p:nvSpPr>
          <p:cNvPr id="57" name="Rectangle 22"/>
          <p:cNvSpPr txBox="1"/>
          <p:nvPr/>
        </p:nvSpPr>
        <p:spPr bwMode="gray">
          <a:xfrm>
            <a:off x="8155989" y="5413696"/>
            <a:ext cx="2267805" cy="8789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lvl="1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lvl="2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lvl="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lvl="4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b="1" dirty="0"/>
              <a:t>Accommodate expansion efficiency: </a:t>
            </a:r>
            <a:r>
              <a:rPr lang="en-US" sz="1428" i="1" dirty="0" smtClean="0"/>
              <a:t>161 </a:t>
            </a:r>
            <a:r>
              <a:rPr lang="en-US" sz="1428" i="1" dirty="0"/>
              <a:t>PHC facilities, extendible to new clinics</a:t>
            </a:r>
            <a:endParaRPr lang="en-US" sz="1428" b="1" i="1" dirty="0"/>
          </a:p>
        </p:txBody>
      </p:sp>
      <p:sp>
        <p:nvSpPr>
          <p:cNvPr id="42" name="Rectangle 41"/>
          <p:cNvSpPr>
            <a:spLocks/>
          </p:cNvSpPr>
          <p:nvPr/>
        </p:nvSpPr>
        <p:spPr>
          <a:xfrm>
            <a:off x="6671708" y="982484"/>
            <a:ext cx="3858373" cy="29385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en-US" sz="1428" b="1" dirty="0">
                <a:solidFill>
                  <a:schemeClr val="tx1"/>
                </a:solidFill>
              </a:rPr>
              <a:t>Benefits of leapfrogging </a:t>
            </a:r>
          </a:p>
        </p:txBody>
      </p:sp>
      <p:sp>
        <p:nvSpPr>
          <p:cNvPr id="43" name="Rectangle 42"/>
          <p:cNvSpPr>
            <a:spLocks/>
          </p:cNvSpPr>
          <p:nvPr/>
        </p:nvSpPr>
        <p:spPr>
          <a:xfrm>
            <a:off x="1603238" y="982484"/>
            <a:ext cx="4907608" cy="293850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28" b="1" dirty="0">
                <a:solidFill>
                  <a:schemeClr val="tx1"/>
                </a:solidFill>
              </a:rPr>
              <a:t>Leapfrogging is enabled by three types of innovation</a:t>
            </a:r>
          </a:p>
        </p:txBody>
      </p:sp>
      <p:sp>
        <p:nvSpPr>
          <p:cNvPr id="44" name="McK 5. Source"/>
          <p:cNvSpPr>
            <a:spLocks noChangeArrowheads="1"/>
          </p:cNvSpPr>
          <p:nvPr/>
        </p:nvSpPr>
        <p:spPr bwMode="auto">
          <a:xfrm>
            <a:off x="1699203" y="6591699"/>
            <a:ext cx="7033993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marL="625214" indent="-625214" defTabSz="932071">
              <a:tabLst>
                <a:tab pos="630074" algn="l"/>
              </a:tabLst>
            </a:pPr>
            <a:r>
              <a:rPr lang="en-ZA" sz="1020" dirty="0"/>
              <a:t>SOURCE: World Economic Forum, </a:t>
            </a:r>
            <a:r>
              <a:rPr lang="en-ZA" sz="1020" i="1" dirty="0"/>
              <a:t>Leapfrogging towards a Health System Vision </a:t>
            </a:r>
          </a:p>
        </p:txBody>
      </p:sp>
      <p:sp>
        <p:nvSpPr>
          <p:cNvPr id="46" name="Rectangle 45"/>
          <p:cNvSpPr>
            <a:spLocks/>
          </p:cNvSpPr>
          <p:nvPr/>
        </p:nvSpPr>
        <p:spPr bwMode="gray">
          <a:xfrm>
            <a:off x="1857593" y="4406689"/>
            <a:ext cx="2208982" cy="179983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3"/>
            </a:solidFill>
          </a:ln>
          <a:effectLst>
            <a:outerShdw blurRad="50800" dist="38100" dir="2700000" algn="tl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28" dirty="0">
                <a:solidFill>
                  <a:schemeClr val="tx1"/>
                </a:solidFill>
              </a:rPr>
              <a:t>Changes to simplify and standardise existing systems and processes, e.g., </a:t>
            </a:r>
            <a:r>
              <a:rPr lang="en-US" sz="1428" b="1" dirty="0" smtClean="0">
                <a:solidFill>
                  <a:schemeClr val="tx1"/>
                </a:solidFill>
              </a:rPr>
              <a:t>CCMDD, WBOTS, DCST</a:t>
            </a:r>
            <a:endParaRPr lang="en-ZA" sz="1428" dirty="0">
              <a:solidFill>
                <a:schemeClr val="tx1"/>
              </a:solidFill>
            </a:endParaRPr>
          </a:p>
        </p:txBody>
      </p:sp>
      <p:sp>
        <p:nvSpPr>
          <p:cNvPr id="45" name="Rectangle 44"/>
          <p:cNvSpPr>
            <a:spLocks/>
          </p:cNvSpPr>
          <p:nvPr/>
        </p:nvSpPr>
        <p:spPr bwMode="gray">
          <a:xfrm>
            <a:off x="4196416" y="4406687"/>
            <a:ext cx="2208982" cy="1799830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4"/>
            </a:solidFill>
          </a:ln>
          <a:effectLst>
            <a:outerShdw blurRad="50800" dist="38100" dir="2700000" algn="tl" rotWithShape="0">
              <a:schemeClr val="bg1">
                <a:lumMod val="6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r>
              <a:rPr lang="en-US" sz="1428" dirty="0">
                <a:solidFill>
                  <a:schemeClr val="tx1"/>
                </a:solidFill>
              </a:rPr>
              <a:t>Actions that improve skills and mindsets needed to drive activities, e.g., </a:t>
            </a:r>
            <a:r>
              <a:rPr lang="en-US" sz="1428" b="1" dirty="0">
                <a:solidFill>
                  <a:schemeClr val="tx1"/>
                </a:solidFill>
              </a:rPr>
              <a:t>empowerment of Facility Managers </a:t>
            </a:r>
            <a:r>
              <a:rPr lang="en-US" sz="1428" dirty="0">
                <a:solidFill>
                  <a:schemeClr val="tx1"/>
                </a:solidFill>
              </a:rPr>
              <a:t>through training</a:t>
            </a:r>
            <a:endParaRPr lang="en-ZA" sz="1428" dirty="0">
              <a:solidFill>
                <a:schemeClr val="tx1"/>
              </a:solidFill>
            </a:endParaRPr>
          </a:p>
        </p:txBody>
      </p:sp>
      <p:sp>
        <p:nvSpPr>
          <p:cNvPr id="32" name="Title 1"/>
          <p:cNvSpPr>
            <a:spLocks noGrp="1"/>
          </p:cNvSpPr>
          <p:nvPr>
            <p:ph type="title"/>
          </p:nvPr>
        </p:nvSpPr>
        <p:spPr>
          <a:xfrm>
            <a:off x="904109" y="0"/>
            <a:ext cx="10642623" cy="498598"/>
          </a:xfr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 smtClean="0"/>
              <a:t>The leapfrogging approach to fast-track healthcare delivery </a:t>
            </a:r>
            <a:endParaRPr lang="en-US" sz="3600" b="1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6752368" y="2757413"/>
            <a:ext cx="3671426" cy="0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6752368" y="5352378"/>
            <a:ext cx="3671426" cy="0"/>
          </a:xfrm>
          <a:prstGeom prst="line">
            <a:avLst/>
          </a:prstGeom>
          <a:ln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5600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" name="Object 18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89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3" name="think-cell Slide" r:id="rId9" imgW="360" imgH="360" progId="">
                  <p:embed/>
                </p:oleObj>
              </mc:Choice>
              <mc:Fallback>
                <p:oleObj name="think-cell Slide" r:id="rId9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891" y="1621"/>
                        <a:ext cx="1619" cy="16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 hidden="1"/>
          <p:cNvSpPr/>
          <p:nvPr>
            <p:custDataLst>
              <p:tags r:id="rId3"/>
            </p:custDataLst>
          </p:nvPr>
        </p:nvSpPr>
        <p:spPr bwMode="auto">
          <a:xfrm>
            <a:off x="1524270" y="1"/>
            <a:ext cx="161974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rtlCol="0" anchor="ctr" anchorCtr="0">
            <a:noAutofit/>
          </a:bodyPr>
          <a:lstStyle/>
          <a:p>
            <a:pPr algn="ctr"/>
            <a:endParaRPr lang="en-US" sz="1837" dirty="0">
              <a:solidFill>
                <a:schemeClr val="tx1"/>
              </a:solidFill>
              <a:sym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b="1" dirty="0"/>
              <a:t>Prerequisites for success </a:t>
            </a:r>
          </a:p>
        </p:txBody>
      </p:sp>
      <p:cxnSp>
        <p:nvCxnSpPr>
          <p:cNvPr id="27" name="Straight Connector 26"/>
          <p:cNvCxnSpPr/>
          <p:nvPr>
            <p:custDataLst>
              <p:tags r:id="rId4"/>
            </p:custDataLst>
          </p:nvPr>
        </p:nvCxnSpPr>
        <p:spPr bwMode="gray">
          <a:xfrm>
            <a:off x="2632176" y="5082760"/>
            <a:ext cx="242962" cy="0"/>
          </a:xfrm>
          <a:prstGeom prst="line">
            <a:avLst/>
          </a:prstGeom>
          <a:ln w="3175">
            <a:solidFill>
              <a:srgbClr val="808080"/>
            </a:solidFill>
            <a:prstDash val="lg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>
            <p:custDataLst>
              <p:tags r:id="rId5"/>
            </p:custDataLst>
          </p:nvPr>
        </p:nvCxnSpPr>
        <p:spPr bwMode="gray">
          <a:xfrm>
            <a:off x="3506838" y="4140069"/>
            <a:ext cx="242962" cy="0"/>
          </a:xfrm>
          <a:prstGeom prst="line">
            <a:avLst/>
          </a:prstGeom>
          <a:ln w="3175">
            <a:solidFill>
              <a:srgbClr val="808080"/>
            </a:solidFill>
            <a:prstDash val="lg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>
            <p:custDataLst>
              <p:tags r:id="rId6"/>
            </p:custDataLst>
          </p:nvPr>
        </p:nvCxnSpPr>
        <p:spPr bwMode="gray">
          <a:xfrm>
            <a:off x="4371782" y="3022445"/>
            <a:ext cx="242962" cy="0"/>
          </a:xfrm>
          <a:prstGeom prst="line">
            <a:avLst/>
          </a:prstGeom>
          <a:ln w="3175">
            <a:solidFill>
              <a:srgbClr val="808080"/>
            </a:solidFill>
            <a:prstDash val="lg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>
            <p:custDataLst>
              <p:tags r:id="rId7"/>
            </p:custDataLst>
          </p:nvPr>
        </p:nvCxnSpPr>
        <p:spPr bwMode="gray">
          <a:xfrm>
            <a:off x="5246444" y="1710451"/>
            <a:ext cx="242962" cy="0"/>
          </a:xfrm>
          <a:prstGeom prst="line">
            <a:avLst/>
          </a:prstGeom>
          <a:ln w="3175">
            <a:solidFill>
              <a:srgbClr val="808080"/>
            </a:solidFill>
            <a:prstDash val="lgDash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5"/>
          <p:cNvSpPr txBox="1"/>
          <p:nvPr/>
        </p:nvSpPr>
        <p:spPr>
          <a:xfrm>
            <a:off x="838200" y="1710451"/>
            <a:ext cx="10515600" cy="40780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ts val="510"/>
              </a:spcBef>
            </a:pPr>
            <a:r>
              <a:rPr lang="en-US" sz="2400" dirty="0"/>
              <a:t>Budget approved </a:t>
            </a:r>
          </a:p>
          <a:p>
            <a:pPr lvl="1">
              <a:spcBef>
                <a:spcPts val="510"/>
              </a:spcBef>
            </a:pPr>
            <a:r>
              <a:rPr lang="en-US" sz="2400" dirty="0"/>
              <a:t>Leadership across </a:t>
            </a:r>
            <a:r>
              <a:rPr lang="en-US" sz="2400" dirty="0" smtClean="0"/>
              <a:t>provincial </a:t>
            </a:r>
            <a:r>
              <a:rPr lang="en-US" sz="2400" dirty="0"/>
              <a:t>and </a:t>
            </a:r>
            <a:r>
              <a:rPr lang="en-US" sz="2400" dirty="0" smtClean="0"/>
              <a:t>districts as </a:t>
            </a:r>
            <a:r>
              <a:rPr lang="en-US" sz="2400" dirty="0"/>
              <a:t>well as facility managers </a:t>
            </a:r>
            <a:r>
              <a:rPr lang="en-US" sz="2400" dirty="0" smtClean="0"/>
              <a:t>and staff aligned </a:t>
            </a:r>
            <a:r>
              <a:rPr lang="en-US" sz="2400" dirty="0"/>
              <a:t>on implementation plans </a:t>
            </a:r>
          </a:p>
          <a:p>
            <a:pPr lvl="1">
              <a:spcBef>
                <a:spcPts val="510"/>
              </a:spcBef>
            </a:pPr>
            <a:r>
              <a:rPr lang="en-US" sz="2400" dirty="0" smtClean="0"/>
              <a:t>PPTICRMs </a:t>
            </a:r>
            <a:r>
              <a:rPr lang="en-US" sz="2400" dirty="0"/>
              <a:t>approved and in </a:t>
            </a:r>
            <a:r>
              <a:rPr lang="en-US" sz="2400" dirty="0" smtClean="0"/>
              <a:t>place  </a:t>
            </a:r>
            <a:endParaRPr lang="en-US" sz="2400" dirty="0"/>
          </a:p>
          <a:p>
            <a:pPr lvl="1">
              <a:spcBef>
                <a:spcPts val="510"/>
              </a:spcBef>
            </a:pPr>
            <a:r>
              <a:rPr lang="en-US" sz="2400" dirty="0"/>
              <a:t>Clinic teams staffed and trained </a:t>
            </a:r>
          </a:p>
          <a:p>
            <a:pPr lvl="1">
              <a:spcBef>
                <a:spcPts val="510"/>
              </a:spcBef>
            </a:pPr>
            <a:r>
              <a:rPr lang="en-US" sz="2400" dirty="0"/>
              <a:t>Strict monitoring and evaluation of implementation plans </a:t>
            </a:r>
          </a:p>
          <a:p>
            <a:pPr lvl="1">
              <a:spcBef>
                <a:spcPts val="510"/>
              </a:spcBef>
            </a:pPr>
            <a:r>
              <a:rPr lang="en-US" sz="2400" dirty="0"/>
              <a:t>Continuous change management implemented </a:t>
            </a:r>
            <a:endParaRPr lang="en-US" sz="2400" dirty="0" smtClean="0"/>
          </a:p>
          <a:p>
            <a:pPr lvl="1">
              <a:spcBef>
                <a:spcPts val="510"/>
              </a:spcBef>
            </a:pPr>
            <a:r>
              <a:rPr lang="en-ZA" sz="2400" b="1" dirty="0"/>
              <a:t>‘…..scaling-up is about political and organisational leadership, about vision, values and </a:t>
            </a:r>
            <a:r>
              <a:rPr lang="en-ZA" sz="2400" b="1" dirty="0" err="1"/>
              <a:t>mindset</a:t>
            </a:r>
            <a:r>
              <a:rPr lang="en-ZA" sz="2400" b="1" dirty="0"/>
              <a:t>, and about incentives and accountability…… ’Hartmann and Linn, 2008, Framework and Lessons for development of effective scale </a:t>
            </a:r>
            <a:r>
              <a:rPr lang="en-ZA" sz="2400" b="1" dirty="0" smtClean="0"/>
              <a:t>up</a:t>
            </a:r>
            <a:endParaRPr lang="en-ZA" sz="2400" b="1" dirty="0"/>
          </a:p>
        </p:txBody>
      </p:sp>
    </p:spTree>
    <p:extLst>
      <p:ext uri="{BB962C8B-B14F-4D97-AF65-F5344CB8AC3E}">
        <p14:creationId xmlns:p14="http://schemas.microsoft.com/office/powerpoint/2010/main" val="26939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699203" y="82962"/>
            <a:ext cx="8793595" cy="609398"/>
          </a:xfr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r>
              <a:rPr lang="en-ZA" dirty="0" smtClean="0"/>
              <a:t>Lessons </a:t>
            </a:r>
            <a:r>
              <a:rPr lang="en-ZA" dirty="0"/>
              <a:t>from past transformations</a:t>
            </a:r>
            <a:endParaRPr lang="en-US" dirty="0"/>
          </a:p>
        </p:txBody>
      </p:sp>
      <p:sp>
        <p:nvSpPr>
          <p:cNvPr id="4" name="Rectangle 8"/>
          <p:cNvSpPr txBox="1">
            <a:spLocks/>
          </p:cNvSpPr>
          <p:nvPr/>
        </p:nvSpPr>
        <p:spPr bwMode="gray">
          <a:xfrm>
            <a:off x="465796" y="964389"/>
            <a:ext cx="5166519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>
              <a:spcBef>
                <a:spcPct val="50000"/>
              </a:spcBef>
            </a:pPr>
            <a:r>
              <a:rPr lang="en-ZA" sz="2400" b="1" dirty="0">
                <a:ea typeface="+mn-ea"/>
                <a:cs typeface="+mn-cs"/>
              </a:rPr>
              <a:t>Key success factors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Evidence-based planning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Stakeholder engagement incl. communication strategy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Political leadership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Governance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Ownership and buy-in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Dedicated resources (HR, FIN, SC)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Strong monitoring and evaluation with clear targets and outcomes</a:t>
            </a:r>
            <a:endParaRPr lang="en-US" sz="2400" dirty="0">
              <a:ea typeface="+mn-ea"/>
              <a:cs typeface="+mn-cs"/>
            </a:endParaRPr>
          </a:p>
        </p:txBody>
      </p:sp>
      <p:sp>
        <p:nvSpPr>
          <p:cNvPr id="16" name="Rectangle 16"/>
          <p:cNvSpPr txBox="1">
            <a:spLocks/>
          </p:cNvSpPr>
          <p:nvPr/>
        </p:nvSpPr>
        <p:spPr bwMode="gray">
          <a:xfrm>
            <a:off x="6459167" y="964389"/>
            <a:ext cx="5622586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>
              <a:spcBef>
                <a:spcPct val="50000"/>
              </a:spcBef>
            </a:pPr>
            <a:r>
              <a:rPr lang="en-ZA" sz="2400" b="1" dirty="0">
                <a:ea typeface="+mn-ea"/>
                <a:cs typeface="+mn-cs"/>
              </a:rPr>
              <a:t>Key challenges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Poor change management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Poor integration of health initiatives into existing health systems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Competing priorities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Launching health programmes without the necessary guidelines and toolkits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Non-development of accompanying information systems during the design phase</a:t>
            </a:r>
          </a:p>
          <a:p>
            <a:pPr lvl="1">
              <a:spcBef>
                <a:spcPct val="25000"/>
              </a:spcBef>
            </a:pPr>
            <a:r>
              <a:rPr lang="en-ZA" sz="2400" dirty="0">
                <a:ea typeface="+mn-ea"/>
                <a:cs typeface="+mn-cs"/>
              </a:rPr>
              <a:t>Poor documentation of lessons and good practices</a:t>
            </a:r>
            <a:endParaRPr lang="en-US" sz="2400" dirty="0">
              <a:ea typeface="+mn-ea"/>
              <a:cs typeface="+mn-cs"/>
            </a:endParaRPr>
          </a:p>
        </p:txBody>
      </p:sp>
      <p:sp>
        <p:nvSpPr>
          <p:cNvPr id="20" name="Freeform 98"/>
          <p:cNvSpPr>
            <a:spLocks/>
          </p:cNvSpPr>
          <p:nvPr>
            <p:custDataLst>
              <p:tags r:id="rId1"/>
            </p:custDataLst>
          </p:nvPr>
        </p:nvSpPr>
        <p:spPr bwMode="gray">
          <a:xfrm>
            <a:off x="10236502" y="1505172"/>
            <a:ext cx="129343" cy="128933"/>
          </a:xfrm>
          <a:custGeom>
            <a:avLst/>
            <a:gdLst>
              <a:gd name="T0" fmla="*/ 0 w 270"/>
              <a:gd name="T1" fmla="*/ 135 h 270"/>
              <a:gd name="T2" fmla="*/ 3 w 270"/>
              <a:gd name="T3" fmla="*/ 108 h 270"/>
              <a:gd name="T4" fmla="*/ 11 w 270"/>
              <a:gd name="T5" fmla="*/ 82 h 270"/>
              <a:gd name="T6" fmla="*/ 24 w 270"/>
              <a:gd name="T7" fmla="*/ 60 h 270"/>
              <a:gd name="T8" fmla="*/ 40 w 270"/>
              <a:gd name="T9" fmla="*/ 40 h 270"/>
              <a:gd name="T10" fmla="*/ 59 w 270"/>
              <a:gd name="T11" fmla="*/ 24 h 270"/>
              <a:gd name="T12" fmla="*/ 82 w 270"/>
              <a:gd name="T13" fmla="*/ 11 h 270"/>
              <a:gd name="T14" fmla="*/ 108 w 270"/>
              <a:gd name="T15" fmla="*/ 2 h 270"/>
              <a:gd name="T16" fmla="*/ 135 w 270"/>
              <a:gd name="T17" fmla="*/ 0 h 270"/>
              <a:gd name="T18" fmla="*/ 162 w 270"/>
              <a:gd name="T19" fmla="*/ 2 h 270"/>
              <a:gd name="T20" fmla="*/ 188 w 270"/>
              <a:gd name="T21" fmla="*/ 11 h 270"/>
              <a:gd name="T22" fmla="*/ 211 w 270"/>
              <a:gd name="T23" fmla="*/ 24 h 270"/>
              <a:gd name="T24" fmla="*/ 231 w 270"/>
              <a:gd name="T25" fmla="*/ 40 h 270"/>
              <a:gd name="T26" fmla="*/ 247 w 270"/>
              <a:gd name="T27" fmla="*/ 60 h 270"/>
              <a:gd name="T28" fmla="*/ 259 w 270"/>
              <a:gd name="T29" fmla="*/ 82 h 270"/>
              <a:gd name="T30" fmla="*/ 268 w 270"/>
              <a:gd name="T31" fmla="*/ 108 h 270"/>
              <a:gd name="T32" fmla="*/ 270 w 270"/>
              <a:gd name="T33" fmla="*/ 135 h 270"/>
              <a:gd name="T34" fmla="*/ 268 w 270"/>
              <a:gd name="T35" fmla="*/ 162 h 270"/>
              <a:gd name="T36" fmla="*/ 259 w 270"/>
              <a:gd name="T37" fmla="*/ 188 h 270"/>
              <a:gd name="T38" fmla="*/ 247 w 270"/>
              <a:gd name="T39" fmla="*/ 211 h 270"/>
              <a:gd name="T40" fmla="*/ 231 w 270"/>
              <a:gd name="T41" fmla="*/ 230 h 270"/>
              <a:gd name="T42" fmla="*/ 211 w 270"/>
              <a:gd name="T43" fmla="*/ 246 h 270"/>
              <a:gd name="T44" fmla="*/ 188 w 270"/>
              <a:gd name="T45" fmla="*/ 259 h 270"/>
              <a:gd name="T46" fmla="*/ 162 w 270"/>
              <a:gd name="T47" fmla="*/ 267 h 270"/>
              <a:gd name="T48" fmla="*/ 135 w 270"/>
              <a:gd name="T49" fmla="*/ 270 h 270"/>
              <a:gd name="T50" fmla="*/ 108 w 270"/>
              <a:gd name="T51" fmla="*/ 267 h 270"/>
              <a:gd name="T52" fmla="*/ 82 w 270"/>
              <a:gd name="T53" fmla="*/ 259 h 270"/>
              <a:gd name="T54" fmla="*/ 59 w 270"/>
              <a:gd name="T55" fmla="*/ 246 h 270"/>
              <a:gd name="T56" fmla="*/ 40 w 270"/>
              <a:gd name="T57" fmla="*/ 230 h 270"/>
              <a:gd name="T58" fmla="*/ 24 w 270"/>
              <a:gd name="T59" fmla="*/ 211 h 270"/>
              <a:gd name="T60" fmla="*/ 11 w 270"/>
              <a:gd name="T61" fmla="*/ 188 h 270"/>
              <a:gd name="T62" fmla="*/ 3 w 270"/>
              <a:gd name="T63" fmla="*/ 162 h 270"/>
              <a:gd name="T64" fmla="*/ 0 w 270"/>
              <a:gd name="T65" fmla="*/ 135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70" h="270">
                <a:moveTo>
                  <a:pt x="0" y="135"/>
                </a:moveTo>
                <a:lnTo>
                  <a:pt x="3" y="108"/>
                </a:lnTo>
                <a:lnTo>
                  <a:pt x="11" y="82"/>
                </a:lnTo>
                <a:lnTo>
                  <a:pt x="24" y="60"/>
                </a:lnTo>
                <a:lnTo>
                  <a:pt x="40" y="40"/>
                </a:lnTo>
                <a:lnTo>
                  <a:pt x="59" y="24"/>
                </a:lnTo>
                <a:lnTo>
                  <a:pt x="82" y="11"/>
                </a:lnTo>
                <a:lnTo>
                  <a:pt x="108" y="2"/>
                </a:lnTo>
                <a:lnTo>
                  <a:pt x="135" y="0"/>
                </a:lnTo>
                <a:lnTo>
                  <a:pt x="162" y="2"/>
                </a:lnTo>
                <a:lnTo>
                  <a:pt x="188" y="11"/>
                </a:lnTo>
                <a:lnTo>
                  <a:pt x="211" y="24"/>
                </a:lnTo>
                <a:lnTo>
                  <a:pt x="231" y="40"/>
                </a:lnTo>
                <a:lnTo>
                  <a:pt x="247" y="60"/>
                </a:lnTo>
                <a:lnTo>
                  <a:pt x="259" y="82"/>
                </a:lnTo>
                <a:lnTo>
                  <a:pt x="268" y="108"/>
                </a:lnTo>
                <a:lnTo>
                  <a:pt x="270" y="135"/>
                </a:lnTo>
                <a:lnTo>
                  <a:pt x="268" y="162"/>
                </a:lnTo>
                <a:lnTo>
                  <a:pt x="259" y="188"/>
                </a:lnTo>
                <a:lnTo>
                  <a:pt x="247" y="211"/>
                </a:lnTo>
                <a:lnTo>
                  <a:pt x="231" y="230"/>
                </a:lnTo>
                <a:lnTo>
                  <a:pt x="211" y="246"/>
                </a:lnTo>
                <a:lnTo>
                  <a:pt x="188" y="259"/>
                </a:lnTo>
                <a:lnTo>
                  <a:pt x="162" y="267"/>
                </a:lnTo>
                <a:lnTo>
                  <a:pt x="135" y="270"/>
                </a:lnTo>
                <a:lnTo>
                  <a:pt x="108" y="267"/>
                </a:lnTo>
                <a:lnTo>
                  <a:pt x="82" y="259"/>
                </a:lnTo>
                <a:lnTo>
                  <a:pt x="59" y="246"/>
                </a:lnTo>
                <a:lnTo>
                  <a:pt x="40" y="230"/>
                </a:lnTo>
                <a:lnTo>
                  <a:pt x="24" y="211"/>
                </a:lnTo>
                <a:lnTo>
                  <a:pt x="11" y="188"/>
                </a:lnTo>
                <a:lnTo>
                  <a:pt x="3" y="162"/>
                </a:lnTo>
                <a:lnTo>
                  <a:pt x="0" y="13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/>
          <a:p>
            <a:endParaRPr lang="en-US" sz="1837" dirty="0"/>
          </a:p>
        </p:txBody>
      </p:sp>
      <p:sp>
        <p:nvSpPr>
          <p:cNvPr id="21" name="Freeform 103"/>
          <p:cNvSpPr>
            <a:spLocks/>
          </p:cNvSpPr>
          <p:nvPr>
            <p:custDataLst>
              <p:tags r:id="rId2"/>
            </p:custDataLst>
          </p:nvPr>
        </p:nvSpPr>
        <p:spPr bwMode="gray">
          <a:xfrm>
            <a:off x="10236502" y="1675649"/>
            <a:ext cx="129343" cy="130365"/>
          </a:xfrm>
          <a:custGeom>
            <a:avLst/>
            <a:gdLst>
              <a:gd name="T0" fmla="*/ 0 w 270"/>
              <a:gd name="T1" fmla="*/ 135 h 271"/>
              <a:gd name="T2" fmla="*/ 3 w 270"/>
              <a:gd name="T3" fmla="*/ 108 h 271"/>
              <a:gd name="T4" fmla="*/ 11 w 270"/>
              <a:gd name="T5" fmla="*/ 82 h 271"/>
              <a:gd name="T6" fmla="*/ 24 w 270"/>
              <a:gd name="T7" fmla="*/ 60 h 271"/>
              <a:gd name="T8" fmla="*/ 40 w 270"/>
              <a:gd name="T9" fmla="*/ 40 h 271"/>
              <a:gd name="T10" fmla="*/ 59 w 270"/>
              <a:gd name="T11" fmla="*/ 24 h 271"/>
              <a:gd name="T12" fmla="*/ 82 w 270"/>
              <a:gd name="T13" fmla="*/ 11 h 271"/>
              <a:gd name="T14" fmla="*/ 108 w 270"/>
              <a:gd name="T15" fmla="*/ 3 h 271"/>
              <a:gd name="T16" fmla="*/ 135 w 270"/>
              <a:gd name="T17" fmla="*/ 0 h 271"/>
              <a:gd name="T18" fmla="*/ 162 w 270"/>
              <a:gd name="T19" fmla="*/ 3 h 271"/>
              <a:gd name="T20" fmla="*/ 188 w 270"/>
              <a:gd name="T21" fmla="*/ 11 h 271"/>
              <a:gd name="T22" fmla="*/ 211 w 270"/>
              <a:gd name="T23" fmla="*/ 24 h 271"/>
              <a:gd name="T24" fmla="*/ 231 w 270"/>
              <a:gd name="T25" fmla="*/ 40 h 271"/>
              <a:gd name="T26" fmla="*/ 247 w 270"/>
              <a:gd name="T27" fmla="*/ 60 h 271"/>
              <a:gd name="T28" fmla="*/ 259 w 270"/>
              <a:gd name="T29" fmla="*/ 82 h 271"/>
              <a:gd name="T30" fmla="*/ 268 w 270"/>
              <a:gd name="T31" fmla="*/ 108 h 271"/>
              <a:gd name="T32" fmla="*/ 270 w 270"/>
              <a:gd name="T33" fmla="*/ 135 h 271"/>
              <a:gd name="T34" fmla="*/ 268 w 270"/>
              <a:gd name="T35" fmla="*/ 162 h 271"/>
              <a:gd name="T36" fmla="*/ 259 w 270"/>
              <a:gd name="T37" fmla="*/ 188 h 271"/>
              <a:gd name="T38" fmla="*/ 247 w 270"/>
              <a:gd name="T39" fmla="*/ 211 h 271"/>
              <a:gd name="T40" fmla="*/ 231 w 270"/>
              <a:gd name="T41" fmla="*/ 231 h 271"/>
              <a:gd name="T42" fmla="*/ 211 w 270"/>
              <a:gd name="T43" fmla="*/ 247 h 271"/>
              <a:gd name="T44" fmla="*/ 188 w 270"/>
              <a:gd name="T45" fmla="*/ 260 h 271"/>
              <a:gd name="T46" fmla="*/ 162 w 270"/>
              <a:gd name="T47" fmla="*/ 269 h 271"/>
              <a:gd name="T48" fmla="*/ 135 w 270"/>
              <a:gd name="T49" fmla="*/ 271 h 271"/>
              <a:gd name="T50" fmla="*/ 108 w 270"/>
              <a:gd name="T51" fmla="*/ 269 h 271"/>
              <a:gd name="T52" fmla="*/ 82 w 270"/>
              <a:gd name="T53" fmla="*/ 260 h 271"/>
              <a:gd name="T54" fmla="*/ 59 w 270"/>
              <a:gd name="T55" fmla="*/ 247 h 271"/>
              <a:gd name="T56" fmla="*/ 40 w 270"/>
              <a:gd name="T57" fmla="*/ 231 h 271"/>
              <a:gd name="T58" fmla="*/ 24 w 270"/>
              <a:gd name="T59" fmla="*/ 211 h 271"/>
              <a:gd name="T60" fmla="*/ 11 w 270"/>
              <a:gd name="T61" fmla="*/ 188 h 271"/>
              <a:gd name="T62" fmla="*/ 3 w 270"/>
              <a:gd name="T63" fmla="*/ 162 h 271"/>
              <a:gd name="T64" fmla="*/ 0 w 270"/>
              <a:gd name="T65" fmla="*/ 135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270" h="271">
                <a:moveTo>
                  <a:pt x="0" y="135"/>
                </a:moveTo>
                <a:lnTo>
                  <a:pt x="3" y="108"/>
                </a:lnTo>
                <a:lnTo>
                  <a:pt x="11" y="82"/>
                </a:lnTo>
                <a:lnTo>
                  <a:pt x="24" y="60"/>
                </a:lnTo>
                <a:lnTo>
                  <a:pt x="40" y="40"/>
                </a:lnTo>
                <a:lnTo>
                  <a:pt x="59" y="24"/>
                </a:lnTo>
                <a:lnTo>
                  <a:pt x="82" y="11"/>
                </a:lnTo>
                <a:lnTo>
                  <a:pt x="108" y="3"/>
                </a:lnTo>
                <a:lnTo>
                  <a:pt x="135" y="0"/>
                </a:lnTo>
                <a:lnTo>
                  <a:pt x="162" y="3"/>
                </a:lnTo>
                <a:lnTo>
                  <a:pt x="188" y="11"/>
                </a:lnTo>
                <a:lnTo>
                  <a:pt x="211" y="24"/>
                </a:lnTo>
                <a:lnTo>
                  <a:pt x="231" y="40"/>
                </a:lnTo>
                <a:lnTo>
                  <a:pt x="247" y="60"/>
                </a:lnTo>
                <a:lnTo>
                  <a:pt x="259" y="82"/>
                </a:lnTo>
                <a:lnTo>
                  <a:pt x="268" y="108"/>
                </a:lnTo>
                <a:lnTo>
                  <a:pt x="270" y="135"/>
                </a:lnTo>
                <a:lnTo>
                  <a:pt x="268" y="162"/>
                </a:lnTo>
                <a:lnTo>
                  <a:pt x="259" y="188"/>
                </a:lnTo>
                <a:lnTo>
                  <a:pt x="247" y="211"/>
                </a:lnTo>
                <a:lnTo>
                  <a:pt x="231" y="231"/>
                </a:lnTo>
                <a:lnTo>
                  <a:pt x="211" y="247"/>
                </a:lnTo>
                <a:lnTo>
                  <a:pt x="188" y="260"/>
                </a:lnTo>
                <a:lnTo>
                  <a:pt x="162" y="269"/>
                </a:lnTo>
                <a:lnTo>
                  <a:pt x="135" y="271"/>
                </a:lnTo>
                <a:lnTo>
                  <a:pt x="108" y="269"/>
                </a:lnTo>
                <a:lnTo>
                  <a:pt x="82" y="260"/>
                </a:lnTo>
                <a:lnTo>
                  <a:pt x="59" y="247"/>
                </a:lnTo>
                <a:lnTo>
                  <a:pt x="40" y="231"/>
                </a:lnTo>
                <a:lnTo>
                  <a:pt x="24" y="211"/>
                </a:lnTo>
                <a:lnTo>
                  <a:pt x="11" y="188"/>
                </a:lnTo>
                <a:lnTo>
                  <a:pt x="3" y="162"/>
                </a:lnTo>
                <a:lnTo>
                  <a:pt x="0" y="13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/>
          <a:p>
            <a:endParaRPr lang="en-US" sz="1837" dirty="0"/>
          </a:p>
        </p:txBody>
      </p:sp>
      <p:sp>
        <p:nvSpPr>
          <p:cNvPr id="23" name="McK 5. Source"/>
          <p:cNvSpPr>
            <a:spLocks noChangeArrowheads="1"/>
          </p:cNvSpPr>
          <p:nvPr>
            <p:custDataLst>
              <p:tags r:id="rId3"/>
            </p:custDataLst>
          </p:nvPr>
        </p:nvSpPr>
        <p:spPr bwMode="gray">
          <a:xfrm>
            <a:off x="1699203" y="6591699"/>
            <a:ext cx="7033993" cy="16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b">
            <a:spAutoFit/>
          </a:bodyPr>
          <a:lstStyle/>
          <a:p>
            <a:pPr marL="625214" indent="-625214" defTabSz="932071">
              <a:tabLst>
                <a:tab pos="630074" algn="l"/>
              </a:tabLst>
            </a:pPr>
            <a:r>
              <a:rPr lang="en-US" sz="1020" dirty="0"/>
              <a:t>SOURCE: Operation Phakisa Health Lab –Scale-up and Sustainability Lab</a:t>
            </a:r>
          </a:p>
        </p:txBody>
      </p:sp>
    </p:spTree>
    <p:extLst>
      <p:ext uri="{BB962C8B-B14F-4D97-AF65-F5344CB8AC3E}">
        <p14:creationId xmlns:p14="http://schemas.microsoft.com/office/powerpoint/2010/main" val="1229727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891" y="1621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think-cell Slide" r:id="rId7" imgW="360" imgH="360" progId="">
                  <p:embed/>
                </p:oleObj>
              </mc:Choice>
              <mc:Fallback>
                <p:oleObj name="think-cell Slide" r:id="rId7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891" y="1621"/>
                        <a:ext cx="1619" cy="16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9204" y="234864"/>
            <a:ext cx="8793595" cy="609398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endParaRPr lang="en-US" dirty="0"/>
          </a:p>
        </p:txBody>
      </p:sp>
      <p:cxnSp>
        <p:nvCxnSpPr>
          <p:cNvPr id="45" name="AutoShape 249"/>
          <p:cNvCxnSpPr>
            <a:cxnSpLocks noChangeShapeType="1"/>
            <a:stCxn id="46" idx="4"/>
            <a:endCxn id="46" idx="6"/>
          </p:cNvCxnSpPr>
          <p:nvPr/>
        </p:nvCxnSpPr>
        <p:spPr bwMode="auto">
          <a:xfrm>
            <a:off x="3934547" y="1215298"/>
            <a:ext cx="5987189" cy="0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6" name="AutoShape 250"/>
          <p:cNvSpPr>
            <a:spLocks noChangeArrowheads="1"/>
          </p:cNvSpPr>
          <p:nvPr/>
        </p:nvSpPr>
        <p:spPr bwMode="auto">
          <a:xfrm>
            <a:off x="3934547" y="908008"/>
            <a:ext cx="5987189" cy="307290"/>
          </a:xfrm>
          <a:prstGeom prst="leftRightArrow">
            <a:avLst>
              <a:gd name="adj1" fmla="val 100000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18659" anchor="b">
            <a:spAutoFit/>
          </a:bodyPr>
          <a:lstStyle/>
          <a:p>
            <a:r>
              <a:rPr lang="en-GB" sz="1837" b="1" dirty="0">
                <a:latin typeface="Arial"/>
              </a:rPr>
              <a:t>Description</a:t>
            </a:r>
            <a:r>
              <a:rPr lang="en-GB" sz="1837" b="1" dirty="0">
                <a:solidFill>
                  <a:schemeClr val="accent4"/>
                </a:solidFill>
                <a:latin typeface="Arial"/>
              </a:rPr>
              <a:t> </a:t>
            </a:r>
          </a:p>
        </p:txBody>
      </p:sp>
      <p:sp>
        <p:nvSpPr>
          <p:cNvPr id="8" name="Freeform 7"/>
          <p:cNvSpPr/>
          <p:nvPr>
            <p:custDataLst>
              <p:tags r:id="rId3"/>
            </p:custDataLst>
          </p:nvPr>
        </p:nvSpPr>
        <p:spPr>
          <a:xfrm>
            <a:off x="2039785" y="1262412"/>
            <a:ext cx="1619745" cy="1343297"/>
          </a:xfrm>
          <a:custGeom>
            <a:avLst/>
            <a:gdLst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800" h="914400">
                <a:moveTo>
                  <a:pt x="0" y="0"/>
                </a:moveTo>
                <a:lnTo>
                  <a:pt x="1664208" y="0"/>
                </a:lnTo>
                <a:lnTo>
                  <a:pt x="1828800" y="457200"/>
                </a:lnTo>
                <a:lnTo>
                  <a:pt x="1664208" y="914400"/>
                </a:lnTo>
                <a:lnTo>
                  <a:pt x="0" y="9144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37" b="1" dirty="0">
                <a:solidFill>
                  <a:schemeClr val="bg1"/>
                </a:solidFill>
              </a:rPr>
              <a:t>Operating model </a:t>
            </a:r>
          </a:p>
        </p:txBody>
      </p:sp>
      <p:sp>
        <p:nvSpPr>
          <p:cNvPr id="38" name="Rectangle 38"/>
          <p:cNvSpPr txBox="1"/>
          <p:nvPr/>
        </p:nvSpPr>
        <p:spPr>
          <a:xfrm>
            <a:off x="3934548" y="1262412"/>
            <a:ext cx="6328963" cy="1413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837" dirty="0" smtClean="0"/>
              <a:t>PPTICRM </a:t>
            </a:r>
            <a:r>
              <a:rPr lang="en-US" sz="1837" dirty="0"/>
              <a:t>to be set up </a:t>
            </a:r>
            <a:r>
              <a:rPr lang="en-US" sz="1837" dirty="0" smtClean="0"/>
              <a:t>at provincial, district and sub-district </a:t>
            </a:r>
            <a:r>
              <a:rPr lang="en-US" sz="1837" dirty="0"/>
              <a:t>levels to create an enabling environment for implementation </a:t>
            </a:r>
          </a:p>
          <a:p>
            <a:pPr lvl="1"/>
            <a:r>
              <a:rPr lang="en-US" sz="1837" dirty="0"/>
              <a:t>Governance structure at </a:t>
            </a:r>
            <a:r>
              <a:rPr lang="en-US" sz="1837" dirty="0" smtClean="0"/>
              <a:t>provincial, district and sub-district </a:t>
            </a:r>
            <a:r>
              <a:rPr lang="en-US" sz="1837" dirty="0"/>
              <a:t>levels to create an enabling environment  for Ideal Clinic </a:t>
            </a:r>
            <a:r>
              <a:rPr lang="en-US" sz="1837" dirty="0" smtClean="0"/>
              <a:t>realization and maintenance </a:t>
            </a:r>
            <a:endParaRPr lang="en-US" sz="1837" dirty="0"/>
          </a:p>
        </p:txBody>
      </p:sp>
      <p:sp>
        <p:nvSpPr>
          <p:cNvPr id="22" name="Oval 21"/>
          <p:cNvSpPr/>
          <p:nvPr/>
        </p:nvSpPr>
        <p:spPr bwMode="gray">
          <a:xfrm>
            <a:off x="1880768" y="1215298"/>
            <a:ext cx="340894" cy="340205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28" b="1" dirty="0">
                <a:solidFill>
                  <a:schemeClr val="bg1"/>
                </a:solidFill>
              </a:rPr>
              <a:t>1</a:t>
            </a:r>
            <a:endParaRPr lang="en-ZA" sz="1428" b="1" dirty="0">
              <a:solidFill>
                <a:schemeClr val="bg1"/>
              </a:solidFill>
            </a:endParaRPr>
          </a:p>
        </p:txBody>
      </p:sp>
      <p:sp>
        <p:nvSpPr>
          <p:cNvPr id="17" name="Freeform 16"/>
          <p:cNvSpPr/>
          <p:nvPr>
            <p:custDataLst>
              <p:tags r:id="rId4"/>
            </p:custDataLst>
          </p:nvPr>
        </p:nvSpPr>
        <p:spPr>
          <a:xfrm>
            <a:off x="2039785" y="3006492"/>
            <a:ext cx="1619745" cy="1343297"/>
          </a:xfrm>
          <a:custGeom>
            <a:avLst/>
            <a:gdLst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800" h="914400">
                <a:moveTo>
                  <a:pt x="0" y="0"/>
                </a:moveTo>
                <a:lnTo>
                  <a:pt x="1664208" y="0"/>
                </a:lnTo>
                <a:lnTo>
                  <a:pt x="1828800" y="457200"/>
                </a:lnTo>
                <a:lnTo>
                  <a:pt x="1664208" y="914400"/>
                </a:lnTo>
                <a:lnTo>
                  <a:pt x="0" y="9144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37" b="1" dirty="0"/>
              <a:t>Change management</a:t>
            </a:r>
          </a:p>
        </p:txBody>
      </p:sp>
      <p:sp>
        <p:nvSpPr>
          <p:cNvPr id="40" name="Rectangle 38"/>
          <p:cNvSpPr txBox="1"/>
          <p:nvPr/>
        </p:nvSpPr>
        <p:spPr>
          <a:xfrm>
            <a:off x="3934548" y="2855571"/>
            <a:ext cx="6328963" cy="1442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837" dirty="0"/>
              <a:t>Change champions across all tiers of government to provide support within the health system and communities </a:t>
            </a:r>
          </a:p>
          <a:p>
            <a:pPr lvl="1"/>
            <a:r>
              <a:rPr lang="en-US" sz="1837" dirty="0"/>
              <a:t>Training on change management and employee wellness</a:t>
            </a:r>
          </a:p>
          <a:p>
            <a:pPr lvl="1"/>
            <a:r>
              <a:rPr lang="en-US" sz="1837" dirty="0"/>
              <a:t>Sharing successful change stories </a:t>
            </a:r>
          </a:p>
          <a:p>
            <a:pPr lvl="1"/>
            <a:r>
              <a:rPr lang="en-US" sz="1837" dirty="0"/>
              <a:t>A reward system to recognise and encourage achievements </a:t>
            </a:r>
          </a:p>
        </p:txBody>
      </p:sp>
      <p:sp>
        <p:nvSpPr>
          <p:cNvPr id="23" name="Oval 22"/>
          <p:cNvSpPr/>
          <p:nvPr/>
        </p:nvSpPr>
        <p:spPr bwMode="gray">
          <a:xfrm>
            <a:off x="1880768" y="2836389"/>
            <a:ext cx="340894" cy="340205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28" b="1" dirty="0">
                <a:solidFill>
                  <a:schemeClr val="bg1"/>
                </a:solidFill>
              </a:rPr>
              <a:t>2</a:t>
            </a:r>
            <a:endParaRPr lang="en-ZA" sz="1428" b="1" dirty="0">
              <a:solidFill>
                <a:schemeClr val="bg1"/>
              </a:solidFill>
            </a:endParaRPr>
          </a:p>
        </p:txBody>
      </p:sp>
      <p:sp>
        <p:nvSpPr>
          <p:cNvPr id="24" name="Freeform 23"/>
          <p:cNvSpPr/>
          <p:nvPr>
            <p:custDataLst>
              <p:tags r:id="rId5"/>
            </p:custDataLst>
          </p:nvPr>
        </p:nvSpPr>
        <p:spPr>
          <a:xfrm>
            <a:off x="2039785" y="4701055"/>
            <a:ext cx="1619745" cy="1343297"/>
          </a:xfrm>
          <a:custGeom>
            <a:avLst/>
            <a:gdLst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  <a:gd name="connsiteX0" fmla="*/ 0 w 1828800"/>
              <a:gd name="connsiteY0" fmla="*/ 0 h 914400"/>
              <a:gd name="connsiteX1" fmla="*/ 1664208 w 1828800"/>
              <a:gd name="connsiteY1" fmla="*/ 0 h 914400"/>
              <a:gd name="connsiteX2" fmla="*/ 1828800 w 1828800"/>
              <a:gd name="connsiteY2" fmla="*/ 457200 h 914400"/>
              <a:gd name="connsiteX3" fmla="*/ 1664208 w 1828800"/>
              <a:gd name="connsiteY3" fmla="*/ 914400 h 914400"/>
              <a:gd name="connsiteX4" fmla="*/ 0 w 1828800"/>
              <a:gd name="connsiteY4" fmla="*/ 914400 h 914400"/>
              <a:gd name="connsiteX5" fmla="*/ 0 w 1828800"/>
              <a:gd name="connsiteY5" fmla="*/ 457200 h 914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828800" h="914400">
                <a:moveTo>
                  <a:pt x="0" y="0"/>
                </a:moveTo>
                <a:lnTo>
                  <a:pt x="1664208" y="0"/>
                </a:lnTo>
                <a:lnTo>
                  <a:pt x="1828800" y="457200"/>
                </a:lnTo>
                <a:lnTo>
                  <a:pt x="1664208" y="914400"/>
                </a:lnTo>
                <a:lnTo>
                  <a:pt x="0" y="9144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2"/>
          </a:solidFill>
          <a:ln w="95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37" b="1" dirty="0"/>
              <a:t>Stakeholder engagement  </a:t>
            </a:r>
          </a:p>
        </p:txBody>
      </p:sp>
      <p:sp>
        <p:nvSpPr>
          <p:cNvPr id="26" name="Oval 25"/>
          <p:cNvSpPr/>
          <p:nvPr/>
        </p:nvSpPr>
        <p:spPr bwMode="gray">
          <a:xfrm>
            <a:off x="1880768" y="4580469"/>
            <a:ext cx="340894" cy="340205"/>
          </a:xfrm>
          <a:prstGeom prst="ellipse">
            <a:avLst/>
          </a:prstGeom>
          <a:solidFill>
            <a:schemeClr val="accent4"/>
          </a:solidFill>
          <a:ln w="190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28" b="1" dirty="0">
                <a:solidFill>
                  <a:schemeClr val="bg1"/>
                </a:solidFill>
              </a:rPr>
              <a:t>3</a:t>
            </a:r>
            <a:endParaRPr lang="en-ZA" sz="1428" b="1" dirty="0">
              <a:solidFill>
                <a:schemeClr val="bg1"/>
              </a:solidFill>
            </a:endParaRPr>
          </a:p>
        </p:txBody>
      </p:sp>
      <p:sp>
        <p:nvSpPr>
          <p:cNvPr id="32" name="Line 26"/>
          <p:cNvSpPr>
            <a:spLocks noChangeShapeType="1"/>
          </p:cNvSpPr>
          <p:nvPr/>
        </p:nvSpPr>
        <p:spPr bwMode="auto">
          <a:xfrm>
            <a:off x="2221663" y="2830517"/>
            <a:ext cx="7935561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297" tIns="46649" rIns="93297" bIns="46649" numCol="1" anchor="t" anchorCtr="0" compatLnSpc="1">
            <a:prstTxWarp prst="textNoShape">
              <a:avLst/>
            </a:prstTxWarp>
          </a:bodyPr>
          <a:lstStyle/>
          <a:p>
            <a:endParaRPr lang="en-US" sz="1837" dirty="0"/>
          </a:p>
        </p:txBody>
      </p:sp>
      <p:sp>
        <p:nvSpPr>
          <p:cNvPr id="33" name="Line 26"/>
          <p:cNvSpPr>
            <a:spLocks noChangeShapeType="1"/>
          </p:cNvSpPr>
          <p:nvPr/>
        </p:nvSpPr>
        <p:spPr bwMode="auto">
          <a:xfrm>
            <a:off x="2221663" y="4507507"/>
            <a:ext cx="7935561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297" tIns="46649" rIns="93297" bIns="46649" numCol="1" anchor="t" anchorCtr="0" compatLnSpc="1">
            <a:prstTxWarp prst="textNoShape">
              <a:avLst/>
            </a:prstTxWarp>
          </a:bodyPr>
          <a:lstStyle/>
          <a:p>
            <a:endParaRPr lang="en-US" sz="1837" dirty="0"/>
          </a:p>
        </p:txBody>
      </p:sp>
      <p:sp>
        <p:nvSpPr>
          <p:cNvPr id="18" name="Rectangle 38"/>
          <p:cNvSpPr txBox="1"/>
          <p:nvPr/>
        </p:nvSpPr>
        <p:spPr>
          <a:xfrm>
            <a:off x="3934548" y="4701055"/>
            <a:ext cx="6328963" cy="865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837" dirty="0"/>
              <a:t>Communication and consultation with all stakeholders  </a:t>
            </a:r>
          </a:p>
          <a:p>
            <a:pPr lvl="1"/>
            <a:r>
              <a:rPr lang="en-US" sz="1837" dirty="0"/>
              <a:t>Create awareness of and buy-in</a:t>
            </a:r>
          </a:p>
          <a:p>
            <a:pPr lvl="1"/>
            <a:r>
              <a:rPr lang="en-US" sz="1837" dirty="0"/>
              <a:t>Create implementation partners </a:t>
            </a:r>
          </a:p>
        </p:txBody>
      </p:sp>
    </p:spTree>
    <p:extLst>
      <p:ext uri="{BB962C8B-B14F-4D97-AF65-F5344CB8AC3E}">
        <p14:creationId xmlns:p14="http://schemas.microsoft.com/office/powerpoint/2010/main" val="397798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AutoShape 250"/>
          <p:cNvSpPr>
            <a:spLocks noChangeArrowheads="1"/>
          </p:cNvSpPr>
          <p:nvPr/>
        </p:nvSpPr>
        <p:spPr bwMode="auto">
          <a:xfrm>
            <a:off x="5961639" y="779619"/>
            <a:ext cx="2049025" cy="467248"/>
          </a:xfrm>
          <a:prstGeom prst="leftRightArrow">
            <a:avLst>
              <a:gd name="adj1" fmla="val 100000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18659" anchor="b">
            <a:spAutoFit/>
          </a:bodyPr>
          <a:lstStyle/>
          <a:p>
            <a:pPr defTabSz="932962"/>
            <a:r>
              <a:rPr lang="en-US" sz="1428" b="1" dirty="0">
                <a:latin typeface="Arial" pitchFamily="34" charset="0"/>
                <a:cs typeface="Arial" pitchFamily="34" charset="0"/>
              </a:rPr>
              <a:t>Implementation method</a:t>
            </a:r>
          </a:p>
        </p:txBody>
      </p:sp>
      <p:sp>
        <p:nvSpPr>
          <p:cNvPr id="21" name="AutoShape 250"/>
          <p:cNvSpPr>
            <a:spLocks noChangeArrowheads="1"/>
          </p:cNvSpPr>
          <p:nvPr/>
        </p:nvSpPr>
        <p:spPr bwMode="auto">
          <a:xfrm>
            <a:off x="3159490" y="1003822"/>
            <a:ext cx="2500954" cy="243045"/>
          </a:xfrm>
          <a:prstGeom prst="leftRightArrow">
            <a:avLst>
              <a:gd name="adj1" fmla="val 100000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18659" anchor="b">
            <a:spAutoFit/>
          </a:bodyPr>
          <a:lstStyle/>
          <a:p>
            <a:pPr defTabSz="932962"/>
            <a:r>
              <a:rPr lang="en-US" sz="1428" b="1" dirty="0">
                <a:latin typeface="Arial" pitchFamily="34" charset="0"/>
                <a:cs typeface="Arial" pitchFamily="34" charset="0"/>
              </a:rPr>
              <a:t>Definition</a:t>
            </a: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1724729" y="1449884"/>
            <a:ext cx="1325003" cy="1978376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28" b="1" dirty="0">
                <a:solidFill>
                  <a:schemeClr val="tx2"/>
                </a:solidFill>
              </a:rPr>
              <a:t>Ideal Clinic Accelerator</a:t>
            </a:r>
          </a:p>
        </p:txBody>
      </p:sp>
      <p:sp>
        <p:nvSpPr>
          <p:cNvPr id="26" name="Rectangle 23"/>
          <p:cNvSpPr txBox="1">
            <a:spLocks/>
          </p:cNvSpPr>
          <p:nvPr/>
        </p:nvSpPr>
        <p:spPr>
          <a:xfrm>
            <a:off x="3159490" y="1449885"/>
            <a:ext cx="2500954" cy="1793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dirty="0">
                <a:ea typeface="+mn-ea"/>
                <a:cs typeface="+mn-cs"/>
              </a:rPr>
              <a:t>Interventions that will be implemented at the clinic level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Supported by existing supervisory structures, or in certain instances, a team of change agents who will take facility through pre-defined journey of change</a:t>
            </a:r>
          </a:p>
        </p:txBody>
      </p:sp>
      <p:sp>
        <p:nvSpPr>
          <p:cNvPr id="27" name="Rectangle 27"/>
          <p:cNvSpPr txBox="1"/>
          <p:nvPr/>
        </p:nvSpPr>
        <p:spPr>
          <a:xfrm>
            <a:off x="5961639" y="1449884"/>
            <a:ext cx="2049025" cy="131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dirty="0">
                <a:ea typeface="+mn-ea"/>
                <a:cs typeface="+mn-cs"/>
              </a:rPr>
              <a:t>Supervisors/change agent team deployed for a period of time to assist with implementation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Likely to be rolled out on a </a:t>
            </a:r>
            <a:r>
              <a:rPr lang="en-US" sz="1428" b="1" dirty="0">
                <a:ea typeface="+mn-ea"/>
                <a:cs typeface="+mn-cs"/>
              </a:rPr>
              <a:t>geographic basis</a:t>
            </a:r>
          </a:p>
        </p:txBody>
      </p:sp>
      <p:sp>
        <p:nvSpPr>
          <p:cNvPr id="31" name="Rectangle 17"/>
          <p:cNvSpPr>
            <a:spLocks noChangeArrowheads="1"/>
          </p:cNvSpPr>
          <p:nvPr/>
        </p:nvSpPr>
        <p:spPr bwMode="auto">
          <a:xfrm>
            <a:off x="1724729" y="3794093"/>
            <a:ext cx="1325003" cy="2637835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28" b="1" dirty="0">
                <a:solidFill>
                  <a:schemeClr val="tx2"/>
                </a:solidFill>
              </a:rPr>
              <a:t>Transversal initiatives </a:t>
            </a:r>
          </a:p>
        </p:txBody>
      </p:sp>
      <p:sp>
        <p:nvSpPr>
          <p:cNvPr id="32" name="Rectangle 46"/>
          <p:cNvSpPr txBox="1"/>
          <p:nvPr/>
        </p:nvSpPr>
        <p:spPr>
          <a:xfrm>
            <a:off x="3159490" y="3794092"/>
            <a:ext cx="2500954" cy="672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dirty="0">
                <a:ea typeface="+mn-ea"/>
                <a:cs typeface="+mn-cs"/>
              </a:rPr>
              <a:t>Interventions that will be coordinated at Provincial or National level</a:t>
            </a:r>
          </a:p>
        </p:txBody>
      </p:sp>
      <p:sp>
        <p:nvSpPr>
          <p:cNvPr id="33" name="Rectangle 51"/>
          <p:cNvSpPr txBox="1"/>
          <p:nvPr/>
        </p:nvSpPr>
        <p:spPr>
          <a:xfrm>
            <a:off x="5961639" y="3794093"/>
            <a:ext cx="2049025" cy="89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dirty="0">
                <a:ea typeface="+mn-ea"/>
                <a:cs typeface="+mn-cs"/>
              </a:rPr>
              <a:t>Rolled out according to </a:t>
            </a:r>
            <a:r>
              <a:rPr lang="en-US" sz="1428" b="1" dirty="0">
                <a:ea typeface="+mn-ea"/>
                <a:cs typeface="+mn-cs"/>
              </a:rPr>
              <a:t>optimal pace and sequence </a:t>
            </a:r>
            <a:r>
              <a:rPr lang="en-US" sz="1428" dirty="0">
                <a:ea typeface="+mn-ea"/>
                <a:cs typeface="+mn-cs"/>
              </a:rPr>
              <a:t>(i.e. needs, performance)</a:t>
            </a:r>
          </a:p>
        </p:txBody>
      </p:sp>
      <p:sp>
        <p:nvSpPr>
          <p:cNvPr id="38" name="AutoShape 250"/>
          <p:cNvSpPr>
            <a:spLocks noChangeArrowheads="1"/>
          </p:cNvSpPr>
          <p:nvPr/>
        </p:nvSpPr>
        <p:spPr bwMode="auto">
          <a:xfrm>
            <a:off x="8421569" y="1003822"/>
            <a:ext cx="2049025" cy="243045"/>
          </a:xfrm>
          <a:prstGeom prst="leftRightArrow">
            <a:avLst>
              <a:gd name="adj1" fmla="val 100000"/>
              <a:gd name="adj2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18659" anchor="b">
            <a:spAutoFit/>
          </a:bodyPr>
          <a:lstStyle/>
          <a:p>
            <a:pPr defTabSz="932962"/>
            <a:r>
              <a:rPr lang="en-US" sz="1428" b="1" dirty="0">
                <a:latin typeface="Arial" pitchFamily="34" charset="0"/>
                <a:cs typeface="Arial" pitchFamily="34" charset="0"/>
              </a:rPr>
              <a:t>Examples</a:t>
            </a:r>
            <a:r>
              <a:rPr lang="en-US" sz="1428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9" name="Rectangle 27"/>
          <p:cNvSpPr txBox="1"/>
          <p:nvPr/>
        </p:nvSpPr>
        <p:spPr>
          <a:xfrm>
            <a:off x="8421569" y="1449884"/>
            <a:ext cx="2049025" cy="1569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dirty="0">
                <a:ea typeface="+mn-ea"/>
                <a:cs typeface="+mn-cs"/>
              </a:rPr>
              <a:t>Streamlining retrieval of files 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improving efficiency of patient flow 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Implementation of appointment system 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Implementation of ICSM </a:t>
            </a:r>
          </a:p>
        </p:txBody>
      </p:sp>
      <p:sp>
        <p:nvSpPr>
          <p:cNvPr id="40" name="Rectangle 51"/>
          <p:cNvSpPr txBox="1"/>
          <p:nvPr/>
        </p:nvSpPr>
        <p:spPr>
          <a:xfrm>
            <a:off x="8421569" y="3794093"/>
            <a:ext cx="2049025" cy="2197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/>
            <a:r>
              <a:rPr lang="en-US" sz="1428" dirty="0">
                <a:ea typeface="+mn-ea"/>
                <a:cs typeface="+mn-cs"/>
              </a:rPr>
              <a:t>Roll-out of provincial call centres and </a:t>
            </a:r>
            <a:r>
              <a:rPr lang="en-US" sz="1428" dirty="0" smtClean="0">
                <a:ea typeface="+mn-ea"/>
                <a:cs typeface="+mn-cs"/>
              </a:rPr>
              <a:t>communication </a:t>
            </a:r>
            <a:r>
              <a:rPr lang="en-US" sz="1428" dirty="0">
                <a:ea typeface="+mn-ea"/>
                <a:cs typeface="+mn-cs"/>
              </a:rPr>
              <a:t>platform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Implementation of infrastructure programme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Establishment of maintenance hubs </a:t>
            </a:r>
          </a:p>
          <a:p>
            <a:pPr lvl="1"/>
            <a:r>
              <a:rPr lang="en-US" sz="1428" dirty="0">
                <a:ea typeface="+mn-ea"/>
                <a:cs typeface="+mn-cs"/>
              </a:rPr>
              <a:t>Standardised catalogues </a:t>
            </a:r>
            <a:r>
              <a:rPr lang="en-US" sz="1428" dirty="0" smtClean="0">
                <a:ea typeface="+mn-ea"/>
                <a:cs typeface="+mn-cs"/>
              </a:rPr>
              <a:t>for SCM and surgicals</a:t>
            </a:r>
            <a:endParaRPr lang="en-US" sz="1428" dirty="0">
              <a:ea typeface="+mn-ea"/>
              <a:cs typeface="+mn-cs"/>
            </a:endParaRPr>
          </a:p>
        </p:txBody>
      </p:sp>
      <p:sp>
        <p:nvSpPr>
          <p:cNvPr id="68" name="Line 26"/>
          <p:cNvSpPr>
            <a:spLocks noChangeShapeType="1"/>
          </p:cNvSpPr>
          <p:nvPr/>
        </p:nvSpPr>
        <p:spPr bwMode="auto">
          <a:xfrm>
            <a:off x="1724729" y="3574533"/>
            <a:ext cx="8432495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297" tIns="46649" rIns="93297" bIns="46649" numCol="1" anchor="t" anchorCtr="0" compatLnSpc="1">
            <a:prstTxWarp prst="textNoShape">
              <a:avLst/>
            </a:prstTxWarp>
          </a:bodyPr>
          <a:lstStyle/>
          <a:p>
            <a:endParaRPr lang="en-US" sz="1837" dirty="0"/>
          </a:p>
        </p:txBody>
      </p:sp>
      <p:cxnSp>
        <p:nvCxnSpPr>
          <p:cNvPr id="69" name="AutoShape 249"/>
          <p:cNvCxnSpPr>
            <a:cxnSpLocks noChangeShapeType="1"/>
            <a:endCxn id="38" idx="6"/>
          </p:cNvCxnSpPr>
          <p:nvPr/>
        </p:nvCxnSpPr>
        <p:spPr bwMode="auto">
          <a:xfrm>
            <a:off x="3049732" y="1246866"/>
            <a:ext cx="7420862" cy="0"/>
          </a:xfrm>
          <a:prstGeom prst="straightConnector1">
            <a:avLst/>
          </a:prstGeom>
          <a:noFill/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13798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22" name="Object 2064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889" y="1620"/>
          <a:ext cx="1620" cy="16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8" name="think-cell Slide" r:id="rId5" imgW="360" imgH="360" progId="">
                  <p:embed/>
                </p:oleObj>
              </mc:Choice>
              <mc:Fallback>
                <p:oleObj name="think-cell Slide" r:id="rId5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889" y="1620"/>
                        <a:ext cx="1620" cy="16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24" name="Title 2"/>
          <p:cNvSpPr>
            <a:spLocks noGrp="1"/>
          </p:cNvSpPr>
          <p:nvPr>
            <p:ph type="title"/>
          </p:nvPr>
        </p:nvSpPr>
        <p:spPr bwMode="gray">
          <a:xfrm>
            <a:off x="1701631" y="21693"/>
            <a:ext cx="8793596" cy="621776"/>
          </a:xfrm>
          <a:solidFill>
            <a:schemeClr val="accent6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913526"/>
            <a:r>
              <a:rPr lang="en-GB" dirty="0" smtClean="0"/>
              <a:t>District structure</a:t>
            </a:r>
            <a:endParaRPr lang="en-GB" dirty="0"/>
          </a:p>
        </p:txBody>
      </p:sp>
      <p:grpSp>
        <p:nvGrpSpPr>
          <p:cNvPr id="18" name="Group 17"/>
          <p:cNvGrpSpPr/>
          <p:nvPr/>
        </p:nvGrpSpPr>
        <p:grpSpPr bwMode="gray">
          <a:xfrm>
            <a:off x="661480" y="992852"/>
            <a:ext cx="11284085" cy="4978019"/>
            <a:chOff x="254977" y="772872"/>
            <a:chExt cx="5644549" cy="4878920"/>
          </a:xfrm>
        </p:grpSpPr>
        <p:sp>
          <p:nvSpPr>
            <p:cNvPr id="5" name="Rectangle 5"/>
            <p:cNvSpPr txBox="1"/>
            <p:nvPr/>
          </p:nvSpPr>
          <p:spPr bwMode="gray">
            <a:xfrm>
              <a:off x="254977" y="772872"/>
              <a:ext cx="2416052" cy="2827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r>
                <a:rPr lang="en-US" sz="1837" b="1" dirty="0"/>
                <a:t>Organisational structure</a:t>
              </a:r>
            </a:p>
          </p:txBody>
        </p:sp>
        <p:sp>
          <p:nvSpPr>
            <p:cNvPr id="55" name="Rectangle 5"/>
            <p:cNvSpPr txBox="1"/>
            <p:nvPr/>
          </p:nvSpPr>
          <p:spPr bwMode="gray">
            <a:xfrm>
              <a:off x="2850541" y="772872"/>
              <a:ext cx="2732574" cy="2827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r>
                <a:rPr lang="en-US" sz="1837" b="1" dirty="0"/>
                <a:t>Roles and responsibilities</a:t>
              </a:r>
            </a:p>
          </p:txBody>
        </p:sp>
        <p:sp>
          <p:nvSpPr>
            <p:cNvPr id="7" name="Freeform 6"/>
            <p:cNvSpPr/>
            <p:nvPr/>
          </p:nvSpPr>
          <p:spPr bwMode="gray">
            <a:xfrm>
              <a:off x="254977" y="1037494"/>
              <a:ext cx="2497015" cy="0"/>
            </a:xfrm>
            <a:custGeom>
              <a:avLst/>
              <a:gdLst>
                <a:gd name="connsiteX0" fmla="*/ 0 w 2497015"/>
                <a:gd name="connsiteY0" fmla="*/ 0 h 0"/>
                <a:gd name="connsiteX1" fmla="*/ 2497015 w 249701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97015">
                  <a:moveTo>
                    <a:pt x="0" y="0"/>
                  </a:moveTo>
                  <a:lnTo>
                    <a:pt x="2497015" y="0"/>
                  </a:lnTo>
                </a:path>
              </a:pathLst>
            </a:custGeom>
            <a:noFill/>
            <a:ln w="95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/>
            </a:p>
          </p:txBody>
        </p:sp>
        <p:sp>
          <p:nvSpPr>
            <p:cNvPr id="60" name="Freeform 59"/>
            <p:cNvSpPr/>
            <p:nvPr/>
          </p:nvSpPr>
          <p:spPr bwMode="gray">
            <a:xfrm>
              <a:off x="2850541" y="1037493"/>
              <a:ext cx="2635859" cy="45719"/>
            </a:xfrm>
            <a:custGeom>
              <a:avLst/>
              <a:gdLst>
                <a:gd name="connsiteX0" fmla="*/ 0 w 2497015"/>
                <a:gd name="connsiteY0" fmla="*/ 0 h 0"/>
                <a:gd name="connsiteX1" fmla="*/ 2497015 w 249701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97015">
                  <a:moveTo>
                    <a:pt x="0" y="0"/>
                  </a:moveTo>
                  <a:lnTo>
                    <a:pt x="2497015" y="0"/>
                  </a:lnTo>
                </a:path>
              </a:pathLst>
            </a:custGeom>
            <a:noFill/>
            <a:ln w="9525"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/>
            </a:p>
          </p:txBody>
        </p:sp>
        <p:sp>
          <p:nvSpPr>
            <p:cNvPr id="8" name="Rectangle 7"/>
            <p:cNvSpPr>
              <a:spLocks/>
            </p:cNvSpPr>
            <p:nvPr/>
          </p:nvSpPr>
          <p:spPr bwMode="gray">
            <a:xfrm>
              <a:off x="290145" y="1109588"/>
              <a:ext cx="2416052" cy="159233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>
                <a:solidFill>
                  <a:schemeClr val="tx1"/>
                </a:solidFill>
              </a:endParaRPr>
            </a:p>
          </p:txBody>
        </p:sp>
        <p:sp>
          <p:nvSpPr>
            <p:cNvPr id="63" name="Rectangle 62"/>
            <p:cNvSpPr>
              <a:spLocks/>
            </p:cNvSpPr>
            <p:nvPr/>
          </p:nvSpPr>
          <p:spPr bwMode="gray">
            <a:xfrm>
              <a:off x="290145" y="3192864"/>
              <a:ext cx="2416052" cy="1592337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>
                <a:solidFill>
                  <a:schemeClr val="tx1"/>
                </a:solidFill>
              </a:endParaRPr>
            </a:p>
          </p:txBody>
        </p:sp>
        <p:sp>
          <p:nvSpPr>
            <p:cNvPr id="64" name="Rectangle 63"/>
            <p:cNvSpPr/>
            <p:nvPr/>
          </p:nvSpPr>
          <p:spPr bwMode="gray">
            <a:xfrm>
              <a:off x="290145" y="1109588"/>
              <a:ext cx="2416052" cy="325316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837" b="1" dirty="0">
                  <a:solidFill>
                    <a:schemeClr val="accent4">
                      <a:lumMod val="75000"/>
                    </a:schemeClr>
                  </a:solidFill>
                </a:rPr>
                <a:t>District Man. Team </a:t>
              </a:r>
              <a:endParaRPr lang="en-ZA" sz="1837" b="1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68" name="Rectangle 67"/>
            <p:cNvSpPr/>
            <p:nvPr/>
          </p:nvSpPr>
          <p:spPr bwMode="gray">
            <a:xfrm>
              <a:off x="290145" y="2871567"/>
              <a:ext cx="2416052" cy="325316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837" b="1" dirty="0">
                  <a:solidFill>
                    <a:schemeClr val="accent4">
                      <a:lumMod val="75000"/>
                    </a:schemeClr>
                  </a:solidFill>
                </a:rPr>
                <a:t>Sub-District Man. </a:t>
              </a:r>
              <a:endParaRPr lang="en-ZA" sz="1837" b="1" dirty="0">
                <a:solidFill>
                  <a:schemeClr val="accent4">
                    <a:lumMod val="75000"/>
                  </a:schemeClr>
                </a:solidFill>
              </a:endParaRPr>
            </a:p>
          </p:txBody>
        </p:sp>
        <p:sp>
          <p:nvSpPr>
            <p:cNvPr id="69" name="Rectangle 5"/>
            <p:cNvSpPr txBox="1"/>
            <p:nvPr/>
          </p:nvSpPr>
          <p:spPr bwMode="gray">
            <a:xfrm>
              <a:off x="378069" y="1520218"/>
              <a:ext cx="2275375" cy="906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pPr lvl="1">
                <a:spcBef>
                  <a:spcPts val="306"/>
                </a:spcBef>
              </a:pPr>
              <a:r>
                <a:rPr lang="en-US" sz="1837" dirty="0"/>
                <a:t>District Manager </a:t>
              </a:r>
            </a:p>
            <a:p>
              <a:pPr lvl="1">
                <a:spcBef>
                  <a:spcPts val="306"/>
                </a:spcBef>
              </a:pPr>
              <a:r>
                <a:rPr lang="en-US" sz="1837" dirty="0"/>
                <a:t>Sub-District Managers</a:t>
              </a:r>
            </a:p>
            <a:p>
              <a:pPr lvl="1">
                <a:spcBef>
                  <a:spcPts val="306"/>
                </a:spcBef>
              </a:pPr>
              <a:r>
                <a:rPr lang="en-US" sz="1837" dirty="0" smtClean="0"/>
                <a:t>Extended DMT</a:t>
              </a:r>
              <a:endParaRPr lang="en-US" sz="1837" dirty="0"/>
            </a:p>
          </p:txBody>
        </p:sp>
        <p:sp>
          <p:nvSpPr>
            <p:cNvPr id="72" name="Rectangle 5"/>
            <p:cNvSpPr txBox="1"/>
            <p:nvPr/>
          </p:nvSpPr>
          <p:spPr bwMode="gray">
            <a:xfrm>
              <a:off x="378069" y="3248884"/>
              <a:ext cx="2275375" cy="14608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pPr lvl="1">
                <a:spcBef>
                  <a:spcPts val="306"/>
                </a:spcBef>
              </a:pPr>
              <a:r>
                <a:rPr lang="en-US" sz="1837" dirty="0"/>
                <a:t>District manager </a:t>
              </a:r>
            </a:p>
            <a:p>
              <a:pPr lvl="1">
                <a:spcBef>
                  <a:spcPts val="306"/>
                </a:spcBef>
              </a:pPr>
              <a:r>
                <a:rPr lang="en-US" sz="1837" dirty="0" smtClean="0"/>
                <a:t>Dedicated district </a:t>
              </a:r>
              <a:r>
                <a:rPr lang="en-US" sz="1837" dirty="0"/>
                <a:t>management </a:t>
              </a:r>
              <a:r>
                <a:rPr lang="en-US" sz="1837" dirty="0" smtClean="0"/>
                <a:t>team champions </a:t>
              </a:r>
              <a:endParaRPr lang="en-US" sz="1837" dirty="0"/>
            </a:p>
            <a:p>
              <a:pPr lvl="1">
                <a:spcBef>
                  <a:spcPts val="306"/>
                </a:spcBef>
              </a:pPr>
              <a:r>
                <a:rPr lang="en-US" sz="1837" dirty="0"/>
                <a:t>Facility managers </a:t>
              </a:r>
            </a:p>
          </p:txBody>
        </p:sp>
        <p:sp>
          <p:nvSpPr>
            <p:cNvPr id="9" name="Freeform 8"/>
            <p:cNvSpPr/>
            <p:nvPr/>
          </p:nvSpPr>
          <p:spPr bwMode="gray">
            <a:xfrm>
              <a:off x="290147" y="2813538"/>
              <a:ext cx="5196254" cy="45719"/>
            </a:xfrm>
            <a:custGeom>
              <a:avLst/>
              <a:gdLst>
                <a:gd name="connsiteX0" fmla="*/ 0 w 5231423"/>
                <a:gd name="connsiteY0" fmla="*/ 0 h 0"/>
                <a:gd name="connsiteX1" fmla="*/ 5231423 w 5231423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1423">
                  <a:moveTo>
                    <a:pt x="0" y="0"/>
                  </a:moveTo>
                  <a:lnTo>
                    <a:pt x="5231423" y="0"/>
                  </a:lnTo>
                </a:path>
              </a:pathLst>
            </a:custGeom>
            <a:noFill/>
            <a:ln w="9525">
              <a:solidFill>
                <a:schemeClr val="accent6">
                  <a:lumMod val="60000"/>
                  <a:lumOff val="4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/>
            </a:p>
          </p:txBody>
        </p:sp>
        <p:sp>
          <p:nvSpPr>
            <p:cNvPr id="74" name="Freeform 73"/>
            <p:cNvSpPr/>
            <p:nvPr/>
          </p:nvSpPr>
          <p:spPr bwMode="gray">
            <a:xfrm>
              <a:off x="290147" y="4570243"/>
              <a:ext cx="5196254" cy="45719"/>
            </a:xfrm>
            <a:custGeom>
              <a:avLst/>
              <a:gdLst>
                <a:gd name="connsiteX0" fmla="*/ 0 w 5231423"/>
                <a:gd name="connsiteY0" fmla="*/ 0 h 0"/>
                <a:gd name="connsiteX1" fmla="*/ 5231423 w 5231423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1423">
                  <a:moveTo>
                    <a:pt x="0" y="0"/>
                  </a:moveTo>
                  <a:lnTo>
                    <a:pt x="5231423" y="0"/>
                  </a:lnTo>
                </a:path>
              </a:pathLst>
            </a:custGeom>
            <a:noFill/>
            <a:ln w="9525">
              <a:solidFill>
                <a:schemeClr val="accent6">
                  <a:lumMod val="60000"/>
                  <a:lumOff val="4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/>
            </a:p>
          </p:txBody>
        </p:sp>
        <p:sp>
          <p:nvSpPr>
            <p:cNvPr id="75" name="Rectangle 5"/>
            <p:cNvSpPr txBox="1"/>
            <p:nvPr/>
          </p:nvSpPr>
          <p:spPr bwMode="gray">
            <a:xfrm>
              <a:off x="2850541" y="1091152"/>
              <a:ext cx="2574313" cy="21841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pPr lvl="1">
                <a:spcBef>
                  <a:spcPts val="408"/>
                </a:spcBef>
              </a:pPr>
              <a:r>
                <a:rPr lang="en-US" sz="1837" dirty="0"/>
                <a:t>Mobilises resources </a:t>
              </a:r>
            </a:p>
            <a:p>
              <a:pPr lvl="1">
                <a:spcBef>
                  <a:spcPts val="408"/>
                </a:spcBef>
              </a:pPr>
              <a:r>
                <a:rPr lang="en-US" sz="1837" dirty="0"/>
                <a:t>Supports  implementation at clinics </a:t>
              </a:r>
            </a:p>
            <a:p>
              <a:pPr lvl="1">
                <a:spcBef>
                  <a:spcPts val="408"/>
                </a:spcBef>
              </a:pPr>
              <a:r>
                <a:rPr lang="en-US" sz="1837" dirty="0"/>
                <a:t>Addresses bottlenecks</a:t>
              </a:r>
            </a:p>
            <a:p>
              <a:pPr lvl="1">
                <a:spcBef>
                  <a:spcPts val="408"/>
                </a:spcBef>
              </a:pPr>
              <a:r>
                <a:rPr lang="en-US" sz="1837" dirty="0"/>
                <a:t>Reports monthly to province</a:t>
              </a:r>
            </a:p>
            <a:p>
              <a:pPr lvl="1">
                <a:spcBef>
                  <a:spcPts val="408"/>
                </a:spcBef>
              </a:pPr>
              <a:endParaRPr lang="en-US" sz="1837" dirty="0"/>
            </a:p>
          </p:txBody>
        </p:sp>
        <p:sp>
          <p:nvSpPr>
            <p:cNvPr id="76" name="Rectangle 5"/>
            <p:cNvSpPr txBox="1"/>
            <p:nvPr/>
          </p:nvSpPr>
          <p:spPr bwMode="gray">
            <a:xfrm>
              <a:off x="2850541" y="2873324"/>
              <a:ext cx="2574313" cy="21155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marL="0" lvl="0" indent="0" defTabSz="895350" eaLnBrk="1" hangingPunct="1">
                <a:buClr>
                  <a:schemeClr val="tx2"/>
                </a:buClr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1pPr>
              <a:lvl2pPr marL="193675" indent="-192088" defTabSz="895350" eaLnBrk="1" hangingPunct="1">
                <a:buClr>
                  <a:schemeClr val="tx2"/>
                </a:buClr>
                <a:buSzPct val="125000"/>
                <a:buFont typeface="Arial" charset="0"/>
                <a:buChar char="▪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2pPr>
              <a:lvl3pPr marL="457200" indent="-261938" defTabSz="895350" eaLnBrk="1" hangingPunct="1">
                <a:buClr>
                  <a:schemeClr val="tx2"/>
                </a:buClr>
                <a:buSzPct val="120000"/>
                <a:buFont typeface="Arial" charset="0"/>
                <a:buChar char="–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3pPr>
              <a:lvl4pPr marL="614363" indent="-155575" defTabSz="895350" eaLnBrk="1" hangingPunct="1">
                <a:buClr>
                  <a:schemeClr val="tx2"/>
                </a:buClr>
                <a:buSzPct val="120000"/>
                <a:buFont typeface="Arial" charset="0"/>
                <a:buChar char="▫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4pPr>
              <a:lvl5pPr marL="749808" indent="-130175" defTabSz="895350" eaLnBrk="1" hangingPunct="1"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  <a:ea typeface="Arial Unicode MS" pitchFamily="34" charset="-128"/>
                  <a:cs typeface="Arial Unicode MS" pitchFamily="34" charset="-128"/>
                </a:defRPr>
              </a:lvl5pPr>
              <a:lvl6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6pPr>
              <a:lvl7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7pPr>
              <a:lvl8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8pPr>
              <a:lvl9pPr marL="749808" indent="-130175" defTabSz="895350" fontAlgn="base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9000"/>
                <a:buFont typeface="Arial" charset="0"/>
                <a:buChar char="-"/>
                <a:defRPr baseline="0">
                  <a:latin typeface="+mn-lt"/>
                </a:defRPr>
              </a:lvl9pPr>
            </a:lstStyle>
            <a:p>
              <a:pPr lvl="1">
                <a:spcBef>
                  <a:spcPts val="408"/>
                </a:spcBef>
              </a:pPr>
              <a:r>
                <a:rPr lang="en-US" sz="1837" dirty="0"/>
                <a:t>Coordinates activities at district, sub-district and facility </a:t>
              </a:r>
            </a:p>
            <a:p>
              <a:pPr lvl="1">
                <a:spcBef>
                  <a:spcPts val="408"/>
                </a:spcBef>
              </a:pPr>
              <a:r>
                <a:rPr lang="en-US" sz="1837" dirty="0"/>
                <a:t>Monitors and evaluates progress </a:t>
              </a:r>
            </a:p>
            <a:p>
              <a:pPr lvl="1">
                <a:spcBef>
                  <a:spcPts val="408"/>
                </a:spcBef>
              </a:pPr>
              <a:r>
                <a:rPr lang="en-US" sz="1837" dirty="0"/>
                <a:t>Reports to </a:t>
              </a:r>
              <a:r>
                <a:rPr lang="en-US" sz="1837" dirty="0" smtClean="0"/>
                <a:t>DMT</a:t>
              </a:r>
            </a:p>
            <a:p>
              <a:pPr lvl="1">
                <a:spcBef>
                  <a:spcPts val="306"/>
                </a:spcBef>
              </a:pPr>
              <a:r>
                <a:rPr lang="en-US" sz="1837" dirty="0"/>
                <a:t>Coordinates implementation at sub-district and facility levels </a:t>
              </a:r>
            </a:p>
            <a:p>
              <a:pPr lvl="1">
                <a:spcBef>
                  <a:spcPts val="306"/>
                </a:spcBef>
              </a:pPr>
              <a:r>
                <a:rPr lang="en-US" sz="1837" dirty="0"/>
                <a:t>Includes ICRM in implementation plans </a:t>
              </a:r>
            </a:p>
          </p:txBody>
        </p:sp>
        <p:sp>
          <p:nvSpPr>
            <p:cNvPr id="86" name="Isosceles Triangle 85"/>
            <p:cNvSpPr/>
            <p:nvPr/>
          </p:nvSpPr>
          <p:spPr bwMode="gray">
            <a:xfrm rot="5400000">
              <a:off x="3757044" y="3509309"/>
              <a:ext cx="3928498" cy="356467"/>
            </a:xfrm>
            <a:prstGeom prst="triangl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9525">
              <a:solidFill>
                <a:schemeClr val="accent6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ZA" sz="1837" dirty="0">
                <a:solidFill>
                  <a:schemeClr val="tx1"/>
                </a:solidFill>
              </a:endParaRPr>
            </a:p>
          </p:txBody>
        </p:sp>
        <p:cxnSp>
          <p:nvCxnSpPr>
            <p:cNvPr id="15" name="Straight Connector 14"/>
            <p:cNvCxnSpPr>
              <a:stCxn id="8" idx="2"/>
            </p:cNvCxnSpPr>
            <p:nvPr/>
          </p:nvCxnSpPr>
          <p:spPr bwMode="gray">
            <a:xfrm>
              <a:off x="1498171" y="2701925"/>
              <a:ext cx="0" cy="169642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>
              <a:endCxn id="68" idx="0"/>
            </p:cNvCxnSpPr>
            <p:nvPr/>
          </p:nvCxnSpPr>
          <p:spPr bwMode="gray">
            <a:xfrm>
              <a:off x="1498171" y="2701926"/>
              <a:ext cx="0" cy="169641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0500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Object 11" hidden="1"/>
          <p:cNvGraphicFramePr>
            <a:graphicFrameLocks noChangeAspect="1"/>
          </p:cNvGraphicFramePr>
          <p:nvPr>
            <p:custDataLst>
              <p:tags r:id="rId2"/>
            </p:custDataLst>
            <p:extLst/>
          </p:nvPr>
        </p:nvGraphicFramePr>
        <p:xfrm>
          <a:off x="1525860" y="1590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0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5860" y="1590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1699204" y="234864"/>
            <a:ext cx="8793595" cy="609398"/>
          </a:xfr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1002611"/>
            <a:endParaRPr lang="en-US" dirty="0"/>
          </a:p>
        </p:txBody>
      </p:sp>
      <p:sp>
        <p:nvSpPr>
          <p:cNvPr id="55" name="Rectangle 286"/>
          <p:cNvSpPr txBox="1">
            <a:spLocks noChangeArrowheads="1"/>
          </p:cNvSpPr>
          <p:nvPr/>
        </p:nvSpPr>
        <p:spPr bwMode="gray">
          <a:xfrm>
            <a:off x="1699204" y="635246"/>
            <a:ext cx="8793595" cy="5610022"/>
          </a:xfrm>
          <a:prstGeom prst="rect">
            <a:avLst/>
          </a:prstGeom>
          <a:solidFill>
            <a:schemeClr val="bg1">
              <a:alpha val="77000"/>
            </a:schemeClr>
          </a:solidFill>
          <a:ln w="19050">
            <a:solidFill>
              <a:schemeClr val="accent6">
                <a:lumMod val="20000"/>
                <a:lumOff val="80000"/>
              </a:schemeClr>
            </a:solidFill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1400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lvl="1"/>
            <a:r>
              <a:rPr lang="en-US" sz="1837" dirty="0"/>
              <a:t>BrB</a:t>
            </a:r>
          </a:p>
        </p:txBody>
      </p:sp>
      <p:sp>
        <p:nvSpPr>
          <p:cNvPr id="13" name="Rectangle 2"/>
          <p:cNvSpPr txBox="1"/>
          <p:nvPr/>
        </p:nvSpPr>
        <p:spPr bwMode="gray">
          <a:xfrm>
            <a:off x="1781929" y="963473"/>
            <a:ext cx="1679713" cy="5198037"/>
          </a:xfrm>
          <a:prstGeom prst="rect">
            <a:avLst/>
          </a:prstGeom>
          <a:solidFill>
            <a:schemeClr val="accent2"/>
          </a:solidFill>
          <a:ln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no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>
                <a:solidFill>
                  <a:prstClr val="white"/>
                </a:solidFill>
              </a:rPr>
              <a:t>Change </a:t>
            </a:r>
          </a:p>
          <a:p>
            <a:pPr marL="0" indent="0" defTabSz="914206">
              <a:buNone/>
            </a:pPr>
            <a:r>
              <a:rPr lang="en-US" sz="1224" b="1" dirty="0">
                <a:solidFill>
                  <a:prstClr val="white"/>
                </a:solidFill>
              </a:rPr>
              <a:t>Initia-</a:t>
            </a:r>
            <a:br>
              <a:rPr lang="en-US" sz="1224" b="1" dirty="0">
                <a:solidFill>
                  <a:prstClr val="white"/>
                </a:solidFill>
              </a:rPr>
            </a:br>
            <a:r>
              <a:rPr lang="en-US" sz="1224" b="1" dirty="0">
                <a:solidFill>
                  <a:prstClr val="white"/>
                </a:solidFill>
              </a:rPr>
              <a:t>tives</a:t>
            </a:r>
          </a:p>
        </p:txBody>
      </p:sp>
      <p:sp>
        <p:nvSpPr>
          <p:cNvPr id="18" name="Rectangle 24"/>
          <p:cNvSpPr txBox="1">
            <a:spLocks/>
          </p:cNvSpPr>
          <p:nvPr/>
        </p:nvSpPr>
        <p:spPr bwMode="gray">
          <a:xfrm>
            <a:off x="4177412" y="759149"/>
            <a:ext cx="6232659" cy="211053"/>
          </a:xfrm>
          <a:prstGeom prst="rect">
            <a:avLst/>
          </a:prstGeom>
        </p:spPr>
        <p:txBody>
          <a:bodyPr vert="horz" wrap="square" lIns="0" tIns="0" rIns="0" bIns="18659" rtlCol="0" anchor="b" anchorCtr="0">
            <a:sp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spcBef>
                <a:spcPct val="0"/>
              </a:spcBef>
              <a:buNone/>
            </a:pPr>
            <a:r>
              <a:rPr lang="en-US" sz="1224" b="1" dirty="0">
                <a:solidFill>
                  <a:schemeClr val="accent4"/>
                </a:solidFill>
              </a:rPr>
              <a:t>Description</a:t>
            </a:r>
            <a:endParaRPr lang="en-GB" sz="1224" b="1" dirty="0">
              <a:solidFill>
                <a:schemeClr val="accent4"/>
              </a:solidFill>
            </a:endParaRPr>
          </a:p>
        </p:txBody>
      </p:sp>
      <p:cxnSp>
        <p:nvCxnSpPr>
          <p:cNvPr id="19" name="Straight Connector 18"/>
          <p:cNvCxnSpPr>
            <a:cxnSpLocks/>
          </p:cNvCxnSpPr>
          <p:nvPr/>
        </p:nvCxnSpPr>
        <p:spPr bwMode="gray">
          <a:xfrm flipH="1">
            <a:off x="4177412" y="970202"/>
            <a:ext cx="623265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cxnSpLocks/>
          </p:cNvCxnSpPr>
          <p:nvPr/>
        </p:nvCxnSpPr>
        <p:spPr bwMode="gray">
          <a:xfrm>
            <a:off x="4177412" y="1871204"/>
            <a:ext cx="6232659" cy="0"/>
          </a:xfrm>
          <a:prstGeom prst="line">
            <a:avLst/>
          </a:prstGeom>
          <a:ln w="19050">
            <a:solidFill>
              <a:srgbClr val="80808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>
            <a:cxnSpLocks/>
          </p:cNvCxnSpPr>
          <p:nvPr/>
        </p:nvCxnSpPr>
        <p:spPr bwMode="gray">
          <a:xfrm>
            <a:off x="4177412" y="2674118"/>
            <a:ext cx="6232659" cy="0"/>
          </a:xfrm>
          <a:prstGeom prst="line">
            <a:avLst/>
          </a:prstGeom>
          <a:ln w="19050">
            <a:solidFill>
              <a:srgbClr val="80808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cxnSpLocks/>
          </p:cNvCxnSpPr>
          <p:nvPr/>
        </p:nvCxnSpPr>
        <p:spPr bwMode="gray">
          <a:xfrm>
            <a:off x="4177412" y="3331636"/>
            <a:ext cx="6232659" cy="0"/>
          </a:xfrm>
          <a:prstGeom prst="line">
            <a:avLst/>
          </a:prstGeom>
          <a:ln w="19050">
            <a:solidFill>
              <a:srgbClr val="80808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>
            <a:cxnSpLocks/>
          </p:cNvCxnSpPr>
          <p:nvPr/>
        </p:nvCxnSpPr>
        <p:spPr bwMode="gray">
          <a:xfrm>
            <a:off x="4177412" y="5451004"/>
            <a:ext cx="6232659" cy="0"/>
          </a:xfrm>
          <a:prstGeom prst="line">
            <a:avLst/>
          </a:prstGeom>
          <a:ln w="19050">
            <a:solidFill>
              <a:srgbClr val="80808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>
            <a:cxnSpLocks/>
          </p:cNvCxnSpPr>
          <p:nvPr/>
        </p:nvCxnSpPr>
        <p:spPr bwMode="gray">
          <a:xfrm>
            <a:off x="4177412" y="4026836"/>
            <a:ext cx="6232659" cy="0"/>
          </a:xfrm>
          <a:prstGeom prst="line">
            <a:avLst/>
          </a:prstGeom>
          <a:ln w="19050">
            <a:solidFill>
              <a:srgbClr val="80808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>
            <a:cxnSpLocks/>
          </p:cNvCxnSpPr>
          <p:nvPr/>
        </p:nvCxnSpPr>
        <p:spPr bwMode="gray">
          <a:xfrm>
            <a:off x="4177412" y="4648090"/>
            <a:ext cx="6232659" cy="0"/>
          </a:xfrm>
          <a:prstGeom prst="line">
            <a:avLst/>
          </a:prstGeom>
          <a:ln w="19050">
            <a:solidFill>
              <a:srgbClr val="80808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6"/>
          <p:cNvSpPr txBox="1"/>
          <p:nvPr/>
        </p:nvSpPr>
        <p:spPr bwMode="gray">
          <a:xfrm>
            <a:off x="4177412" y="4694223"/>
            <a:ext cx="6232659" cy="384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ct val="10000"/>
              </a:spcBef>
            </a:pPr>
            <a:r>
              <a:rPr lang="en-ZA" sz="1224" dirty="0">
                <a:solidFill>
                  <a:srgbClr val="000000"/>
                </a:solidFill>
                <a:ea typeface="+mn-ea"/>
                <a:cs typeface="+mn-cs"/>
              </a:rPr>
              <a:t>Continuous monitoring &amp; evaluation of the change management process to ensure that the changed behaviour is sustained through use of a change barometer </a:t>
            </a:r>
            <a:endParaRPr lang="en-US" sz="1224" dirty="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23" name="Rectangle 24"/>
          <p:cNvSpPr txBox="1"/>
          <p:nvPr/>
        </p:nvSpPr>
        <p:spPr bwMode="gray">
          <a:xfrm>
            <a:off x="4177412" y="4072970"/>
            <a:ext cx="6232659" cy="403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ct val="10000"/>
              </a:spcBef>
            </a:pPr>
            <a:r>
              <a:rPr lang="en-GB" sz="1224" dirty="0">
                <a:solidFill>
                  <a:srgbClr val="000000"/>
                </a:solidFill>
                <a:ea typeface="+mn-ea"/>
                <a:cs typeface="+mn-cs"/>
              </a:rPr>
              <a:t>Perform change readiness assessment</a:t>
            </a:r>
          </a:p>
          <a:p>
            <a:pPr lvl="1">
              <a:spcBef>
                <a:spcPct val="10000"/>
              </a:spcBef>
            </a:pPr>
            <a:r>
              <a:rPr lang="en-GB" sz="1224" dirty="0">
                <a:solidFill>
                  <a:srgbClr val="000000"/>
                </a:solidFill>
                <a:ea typeface="+mn-ea"/>
                <a:cs typeface="+mn-cs"/>
              </a:rPr>
              <a:t>Results will influence selection and pace of change initiatives</a:t>
            </a:r>
            <a:endParaRPr lang="en-US" sz="1224" dirty="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28" name="Rectangle 29"/>
          <p:cNvSpPr txBox="1">
            <a:spLocks/>
          </p:cNvSpPr>
          <p:nvPr/>
        </p:nvSpPr>
        <p:spPr bwMode="gray">
          <a:xfrm>
            <a:off x="4177412" y="3377770"/>
            <a:ext cx="6232659" cy="615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ct val="10000"/>
              </a:spcBef>
            </a:pPr>
            <a:r>
              <a:rPr lang="en-ZA" sz="1224" dirty="0">
                <a:solidFill>
                  <a:srgbClr val="000000"/>
                </a:solidFill>
                <a:ea typeface="+mn-ea"/>
                <a:cs typeface="+mn-cs"/>
              </a:rPr>
              <a:t>Facilitate training, mentorship, coaching and visible support downstream</a:t>
            </a:r>
          </a:p>
          <a:p>
            <a:pPr lvl="1">
              <a:spcBef>
                <a:spcPct val="10000"/>
              </a:spcBef>
            </a:pPr>
            <a:r>
              <a:rPr lang="en-GB" sz="1224" dirty="0">
                <a:solidFill>
                  <a:srgbClr val="000000"/>
                </a:solidFill>
                <a:ea typeface="+mn-ea"/>
                <a:cs typeface="+mn-cs"/>
              </a:rPr>
              <a:t>Change agents and PPTICRM teams to undergo change management training</a:t>
            </a:r>
          </a:p>
          <a:p>
            <a:pPr lvl="1">
              <a:spcBef>
                <a:spcPct val="10000"/>
              </a:spcBef>
            </a:pPr>
            <a:r>
              <a:rPr lang="en-GB" sz="1224" dirty="0">
                <a:solidFill>
                  <a:srgbClr val="000000"/>
                </a:solidFill>
                <a:ea typeface="+mn-ea"/>
                <a:cs typeface="+mn-cs"/>
              </a:rPr>
              <a:t>To include </a:t>
            </a:r>
            <a:r>
              <a:rPr lang="en-ZA" sz="1224" dirty="0">
                <a:solidFill>
                  <a:srgbClr val="000000"/>
                </a:solidFill>
                <a:ea typeface="+mn-ea"/>
                <a:cs typeface="+mn-cs"/>
              </a:rPr>
              <a:t>Training of the trainers, who will in turn cascade the training</a:t>
            </a:r>
            <a:endParaRPr lang="en-US" sz="1224" dirty="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34" name="Rectangle 35"/>
          <p:cNvSpPr txBox="1">
            <a:spLocks/>
          </p:cNvSpPr>
          <p:nvPr/>
        </p:nvSpPr>
        <p:spPr bwMode="gray">
          <a:xfrm>
            <a:off x="4177412" y="2720252"/>
            <a:ext cx="6232659" cy="376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ct val="10000"/>
              </a:spcBef>
            </a:pPr>
            <a:r>
              <a:rPr lang="en-ZA" sz="1224" dirty="0">
                <a:solidFill>
                  <a:srgbClr val="000000"/>
                </a:solidFill>
                <a:ea typeface="+mn-ea"/>
                <a:cs typeface="+mn-cs"/>
              </a:rPr>
              <a:t>Inclusion of change management as an agenda item in all meetings and forums; in strategic documents and as a standing item </a:t>
            </a:r>
            <a:r>
              <a:rPr lang="en-ZA" sz="1224" dirty="0" smtClean="0">
                <a:solidFill>
                  <a:srgbClr val="000000"/>
                </a:solidFill>
                <a:ea typeface="+mn-ea"/>
                <a:cs typeface="+mn-cs"/>
              </a:rPr>
              <a:t>during management </a:t>
            </a:r>
            <a:r>
              <a:rPr lang="en-ZA" sz="1224" dirty="0">
                <a:solidFill>
                  <a:srgbClr val="000000"/>
                </a:solidFill>
                <a:ea typeface="+mn-ea"/>
                <a:cs typeface="+mn-cs"/>
              </a:rPr>
              <a:t>meetings</a:t>
            </a:r>
            <a:endParaRPr lang="en-US" sz="1224" dirty="0">
              <a:solidFill>
                <a:srgbClr val="000000"/>
              </a:solidFill>
              <a:ea typeface="+mn-ea"/>
              <a:cs typeface="+mn-cs"/>
            </a:endParaRPr>
          </a:p>
        </p:txBody>
      </p:sp>
      <p:sp>
        <p:nvSpPr>
          <p:cNvPr id="40" name="Rectangle 40"/>
          <p:cNvSpPr txBox="1">
            <a:spLocks/>
          </p:cNvSpPr>
          <p:nvPr/>
        </p:nvSpPr>
        <p:spPr bwMode="gray">
          <a:xfrm>
            <a:off x="4177412" y="1917338"/>
            <a:ext cx="6232659" cy="615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ct val="10000"/>
              </a:spcBef>
            </a:pPr>
            <a:r>
              <a:rPr lang="en-US" sz="1224" dirty="0">
                <a:solidFill>
                  <a:srgbClr val="000000"/>
                </a:solidFill>
                <a:ea typeface="+mn-ea"/>
                <a:cs typeface="+mn-cs"/>
              </a:rPr>
              <a:t>Role will be to monitor change and deal with bottlenecks that impede implementation</a:t>
            </a:r>
          </a:p>
          <a:p>
            <a:pPr lvl="1">
              <a:spcBef>
                <a:spcPct val="10000"/>
              </a:spcBef>
            </a:pPr>
            <a:r>
              <a:rPr lang="en-US" sz="1224" dirty="0">
                <a:solidFill>
                  <a:srgbClr val="000000"/>
                </a:solidFill>
                <a:ea typeface="+mn-ea"/>
                <a:cs typeface="+mn-cs"/>
              </a:rPr>
              <a:t>Change champions and agents to be identified across the </a:t>
            </a:r>
            <a:r>
              <a:rPr lang="en-US" sz="1224" dirty="0" smtClean="0">
                <a:solidFill>
                  <a:srgbClr val="000000"/>
                </a:solidFill>
                <a:ea typeface="+mn-ea"/>
                <a:cs typeface="+mn-cs"/>
              </a:rPr>
              <a:t>levels</a:t>
            </a:r>
            <a:endParaRPr lang="en-US" sz="1224" dirty="0">
              <a:solidFill>
                <a:srgbClr val="000000"/>
              </a:solidFill>
              <a:ea typeface="+mn-ea"/>
              <a:cs typeface="+mn-cs"/>
            </a:endParaRPr>
          </a:p>
          <a:p>
            <a:pPr lvl="1">
              <a:spcBef>
                <a:spcPct val="10000"/>
              </a:spcBef>
            </a:pPr>
            <a:r>
              <a:rPr lang="en-US" sz="1224" dirty="0">
                <a:solidFill>
                  <a:srgbClr val="000000"/>
                </a:solidFill>
                <a:ea typeface="+mn-ea"/>
                <a:cs typeface="+mn-cs"/>
              </a:rPr>
              <a:t>Will actively include and involve community representatives from the ward level</a:t>
            </a:r>
          </a:p>
        </p:txBody>
      </p:sp>
      <p:sp>
        <p:nvSpPr>
          <p:cNvPr id="54" name="Rectangle 2"/>
          <p:cNvSpPr txBox="1">
            <a:spLocks/>
          </p:cNvSpPr>
          <p:nvPr/>
        </p:nvSpPr>
        <p:spPr bwMode="gray">
          <a:xfrm>
            <a:off x="2549125" y="4688532"/>
            <a:ext cx="1567534" cy="722031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sp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/>
              <a:t>Monitoring and evaluation: The change barometer </a:t>
            </a:r>
          </a:p>
        </p:txBody>
      </p:sp>
      <p:sp>
        <p:nvSpPr>
          <p:cNvPr id="51" name="Rectangle 2"/>
          <p:cNvSpPr txBox="1">
            <a:spLocks/>
          </p:cNvSpPr>
          <p:nvPr/>
        </p:nvSpPr>
        <p:spPr bwMode="gray">
          <a:xfrm>
            <a:off x="2549125" y="4072970"/>
            <a:ext cx="1567534" cy="528987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sp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/>
              <a:t>Determine change readiness</a:t>
            </a:r>
          </a:p>
        </p:txBody>
      </p:sp>
      <p:sp>
        <p:nvSpPr>
          <p:cNvPr id="9" name="Rectangle 2"/>
          <p:cNvSpPr txBox="1">
            <a:spLocks/>
          </p:cNvSpPr>
          <p:nvPr/>
        </p:nvSpPr>
        <p:spPr bwMode="gray">
          <a:xfrm>
            <a:off x="2549125" y="3377770"/>
            <a:ext cx="1567534" cy="602934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no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/>
              <a:t>Training </a:t>
            </a:r>
          </a:p>
        </p:txBody>
      </p:sp>
      <p:sp>
        <p:nvSpPr>
          <p:cNvPr id="8" name="Rectangle 2"/>
          <p:cNvSpPr txBox="1">
            <a:spLocks/>
          </p:cNvSpPr>
          <p:nvPr/>
        </p:nvSpPr>
        <p:spPr bwMode="gray">
          <a:xfrm>
            <a:off x="2549125" y="2720251"/>
            <a:ext cx="1567534" cy="565251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no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/>
              <a:t>Dialogues for change </a:t>
            </a:r>
          </a:p>
        </p:txBody>
      </p:sp>
      <p:sp>
        <p:nvSpPr>
          <p:cNvPr id="7" name="Rectangle 2"/>
          <p:cNvSpPr txBox="1">
            <a:spLocks/>
          </p:cNvSpPr>
          <p:nvPr/>
        </p:nvSpPr>
        <p:spPr bwMode="gray">
          <a:xfrm>
            <a:off x="2549125" y="2007752"/>
            <a:ext cx="1567534" cy="529819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sp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/>
              <a:t>Change management delivery units </a:t>
            </a:r>
          </a:p>
        </p:txBody>
      </p:sp>
      <p:sp>
        <p:nvSpPr>
          <p:cNvPr id="6" name="Rectangle 2"/>
          <p:cNvSpPr txBox="1">
            <a:spLocks/>
          </p:cNvSpPr>
          <p:nvPr/>
        </p:nvSpPr>
        <p:spPr bwMode="gray">
          <a:xfrm>
            <a:off x="2549125" y="1052562"/>
            <a:ext cx="1567534" cy="772509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FFFF"/>
            </a:solidFill>
          </a:ln>
          <a:effectLst/>
        </p:spPr>
        <p:txBody>
          <a:bodyPr vert="horz" wrap="square" lIns="71995" tIns="71995" rIns="71995" bIns="71995" rtlCol="0" anchor="ctr" anchorCtr="0">
            <a:noAutofit/>
          </a:bodyPr>
          <a:lstStyle>
            <a:lvl1pPr marL="342900" lvl="0" indent="-342900">
              <a:spcBef>
                <a:spcPct val="20000"/>
              </a:spcBef>
              <a:buFont typeface="Arial" pitchFamily="34" charset="0"/>
              <a:buChar char="•"/>
              <a:defRPr sz="3200"/>
            </a:lvl1pPr>
            <a:lvl2pPr marL="742950" lvl="1" indent="-285750">
              <a:spcBef>
                <a:spcPct val="20000"/>
              </a:spcBef>
              <a:buFont typeface="Arial" pitchFamily="34" charset="0"/>
              <a:buChar char="–"/>
              <a:defRPr sz="2800"/>
            </a:lvl2pPr>
            <a:lvl3pPr marL="1143000" lvl="2" indent="-228600">
              <a:spcBef>
                <a:spcPct val="20000"/>
              </a:spcBef>
              <a:buFont typeface="Arial" pitchFamily="34" charset="0"/>
              <a:buChar char="•"/>
              <a:defRPr sz="2400"/>
            </a:lvl3pPr>
            <a:lvl4pPr marL="1600200" lvl="3" indent="-228600">
              <a:spcBef>
                <a:spcPct val="20000"/>
              </a:spcBef>
              <a:buFont typeface="Arial" pitchFamily="34" charset="0"/>
              <a:buChar char="–"/>
              <a:defRPr sz="2000"/>
            </a:lvl4pPr>
            <a:lvl5pPr marL="2057400" lvl="4" indent="-228600">
              <a:spcBef>
                <a:spcPct val="20000"/>
              </a:spcBef>
              <a:buFont typeface="Arial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marL="0" indent="0" defTabSz="914206">
              <a:buNone/>
            </a:pPr>
            <a:r>
              <a:rPr lang="en-US" sz="1224" b="1" dirty="0"/>
              <a:t>Role modeling</a:t>
            </a:r>
          </a:p>
        </p:txBody>
      </p:sp>
      <p:sp>
        <p:nvSpPr>
          <p:cNvPr id="48" name="Rectangle 51"/>
          <p:cNvSpPr txBox="1">
            <a:spLocks/>
          </p:cNvSpPr>
          <p:nvPr/>
        </p:nvSpPr>
        <p:spPr bwMode="gray">
          <a:xfrm>
            <a:off x="4177412" y="1052563"/>
            <a:ext cx="6232659" cy="5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marL="0" lvl="0" indent="0" defTabSz="895350" eaLnBrk="1" hangingPunct="1">
              <a:buClr>
                <a:schemeClr val="tx2"/>
              </a:buClr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1pPr>
            <a:lvl2pPr marL="193675" indent="-192088" defTabSz="895350" eaLnBrk="1" hangingPunct="1">
              <a:buClr>
                <a:schemeClr val="tx2"/>
              </a:buClr>
              <a:buSzPct val="125000"/>
              <a:buFont typeface="Arial" charset="0"/>
              <a:buChar char="▪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2pPr>
            <a:lvl3pPr marL="457200" indent="-261938" defTabSz="895350" eaLnBrk="1" hangingPunct="1">
              <a:buClr>
                <a:schemeClr val="tx2"/>
              </a:buClr>
              <a:buSzPct val="120000"/>
              <a:buFont typeface="Arial" charset="0"/>
              <a:buChar char="–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3pPr>
            <a:lvl4pPr marL="614363" indent="-155575" defTabSz="895350" eaLnBrk="1" hangingPunct="1">
              <a:buClr>
                <a:schemeClr val="tx2"/>
              </a:buClr>
              <a:buSzPct val="120000"/>
              <a:buFont typeface="Arial" charset="0"/>
              <a:buChar char="▫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4pPr>
            <a:lvl5pPr marL="749808" indent="-130175" defTabSz="895350" eaLnBrk="1" hangingPunct="1"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  <a:ea typeface="Arial Unicode MS" pitchFamily="34" charset="-128"/>
                <a:cs typeface="Arial Unicode MS" pitchFamily="34" charset="-128"/>
              </a:defRPr>
            </a:lvl5pPr>
            <a:lvl6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6pPr>
            <a:lvl7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7pPr>
            <a:lvl8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8pPr>
            <a:lvl9pPr marL="749808" indent="-130175" defTabSz="895350" fontAlgn="base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9000"/>
              <a:buFont typeface="Arial" charset="0"/>
              <a:buChar char="-"/>
              <a:defRPr baseline="0">
                <a:latin typeface="+mn-lt"/>
              </a:defRPr>
            </a:lvl9pPr>
          </a:lstStyle>
          <a:p>
            <a:pPr lvl="1">
              <a:spcBef>
                <a:spcPct val="10000"/>
              </a:spcBef>
            </a:pPr>
            <a:r>
              <a:rPr lang="en-US" sz="1224" dirty="0">
                <a:solidFill>
                  <a:srgbClr val="000000"/>
                </a:solidFill>
                <a:ea typeface="+mn-ea"/>
                <a:cs typeface="+mn-cs"/>
              </a:rPr>
              <a:t>Based on the </a:t>
            </a:r>
            <a:r>
              <a:rPr lang="en-US" sz="1224" b="1" dirty="0">
                <a:solidFill>
                  <a:srgbClr val="000000"/>
                </a:solidFill>
                <a:ea typeface="+mn-ea"/>
                <a:cs typeface="+mn-cs"/>
              </a:rPr>
              <a:t>Operation Sukuma Sakhe (OSS) “leadership sponsorship model”</a:t>
            </a:r>
          </a:p>
          <a:p>
            <a:pPr lvl="1">
              <a:spcBef>
                <a:spcPct val="10000"/>
              </a:spcBef>
            </a:pPr>
            <a:r>
              <a:rPr lang="en-US" sz="1224" b="1" dirty="0">
                <a:solidFill>
                  <a:srgbClr val="000000"/>
                </a:solidFill>
                <a:ea typeface="+mn-ea"/>
                <a:cs typeface="+mn-cs"/>
              </a:rPr>
              <a:t>Allocate </a:t>
            </a:r>
            <a:r>
              <a:rPr lang="en-US" sz="1224" b="1" dirty="0" smtClean="0">
                <a:solidFill>
                  <a:srgbClr val="000000"/>
                </a:solidFill>
                <a:ea typeface="+mn-ea"/>
                <a:cs typeface="+mn-cs"/>
              </a:rPr>
              <a:t>senior managers to all </a:t>
            </a:r>
            <a:r>
              <a:rPr lang="en-US" sz="1224" b="1" dirty="0">
                <a:solidFill>
                  <a:srgbClr val="000000"/>
                </a:solidFill>
                <a:ea typeface="+mn-ea"/>
                <a:cs typeface="+mn-cs"/>
              </a:rPr>
              <a:t>district to be accountable </a:t>
            </a:r>
            <a:r>
              <a:rPr lang="en-US" sz="1224" dirty="0">
                <a:solidFill>
                  <a:srgbClr val="000000"/>
                </a:solidFill>
                <a:ea typeface="+mn-ea"/>
                <a:cs typeface="+mn-cs"/>
              </a:rPr>
              <a:t>for the promotion of change management and assist with unblocking bottlenecks that are escalated from the different </a:t>
            </a:r>
            <a:r>
              <a:rPr lang="en-US" sz="1224" dirty="0" smtClean="0">
                <a:solidFill>
                  <a:srgbClr val="000000"/>
                </a:solidFill>
                <a:ea typeface="+mn-ea"/>
                <a:cs typeface="+mn-cs"/>
              </a:rPr>
              <a:t>levels </a:t>
            </a:r>
            <a:endParaRPr lang="en-US" sz="1224" dirty="0">
              <a:solidFill>
                <a:srgbClr val="000000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1038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7396" y="0"/>
            <a:ext cx="10836613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What were the critical success factors &amp; drawbacks?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94" y="949172"/>
            <a:ext cx="11889632" cy="5179254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Received a lot of equipment through donations however no systems in place to maintain, accelerate program</a:t>
            </a:r>
          </a:p>
          <a:p>
            <a:r>
              <a:rPr lang="en-US" sz="2400" dirty="0" smtClean="0"/>
              <a:t>There were maintenance hubs but it was stop due to centralization of processes</a:t>
            </a:r>
          </a:p>
          <a:p>
            <a:r>
              <a:rPr lang="en-US" sz="2400" dirty="0" smtClean="0"/>
              <a:t>The staff were more at facilities and they were committed ( Although we had shortage of staff not as critical as currently)</a:t>
            </a:r>
          </a:p>
          <a:p>
            <a:r>
              <a:rPr lang="en-US" sz="2400" dirty="0" smtClean="0"/>
              <a:t>It was a new program at District level – Buy-in from stakeholders were very good</a:t>
            </a:r>
          </a:p>
          <a:p>
            <a:r>
              <a:rPr lang="en-US" sz="2400" dirty="0" smtClean="0"/>
              <a:t>Municipalities assisted where requested</a:t>
            </a:r>
          </a:p>
          <a:p>
            <a:r>
              <a:rPr lang="en-US" sz="2400" dirty="0" smtClean="0"/>
              <a:t>It was functional PPTICRM - the champions could visit the facilities more often.</a:t>
            </a:r>
          </a:p>
          <a:p>
            <a:r>
              <a:rPr lang="en-US" sz="2400" dirty="0" smtClean="0"/>
              <a:t>ICSM was better implemented </a:t>
            </a:r>
          </a:p>
          <a:p>
            <a:r>
              <a:rPr lang="en-US" sz="2400" dirty="0" smtClean="0"/>
              <a:t>Stability in leadership </a:t>
            </a:r>
          </a:p>
          <a:p>
            <a:r>
              <a:rPr lang="en-US" sz="2400" dirty="0" smtClean="0"/>
              <a:t>The pilot site got money for improving of health services (Good support)</a:t>
            </a:r>
          </a:p>
          <a:p>
            <a:r>
              <a:rPr lang="en-US" sz="2400" dirty="0" smtClean="0"/>
              <a:t>The lessons learned were also took to the other Districts, policies,  </a:t>
            </a:r>
          </a:p>
          <a:p>
            <a:endParaRPr lang="en-US" sz="1200" dirty="0"/>
          </a:p>
          <a:p>
            <a:endParaRPr lang="en-US" sz="1200" dirty="0"/>
          </a:p>
          <a:p>
            <a:endParaRPr lang="en-ZA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118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847" y="0"/>
            <a:ext cx="10953344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What were the critical success </a:t>
            </a:r>
            <a:r>
              <a:rPr lang="en-US" b="1" dirty="0" smtClean="0"/>
              <a:t>factors &amp; drawbacks? 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94" y="949172"/>
            <a:ext cx="11889632" cy="5179254"/>
          </a:xfrm>
        </p:spPr>
        <p:txBody>
          <a:bodyPr>
            <a:normAutofit/>
          </a:bodyPr>
          <a:lstStyle/>
          <a:p>
            <a:r>
              <a:rPr lang="en-US" dirty="0" smtClean="0"/>
              <a:t>DCST’s better co-operation and better impact on service delivery</a:t>
            </a:r>
          </a:p>
          <a:p>
            <a:r>
              <a:rPr lang="en-US" dirty="0" smtClean="0"/>
              <a:t>Improvement teams moved from facility to facility and only focus on QIP’s</a:t>
            </a:r>
          </a:p>
          <a:p>
            <a:r>
              <a:rPr lang="en-US" dirty="0" smtClean="0"/>
              <a:t>Continuous training  - on new versions, new initiatives</a:t>
            </a:r>
          </a:p>
          <a:p>
            <a:r>
              <a:rPr lang="en-US" dirty="0" smtClean="0"/>
              <a:t>Clinic committees were established and more committed</a:t>
            </a:r>
          </a:p>
          <a:p>
            <a:r>
              <a:rPr lang="en-US" dirty="0" smtClean="0"/>
              <a:t>Quarterly meetings to M&amp;E  </a:t>
            </a:r>
          </a:p>
          <a:p>
            <a:r>
              <a:rPr lang="en-US" dirty="0" smtClean="0"/>
              <a:t>Frances Baard had a war room with live monitoring, </a:t>
            </a:r>
          </a:p>
          <a:p>
            <a:r>
              <a:rPr lang="en-US" dirty="0" smtClean="0"/>
              <a:t>Every district and facility had a master file – All staff to work from it</a:t>
            </a:r>
          </a:p>
          <a:p>
            <a:r>
              <a:rPr lang="en-US" dirty="0" smtClean="0"/>
              <a:t>Good support from partners but before projects were completed partners withdrew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447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847" y="0"/>
            <a:ext cx="10953344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What were the critical success </a:t>
            </a:r>
            <a:r>
              <a:rPr lang="en-US" b="1" dirty="0" smtClean="0"/>
              <a:t>factors &amp; drawbacks? 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94" y="949172"/>
            <a:ext cx="11889632" cy="5179254"/>
          </a:xfrm>
        </p:spPr>
        <p:txBody>
          <a:bodyPr>
            <a:normAutofit/>
          </a:bodyPr>
          <a:lstStyle/>
          <a:p>
            <a:r>
              <a:rPr lang="en-US" dirty="0" smtClean="0"/>
              <a:t>Staff changes – Retirements, resignations and new appointments</a:t>
            </a:r>
          </a:p>
          <a:p>
            <a:r>
              <a:rPr lang="en-US" dirty="0"/>
              <a:t>Integration of all </a:t>
            </a:r>
            <a:r>
              <a:rPr lang="en-US" dirty="0" smtClean="0"/>
              <a:t>programs is a requirement – not only DHS or only Quality but the WHOLE Department </a:t>
            </a:r>
            <a:endParaRPr lang="en-US" dirty="0"/>
          </a:p>
          <a:p>
            <a:r>
              <a:rPr lang="en-US" dirty="0"/>
              <a:t>Establish maintenance teams, </a:t>
            </a:r>
            <a:r>
              <a:rPr lang="en-US" dirty="0" smtClean="0"/>
              <a:t>clinical equipment </a:t>
            </a:r>
            <a:r>
              <a:rPr lang="en-US" dirty="0"/>
              <a:t>and </a:t>
            </a:r>
            <a:r>
              <a:rPr lang="en-US" dirty="0" smtClean="0"/>
              <a:t>Infrastructure</a:t>
            </a:r>
            <a:endParaRPr lang="en-US" dirty="0"/>
          </a:p>
          <a:p>
            <a:r>
              <a:rPr lang="en-US" dirty="0"/>
              <a:t>Work closer with Infrastructure in </a:t>
            </a:r>
            <a:r>
              <a:rPr lang="en-US" dirty="0" smtClean="0"/>
              <a:t>design and projects for new </a:t>
            </a:r>
            <a:r>
              <a:rPr lang="en-US" dirty="0"/>
              <a:t>facilities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10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56034"/>
            <a:ext cx="11118715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Challenges experienced  and strategies implemented 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438" y="1834389"/>
            <a:ext cx="11889632" cy="5179254"/>
          </a:xfrm>
        </p:spPr>
        <p:txBody>
          <a:bodyPr>
            <a:normAutofit/>
          </a:bodyPr>
          <a:lstStyle/>
          <a:p>
            <a:r>
              <a:rPr lang="en-ZA" sz="3200" dirty="0" smtClean="0"/>
              <a:t>Covered on the previous slides</a:t>
            </a:r>
          </a:p>
          <a:p>
            <a:r>
              <a:rPr lang="en-ZA" sz="3200" dirty="0" smtClean="0"/>
              <a:t>Distances, vastness – Video Conferencing, District-based Clinical Training Centres</a:t>
            </a:r>
          </a:p>
          <a:p>
            <a:r>
              <a:rPr lang="en-ZA" sz="3200" dirty="0" smtClean="0"/>
              <a:t>Connectivity challenges from service providers - all facilities provided with equipment not connected as yet problems with signals</a:t>
            </a:r>
          </a:p>
          <a:p>
            <a:r>
              <a:rPr lang="en-ZA" sz="3200" dirty="0" smtClean="0"/>
              <a:t>Compliance certificates not available</a:t>
            </a:r>
          </a:p>
          <a:p>
            <a:r>
              <a:rPr lang="en-ZA" sz="3200" dirty="0" smtClean="0"/>
              <a:t>Trained trainers in Districts</a:t>
            </a:r>
          </a:p>
          <a:p>
            <a:r>
              <a:rPr lang="en-ZA" sz="3200" dirty="0" smtClean="0"/>
              <a:t>Abrupt withdrawal of partners – mobilise Districts to continue</a:t>
            </a:r>
          </a:p>
          <a:p>
            <a:endParaRPr lang="en-ZA" sz="1200" dirty="0" smtClean="0"/>
          </a:p>
          <a:p>
            <a:endParaRPr lang="en-ZA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346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1" y="0"/>
            <a:ext cx="10661514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dirty="0"/>
              <a:t>Sustainability of the </a:t>
            </a:r>
            <a:r>
              <a:rPr lang="en-US" dirty="0" smtClean="0"/>
              <a:t>programme</a:t>
            </a:r>
            <a:r>
              <a:rPr lang="en-US" dirty="0"/>
              <a:t> 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2394" y="949172"/>
            <a:ext cx="11889632" cy="5179254"/>
          </a:xfrm>
        </p:spPr>
        <p:txBody>
          <a:bodyPr>
            <a:normAutofit/>
          </a:bodyPr>
          <a:lstStyle/>
          <a:p>
            <a:r>
              <a:rPr lang="en-ZA" sz="1600" dirty="0" smtClean="0"/>
              <a:t>Re-established Provincial , Provincial Executive chaired by HOD</a:t>
            </a:r>
          </a:p>
          <a:p>
            <a:r>
              <a:rPr lang="en-ZA" sz="1600" dirty="0" smtClean="0"/>
              <a:t>During relaunched of Prov PPTICRM, All Programs were there, Clinical and non-clinical stakeholders</a:t>
            </a:r>
          </a:p>
          <a:p>
            <a:r>
              <a:rPr lang="en-ZA" sz="1600" dirty="0" smtClean="0"/>
              <a:t>Having Improvement teams</a:t>
            </a:r>
          </a:p>
          <a:p>
            <a:r>
              <a:rPr lang="en-ZA" sz="1600" dirty="0" smtClean="0"/>
              <a:t>Training version 19, ICSM, EWS, BLS, etc</a:t>
            </a:r>
          </a:p>
          <a:p>
            <a:r>
              <a:rPr lang="en-ZA" sz="1600" dirty="0" smtClean="0"/>
              <a:t>Revise all policies and SOP’s</a:t>
            </a:r>
          </a:p>
          <a:p>
            <a:r>
              <a:rPr lang="en-ZA" sz="1600" dirty="0" smtClean="0"/>
              <a:t>PPTICRM will focus on PHC and </a:t>
            </a:r>
            <a:r>
              <a:rPr lang="en-ZA" sz="1600" dirty="0"/>
              <a:t>District hospital </a:t>
            </a:r>
            <a:endParaRPr lang="en-ZA" sz="1600" dirty="0" smtClean="0"/>
          </a:p>
          <a:p>
            <a:r>
              <a:rPr lang="en-ZA" sz="1600" dirty="0" smtClean="0"/>
              <a:t>Training for clinic committees and hospital boards</a:t>
            </a:r>
          </a:p>
          <a:p>
            <a:r>
              <a:rPr lang="en-ZA" sz="1600" dirty="0" smtClean="0"/>
              <a:t>Focus on</a:t>
            </a:r>
            <a:r>
              <a:rPr lang="en-ZA" sz="1600" dirty="0"/>
              <a:t> PEC</a:t>
            </a:r>
            <a:r>
              <a:rPr lang="en-ZA" sz="1600" dirty="0" smtClean="0"/>
              <a:t> and health outcomes </a:t>
            </a:r>
          </a:p>
          <a:p>
            <a:r>
              <a:rPr lang="en-ZA" sz="1600" dirty="0" smtClean="0"/>
              <a:t>Performance Management to again include Quality as a KPA </a:t>
            </a:r>
          </a:p>
          <a:p>
            <a:r>
              <a:rPr lang="en-ZA" sz="1600" dirty="0" smtClean="0"/>
              <a:t>Video conference facilities implemented throughout the province at District Offices</a:t>
            </a:r>
          </a:p>
          <a:p>
            <a:r>
              <a:rPr lang="en-ZA" sz="1600" dirty="0" smtClean="0"/>
              <a:t>MEC Awards for best performing and best improving facility/District - 2020</a:t>
            </a:r>
          </a:p>
          <a:p>
            <a:r>
              <a:rPr lang="en-ZA" sz="1600" dirty="0" smtClean="0"/>
              <a:t>Training start of 90 Pharmacy assistants across the province</a:t>
            </a:r>
          </a:p>
          <a:p>
            <a:r>
              <a:rPr lang="en-ZA" sz="1600" dirty="0" smtClean="0"/>
              <a:t>Teams at Depot to pack the meds for Districts</a:t>
            </a:r>
          </a:p>
          <a:p>
            <a:r>
              <a:rPr lang="en-ZA" sz="1600" dirty="0" smtClean="0"/>
              <a:t>Appoint WBOT  outreach team leaders and appoint, complete WBOTS outreach teams in some Districts</a:t>
            </a:r>
          </a:p>
          <a:p>
            <a:endParaRPr lang="en-ZA" sz="1200" dirty="0" smtClean="0"/>
          </a:p>
          <a:p>
            <a:endParaRPr lang="en-ZA" sz="1200" dirty="0" smtClean="0"/>
          </a:p>
          <a:p>
            <a:endParaRPr lang="en-ZA" sz="1200" dirty="0" smtClean="0"/>
          </a:p>
          <a:p>
            <a:endParaRPr lang="en-ZA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43920706"/>
              </p:ext>
            </p:extLst>
          </p:nvPr>
        </p:nvGraphicFramePr>
        <p:xfrm>
          <a:off x="8442528" y="-72413"/>
          <a:ext cx="3026383" cy="10215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6870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849" y="865761"/>
            <a:ext cx="11889632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/>
              <a:t>The critical role players for the success of the Ideal </a:t>
            </a:r>
            <a:r>
              <a:rPr lang="en-US" b="1" dirty="0" smtClean="0"/>
              <a:t>Clinic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1849" y="1834388"/>
            <a:ext cx="11889632" cy="5179254"/>
          </a:xfrm>
        </p:spPr>
        <p:txBody>
          <a:bodyPr>
            <a:normAutofit/>
          </a:bodyPr>
          <a:lstStyle/>
          <a:p>
            <a:r>
              <a:rPr lang="en-US" dirty="0" smtClean="0"/>
              <a:t>All levels</a:t>
            </a:r>
          </a:p>
          <a:p>
            <a:r>
              <a:rPr lang="en-US" dirty="0" smtClean="0"/>
              <a:t>All Managers</a:t>
            </a:r>
          </a:p>
          <a:p>
            <a:r>
              <a:rPr lang="en-US" dirty="0" smtClean="0"/>
              <a:t>All Coordinators</a:t>
            </a:r>
          </a:p>
          <a:p>
            <a:r>
              <a:rPr lang="en-US" dirty="0" smtClean="0"/>
              <a:t>Health Area Managers</a:t>
            </a:r>
          </a:p>
          <a:p>
            <a:r>
              <a:rPr lang="en-US" dirty="0" smtClean="0"/>
              <a:t>Operational managers</a:t>
            </a:r>
          </a:p>
          <a:p>
            <a:r>
              <a:rPr lang="en-US" dirty="0" smtClean="0"/>
              <a:t>Staff</a:t>
            </a:r>
          </a:p>
          <a:p>
            <a:r>
              <a:rPr lang="en-US" dirty="0" smtClean="0"/>
              <a:t>Governance Structures </a:t>
            </a:r>
          </a:p>
          <a:p>
            <a:r>
              <a:rPr lang="en-US" dirty="0" smtClean="0"/>
              <a:t>External Stakeholders</a:t>
            </a:r>
          </a:p>
          <a:p>
            <a:endParaRPr lang="en-US" sz="1200" dirty="0" smtClean="0"/>
          </a:p>
          <a:p>
            <a:endParaRPr lang="en-US" sz="1200" dirty="0"/>
          </a:p>
          <a:p>
            <a:endParaRPr lang="en-ZA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832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04" y="914401"/>
            <a:ext cx="11916383" cy="13716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dirty="0"/>
              <a:t>How can we ensure the objectivity in conducting Baseline SD, PR and PRUs</a:t>
            </a:r>
            <a:r>
              <a:rPr lang="en-US" dirty="0" smtClean="0"/>
              <a:t>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379" y="2369411"/>
            <a:ext cx="11889632" cy="5179254"/>
          </a:xfrm>
        </p:spPr>
        <p:txBody>
          <a:bodyPr>
            <a:normAutofit/>
          </a:bodyPr>
          <a:lstStyle/>
          <a:p>
            <a:r>
              <a:rPr lang="en-ZA" dirty="0" smtClean="0"/>
              <a:t>Good Oversight</a:t>
            </a:r>
          </a:p>
          <a:p>
            <a:r>
              <a:rPr lang="en-ZA" dirty="0" smtClean="0"/>
              <a:t>In Assessments Teams – Allocated Team Member / Champion to verify information captured</a:t>
            </a:r>
          </a:p>
          <a:p>
            <a:r>
              <a:rPr lang="en-ZA" dirty="0" smtClean="0"/>
              <a:t>Target maximum difference between different levels of assessment teams including OHSC </a:t>
            </a:r>
          </a:p>
          <a:p>
            <a:r>
              <a:rPr lang="en-ZA" dirty="0" smtClean="0"/>
              <a:t>Our achievement in the past was 5% maximum difference</a:t>
            </a:r>
          </a:p>
          <a:p>
            <a:r>
              <a:rPr lang="en-ZA" dirty="0" smtClean="0"/>
              <a:t>Accountability for incorrect reports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89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337" y="836578"/>
            <a:ext cx="11889632" cy="826851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b="1" dirty="0"/>
              <a:t>R</a:t>
            </a:r>
            <a:r>
              <a:rPr lang="en-US" b="1" dirty="0" smtClean="0"/>
              <a:t>elationship </a:t>
            </a:r>
            <a:r>
              <a:rPr lang="en-US" b="1" dirty="0"/>
              <a:t>between the Ideal </a:t>
            </a:r>
            <a:r>
              <a:rPr lang="en-US" b="1" dirty="0" smtClean="0"/>
              <a:t>Clinic, OHSC &amp; NHI</a:t>
            </a:r>
            <a:endParaRPr lang="en-ZA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337" y="1824661"/>
            <a:ext cx="11889632" cy="5179254"/>
          </a:xfrm>
        </p:spPr>
        <p:txBody>
          <a:bodyPr>
            <a:normAutofit/>
          </a:bodyPr>
          <a:lstStyle/>
          <a:p>
            <a:r>
              <a:rPr lang="en-ZA" sz="3200" dirty="0" smtClean="0"/>
              <a:t>We see it as a stepping stone towards UHC and NHI</a:t>
            </a:r>
          </a:p>
          <a:p>
            <a:r>
              <a:rPr lang="en-ZA" sz="3200" dirty="0" smtClean="0"/>
              <a:t>We need a strong cooperation at National level and lower down</a:t>
            </a:r>
          </a:p>
          <a:p>
            <a:r>
              <a:rPr lang="en-ZA" sz="3200" dirty="0" smtClean="0"/>
              <a:t>Clarity and consistency on expectations and standards</a:t>
            </a:r>
          </a:p>
          <a:p>
            <a:r>
              <a:rPr lang="en-ZA" sz="3200" dirty="0" smtClean="0"/>
              <a:t>Teamwork and Oversight</a:t>
            </a:r>
          </a:p>
          <a:p>
            <a:r>
              <a:rPr lang="en-ZA" sz="3200" dirty="0" smtClean="0"/>
              <a:t>Must not be punitive</a:t>
            </a:r>
          </a:p>
          <a:p>
            <a:r>
              <a:rPr lang="en-ZA" sz="3200" dirty="0" smtClean="0"/>
              <a:t>A great opportunity to improve quality, service delivery and health status of our communities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F10AA5-00C8-4C08-A23F-A09BC7CA746A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162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ChangeArrowheads="1"/>
          </p:cNvSpPr>
          <p:nvPr/>
        </p:nvSpPr>
        <p:spPr bwMode="auto">
          <a:xfrm flipV="1">
            <a:off x="1919289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</p:txBody>
      </p:sp>
      <p:sp>
        <p:nvSpPr>
          <p:cNvPr id="16389" name="Rectangle 3"/>
          <p:cNvSpPr txBox="1"/>
          <p:nvPr/>
        </p:nvSpPr>
        <p:spPr bwMode="auto">
          <a:xfrm>
            <a:off x="1452563" y="1516064"/>
            <a:ext cx="9144001" cy="4143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anose="020B0604020202020204" pitchFamily="34" charset="0"/>
              <a:buNone/>
            </a:pPr>
            <a:endParaRPr lang="en-US" altLang="en-US" sz="2400">
              <a:latin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anose="020B0604020202020204" pitchFamily="34" charset="0"/>
              <a:buNone/>
            </a:pPr>
            <a:endParaRPr lang="en-US" altLang="en-US" sz="2400">
              <a:latin typeface="Verdana" panose="020B0604030504040204" pitchFamily="34" charset="0"/>
            </a:endParaRPr>
          </a:p>
        </p:txBody>
      </p:sp>
      <p:sp>
        <p:nvSpPr>
          <p:cNvPr id="16390" name="Rectangle 3"/>
          <p:cNvSpPr txBox="1">
            <a:spLocks noChangeArrowheads="1"/>
          </p:cNvSpPr>
          <p:nvPr/>
        </p:nvSpPr>
        <p:spPr bwMode="auto">
          <a:xfrm>
            <a:off x="136187" y="1123158"/>
            <a:ext cx="12055813" cy="5000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r>
              <a:rPr lang="en-US" altLang="en-US" sz="4000" b="1" dirty="0">
                <a:latin typeface="Calibri" panose="020F0502020204030204" pitchFamily="34" charset="0"/>
              </a:rPr>
              <a:t>Promoting team work at all levels remains the key to success</a:t>
            </a:r>
          </a:p>
        </p:txBody>
      </p:sp>
      <p:sp>
        <p:nvSpPr>
          <p:cNvPr id="16391" name="Rectangle 2"/>
          <p:cNvSpPr>
            <a:spLocks noChangeArrowheads="1"/>
          </p:cNvSpPr>
          <p:nvPr/>
        </p:nvSpPr>
        <p:spPr bwMode="auto">
          <a:xfrm>
            <a:off x="1717675" y="1730376"/>
            <a:ext cx="8097838" cy="2169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6392" name="Picture 4" descr="http://ts4.mm.bing.net/th?id=I4720392993702643&amp;pid=1.1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90850" y="1735139"/>
            <a:ext cx="5481638" cy="397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72675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5"/>
          <p:cNvSpPr>
            <a:spLocks noChangeArrowheads="1"/>
          </p:cNvSpPr>
          <p:nvPr/>
        </p:nvSpPr>
        <p:spPr bwMode="auto">
          <a:xfrm flipV="1">
            <a:off x="1919289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</p:txBody>
      </p:sp>
      <p:sp>
        <p:nvSpPr>
          <p:cNvPr id="17413" name="Rectangle 3"/>
          <p:cNvSpPr txBox="1"/>
          <p:nvPr/>
        </p:nvSpPr>
        <p:spPr bwMode="auto">
          <a:xfrm>
            <a:off x="1452563" y="1516064"/>
            <a:ext cx="9144001" cy="4143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anose="020B0604020202020204" pitchFamily="34" charset="0"/>
              <a:buNone/>
            </a:pPr>
            <a:endParaRPr lang="en-US" altLang="en-US" sz="2400">
              <a:latin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anose="020B0604020202020204" pitchFamily="34" charset="0"/>
              <a:buNone/>
            </a:pPr>
            <a:endParaRPr lang="en-US" altLang="en-US" sz="2400">
              <a:latin typeface="Verdana" panose="020B0604030504040204" pitchFamily="34" charset="0"/>
            </a:endParaRPr>
          </a:p>
        </p:txBody>
      </p:sp>
      <p:sp>
        <p:nvSpPr>
          <p:cNvPr id="17414" name="Rectangle 3"/>
          <p:cNvSpPr txBox="1">
            <a:spLocks noChangeArrowheads="1"/>
          </p:cNvSpPr>
          <p:nvPr/>
        </p:nvSpPr>
        <p:spPr bwMode="auto">
          <a:xfrm>
            <a:off x="1743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en-US" altLang="en-US" sz="3200" b="1" i="1" dirty="0">
              <a:solidFill>
                <a:srgbClr val="000000"/>
              </a:solidFill>
              <a:latin typeface="Berlin Sans FB" panose="020E0602020502020306" pitchFamily="34" charset="0"/>
              <a:cs typeface="Times New Roman" panose="02020603050405020304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endParaRPr lang="en-US" altLang="en-US" sz="2400" b="1" i="1" dirty="0">
              <a:solidFill>
                <a:srgbClr val="000000"/>
              </a:solidFill>
              <a:latin typeface="Berlin Sans FB" panose="020E0602020502020306" pitchFamily="34" charset="0"/>
              <a:cs typeface="Times New Roman" panose="02020603050405020304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SOMETIMES IT MAY FEEL LIKE THE SYSTEM IS DOING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en-US" sz="3200" b="1" i="1" dirty="0" smtClean="0">
                <a:solidFill>
                  <a:srgbClr val="FF0000"/>
                </a:solidFill>
                <a:latin typeface="Bahnschrift Light SemiCondensed" panose="020B0502040204020203" pitchFamily="34" charset="0"/>
                <a:cs typeface="Times New Roman" panose="02020603050405020304" pitchFamily="18" charset="0"/>
              </a:rPr>
              <a:t>this</a:t>
            </a:r>
            <a:r>
              <a:rPr lang="en-US" altLang="en-US" sz="3200" b="1" i="1" dirty="0" smtClean="0">
                <a:solidFill>
                  <a:srgbClr val="FF0000"/>
                </a:solidFill>
                <a:latin typeface="Bahnschrift Light SemiCondensed" panose="020B0502040204020203" pitchFamily="34" charset="0"/>
              </a:rPr>
              <a:t> </a:t>
            </a:r>
            <a:r>
              <a:rPr lang="en-US" altLang="en-US" sz="3200" b="1" i="1" dirty="0">
                <a:solidFill>
                  <a:srgbClr val="000000"/>
                </a:solidFill>
                <a:latin typeface="Bahnschrift Light SemiCondensed" panose="020B0502040204020203" pitchFamily="34" charset="0"/>
              </a:rPr>
              <a:t>to you...</a:t>
            </a:r>
            <a:endParaRPr lang="en-US" altLang="en-US" sz="1600" i="1" dirty="0">
              <a:latin typeface="Bahnschrift Light SemiCondensed" panose="020B0502040204020203" pitchFamily="34" charset="0"/>
              <a:cs typeface="Times New Roman" panose="02020603050405020304" pitchFamily="18" charset="0"/>
            </a:endParaRPr>
          </a:p>
        </p:txBody>
      </p:sp>
      <p:sp>
        <p:nvSpPr>
          <p:cNvPr id="17415" name="Rectangle 2"/>
          <p:cNvSpPr>
            <a:spLocks noChangeArrowheads="1"/>
          </p:cNvSpPr>
          <p:nvPr/>
        </p:nvSpPr>
        <p:spPr bwMode="auto">
          <a:xfrm>
            <a:off x="1717675" y="1730376"/>
            <a:ext cx="8097838" cy="2169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pic>
        <p:nvPicPr>
          <p:cNvPr id="17416" name="Picture 1038" descr="image0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79650" y="2341563"/>
            <a:ext cx="6254750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7" name="Rectangle 18"/>
          <p:cNvSpPr>
            <a:spLocks noChangeArrowheads="1"/>
          </p:cNvSpPr>
          <p:nvPr/>
        </p:nvSpPr>
        <p:spPr bwMode="auto">
          <a:xfrm>
            <a:off x="9048751" y="3244850"/>
            <a:ext cx="1223963" cy="163121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en-US" b="1" i="1">
                <a:solidFill>
                  <a:srgbClr val="000000"/>
                </a:solidFill>
              </a:rPr>
              <a:t> </a:t>
            </a:r>
            <a:r>
              <a:rPr lang="en-US" altLang="en-US" sz="2000" b="1" i="1">
                <a:solidFill>
                  <a:srgbClr val="000000"/>
                </a:solidFill>
              </a:rPr>
              <a:t>Be strong and keep going on! !</a:t>
            </a:r>
            <a:r>
              <a:rPr lang="en-US" altLang="en-US" sz="2000" b="1" i="1">
                <a:solidFill>
                  <a:srgbClr val="0000FF"/>
                </a:solidFill>
              </a:rPr>
              <a:t> </a:t>
            </a:r>
            <a:endParaRPr lang="en-US" altLang="en-US" sz="20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04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5"/>
          <p:cNvSpPr>
            <a:spLocks noChangeArrowheads="1"/>
          </p:cNvSpPr>
          <p:nvPr/>
        </p:nvSpPr>
        <p:spPr bwMode="auto">
          <a:xfrm flipV="1">
            <a:off x="1919289" y="-80963"/>
            <a:ext cx="7921625" cy="181610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  <a:p>
            <a:endParaRPr lang="en-US" altLang="en-US" sz="2800">
              <a:latin typeface="Calibri" panose="020F0502020204030204" pitchFamily="34" charset="0"/>
            </a:endParaRPr>
          </a:p>
        </p:txBody>
      </p:sp>
      <p:sp>
        <p:nvSpPr>
          <p:cNvPr id="20485" name="Rectangle 3"/>
          <p:cNvSpPr txBox="1"/>
          <p:nvPr/>
        </p:nvSpPr>
        <p:spPr bwMode="auto">
          <a:xfrm>
            <a:off x="1452563" y="1516064"/>
            <a:ext cx="9144001" cy="4143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anose="020B0604020202020204" pitchFamily="34" charset="0"/>
              <a:buNone/>
            </a:pPr>
            <a:endParaRPr lang="en-US" altLang="en-US" sz="2400">
              <a:latin typeface="Verdana" panose="020B0604030504040204" pitchFamily="34" charset="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CC66FF"/>
              </a:buClr>
              <a:buFont typeface="Arial" panose="020B0604020202020204" pitchFamily="34" charset="0"/>
              <a:buNone/>
            </a:pPr>
            <a:endParaRPr lang="en-US" altLang="en-US" sz="2400">
              <a:latin typeface="Verdana" panose="020B0604030504040204" pitchFamily="34" charset="0"/>
            </a:endParaRPr>
          </a:p>
        </p:txBody>
      </p:sp>
      <p:sp>
        <p:nvSpPr>
          <p:cNvPr id="20486" name="Rectangle 3"/>
          <p:cNvSpPr txBox="1">
            <a:spLocks noChangeArrowheads="1"/>
          </p:cNvSpPr>
          <p:nvPr/>
        </p:nvSpPr>
        <p:spPr bwMode="auto">
          <a:xfrm>
            <a:off x="1743075" y="827088"/>
            <a:ext cx="8928100" cy="5000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en-US" sz="3200">
                <a:latin typeface="Comic Sans MS" panose="030F0702030302020204" pitchFamily="66" charset="0"/>
              </a:rPr>
              <a:t>Thank – you for listening!</a:t>
            </a:r>
            <a:endParaRPr lang="en-US" altLang="en-US" sz="3200" b="1" i="1">
              <a:solidFill>
                <a:srgbClr val="000000"/>
              </a:solidFill>
              <a:latin typeface="Berlin Sans FB" panose="020E0602020502020306" pitchFamily="34" charset="0"/>
              <a:cs typeface="Times New Roman" panose="02020603050405020304" pitchFamily="18" charset="0"/>
            </a:endParaRPr>
          </a:p>
        </p:txBody>
      </p:sp>
      <p:sp>
        <p:nvSpPr>
          <p:cNvPr id="20487" name="Rectangle 2"/>
          <p:cNvSpPr>
            <a:spLocks noChangeArrowheads="1"/>
          </p:cNvSpPr>
          <p:nvPr/>
        </p:nvSpPr>
        <p:spPr bwMode="auto">
          <a:xfrm>
            <a:off x="1717675" y="1730376"/>
            <a:ext cx="8097838" cy="21698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  <a:p>
            <a:pPr>
              <a:lnSpc>
                <a:spcPct val="150000"/>
              </a:lnSpc>
            </a:pPr>
            <a:endParaRPr lang="en-GB" altLang="en-US"/>
          </a:p>
        </p:txBody>
      </p:sp>
      <p:sp>
        <p:nvSpPr>
          <p:cNvPr id="20488" name="Rectangle 1"/>
          <p:cNvSpPr>
            <a:spLocks noChangeArrowheads="1"/>
          </p:cNvSpPr>
          <p:nvPr/>
        </p:nvSpPr>
        <p:spPr bwMode="auto">
          <a:xfrm>
            <a:off x="1524000" y="1634424"/>
            <a:ext cx="9143999" cy="224676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en-ZA" altLang="en-US" sz="2800" b="1" dirty="0"/>
              <a:t>“Work joyfully and peacefully , knowing that right thoughts and right efforts will inevitably bring  about</a:t>
            </a:r>
          </a:p>
          <a:p>
            <a:pPr algn="ctr" eaLnBrk="1" hangingPunct="1"/>
            <a:r>
              <a:rPr lang="en-ZA" altLang="en-US" sz="2800" b="1" dirty="0"/>
              <a:t>right results”.</a:t>
            </a:r>
          </a:p>
          <a:p>
            <a:pPr algn="ctr" eaLnBrk="1" hangingPunct="1"/>
            <a:endParaRPr lang="en-ZA" altLang="en-US" sz="2800" b="1" dirty="0"/>
          </a:p>
          <a:p>
            <a:pPr algn="ctr" eaLnBrk="1" hangingPunct="1"/>
            <a:r>
              <a:rPr lang="en-ZA" altLang="en-US" sz="2800" b="1" dirty="0"/>
              <a:t>- James Allen</a:t>
            </a:r>
          </a:p>
        </p:txBody>
      </p:sp>
    </p:spTree>
    <p:extLst>
      <p:ext uri="{BB962C8B-B14F-4D97-AF65-F5344CB8AC3E}">
        <p14:creationId xmlns:p14="http://schemas.microsoft.com/office/powerpoint/2010/main" val="340816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MNIgnlDxD0CffVHHEGmg6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nuGut8a.00.ObxMHXQEfHw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_4fF49MiYkyTRvLRyFU07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XOQCewFhe0OczKNtOndN6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O762gUubIEKC1md5VMv58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W.GomIblIUC_yOv1olBplA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HwZKZW4y.U2s3LNRLUIEW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B72d_444keHQVgHwHJi3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IZE" val="Yes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SingleBoatShap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CDoH template.potx" id="{A0124546-88EC-48BE-8010-136240C6824F}" vid="{EB87A8E8-623A-4F1F-B6F0-B93A80FAA0A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NCDoH template</Template>
  <TotalTime>10680</TotalTime>
  <Words>1734</Words>
  <Application>Microsoft Office PowerPoint</Application>
  <PresentationFormat>Widescreen</PresentationFormat>
  <Paragraphs>295</Paragraphs>
  <Slides>28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0" baseType="lpstr">
      <vt:lpstr>ＭＳ Ｐゴシック</vt:lpstr>
      <vt:lpstr>Arial</vt:lpstr>
      <vt:lpstr>Arial Unicode MS</vt:lpstr>
      <vt:lpstr>Bahnschrift Light SemiCondensed</vt:lpstr>
      <vt:lpstr>Berlin Sans FB</vt:lpstr>
      <vt:lpstr>Calibri</vt:lpstr>
      <vt:lpstr>Calibri Light</vt:lpstr>
      <vt:lpstr>Comic Sans MS</vt:lpstr>
      <vt:lpstr>Times New Roman</vt:lpstr>
      <vt:lpstr>Verdana</vt:lpstr>
      <vt:lpstr>Office Theme</vt:lpstr>
      <vt:lpstr>think-cell Slide</vt:lpstr>
      <vt:lpstr>PowerPoint Presentation</vt:lpstr>
      <vt:lpstr>Northern Cape Province</vt:lpstr>
      <vt:lpstr>Northern Cape Province</vt:lpstr>
      <vt:lpstr>Progress from 2015 to date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Facilities that didn’t achieve</vt:lpstr>
      <vt:lpstr>The leapfrogging approach to fast-track healthcare delivery </vt:lpstr>
      <vt:lpstr>Prerequisites for success </vt:lpstr>
      <vt:lpstr>Lessons from past transformations</vt:lpstr>
      <vt:lpstr>PowerPoint Presentation</vt:lpstr>
      <vt:lpstr>PowerPoint Presentation</vt:lpstr>
      <vt:lpstr>District structure</vt:lpstr>
      <vt:lpstr>PowerPoint Presentation</vt:lpstr>
      <vt:lpstr>What were the critical success factors &amp; drawbacks? </vt:lpstr>
      <vt:lpstr>What were the critical success factors &amp; drawbacks? </vt:lpstr>
      <vt:lpstr>What were the critical success factors &amp; drawbacks? </vt:lpstr>
      <vt:lpstr>Challenges experienced  and strategies implemented </vt:lpstr>
      <vt:lpstr>Sustainability of the programme </vt:lpstr>
      <vt:lpstr>The critical role players for the success of the Ideal Clinic</vt:lpstr>
      <vt:lpstr>How can we ensure the objectivity in conducting Baseline SD, PR and PRUs?</vt:lpstr>
      <vt:lpstr>Relationship between the Ideal Clinic, OHSC &amp; NHI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Jones</dc:creator>
  <cp:lastModifiedBy>Kgwiti Mahlako</cp:lastModifiedBy>
  <cp:revision>318</cp:revision>
  <dcterms:created xsi:type="dcterms:W3CDTF">2016-03-08T09:11:51Z</dcterms:created>
  <dcterms:modified xsi:type="dcterms:W3CDTF">2020-02-27T06:50:02Z</dcterms:modified>
</cp:coreProperties>
</file>