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handoutMasterIdLst>
    <p:handoutMasterId r:id="rId16"/>
  </p:handoutMasterIdLst>
  <p:sldIdLst>
    <p:sldId id="281" r:id="rId3"/>
    <p:sldId id="301" r:id="rId4"/>
    <p:sldId id="302" r:id="rId5"/>
    <p:sldId id="307" r:id="rId6"/>
    <p:sldId id="303" r:id="rId7"/>
    <p:sldId id="308" r:id="rId8"/>
    <p:sldId id="309" r:id="rId9"/>
    <p:sldId id="311" r:id="rId10"/>
    <p:sldId id="310" r:id="rId11"/>
    <p:sldId id="304" r:id="rId12"/>
    <p:sldId id="306" r:id="rId13"/>
    <p:sldId id="300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076" autoAdjust="0"/>
  </p:normalViewPr>
  <p:slideViewPr>
    <p:cSldViewPr>
      <p:cViewPr varScale="1">
        <p:scale>
          <a:sx n="51" d="100"/>
          <a:sy n="51" d="100"/>
        </p:scale>
        <p:origin x="187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CF780-60CA-448B-9F31-684C32511B32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2CD2C8-1910-4528-8423-FAC47E7155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806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0B970-142D-404D-A6B4-516C8C69FFA4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8F8BE-A019-48FE-95AA-CCD5A23E81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74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8F8BE-A019-48FE-95AA-CCD5A23E81B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85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183 provincial facilities, 80 </a:t>
            </a:r>
            <a:r>
              <a:rPr lang="en-US" dirty="0" err="1"/>
              <a:t>CoCT</a:t>
            </a:r>
            <a:r>
              <a:rPr lang="en-US" dirty="0"/>
              <a:t> facilities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48F8BE-A019-48FE-95AA-CCD5A23E81B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08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Number of facilities that achieved IC status from 2016 to 2019 and progress over the years. Obviously the totals do not include the </a:t>
            </a:r>
            <a:r>
              <a:rPr lang="en-US" dirty="0" err="1"/>
              <a:t>CoCT</a:t>
            </a:r>
            <a:r>
              <a:rPr lang="en-US" dirty="0"/>
              <a:t> facilities. I needed confirmation before I could include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48F8BE-A019-48FE-95AA-CCD5A23E81B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762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+ are the </a:t>
            </a:r>
            <a:r>
              <a:rPr lang="en-US" dirty="0" err="1"/>
              <a:t>CoCT</a:t>
            </a:r>
            <a:r>
              <a:rPr lang="en-US" dirty="0"/>
              <a:t> additions. I think the </a:t>
            </a:r>
            <a:r>
              <a:rPr lang="en-US" dirty="0" err="1"/>
              <a:t>CoCT</a:t>
            </a:r>
            <a:r>
              <a:rPr lang="en-US" dirty="0"/>
              <a:t> figures were already added in the 2016 – 2018 </a:t>
            </a:r>
            <a:r>
              <a:rPr lang="en-US" dirty="0" err="1"/>
              <a:t>bullects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48F8BE-A019-48FE-95AA-CCD5A23E81B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917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48F8BE-A019-48FE-95AA-CCD5A23E81B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92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48F8BE-A019-48FE-95AA-CCD5A23E81B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66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"/>
            <a:ext cx="9144000" cy="6857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2577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59818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"/>
            <a:ext cx="9144000" cy="6857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6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"/>
            <a:ext cx="9144000" cy="6857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841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"/>
            <a:ext cx="9144000" cy="6857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72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72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278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8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949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955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908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78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E92228C-2CC9-4C19-BB3B-4F56ED7C551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C9D7F2B-B4BD-4F29-8BA9-E4C9F3DDF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AE8AA-795A-4726-A6DB-9E5DB3102A6A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E70D437-281D-474D-9FA8-50FC81E62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966916-348F-4B14-9856-1CFD2620B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65BD3-98AA-4908-B482-8297C34C37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5598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C57A52F4-1ECE-4A79-8237-A8F398F8DD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152400"/>
            <a:ext cx="4800600" cy="990600"/>
          </a:xfrm>
        </p:spPr>
        <p:txBody>
          <a:bodyPr/>
          <a:lstStyle>
            <a:lvl1pPr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775F301-2A81-4D60-9978-DEC9DF0B8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38DB6-F41C-41C2-8015-22E37BE6A2A8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5DDFCB-D81C-4985-95A5-7CFDF19E3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F97A628-330C-4928-B66D-B5D6DFCB0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05FAC-8FA3-4394-9E39-F8596C81EE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200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D75BB57-C7DE-450C-9152-A63BE618C2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F9CCFF3-5CAA-45FA-8681-D1901CB50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669BA-2E3A-4397-B0CD-6054F0D93E78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11F809-2AAB-4099-A388-6787B3E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2855160-0CA0-423B-B6DC-4FEAE804C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A5BA-2E2F-45F3-B2B6-149D703251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80434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946F314D-A60B-4CBD-97FE-917E64EA9E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lang="en-US" sz="4400" kern="1200" baseline="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418CF51-3B02-42CF-92B2-600D0E3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32AE6-B3DE-4DE4-8043-8FA1ED4A5B32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5904018-6160-421B-BBEA-EED939BDE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2FDCDC5-BA2C-48F7-861B-FFD522D90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8C172-2A84-41F0-B4A2-2023DCC7BEF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7662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4E190645-F2C4-4672-8136-A40CFA5F20C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lang="en-US" sz="4400" kern="1200" baseline="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D1F3A6BF-F8E6-481B-A46B-E77CC4935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12AEC-E6AB-478F-AB0F-60F2662FAAF8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EF35CEB5-31C8-49BC-8DEA-99D71760E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B37C2C2-59F0-4B2C-9634-800CBC54F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1870B-BB3D-4D32-A447-1D02407DAD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29452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85DD6E0E-F068-442C-8FC9-A54F886021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1F789-A3BC-4E3D-8EB7-B021DC6D3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09AE9-BFFB-4CF5-9759-537B80926A44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790C0-63CF-44DF-BB6B-6B4DFCD6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DF005B-3A3B-414B-A2A5-95810CFEB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60AAB-251F-4A22-B9D6-9BEB5AE1FBE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91434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FD256F0-0605-4218-BAA0-8CDA3D767C0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5F454C5-CF87-44B6-9895-FE8F8E91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FB6A0-6151-4611-B618-604441F81A5A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27F5DBD-777C-4A4F-A2C8-8BB1356E9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062A7A9-B552-4A1E-9746-B0435342F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5C8C3-9177-432B-8565-86D04E6B0E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14428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41247C45-D2E4-4F3F-98A4-BB5DFCD4F2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C308E8DA-3FD0-4EF0-B0AA-265D03957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2ACB-ABA3-41FE-938D-98DBDAA7D03B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4E6885F-01A7-4CD6-B180-44634DD80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933522F-AA60-4B33-AD2F-F27C59754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F8B10-3795-4C88-8BCB-98D1ADE961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711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7302CC4A-3DC3-4A24-8F83-9CA76965D9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2214D9B8-8207-4E51-A745-26C2C16EC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714F1-1E5F-493A-BA88-348C352C67D6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461B511-A555-4B15-8814-76A50D255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00F153C-EFBD-4577-BD0D-75B5D9D6B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8F349-A693-41E6-ABF4-F16F6C9A0E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9397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A807ADE9-CB2E-4184-979B-07934A7AE1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3904B83-1728-4044-A216-5CFD8E473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EEDDC-69B6-42FF-BEE8-442D90FD30B5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BBC874-8058-4DFE-9E98-D355C636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CFC8B2B-710E-4512-A4B6-8E55D53B6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BF309-E420-4D09-8235-778D2817850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56053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671E839-5446-45B4-A353-673C28E2BA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38D3AA-263B-44C6-A677-86DF61AB0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224BE-3C9B-42C5-836D-05EA9556D00B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05FF6A9-5CE9-4D25-8029-0BE8AB9D3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DED84FB-0F8C-4CDF-B840-FACF623F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F2CEC-8078-4F8E-93A4-DFC618577D4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9795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D5051-5EDF-40D0-AED2-032410451D09}" type="datetimeFigureOut">
              <a:rPr lang="en-US" smtClean="0"/>
              <a:pPr/>
              <a:t>3/11/2020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6F962-D7C4-4C3D-8B56-C054C2324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91D5C08-91DD-4CD0-8AD0-B96AB960A6B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9DBE011D-B2AB-4D5F-B9C9-E2E25246E9C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8DA041D4-0ECB-4F5C-86AF-579F3F1A0D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AACC-E815-43EF-9BF8-F4F4B5F07D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D22C2E8-3F49-4480-A34B-2B9096E4162D}" type="datetimeFigureOut">
              <a:rPr lang="en-US"/>
              <a:pPr>
                <a:defRPr/>
              </a:pPr>
              <a:t>3/11/2020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2A932-F600-4495-8D38-6C8263B063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B4883-06D1-46F8-AAFB-DC8005EE70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DDBF02A-6317-495F-A1B3-94CB719B65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3669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2200"/>
            <a:ext cx="7772400" cy="1752600"/>
          </a:xfrm>
        </p:spPr>
        <p:txBody>
          <a:bodyPr>
            <a:normAutofit/>
          </a:bodyPr>
          <a:lstStyle/>
          <a:p>
            <a:br>
              <a:rPr lang="en-US" sz="2400" dirty="0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</a:b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  <a:t>WCG: HEALTH</a:t>
            </a:r>
            <a:b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</a:b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  <a:t> Reflection on the past 5 years of ICRM </a:t>
            </a:r>
            <a:r>
              <a:rPr lang="en-US" sz="2400" b="1" dirty="0" err="1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  <a:t>Programme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solidFill>
                  <a:schemeClr val="bg1">
                    <a:lumMod val="95000"/>
                  </a:schemeClr>
                </a:solidFill>
                <a:latin typeface="Century Gothic" pitchFamily="34" charset="0"/>
              </a:rPr>
              <a:t>February 2020</a:t>
            </a:r>
            <a:endParaRPr lang="en-US" sz="1600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861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02B34-C459-4872-BB0C-2F39C753E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8B218-C239-4F49-9928-34D6E4F92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Number of clinics in the province - 263 facilities</a:t>
            </a:r>
          </a:p>
          <a:p>
            <a:r>
              <a:rPr lang="en-US" dirty="0"/>
              <a:t>ICRM Commenced 2016</a:t>
            </a:r>
          </a:p>
          <a:p>
            <a:r>
              <a:rPr lang="en-US" dirty="0"/>
              <a:t>Baseline status determination</a:t>
            </a:r>
          </a:p>
          <a:p>
            <a:r>
              <a:rPr lang="en-US" dirty="0"/>
              <a:t>60 facilities identified for scale up in 2016/2017</a:t>
            </a:r>
          </a:p>
          <a:p>
            <a:r>
              <a:rPr lang="en-US" dirty="0"/>
              <a:t>83 facilities identified for scale up in 2017/2018</a:t>
            </a:r>
          </a:p>
          <a:p>
            <a:r>
              <a:rPr lang="en-US" dirty="0"/>
              <a:t>52 facilities identified for scale up in 2018/2019</a:t>
            </a:r>
          </a:p>
        </p:txBody>
      </p:sp>
    </p:spTree>
    <p:extLst>
      <p:ext uri="{BB962C8B-B14F-4D97-AF65-F5344CB8AC3E}">
        <p14:creationId xmlns:p14="http://schemas.microsoft.com/office/powerpoint/2010/main" val="990900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1F603-4871-4457-AA6E-B1F26203B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71BBE0E-458B-4D92-8B06-6F92B6731E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4078444"/>
              </p:ext>
            </p:extLst>
          </p:nvPr>
        </p:nvGraphicFramePr>
        <p:xfrm>
          <a:off x="0" y="0"/>
          <a:ext cx="9144001" cy="68580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3377739917"/>
                    </a:ext>
                  </a:extLst>
                </a:gridCol>
                <a:gridCol w="1678399">
                  <a:extLst>
                    <a:ext uri="{9D8B030D-6E8A-4147-A177-3AD203B41FA5}">
                      <a16:colId xmlns:a16="http://schemas.microsoft.com/office/drawing/2014/main" val="1934920071"/>
                    </a:ext>
                  </a:extLst>
                </a:gridCol>
                <a:gridCol w="1726534">
                  <a:extLst>
                    <a:ext uri="{9D8B030D-6E8A-4147-A177-3AD203B41FA5}">
                      <a16:colId xmlns:a16="http://schemas.microsoft.com/office/drawing/2014/main" val="1883052371"/>
                    </a:ext>
                  </a:extLst>
                </a:gridCol>
                <a:gridCol w="1726534">
                  <a:extLst>
                    <a:ext uri="{9D8B030D-6E8A-4147-A177-3AD203B41FA5}">
                      <a16:colId xmlns:a16="http://schemas.microsoft.com/office/drawing/2014/main" val="1798146472"/>
                    </a:ext>
                  </a:extLst>
                </a:gridCol>
                <a:gridCol w="1726534">
                  <a:extLst>
                    <a:ext uri="{9D8B030D-6E8A-4147-A177-3AD203B41FA5}">
                      <a16:colId xmlns:a16="http://schemas.microsoft.com/office/drawing/2014/main" val="865076892"/>
                    </a:ext>
                  </a:extLst>
                </a:gridCol>
              </a:tblGrid>
              <a:tr h="12848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DISTRICT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 2016/2017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2400" dirty="0">
                          <a:effectLst/>
                        </a:rPr>
                        <a:t>IC 2017/2018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IC 2018/2019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IC 2019/2020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2845114"/>
                  </a:ext>
                </a:extLst>
              </a:tr>
              <a:tr h="781805">
                <a:tc>
                  <a:txBody>
                    <a:bodyPr/>
                    <a:lstStyle/>
                    <a:p>
                      <a:pPr algn="l" fontAlgn="b"/>
                      <a:r>
                        <a:rPr lang="en-Z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Cape Winelands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2840782"/>
                  </a:ext>
                </a:extLst>
              </a:tr>
              <a:tr h="781805">
                <a:tc>
                  <a:txBody>
                    <a:bodyPr/>
                    <a:lstStyle/>
                    <a:p>
                      <a:pPr algn="l" fontAlgn="b"/>
                      <a:r>
                        <a:rPr lang="en-Z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Central Karoo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04900854"/>
                  </a:ext>
                </a:extLst>
              </a:tr>
              <a:tr h="781805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City of Cape Town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7575181"/>
                  </a:ext>
                </a:extLst>
              </a:tr>
              <a:tr h="812005">
                <a:tc>
                  <a:txBody>
                    <a:bodyPr/>
                    <a:lstStyle/>
                    <a:p>
                      <a:pPr algn="l" fontAlgn="b"/>
                      <a:r>
                        <a:rPr lang="en-Z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Garden Route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35713502"/>
                  </a:ext>
                </a:extLst>
              </a:tr>
              <a:tr h="812005">
                <a:tc>
                  <a:txBody>
                    <a:bodyPr/>
                    <a:lstStyle/>
                    <a:p>
                      <a:pPr algn="l" fontAlgn="b"/>
                      <a:r>
                        <a:rPr lang="en-Z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Overberg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62352266"/>
                  </a:ext>
                </a:extLst>
              </a:tr>
              <a:tr h="821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West Coast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325263"/>
                  </a:ext>
                </a:extLst>
              </a:tr>
              <a:tr h="78180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4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TOTALS: Western Cape Province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39064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1094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CDFF8-6ADE-4303-B1C3-63623472D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Proportion of IC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6EE8B0-C29F-4708-AB67-B1AC13644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19200"/>
            <a:ext cx="7677150" cy="460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898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1800C-1917-4B0F-B117-59E93EEC6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/>
              <a:t>ICRM achievement status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D5960-893D-4BCB-8A9E-88DAFBB41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1143000"/>
            <a:ext cx="5562600" cy="5715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/>
              <a:t>2016/2017</a:t>
            </a:r>
          </a:p>
          <a:p>
            <a:pPr lvl="1"/>
            <a:r>
              <a:rPr lang="en-US" sz="2200" dirty="0"/>
              <a:t>Silver 36</a:t>
            </a:r>
          </a:p>
          <a:p>
            <a:pPr lvl="1"/>
            <a:r>
              <a:rPr lang="en-US" sz="2200" dirty="0"/>
              <a:t>Gold 12</a:t>
            </a:r>
          </a:p>
          <a:p>
            <a:pPr lvl="1"/>
            <a:r>
              <a:rPr lang="en-US" sz="2200" dirty="0"/>
              <a:t>Platinum 0</a:t>
            </a:r>
          </a:p>
          <a:p>
            <a:pPr marL="0" indent="0">
              <a:buNone/>
            </a:pPr>
            <a:r>
              <a:rPr lang="en-US" sz="2200" b="1" dirty="0"/>
              <a:t>2017/2018</a:t>
            </a:r>
          </a:p>
          <a:p>
            <a:pPr lvl="1"/>
            <a:r>
              <a:rPr lang="en-US" sz="2200" dirty="0"/>
              <a:t>Silver 108</a:t>
            </a:r>
          </a:p>
          <a:p>
            <a:pPr lvl="1"/>
            <a:r>
              <a:rPr lang="en-US" sz="2200" dirty="0"/>
              <a:t>Gold 43</a:t>
            </a:r>
          </a:p>
          <a:p>
            <a:pPr lvl="1"/>
            <a:r>
              <a:rPr lang="en-US" sz="2200" dirty="0"/>
              <a:t>Platinum 12</a:t>
            </a:r>
          </a:p>
          <a:p>
            <a:pPr marL="0" indent="0">
              <a:buNone/>
            </a:pPr>
            <a:r>
              <a:rPr lang="en-US" sz="2200" b="1" dirty="0"/>
              <a:t>2018/2019</a:t>
            </a:r>
          </a:p>
          <a:p>
            <a:pPr lvl="1"/>
            <a:r>
              <a:rPr lang="en-US" sz="2200" dirty="0"/>
              <a:t>Silver 88</a:t>
            </a:r>
          </a:p>
          <a:p>
            <a:pPr lvl="1"/>
            <a:r>
              <a:rPr lang="en-US" sz="2200" dirty="0"/>
              <a:t>Gold 91</a:t>
            </a:r>
          </a:p>
          <a:p>
            <a:pPr lvl="1"/>
            <a:r>
              <a:rPr lang="en-US" sz="2200" dirty="0"/>
              <a:t>Platinum 14</a:t>
            </a:r>
          </a:p>
          <a:p>
            <a:pPr marL="0" indent="0">
              <a:buNone/>
            </a:pPr>
            <a:r>
              <a:rPr lang="en-US" sz="2200" b="1" dirty="0"/>
              <a:t>2019/2020</a:t>
            </a:r>
          </a:p>
          <a:p>
            <a:pPr lvl="1"/>
            <a:r>
              <a:rPr lang="en-US" sz="2200" dirty="0"/>
              <a:t>Silver 82, Gold 102, Platinum 23</a:t>
            </a:r>
          </a:p>
          <a:p>
            <a:pPr marL="0" indent="0">
              <a:buNone/>
            </a:pPr>
            <a:endParaRPr lang="en-US" sz="2200" b="1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F066A7-C1C2-4126-88AF-0C0F4D953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529999"/>
            <a:ext cx="4572000" cy="294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243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EC2B0-8A45-458E-87A7-6F604F4DD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Critical success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01C64-48CC-444D-A225-984B29D6F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92500" lnSpcReduction="10000"/>
          </a:bodyPr>
          <a:lstStyle/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ICRM is practical which allows managers to know exactly what they need to do to really improve their service e.g. signs required.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Having dedicated QA managers in each substructure/district. This allowed for better accountability and communication. </a:t>
            </a:r>
          </a:p>
          <a:p>
            <a:pPr marL="11430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was even further strengthened where DD: PSS was able to table at executive committee so that issues can be escalated and addressed quickly.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Having Quality Forums with clear TORs and articulating well with each other.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Workshops on getting consensus on understanding/interpretation of elements and on doing assessment by manual. This helped consistency. </a:t>
            </a:r>
          </a:p>
          <a:p>
            <a:pPr marL="2171700" lvl="4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Also process to challenge scoring by escalating to next level helped with confidence in the process. </a:t>
            </a:r>
          </a:p>
        </p:txBody>
      </p:sp>
    </p:spTree>
    <p:extLst>
      <p:ext uri="{BB962C8B-B14F-4D97-AF65-F5344CB8AC3E}">
        <p14:creationId xmlns:p14="http://schemas.microsoft.com/office/powerpoint/2010/main" val="1873809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E2CED-3BBD-4ED6-8655-D609C60F0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Challenges and strategies to address the challenges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27F59-9933-4F7A-8E37-55BCFDECE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219200"/>
            <a:ext cx="8991600" cy="56388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Poor initial communication about exactly how regulated norms and standards and IC will overlap  </a:t>
            </a:r>
          </a:p>
          <a:p>
            <a:pPr lvl="1"/>
            <a:r>
              <a:rPr lang="en-US" dirty="0"/>
              <a:t>Services are just too overburdened to implement multiple parallel </a:t>
            </a:r>
            <a:r>
              <a:rPr lang="en-US" dirty="0" err="1"/>
              <a:t>programmes</a:t>
            </a:r>
            <a:endParaRPr lang="en-US" dirty="0"/>
          </a:p>
          <a:p>
            <a:pPr lvl="1"/>
            <a:r>
              <a:rPr lang="en-US" dirty="0"/>
              <a:t>Perhaps OHSC could recognize reports/documents on IC?</a:t>
            </a:r>
          </a:p>
          <a:p>
            <a:r>
              <a:rPr lang="en-US" dirty="0"/>
              <a:t>Late notification of when different assessments will take place. </a:t>
            </a:r>
          </a:p>
          <a:p>
            <a:pPr lvl="1"/>
            <a:r>
              <a:rPr lang="en-US" dirty="0"/>
              <a:t>Suggest a planner submitted in prior year and signed off by line management to allow managers to plan with confidence. </a:t>
            </a:r>
          </a:p>
          <a:p>
            <a:r>
              <a:rPr lang="en-US" dirty="0"/>
              <a:t> Still a need for a central list of definitions that facilities can use to prepare and score. </a:t>
            </a:r>
          </a:p>
          <a:p>
            <a:pPr lvl="4"/>
            <a:r>
              <a:rPr lang="en-US" sz="2800" dirty="0"/>
              <a:t>Using the manual is good, but sometimes still needs more interpretation to apply to scoring.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930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E2CED-3BBD-4ED6-8655-D609C60F0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Challenges and strategies to address the challenges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27F59-9933-4F7A-8E37-55BCFDECE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219200"/>
            <a:ext cx="8991600" cy="5638800"/>
          </a:xfrm>
        </p:spPr>
        <p:txBody>
          <a:bodyPr>
            <a:normAutofit/>
          </a:bodyPr>
          <a:lstStyle/>
          <a:p>
            <a:r>
              <a:rPr lang="en-US" dirty="0"/>
              <a:t>Lack of required/relevant national and provincial documents (policies, SOPs, guidelines, plans) is a great problem and caused numerous facilities to not get status. </a:t>
            </a:r>
          </a:p>
          <a:p>
            <a:pPr lvl="1"/>
            <a:r>
              <a:rPr lang="en-US" dirty="0"/>
              <a:t>This must be addressed as can cause staff demotivation. </a:t>
            </a:r>
          </a:p>
          <a:p>
            <a:r>
              <a:rPr lang="en-US" dirty="0"/>
              <a:t>Where the ICRM fell on one person instead of widespread. When this person leaves the entire </a:t>
            </a:r>
            <a:r>
              <a:rPr lang="en-US" dirty="0" err="1"/>
              <a:t>programme</a:t>
            </a:r>
            <a:r>
              <a:rPr lang="en-US" dirty="0"/>
              <a:t> performance dropped.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414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434FA-068C-48CC-AA1B-83F3218F0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189" y="160337"/>
            <a:ext cx="8229600" cy="1143000"/>
          </a:xfrm>
        </p:spPr>
        <p:txBody>
          <a:bodyPr/>
          <a:lstStyle/>
          <a:p>
            <a:r>
              <a:rPr lang="en-US" dirty="0"/>
              <a:t>Sustainability of the </a:t>
            </a:r>
            <a:r>
              <a:rPr lang="en-US" dirty="0" err="1"/>
              <a:t>programme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885D9-1F79-4C26-A558-ED7A7F1FB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Must not be a QA only intervention but rather be seen to be a system strengthening intervention. </a:t>
            </a:r>
          </a:p>
          <a:p>
            <a:pPr lvl="1"/>
            <a:r>
              <a:rPr lang="en-US" dirty="0"/>
              <a:t> </a:t>
            </a:r>
          </a:p>
          <a:p>
            <a:r>
              <a:rPr lang="en-US" dirty="0"/>
              <a:t>Must have clear roles for province/district so that they are providing on their mandate.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77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82A67-166A-4D03-A96C-DF97B71A7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753F9-17AC-4203-B918-39C0821D6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143000"/>
            <a:ext cx="8991600" cy="498316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Gives clear targets for what facilities should aim for</a:t>
            </a:r>
          </a:p>
          <a:p>
            <a:r>
              <a:rPr lang="en-US" dirty="0"/>
              <a:t>The </a:t>
            </a:r>
            <a:r>
              <a:rPr lang="en-US" dirty="0" err="1"/>
              <a:t>programme</a:t>
            </a:r>
            <a:r>
              <a:rPr lang="en-US" dirty="0"/>
              <a:t> creates a greater degree of standardization between clinics. </a:t>
            </a:r>
          </a:p>
          <a:p>
            <a:r>
              <a:rPr lang="en-US" dirty="0"/>
              <a:t>Staff like implementing are committed to the </a:t>
            </a:r>
            <a:r>
              <a:rPr lang="en-US" dirty="0" err="1"/>
              <a:t>programme</a:t>
            </a:r>
            <a:endParaRPr lang="en-US" dirty="0"/>
          </a:p>
          <a:p>
            <a:r>
              <a:rPr lang="en-US" dirty="0"/>
              <a:t>Pride upon achieving ideal clinic status, particularly for gold or platinum. </a:t>
            </a:r>
          </a:p>
          <a:p>
            <a:r>
              <a:rPr lang="en-US" dirty="0"/>
              <a:t>Grading my also motivate facilities to improve year on year. </a:t>
            </a:r>
          </a:p>
          <a:p>
            <a:r>
              <a:rPr lang="en-US" dirty="0"/>
              <a:t>Support from NDOH for the ICRM </a:t>
            </a:r>
            <a:r>
              <a:rPr lang="en-US" dirty="0" err="1"/>
              <a:t>programme</a:t>
            </a:r>
            <a:r>
              <a:rPr lang="en-US" dirty="0"/>
              <a:t> has been excellent</a:t>
            </a:r>
          </a:p>
          <a:p>
            <a:pPr lvl="1"/>
            <a:r>
              <a:rPr lang="en-US" dirty="0"/>
              <a:t>Providing input and improvements on the tools made</a:t>
            </a:r>
          </a:p>
          <a:p>
            <a:r>
              <a:rPr lang="en-US" dirty="0"/>
              <a:t>More support for the IHFRM needed</a:t>
            </a:r>
          </a:p>
        </p:txBody>
      </p:sp>
    </p:spTree>
    <p:extLst>
      <p:ext uri="{BB962C8B-B14F-4D97-AF65-F5344CB8AC3E}">
        <p14:creationId xmlns:p14="http://schemas.microsoft.com/office/powerpoint/2010/main" val="1270834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E96EC-CC97-43D2-8F11-07AABC4AA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 appreciate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BDD2F-5771-45B9-872F-CF4C49E974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6482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We appreciate the support from the National Department of Health in the implementation of the programme.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particularly appreciate the opportunity to comment on the tool each year. This helps us improve the tool. </a:t>
            </a:r>
          </a:p>
        </p:txBody>
      </p:sp>
      <p:pic>
        <p:nvPicPr>
          <p:cNvPr id="7" name="Picture 6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A0D66767-34B9-43DC-AE05-C8DD8450D7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361" y="2590800"/>
            <a:ext cx="3425439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931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Pladsholder til diasnummer 5">
            <a:extLst>
              <a:ext uri="{FF2B5EF4-FFF2-40B4-BE49-F238E27FC236}">
                <a16:creationId xmlns:a16="http://schemas.microsoft.com/office/drawing/2014/main" id="{E3648BB7-4565-4B6C-A5D9-E2A5A7F7D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5C3028-DDA4-4EC5-BDCA-94957C62F847}" type="slidenum">
              <a:rPr kumimoji="0" lang="da-DK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a-DK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6803" name="Rectangle 4">
            <a:extLst>
              <a:ext uri="{FF2B5EF4-FFF2-40B4-BE49-F238E27FC236}">
                <a16:creationId xmlns:a16="http://schemas.microsoft.com/office/drawing/2014/main" id="{16F9C511-084D-4563-9F14-43EA93CBD7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Century Gothic" panose="020B0502020202020204" pitchFamily="34" charset="0"/>
              </a:rPr>
              <a:t>THANK YOU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5E5868ED-9FD9-42E2-928C-D4DB3CB75F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902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683</Words>
  <Application>Microsoft Office PowerPoint</Application>
  <PresentationFormat>On-screen Show (4:3)</PresentationFormat>
  <Paragraphs>115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Office Theme</vt:lpstr>
      <vt:lpstr>1_Office Theme</vt:lpstr>
      <vt:lpstr> WCG: HEALTH  Reflection on the past 5 years of ICRM Programme </vt:lpstr>
      <vt:lpstr>Introduction</vt:lpstr>
      <vt:lpstr>PowerPoint Presentation</vt:lpstr>
      <vt:lpstr>Proportion of IC</vt:lpstr>
      <vt:lpstr>ICRM achievement status</vt:lpstr>
      <vt:lpstr>Critical success factors</vt:lpstr>
      <vt:lpstr>Challenges and strategies to address the challenges </vt:lpstr>
      <vt:lpstr>Challenges and strategies to address the challenges </vt:lpstr>
      <vt:lpstr>Sustainability of the programme</vt:lpstr>
      <vt:lpstr>Conclusion</vt:lpstr>
      <vt:lpstr>What we appreciate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Naledi</dc:creator>
  <cp:lastModifiedBy>RSteinhobel</cp:lastModifiedBy>
  <cp:revision>173</cp:revision>
  <cp:lastPrinted>2012-04-16T08:32:18Z</cp:lastPrinted>
  <dcterms:created xsi:type="dcterms:W3CDTF">2011-11-03T07:30:52Z</dcterms:created>
  <dcterms:modified xsi:type="dcterms:W3CDTF">2020-03-11T08:45:21Z</dcterms:modified>
</cp:coreProperties>
</file>