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301" r:id="rId3"/>
    <p:sldId id="302" r:id="rId4"/>
    <p:sldId id="308" r:id="rId5"/>
    <p:sldId id="317" r:id="rId6"/>
    <p:sldId id="309" r:id="rId7"/>
    <p:sldId id="305" r:id="rId8"/>
    <p:sldId id="306" r:id="rId9"/>
    <p:sldId id="307" r:id="rId10"/>
    <p:sldId id="311" r:id="rId11"/>
    <p:sldId id="312" r:id="rId12"/>
    <p:sldId id="313" r:id="rId13"/>
    <p:sldId id="314" r:id="rId14"/>
    <p:sldId id="315" r:id="rId15"/>
    <p:sldId id="316" r:id="rId16"/>
  </p:sldIdLst>
  <p:sldSz cx="9144000" cy="6858000" type="screen4x3"/>
  <p:notesSz cx="68199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12">
          <p15:clr>
            <a:srgbClr val="A4A3A4"/>
          </p15:clr>
        </p15:guide>
        <p15:guide id="2" pos="168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69" autoAdjust="0"/>
    <p:restoredTop sz="94733" autoAdjust="0"/>
  </p:normalViewPr>
  <p:slideViewPr>
    <p:cSldViewPr snapToGrid="0" snapToObjects="1">
      <p:cViewPr varScale="1">
        <p:scale>
          <a:sx n="69" d="100"/>
          <a:sy n="69" d="100"/>
        </p:scale>
        <p:origin x="480" y="72"/>
      </p:cViewPr>
      <p:guideLst>
        <p:guide orient="horz" pos="1312"/>
        <p:guide pos="168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5" d="100"/>
        <a:sy n="5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63032" y="0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27EB08-0226-4DC5-80F5-95034E6E4A50}" type="datetimeFigureOut">
              <a:rPr lang="en-ZA" smtClean="0"/>
              <a:t>2020/03/05</a:t>
            </a:fld>
            <a:endParaRPr lang="en-Z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3106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63032" y="9433106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E83E7B-A1AE-4A35-A880-05928AD425C2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4207308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63032" y="0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837CA6-C3F8-4E16-8088-B24DECDBDBCE}" type="datetimeFigureOut">
              <a:rPr lang="en-ZA" smtClean="0"/>
              <a:t>2020/03/05</a:t>
            </a:fld>
            <a:endParaRPr lang="en-Z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7100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1990" y="4717415"/>
            <a:ext cx="5455920" cy="446913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3106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63032" y="9433106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7F8592-633F-440F-8469-923C65C53A94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5728247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4EF6776-A4B7-1C4D-B1F9-2B9029E89AE3}" type="datetimeFigureOut">
              <a:rPr lang="en-US" smtClean="0"/>
              <a:t>3/5/2020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862CD-2CE4-D846-9F15-15300DCE1BB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0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180" y="935182"/>
            <a:ext cx="8013659" cy="32557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7180" y="1412384"/>
            <a:ext cx="8013659" cy="512083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r>
              <a:rPr lang="en-US" dirty="0"/>
              <a:t>13</a:t>
            </a:r>
            <a:r>
              <a:rPr lang="en-US" baseline="30000" dirty="0"/>
              <a:t>th</a:t>
            </a:r>
            <a:r>
              <a:rPr lang="en-US" dirty="0"/>
              <a:t> June 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14163" y="6533216"/>
            <a:ext cx="2895600" cy="365125"/>
          </a:xfrm>
          <a:prstGeom prst="rect">
            <a:avLst/>
          </a:prstGeom>
        </p:spPr>
        <p:txBody>
          <a:bodyPr/>
          <a:lstStyle>
            <a:lvl1pPr algn="ctr">
              <a:defRPr sz="1400"/>
            </a:lvl1pPr>
          </a:lstStyle>
          <a:p>
            <a:r>
              <a:rPr lang="en-US" dirty="0"/>
              <a:t>OoP SOPA input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46459" y="6546663"/>
            <a:ext cx="455062" cy="365125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fld id="{093862CD-2CE4-D846-9F15-15300DCE1BB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4928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7136" y="353406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7136" y="170100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4EF6776-A4B7-1C4D-B1F9-2B9029E89AE3}" type="datetimeFigureOut">
              <a:rPr lang="en-US" smtClean="0"/>
              <a:t>3/5/2020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862CD-2CE4-D846-9F15-15300DCE1BB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63C3B79-85AB-484C-B635-28E848BDA4E5}"/>
              </a:ext>
            </a:extLst>
          </p:cNvPr>
          <p:cNvSpPr txBox="1">
            <a:spLocks/>
          </p:cNvSpPr>
          <p:nvPr userDrawn="1"/>
        </p:nvSpPr>
        <p:spPr>
          <a:xfrm>
            <a:off x="1007180" y="935182"/>
            <a:ext cx="8013659" cy="3255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500" b="1" kern="1200">
                <a:solidFill>
                  <a:srgbClr val="FFFFFF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3925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180" y="914758"/>
            <a:ext cx="8013659" cy="36512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7179" y="1600199"/>
            <a:ext cx="3834985" cy="45259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8069" y="1600199"/>
            <a:ext cx="3922770" cy="45259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4EF6776-A4B7-1C4D-B1F9-2B9029E89AE3}" type="datetimeFigureOut">
              <a:rPr lang="en-US" smtClean="0"/>
              <a:t>3/5/2020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862CD-2CE4-D846-9F15-15300DCE1BB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561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180" y="924790"/>
            <a:ext cx="8013659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7179" y="1724891"/>
            <a:ext cx="3866157" cy="449984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7179" y="2174875"/>
            <a:ext cx="386615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1724889"/>
            <a:ext cx="3983124" cy="449985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2174875"/>
            <a:ext cx="398312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4EF6776-A4B7-1C4D-B1F9-2B9029E89AE3}" type="datetimeFigureOut">
              <a:rPr lang="en-US" smtClean="0"/>
              <a:t>3/5/2020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862CD-2CE4-D846-9F15-15300DCE1BB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465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180" y="925149"/>
            <a:ext cx="8013659" cy="36512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4EF6776-A4B7-1C4D-B1F9-2B9029E89AE3}" type="datetimeFigureOut">
              <a:rPr lang="en-US" smtClean="0"/>
              <a:t>3/5/2020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862CD-2CE4-D846-9F15-15300DCE1BB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345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4EF6776-A4B7-1C4D-B1F9-2B9029E89AE3}" type="datetimeFigureOut">
              <a:rPr lang="en-US" smtClean="0"/>
              <a:t>3/5/2020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862CD-2CE4-D846-9F15-15300DCE1BB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5CE6F17-BA95-494B-91A3-DCBD760655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180" y="935182"/>
            <a:ext cx="8013659" cy="32557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30028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6355" y="1435100"/>
            <a:ext cx="3699163" cy="365125"/>
          </a:xfrm>
        </p:spPr>
        <p:txBody>
          <a:bodyPr anchor="b"/>
          <a:lstStyle>
            <a:lvl1pPr algn="l">
              <a:defRPr sz="2000" b="1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8649" y="1435100"/>
            <a:ext cx="4260268" cy="4691063"/>
          </a:xfrm>
        </p:spPr>
        <p:txBody>
          <a:bodyPr/>
          <a:lstStyle>
            <a:lvl1pPr>
              <a:defRPr sz="30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6355" y="1800226"/>
            <a:ext cx="3699162" cy="432593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4EF6776-A4B7-1C4D-B1F9-2B9029E89AE3}" type="datetimeFigureOut">
              <a:rPr lang="en-US" smtClean="0"/>
              <a:t>3/5/2020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862CD-2CE4-D846-9F15-15300DCE1BB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FDB4AA36-669E-864D-BF7E-6DED31BC9FB0}"/>
              </a:ext>
            </a:extLst>
          </p:cNvPr>
          <p:cNvSpPr txBox="1">
            <a:spLocks/>
          </p:cNvSpPr>
          <p:nvPr userDrawn="1"/>
        </p:nvSpPr>
        <p:spPr>
          <a:xfrm>
            <a:off x="1007180" y="935182"/>
            <a:ext cx="8013659" cy="3255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500" b="1" kern="1200">
                <a:solidFill>
                  <a:srgbClr val="FFFFFF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5064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7135" y="4800600"/>
            <a:ext cx="8032173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87135" y="1350817"/>
            <a:ext cx="8032173" cy="337675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87135" y="5367338"/>
            <a:ext cx="8032173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4EF6776-A4B7-1C4D-B1F9-2B9029E89AE3}" type="datetimeFigureOut">
              <a:rPr lang="en-US" smtClean="0"/>
              <a:t>3/5/2020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862CD-2CE4-D846-9F15-15300DCE1BB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7581F9D-C64A-BB4C-8033-7795EA41917D}"/>
              </a:ext>
            </a:extLst>
          </p:cNvPr>
          <p:cNvSpPr txBox="1">
            <a:spLocks/>
          </p:cNvSpPr>
          <p:nvPr userDrawn="1"/>
        </p:nvSpPr>
        <p:spPr>
          <a:xfrm>
            <a:off x="1007180" y="935182"/>
            <a:ext cx="8013659" cy="3255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500" b="1" kern="1200">
                <a:solidFill>
                  <a:srgbClr val="FFFFFF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536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180" y="924791"/>
            <a:ext cx="8013659" cy="33431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4EF6776-A4B7-1C4D-B1F9-2B9029E89AE3}" type="datetimeFigureOut">
              <a:rPr lang="en-US" smtClean="0"/>
              <a:t>3/5/2020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862CD-2CE4-D846-9F15-15300DCE1BB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1278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13164"/>
            <a:ext cx="2057400" cy="471299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66354" y="1413164"/>
            <a:ext cx="5510645" cy="4712999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4EF6776-A4B7-1C4D-B1F9-2B9029E89AE3}" type="datetimeFigureOut">
              <a:rPr lang="en-US" smtClean="0"/>
              <a:t>3/5/2020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862CD-2CE4-D846-9F15-15300DCE1BB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25ACE83-0F60-CC47-802A-4D891EAD32D2}"/>
              </a:ext>
            </a:extLst>
          </p:cNvPr>
          <p:cNvSpPr txBox="1">
            <a:spLocks/>
          </p:cNvSpPr>
          <p:nvPr userDrawn="1"/>
        </p:nvSpPr>
        <p:spPr>
          <a:xfrm>
            <a:off x="1007180" y="935182"/>
            <a:ext cx="8013659" cy="3255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500" b="1" kern="1200">
                <a:solidFill>
                  <a:srgbClr val="FFFFFF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6802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7180" y="955964"/>
            <a:ext cx="8013659" cy="30313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7180" y="1412384"/>
            <a:ext cx="8013659" cy="52553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80768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2500" b="1" kern="1200">
          <a:solidFill>
            <a:srgbClr val="FFFFFF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2693" y="2742837"/>
            <a:ext cx="7772399" cy="2106254"/>
          </a:xfrm>
        </p:spPr>
        <p:txBody>
          <a:bodyPr>
            <a:noAutofit/>
          </a:bodyPr>
          <a:lstStyle/>
          <a:p>
            <a:r>
              <a:rPr lang="en-ZA" b="1" dirty="0">
                <a:solidFill>
                  <a:schemeClr val="bg1"/>
                </a:solidFill>
              </a:rPr>
              <a:t>Ideal Clinic 5 years</a:t>
            </a:r>
          </a:p>
          <a:p>
            <a:r>
              <a:rPr lang="en-ZA" b="1" dirty="0">
                <a:solidFill>
                  <a:schemeClr val="bg1"/>
                </a:solidFill>
              </a:rPr>
              <a:t>Gauteng Province</a:t>
            </a:r>
            <a:endParaRPr lang="en-ZA" dirty="0">
              <a:solidFill>
                <a:schemeClr val="bg1"/>
              </a:solidFill>
            </a:endParaRPr>
          </a:p>
          <a:p>
            <a:r>
              <a:rPr lang="en-US" b="1">
                <a:solidFill>
                  <a:schemeClr val="bg1"/>
                </a:solidFill>
              </a:rPr>
              <a:t> 26 </a:t>
            </a:r>
            <a:r>
              <a:rPr lang="en-US" b="1" dirty="0">
                <a:solidFill>
                  <a:schemeClr val="bg1"/>
                </a:solidFill>
              </a:rPr>
              <a:t>February 2020</a:t>
            </a:r>
          </a:p>
          <a:p>
            <a:r>
              <a:rPr lang="en-US" b="1" dirty="0">
                <a:solidFill>
                  <a:schemeClr val="bg1"/>
                </a:solidFill>
              </a:rPr>
              <a:t> Morwa Molebatsi</a:t>
            </a:r>
          </a:p>
        </p:txBody>
      </p:sp>
    </p:spTree>
    <p:extLst>
      <p:ext uri="{BB962C8B-B14F-4D97-AF65-F5344CB8AC3E}">
        <p14:creationId xmlns:p14="http://schemas.microsoft.com/office/powerpoint/2010/main" val="3466958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26CD6A-73AF-4634-A303-E0B44F929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Progress 2015 to date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C3BE69-5595-464A-BE31-81635067B1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Gauteng Department of Health has 372 facilities. The Ideal clinic Realisation and Maintenance programme has been implemented in the Province starting in April 2015/16.  Gauteng enrolled </a:t>
            </a:r>
            <a:r>
              <a:rPr lang="en-US" dirty="0">
                <a:solidFill>
                  <a:schemeClr val="accent1"/>
                </a:solidFill>
              </a:rPr>
              <a:t>124 facilities </a:t>
            </a:r>
            <a:r>
              <a:rPr lang="en-US" dirty="0"/>
              <a:t>on scale-up plan 2015/16 to be realised as ideal. Gauteng achieved </a:t>
            </a:r>
            <a:r>
              <a:rPr lang="en-US" dirty="0">
                <a:solidFill>
                  <a:schemeClr val="accent1"/>
                </a:solidFill>
              </a:rPr>
              <a:t>89 (79%) clinics with ideal status</a:t>
            </a:r>
            <a:r>
              <a:rPr lang="en-US" dirty="0"/>
              <a:t> from 124 enrolled on scaleup plan.</a:t>
            </a:r>
            <a:endParaRPr lang="en-ZA" dirty="0"/>
          </a:p>
          <a:p>
            <a:r>
              <a:rPr lang="en-ZA" dirty="0"/>
              <a:t>In 2016/17 Gauteng health increased the number of clinics to </a:t>
            </a:r>
            <a:r>
              <a:rPr lang="en-ZA" dirty="0">
                <a:solidFill>
                  <a:schemeClr val="accent1"/>
                </a:solidFill>
              </a:rPr>
              <a:t>175</a:t>
            </a:r>
            <a:r>
              <a:rPr lang="en-ZA" dirty="0"/>
              <a:t> enrolled in the National scale-up plan  . A total number of </a:t>
            </a:r>
            <a:r>
              <a:rPr lang="en-ZA" dirty="0">
                <a:solidFill>
                  <a:schemeClr val="accent1"/>
                </a:solidFill>
              </a:rPr>
              <a:t>126 clinics </a:t>
            </a:r>
            <a:r>
              <a:rPr lang="en-ZA" dirty="0"/>
              <a:t>attained ideal clinic status making Gauteng to have a </a:t>
            </a:r>
            <a:r>
              <a:rPr lang="en-ZA" dirty="0">
                <a:solidFill>
                  <a:schemeClr val="accent1"/>
                </a:solidFill>
              </a:rPr>
              <a:t>grand total of 215 clinics </a:t>
            </a:r>
            <a:r>
              <a:rPr lang="en-ZA" dirty="0"/>
              <a:t>realised as ideal at the end of 2016/17 financial year. </a:t>
            </a:r>
          </a:p>
          <a:p>
            <a:r>
              <a:rPr lang="en-ZA" dirty="0"/>
              <a:t> In 2017/18  a total number </a:t>
            </a:r>
            <a:r>
              <a:rPr lang="en-ZA" dirty="0">
                <a:solidFill>
                  <a:schemeClr val="accent1"/>
                </a:solidFill>
              </a:rPr>
              <a:t>of 102 clinics </a:t>
            </a:r>
            <a:r>
              <a:rPr lang="en-ZA" dirty="0"/>
              <a:t>were enrolled in the National scale-up plan and </a:t>
            </a:r>
            <a:r>
              <a:rPr lang="en-ZA" dirty="0">
                <a:solidFill>
                  <a:schemeClr val="accent1"/>
                </a:solidFill>
              </a:rPr>
              <a:t>66 clinics </a:t>
            </a:r>
            <a:r>
              <a:rPr lang="en-ZA" dirty="0"/>
              <a:t>attained status, increasing the total number of facilities with status to 291 as at end March 2018.</a:t>
            </a:r>
          </a:p>
          <a:p>
            <a:r>
              <a:rPr lang="en-ZA" dirty="0"/>
              <a:t>In 2018/19 year Gauteng increased the number of clinics with ideal status  </a:t>
            </a:r>
            <a:r>
              <a:rPr lang="en-ZA" dirty="0">
                <a:solidFill>
                  <a:schemeClr val="accent1"/>
                </a:solidFill>
              </a:rPr>
              <a:t>to 330( 91%) </a:t>
            </a:r>
            <a:r>
              <a:rPr lang="en-ZA" dirty="0"/>
              <a:t>out of a total number of </a:t>
            </a:r>
            <a:r>
              <a:rPr lang="en-ZA" dirty="0">
                <a:solidFill>
                  <a:schemeClr val="accent1"/>
                </a:solidFill>
              </a:rPr>
              <a:t>363 </a:t>
            </a:r>
            <a:r>
              <a:rPr lang="en-ZA" dirty="0"/>
              <a:t>assessed.</a:t>
            </a:r>
          </a:p>
          <a:p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311804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EE235-7403-434D-A4FC-E63CDE07E9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sz="2000" dirty="0"/>
              <a:t>Ideal clinic status report 2015/16 – 2018/19 per district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1A04C77C-259E-4355-B99C-B739B7FDB8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25902894"/>
              </p:ext>
            </p:extLst>
          </p:nvPr>
        </p:nvGraphicFramePr>
        <p:xfrm>
          <a:off x="464234" y="1412875"/>
          <a:ext cx="8555946" cy="503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2556">
                  <a:extLst>
                    <a:ext uri="{9D8B030D-6E8A-4147-A177-3AD203B41FA5}">
                      <a16:colId xmlns:a16="http://schemas.microsoft.com/office/drawing/2014/main" val="1376710829"/>
                    </a:ext>
                  </a:extLst>
                </a:gridCol>
                <a:gridCol w="1082000">
                  <a:extLst>
                    <a:ext uri="{9D8B030D-6E8A-4147-A177-3AD203B41FA5}">
                      <a16:colId xmlns:a16="http://schemas.microsoft.com/office/drawing/2014/main" val="3596145459"/>
                    </a:ext>
                  </a:extLst>
                </a:gridCol>
                <a:gridCol w="1222278">
                  <a:extLst>
                    <a:ext uri="{9D8B030D-6E8A-4147-A177-3AD203B41FA5}">
                      <a16:colId xmlns:a16="http://schemas.microsoft.com/office/drawing/2014/main" val="4178148614"/>
                    </a:ext>
                  </a:extLst>
                </a:gridCol>
                <a:gridCol w="1222278">
                  <a:extLst>
                    <a:ext uri="{9D8B030D-6E8A-4147-A177-3AD203B41FA5}">
                      <a16:colId xmlns:a16="http://schemas.microsoft.com/office/drawing/2014/main" val="1490734775"/>
                    </a:ext>
                  </a:extLst>
                </a:gridCol>
                <a:gridCol w="1222278">
                  <a:extLst>
                    <a:ext uri="{9D8B030D-6E8A-4147-A177-3AD203B41FA5}">
                      <a16:colId xmlns:a16="http://schemas.microsoft.com/office/drawing/2014/main" val="206337105"/>
                    </a:ext>
                  </a:extLst>
                </a:gridCol>
                <a:gridCol w="1222278">
                  <a:extLst>
                    <a:ext uri="{9D8B030D-6E8A-4147-A177-3AD203B41FA5}">
                      <a16:colId xmlns:a16="http://schemas.microsoft.com/office/drawing/2014/main" val="1066907993"/>
                    </a:ext>
                  </a:extLst>
                </a:gridCol>
                <a:gridCol w="1222278">
                  <a:extLst>
                    <a:ext uri="{9D8B030D-6E8A-4147-A177-3AD203B41FA5}">
                      <a16:colId xmlns:a16="http://schemas.microsoft.com/office/drawing/2014/main" val="34347163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ZA" dirty="0"/>
                        <a:t>District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Total clinic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Total Ideal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Silver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Gold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Platinum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% Ideal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08141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ZA" dirty="0"/>
                        <a:t>Johannesburg</a:t>
                      </a:r>
                    </a:p>
                    <a:p>
                      <a:endParaRPr lang="en-ZA" dirty="0"/>
                    </a:p>
                    <a:p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111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88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39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75%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3003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ZA" dirty="0"/>
                        <a:t>Tshwane</a:t>
                      </a:r>
                    </a:p>
                    <a:p>
                      <a:endParaRPr lang="en-ZA" dirty="0"/>
                    </a:p>
                    <a:p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73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72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99%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9572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ZA" dirty="0"/>
                        <a:t>Ekurhuleni</a:t>
                      </a:r>
                    </a:p>
                    <a:p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93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93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67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100%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234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ZA" dirty="0"/>
                        <a:t>Sedibeng</a:t>
                      </a:r>
                    </a:p>
                    <a:p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38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38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100%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62109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ZA" dirty="0"/>
                    </a:p>
                    <a:p>
                      <a:r>
                        <a:rPr lang="en-ZA" dirty="0"/>
                        <a:t>West Rand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39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85%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88361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ZA" dirty="0"/>
                        <a:t>TOTAL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363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330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104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195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31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/>
                        <a:t>91%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08294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798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EF2B05-4B46-446D-933D-DE4ED6C27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Critical success factors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E303F2-65F0-437F-B8FD-4C9274C638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ZA" sz="1900" dirty="0"/>
              <a:t>PPTICRM teams in Gauteng were appointed immediately after the training and introduction of 2015/16 ideal clinic framework version 15 by district managers and became actively involved in clinic support</a:t>
            </a:r>
          </a:p>
          <a:p>
            <a:r>
              <a:rPr lang="en-ZA" sz="1900" dirty="0"/>
              <a:t>Teams include both Province and local government staff</a:t>
            </a:r>
          </a:p>
          <a:p>
            <a:r>
              <a:rPr lang="en-ZA" sz="1900" dirty="0"/>
              <a:t> Provincial champion initiates workshops to 5 districts teams including ops managers every after National workshop on the ideal clinic framework and calibration of the tool before assessments starts.  </a:t>
            </a:r>
          </a:p>
          <a:p>
            <a:r>
              <a:rPr lang="en-ZA" sz="1900" dirty="0"/>
              <a:t> National technical manager participate actively in the workshops and assessment of the clinics</a:t>
            </a:r>
          </a:p>
          <a:p>
            <a:r>
              <a:rPr lang="en-ZA" sz="1900" dirty="0"/>
              <a:t>Teams actively supports clinics especially those with poor performance to correct managing the challenges</a:t>
            </a:r>
          </a:p>
          <a:p>
            <a:r>
              <a:rPr lang="en-ZA" sz="1900" dirty="0"/>
              <a:t>Districts  programme managers are allocated specific clinics to support implementation of quality improvement initiatives</a:t>
            </a:r>
          </a:p>
          <a:p>
            <a:r>
              <a:rPr lang="en-ZA" sz="1900" dirty="0"/>
              <a:t>Developmental Partners plays a major role in supporting the districts</a:t>
            </a:r>
          </a:p>
          <a:p>
            <a:r>
              <a:rPr lang="en-ZA" sz="1900" dirty="0"/>
              <a:t>Ideal clinic is a standing item in the DHCTC meetings</a:t>
            </a:r>
          </a:p>
          <a:p>
            <a:r>
              <a:rPr lang="en-ZA" sz="1900" dirty="0"/>
              <a:t>Some clinics gets supports of Ward Councillors with regard to maintenance</a:t>
            </a:r>
          </a:p>
          <a:p>
            <a:r>
              <a:rPr lang="en-ZA" sz="1900" dirty="0"/>
              <a:t> </a:t>
            </a:r>
            <a:r>
              <a:rPr lang="en-ZA" sz="2000" dirty="0"/>
              <a:t> An  ideal clinic progress report is presented at the DHS management meetings that is also attended by the National ICRM technical support manager </a:t>
            </a:r>
          </a:p>
          <a:p>
            <a:endParaRPr lang="en-ZA" sz="1900" dirty="0"/>
          </a:p>
          <a:p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44080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CA2C6-AD0B-47A4-94DB-AECF3C7278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Functionality of PPTICRM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B4046B-0042-47AF-ADCB-BCD3CAF676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ZA" dirty="0"/>
              <a:t>Meeting with provincial office  champion, with all 5 districts, 2x per year</a:t>
            </a:r>
          </a:p>
          <a:p>
            <a:r>
              <a:rPr lang="en-ZA" dirty="0"/>
              <a:t> Provincial champion and National technical support manager works with PPTICRM during clinic  assessments</a:t>
            </a:r>
          </a:p>
          <a:p>
            <a:r>
              <a:rPr lang="en-ZA" dirty="0"/>
              <a:t> The Districts PPTICRM hold meetings once a month</a:t>
            </a:r>
          </a:p>
          <a:p>
            <a:r>
              <a:rPr lang="en-ZA" dirty="0"/>
              <a:t>To  discuss the performances of the clinics and development of solutions </a:t>
            </a:r>
          </a:p>
          <a:p>
            <a:r>
              <a:rPr lang="en-ZA" dirty="0"/>
              <a:t>Benchmarking between districts PPTICRM to support and learn the best standards from each other</a:t>
            </a:r>
          </a:p>
          <a:p>
            <a:r>
              <a:rPr lang="en-ZA" dirty="0"/>
              <a:t> PPTICRM have a good relationship with hospitals within their clusters</a:t>
            </a:r>
          </a:p>
          <a:p>
            <a:r>
              <a:rPr lang="en-ZA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1947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C5DC6-511D-4DD3-921C-2CDB089C7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Challenges and Strategies 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88990F0C-0618-4D7B-B374-4AB146F926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81252156"/>
              </p:ext>
            </p:extLst>
          </p:nvPr>
        </p:nvGraphicFramePr>
        <p:xfrm>
          <a:off x="283029" y="1412874"/>
          <a:ext cx="8579617" cy="56593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1342">
                  <a:extLst>
                    <a:ext uri="{9D8B030D-6E8A-4147-A177-3AD203B41FA5}">
                      <a16:colId xmlns:a16="http://schemas.microsoft.com/office/drawing/2014/main" val="1149839221"/>
                    </a:ext>
                  </a:extLst>
                </a:gridCol>
                <a:gridCol w="4180115">
                  <a:extLst>
                    <a:ext uri="{9D8B030D-6E8A-4147-A177-3AD203B41FA5}">
                      <a16:colId xmlns:a16="http://schemas.microsoft.com/office/drawing/2014/main" val="2809638112"/>
                    </a:ext>
                  </a:extLst>
                </a:gridCol>
                <a:gridCol w="2908160">
                  <a:extLst>
                    <a:ext uri="{9D8B030D-6E8A-4147-A177-3AD203B41FA5}">
                      <a16:colId xmlns:a16="http://schemas.microsoft.com/office/drawing/2014/main" val="624948706"/>
                    </a:ext>
                  </a:extLst>
                </a:gridCol>
              </a:tblGrid>
              <a:tr h="1818914">
                <a:tc>
                  <a:txBody>
                    <a:bodyPr/>
                    <a:lstStyle/>
                    <a:p>
                      <a:endParaRPr lang="en-ZA" sz="1600" dirty="0"/>
                    </a:p>
                    <a:p>
                      <a:r>
                        <a:rPr lang="en-ZA" sz="1600" dirty="0"/>
                        <a:t>Supply chain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sz="1600" dirty="0"/>
                    </a:p>
                    <a:p>
                      <a:r>
                        <a:rPr lang="en-GB" sz="1600" dirty="0"/>
                        <a:t>-Long Turn Around Times for buyout items;</a:t>
                      </a:r>
                    </a:p>
                    <a:p>
                      <a:r>
                        <a:rPr lang="en-GB" sz="1600" dirty="0"/>
                        <a:t>-Medical supplies that are rarely used and expires on the shelves e.g. ET tubes, NG tubes, </a:t>
                      </a:r>
                    </a:p>
                    <a:p>
                      <a:r>
                        <a:rPr lang="en-GB" sz="1600" dirty="0"/>
                        <a:t>-Inconsistent supply of cleaning material </a:t>
                      </a:r>
                    </a:p>
                    <a:p>
                      <a:r>
                        <a:rPr lang="en-GB" sz="1600" dirty="0"/>
                        <a:t>- Lack of maintenance of medical equipment</a:t>
                      </a:r>
                    </a:p>
                    <a:p>
                      <a:endParaRPr lang="en-Z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sz="1600" dirty="0"/>
                    </a:p>
                    <a:p>
                      <a:r>
                        <a:rPr lang="en-ZA" sz="1600" dirty="0"/>
                        <a:t>Supply chain now part of sub district management meetings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0005388"/>
                  </a:ext>
                </a:extLst>
              </a:tr>
              <a:tr h="1818914">
                <a:tc>
                  <a:txBody>
                    <a:bodyPr/>
                    <a:lstStyle/>
                    <a:p>
                      <a:r>
                        <a:rPr lang="en-ZA" sz="1600" dirty="0"/>
                        <a:t>Infrastructure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-Clinics that are very small to accommodate staff and services</a:t>
                      </a:r>
                    </a:p>
                    <a:p>
                      <a:r>
                        <a:rPr lang="en-GB" sz="1600" dirty="0"/>
                        <a:t>-Unavailable standard guardhouses</a:t>
                      </a:r>
                    </a:p>
                    <a:p>
                      <a:r>
                        <a:rPr lang="en-GB" sz="1600" dirty="0"/>
                        <a:t>-No appropriate waste management storages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600" dirty="0"/>
                        <a:t>Lack of maintenance of  structures/buildings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600" dirty="0"/>
                        <a:t>Clinics without filing cabinets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600" dirty="0"/>
                        <a:t>Building and electrical compliance certificates</a:t>
                      </a:r>
                    </a:p>
                    <a:p>
                      <a:endParaRPr lang="en-Z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600" dirty="0"/>
                        <a:t>5 year infrastructure plan developed</a:t>
                      </a:r>
                    </a:p>
                    <a:p>
                      <a:r>
                        <a:rPr lang="en-ZA" sz="1600" dirty="0"/>
                        <a:t>9 clinics under construction</a:t>
                      </a:r>
                    </a:p>
                    <a:p>
                      <a:endParaRPr lang="en-ZA" sz="160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ZA" sz="160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Z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0965824"/>
                  </a:ext>
                </a:extLst>
              </a:tr>
              <a:tr h="872117">
                <a:tc>
                  <a:txBody>
                    <a:bodyPr/>
                    <a:lstStyle/>
                    <a:p>
                      <a:r>
                        <a:rPr lang="en-ZA" sz="1600" dirty="0"/>
                        <a:t>Documents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600" dirty="0" err="1"/>
                        <a:t>NDoH</a:t>
                      </a:r>
                      <a:r>
                        <a:rPr lang="en-ZA" sz="1600" dirty="0"/>
                        <a:t> policies, </a:t>
                      </a:r>
                      <a:r>
                        <a:rPr lang="en-ZA" sz="1600" dirty="0" err="1"/>
                        <a:t>eg</a:t>
                      </a:r>
                      <a:r>
                        <a:rPr lang="en-ZA" sz="1600" dirty="0"/>
                        <a:t> Clinical audits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600" dirty="0"/>
                        <a:t> Provincial MOU with </a:t>
                      </a:r>
                      <a:r>
                        <a:rPr lang="en-ZA" sz="1600" dirty="0" err="1"/>
                        <a:t>DoSD</a:t>
                      </a:r>
                      <a:endParaRPr lang="en-ZA" sz="160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600" dirty="0"/>
                        <a:t> Unavailability of standardised patients record</a:t>
                      </a:r>
                    </a:p>
                    <a:p>
                      <a:endParaRPr lang="en-ZA" sz="1600" dirty="0"/>
                    </a:p>
                    <a:p>
                      <a:r>
                        <a:rPr lang="en-ZA" sz="1600" dirty="0"/>
                        <a:t> </a:t>
                      </a:r>
                    </a:p>
                    <a:p>
                      <a:endParaRPr lang="en-Z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/>
                        <a:t>DoSD</a:t>
                      </a:r>
                      <a:r>
                        <a:rPr lang="en-GB" sz="1600" dirty="0"/>
                        <a:t> MOU in the process of being developed</a:t>
                      </a:r>
                      <a:endParaRPr lang="en-Z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69524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6426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69036F-8AC3-495D-9E97-60323842D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sz="2000" dirty="0"/>
              <a:t>Sustainability of the programme  What will be done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FEA78D-90E7-45FE-9C16-47607CD2BE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US" sz="2000" dirty="0"/>
              <a:t>Full time appointment of Operational managers/ Focus on administrative/managerial issues</a:t>
            </a:r>
            <a:endParaRPr lang="en-ZA" sz="2000" dirty="0"/>
          </a:p>
          <a:p>
            <a:pPr lvl="0"/>
            <a:r>
              <a:rPr lang="en-US" sz="2000" dirty="0"/>
              <a:t>Fulltime support by subdistrict managers and PPTICRM</a:t>
            </a:r>
            <a:endParaRPr lang="en-ZA" sz="2000" dirty="0"/>
          </a:p>
          <a:p>
            <a:pPr lvl="0"/>
            <a:r>
              <a:rPr lang="en-US" sz="2000" dirty="0"/>
              <a:t>Supply chain should be fully functional in supporting the clinics and be member of the sub-district management meetings. This programme should also be decentralized and supported by clinical person</a:t>
            </a:r>
            <a:endParaRPr lang="en-ZA" sz="2000" dirty="0"/>
          </a:p>
          <a:p>
            <a:pPr lvl="0"/>
            <a:r>
              <a:rPr lang="en-US" sz="2000" dirty="0"/>
              <a:t>Regular in-service training of the staff in the facility regarding the tool</a:t>
            </a:r>
            <a:endParaRPr lang="en-ZA" sz="2000" dirty="0"/>
          </a:p>
          <a:p>
            <a:pPr lvl="0"/>
            <a:r>
              <a:rPr lang="en-US" sz="2000" dirty="0"/>
              <a:t>Assessment tools to be placed in all relevant service areas and be checked and monitored weekly for compliance by delegated staff</a:t>
            </a:r>
            <a:endParaRPr lang="en-ZA" sz="2000" dirty="0"/>
          </a:p>
          <a:p>
            <a:r>
              <a:rPr lang="en-ZA" sz="2000" dirty="0"/>
              <a:t>Review of the appointment of managers of all levels should be done, introduction of competency tests and work experience profile</a:t>
            </a:r>
          </a:p>
          <a:p>
            <a:endParaRPr lang="en-ZA" sz="2000" dirty="0"/>
          </a:p>
        </p:txBody>
      </p:sp>
    </p:spTree>
    <p:extLst>
      <p:ext uri="{BB962C8B-B14F-4D97-AF65-F5344CB8AC3E}">
        <p14:creationId xmlns:p14="http://schemas.microsoft.com/office/powerpoint/2010/main" val="4242166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6A8B7-E528-4D2C-AA8C-E5380B14C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Factors leading to facilities dropping status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8B62F9-A52D-4B38-9521-41E922882E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Poor monitoring by Ops manager due to competing priorities, back to back unnecessary meetings, 50% of managerial duties – consulting with patients</a:t>
            </a:r>
            <a:endParaRPr lang="en-ZA" dirty="0"/>
          </a:p>
          <a:p>
            <a:pPr lvl="0"/>
            <a:r>
              <a:rPr lang="en-US" dirty="0"/>
              <a:t>Poor managerial skills in dealing with Uncooperative staff, no consequence management</a:t>
            </a:r>
            <a:endParaRPr lang="en-ZA" dirty="0"/>
          </a:p>
          <a:p>
            <a:pPr lvl="0"/>
            <a:r>
              <a:rPr lang="en-US" dirty="0"/>
              <a:t>Poor support from Sub-district managers, </a:t>
            </a:r>
          </a:p>
          <a:p>
            <a:pPr lvl="0"/>
            <a:r>
              <a:rPr lang="en-US" dirty="0"/>
              <a:t>Poor support by Supply chain </a:t>
            </a:r>
          </a:p>
          <a:p>
            <a:pPr lvl="0"/>
            <a:r>
              <a:rPr lang="en-US" dirty="0"/>
              <a:t>Poor support by programme managers</a:t>
            </a:r>
          </a:p>
          <a:p>
            <a:pPr lvl="0"/>
            <a:r>
              <a:rPr lang="en-US" dirty="0"/>
              <a:t>Non escalation of the challenges beyond control to senior managers</a:t>
            </a:r>
          </a:p>
          <a:p>
            <a:pPr lvl="0"/>
            <a:r>
              <a:rPr lang="en-US" dirty="0"/>
              <a:t> Staff shortages </a:t>
            </a:r>
            <a:endParaRPr lang="en-ZA" dirty="0"/>
          </a:p>
          <a:p>
            <a:pPr marL="0" indent="0">
              <a:buNone/>
            </a:pPr>
            <a:r>
              <a:rPr lang="en-US" dirty="0"/>
              <a:t> </a:t>
            </a:r>
            <a:endParaRPr lang="en-ZA" dirty="0"/>
          </a:p>
          <a:p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93710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870009-0096-4BDE-9A42-21D5F17AC4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Role of Clinic Supervisors – Area managers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8B53D8-C5C8-4A49-840D-48AB52747C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en-US" dirty="0"/>
              <a:t> Must be a member of the District PPTICRM</a:t>
            </a:r>
          </a:p>
          <a:p>
            <a:pPr lvl="0"/>
            <a:r>
              <a:rPr lang="en-US" dirty="0"/>
              <a:t> Must have  a monthly schedule of clinics that she/he supervises, signed by the sub-district manager and adhere to the schedule</a:t>
            </a:r>
          </a:p>
          <a:p>
            <a:pPr lvl="0"/>
            <a:r>
              <a:rPr lang="en-US" dirty="0"/>
              <a:t>To utilize the ideal clinic tool when doing support visits, select components to focus on specific visits</a:t>
            </a:r>
          </a:p>
          <a:p>
            <a:pPr lvl="0"/>
            <a:r>
              <a:rPr lang="en-US" dirty="0"/>
              <a:t>Work together as a team with programme managers and support staff in supporting the clinics</a:t>
            </a:r>
            <a:r>
              <a:rPr lang="en-ZA" dirty="0"/>
              <a:t> </a:t>
            </a:r>
          </a:p>
          <a:p>
            <a:pPr lvl="0"/>
            <a:r>
              <a:rPr lang="en-US" dirty="0"/>
              <a:t>To assist the clinic in fast racking the acquirement  of equipment ordered</a:t>
            </a:r>
            <a:endParaRPr lang="en-ZA" dirty="0"/>
          </a:p>
          <a:p>
            <a:pPr lvl="0"/>
            <a:r>
              <a:rPr lang="en-US" dirty="0"/>
              <a:t>To have a meeting with the clinic staff in correcting the challenges on regular basis, </a:t>
            </a:r>
            <a:r>
              <a:rPr lang="en-US" dirty="0" err="1"/>
              <a:t>eg</a:t>
            </a:r>
            <a:r>
              <a:rPr lang="en-US" dirty="0"/>
              <a:t> staffing and equipment</a:t>
            </a:r>
            <a:endParaRPr lang="en-ZA" dirty="0"/>
          </a:p>
          <a:p>
            <a:pPr lvl="0"/>
            <a:r>
              <a:rPr lang="en-US" dirty="0"/>
              <a:t>Identify challenges that are beyond the clinic managers scope and assist  clinic to be compliant</a:t>
            </a:r>
            <a:endParaRPr lang="en-ZA" dirty="0"/>
          </a:p>
          <a:p>
            <a:pPr lvl="0"/>
            <a:r>
              <a:rPr lang="en-US" dirty="0"/>
              <a:t> Give report to sub-district manager on a monthly basis</a:t>
            </a:r>
          </a:p>
          <a:p>
            <a:pPr lvl="0"/>
            <a:r>
              <a:rPr lang="en-US" dirty="0"/>
              <a:t>Advocate for the clinics</a:t>
            </a:r>
          </a:p>
          <a:p>
            <a:pPr marL="0" lvl="0" indent="0">
              <a:buNone/>
            </a:pPr>
            <a:r>
              <a:rPr lang="en-US" dirty="0"/>
              <a:t>  </a:t>
            </a:r>
          </a:p>
          <a:p>
            <a:pPr marL="0" lvl="0" indent="0">
              <a:buNone/>
            </a:pPr>
            <a:r>
              <a:rPr lang="en-US" dirty="0"/>
              <a:t> </a:t>
            </a:r>
            <a:endParaRPr lang="en-ZA" dirty="0"/>
          </a:p>
          <a:p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064702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5673F-CDE2-4F4D-B623-3D073CEB41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Key lessons learnt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FBA135-FAAE-4046-BB65-BAF8D787F2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0"/>
            <a:r>
              <a:rPr lang="en-US" dirty="0"/>
              <a:t>Ops managers afraid to reprimand staff and do consequence management</a:t>
            </a:r>
          </a:p>
          <a:p>
            <a:pPr lvl="0"/>
            <a:r>
              <a:rPr lang="en-ZA" dirty="0"/>
              <a:t> Poor supervisory and monitoring skills</a:t>
            </a:r>
          </a:p>
          <a:p>
            <a:pPr lvl="0"/>
            <a:r>
              <a:rPr lang="en-ZA" dirty="0"/>
              <a:t> Rotation of ops managers interrupts the continuity of managerial pattern</a:t>
            </a:r>
          </a:p>
          <a:p>
            <a:pPr lvl="0"/>
            <a:r>
              <a:rPr lang="en-US" dirty="0"/>
              <a:t>Disturbance of  focus of Ops managers  on managerial and supervisory duties</a:t>
            </a:r>
            <a:endParaRPr lang="en-ZA" dirty="0"/>
          </a:p>
          <a:p>
            <a:pPr lvl="0"/>
            <a:r>
              <a:rPr lang="en-US" dirty="0"/>
              <a:t>Lack of detailed  understating of the requirements of the tool by other staff members making them to faulter during assessments</a:t>
            </a:r>
            <a:endParaRPr lang="en-ZA" dirty="0"/>
          </a:p>
          <a:p>
            <a:pPr lvl="0"/>
            <a:r>
              <a:rPr lang="en-US" dirty="0"/>
              <a:t>No regular In-service training </a:t>
            </a:r>
            <a:endParaRPr lang="en-ZA" dirty="0"/>
          </a:p>
          <a:p>
            <a:pPr lvl="0"/>
            <a:r>
              <a:rPr lang="en-US" dirty="0"/>
              <a:t>Poor support by District managers, sub-district managers, and programme managers</a:t>
            </a:r>
            <a:endParaRPr lang="en-ZA" dirty="0"/>
          </a:p>
          <a:p>
            <a:pPr lvl="0"/>
            <a:r>
              <a:rPr lang="en-US" dirty="0"/>
              <a:t>Lack of objective self assessment and QIP implementations</a:t>
            </a:r>
          </a:p>
          <a:p>
            <a:pPr lvl="0"/>
            <a:r>
              <a:rPr lang="en-US" dirty="0" err="1"/>
              <a:t>Relinguishing</a:t>
            </a:r>
            <a:r>
              <a:rPr lang="en-US" dirty="0"/>
              <a:t> of continuous monitoring by Ops managers</a:t>
            </a:r>
          </a:p>
          <a:p>
            <a:pPr lvl="0"/>
            <a:r>
              <a:rPr lang="en-US" dirty="0"/>
              <a:t> </a:t>
            </a:r>
            <a:r>
              <a:rPr lang="en-US" dirty="0" err="1"/>
              <a:t>Procastination</a:t>
            </a:r>
            <a:endParaRPr lang="en-US" dirty="0"/>
          </a:p>
          <a:p>
            <a:pPr lvl="0"/>
            <a:r>
              <a:rPr lang="en-US" dirty="0"/>
              <a:t> Poor holding of staff meetings</a:t>
            </a:r>
          </a:p>
          <a:p>
            <a:pPr lvl="0"/>
            <a:r>
              <a:rPr lang="en-US" dirty="0"/>
              <a:t> Facilities without an Appointed Ops managers poses poor performance </a:t>
            </a:r>
          </a:p>
          <a:p>
            <a:r>
              <a:rPr lang="en-US" dirty="0"/>
              <a:t>Need of more staffing at operational level instead of district and Provincial level</a:t>
            </a:r>
          </a:p>
          <a:p>
            <a:r>
              <a:rPr lang="en-US" dirty="0"/>
              <a:t> Failure of Ops managers in escalation of challenges to immediate </a:t>
            </a:r>
            <a:r>
              <a:rPr lang="en-US" dirty="0" err="1"/>
              <a:t>superviser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614156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79FA5-203E-438A-97CC-CB6ACE6BA2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Critical Role Players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68ADC9-C34A-49C2-BECC-94B401E7DF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All clinic staff members</a:t>
            </a:r>
            <a:endParaRPr lang="en-ZA" dirty="0"/>
          </a:p>
          <a:p>
            <a:pPr lvl="0"/>
            <a:r>
              <a:rPr lang="en-US" dirty="0"/>
              <a:t>District, sub-district, </a:t>
            </a:r>
            <a:r>
              <a:rPr lang="en-US" dirty="0" err="1"/>
              <a:t>programme</a:t>
            </a:r>
            <a:r>
              <a:rPr lang="en-US" dirty="0"/>
              <a:t> and supply chain managers</a:t>
            </a:r>
            <a:endParaRPr lang="en-ZA" dirty="0"/>
          </a:p>
          <a:p>
            <a:pPr lvl="0"/>
            <a:r>
              <a:rPr lang="en-US" dirty="0"/>
              <a:t>PPTICRM</a:t>
            </a:r>
            <a:endParaRPr lang="en-ZA" dirty="0"/>
          </a:p>
          <a:p>
            <a:pPr lvl="0"/>
            <a:r>
              <a:rPr lang="en-US" dirty="0"/>
              <a:t>Provincial team</a:t>
            </a:r>
            <a:endParaRPr lang="en-ZA" dirty="0"/>
          </a:p>
          <a:p>
            <a:pPr lvl="0"/>
            <a:r>
              <a:rPr lang="en-US" dirty="0"/>
              <a:t>HIS</a:t>
            </a:r>
            <a:endParaRPr lang="en-ZA" dirty="0"/>
          </a:p>
          <a:p>
            <a:pPr lvl="0"/>
            <a:r>
              <a:rPr lang="en-US" dirty="0"/>
              <a:t>PHC committee</a:t>
            </a:r>
            <a:endParaRPr lang="en-ZA" dirty="0"/>
          </a:p>
          <a:p>
            <a:pPr marL="0" indent="0">
              <a:buNone/>
            </a:pPr>
            <a:endParaRPr lang="en-ZA" dirty="0"/>
          </a:p>
          <a:p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697670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EFBFEB-A344-45AB-A736-A034B7245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How ensure objectivity in assessments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6BA3A9-D3B8-4A02-BFBC-6C57B9125B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Baseline Self Determination to be conducted strictly by PPTICRM of sister district and not Ops manager and or District PPTICRM</a:t>
            </a:r>
            <a:endParaRPr lang="en-ZA" dirty="0"/>
          </a:p>
          <a:p>
            <a:pPr lvl="0"/>
            <a:r>
              <a:rPr lang="en-US" dirty="0"/>
              <a:t>Peer Review assessment to be done by Province to Province to avoid subjectivity</a:t>
            </a:r>
          </a:p>
          <a:p>
            <a:pPr marL="0" lvl="0" indent="0">
              <a:buNone/>
            </a:pPr>
            <a:endParaRPr lang="en-ZA" dirty="0"/>
          </a:p>
          <a:p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71008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3694C1-0B1F-4DB3-9F84-8D7B65E3C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Relationship Ideal Clinic and OHSC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D396F9-0391-4B86-92FE-E7BF11CA0D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They are the same quality improvement tools that prepares the clinics for NHI roll-out</a:t>
            </a:r>
          </a:p>
          <a:p>
            <a:r>
              <a:rPr lang="en-US" dirty="0"/>
              <a:t> Ideal clinic tool is appropriate quality preparation of clinics for OHSC inspection</a:t>
            </a:r>
          </a:p>
          <a:p>
            <a:pPr lvl="0"/>
            <a:r>
              <a:rPr lang="en-US" dirty="0"/>
              <a:t> The difference is  ICRM has a detailed  manual that gives guidance when doing assessment whereas the OHSC does not have</a:t>
            </a:r>
          </a:p>
          <a:p>
            <a:pPr lvl="0"/>
            <a:r>
              <a:rPr lang="en-US" dirty="0"/>
              <a:t> The OHSC inspectors triangulate the SOPs</a:t>
            </a:r>
          </a:p>
          <a:p>
            <a:pPr lvl="0"/>
            <a:r>
              <a:rPr lang="en-US" dirty="0"/>
              <a:t> The measures in OHSC are aligned to elements in the ICRM tool, however the version 18 used to prepare the clinics for inspection did not have changes made.</a:t>
            </a:r>
          </a:p>
          <a:p>
            <a:pPr lvl="0"/>
            <a:r>
              <a:rPr lang="en-US" dirty="0"/>
              <a:t> The OHSC tool does not have weightings such as </a:t>
            </a:r>
            <a:r>
              <a:rPr lang="en-US" dirty="0" err="1"/>
              <a:t>eg</a:t>
            </a:r>
            <a:r>
              <a:rPr lang="en-US" dirty="0"/>
              <a:t> NNVs, essentials </a:t>
            </a:r>
            <a:r>
              <a:rPr lang="en-US" dirty="0" err="1"/>
              <a:t>etc</a:t>
            </a:r>
            <a:r>
              <a:rPr lang="en-US" dirty="0"/>
              <a:t>, they only identified on the report after assessment</a:t>
            </a:r>
          </a:p>
          <a:p>
            <a:pPr marL="0" lvl="0" indent="0">
              <a:buNone/>
            </a:pPr>
            <a:endParaRPr lang="en-ZA" dirty="0"/>
          </a:p>
          <a:p>
            <a:pPr marL="0" lvl="0" indent="0">
              <a:buNone/>
            </a:pPr>
            <a:endParaRPr lang="en-ZA" dirty="0"/>
          </a:p>
          <a:p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96175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8C0F06-B6DF-40F1-A490-72C49C98B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Relationship Ideal clinic and NHI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90BF33-E0BE-49A7-AC88-F885FC04DB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It’s a good tool to use in preparation for NHI roll-out.</a:t>
            </a:r>
          </a:p>
          <a:p>
            <a:r>
              <a:rPr lang="en-US" dirty="0"/>
              <a:t> The tool has made strides in terms of quality improvement when comparing the period prior its inception</a:t>
            </a:r>
          </a:p>
          <a:p>
            <a:r>
              <a:rPr lang="en-US"/>
              <a:t> 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263756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10FC209-B580-485D-ABC6-A64ACA2AE18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DE37B1FB-FAEF-4AA1-A837-363F2D0E255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ZA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1557241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4900</TotalTime>
  <Words>1227</Words>
  <Application>Microsoft Office PowerPoint</Application>
  <PresentationFormat>On-screen Show (4:3)</PresentationFormat>
  <Paragraphs>172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PowerPoint Presentation</vt:lpstr>
      <vt:lpstr>Progress 2015 to date</vt:lpstr>
      <vt:lpstr>Ideal clinic status report 2015/16 – 2018/19 per district</vt:lpstr>
      <vt:lpstr>Critical success factors</vt:lpstr>
      <vt:lpstr>Functionality of PPTICRM </vt:lpstr>
      <vt:lpstr>Challenges and Strategies </vt:lpstr>
      <vt:lpstr>Sustainability of the programme  What will be done</vt:lpstr>
      <vt:lpstr>Factors leading to facilities dropping status</vt:lpstr>
      <vt:lpstr>Role of Clinic Supervisors – Area managers</vt:lpstr>
      <vt:lpstr>Key lessons learnt</vt:lpstr>
      <vt:lpstr>Critical Role Players</vt:lpstr>
      <vt:lpstr>How ensure objectivity in assessments</vt:lpstr>
      <vt:lpstr>Relationship Ideal Clinic and OHSC</vt:lpstr>
      <vt:lpstr>Relationship Ideal clinic and NHI</vt:lpstr>
      <vt:lpstr>PowerPoint Presentation</vt:lpstr>
    </vt:vector>
  </TitlesOfParts>
  <Company>Office of the Premier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Noble Mufhandu</dc:creator>
  <cp:lastModifiedBy>Kgwiti Mahlako</cp:lastModifiedBy>
  <cp:revision>257</cp:revision>
  <cp:lastPrinted>2015-06-18T06:43:41Z</cp:lastPrinted>
  <dcterms:created xsi:type="dcterms:W3CDTF">2013-11-07T08:17:59Z</dcterms:created>
  <dcterms:modified xsi:type="dcterms:W3CDTF">2020-03-05T10:03:21Z</dcterms:modified>
</cp:coreProperties>
</file>