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17"/>
  </p:notesMasterIdLst>
  <p:handoutMasterIdLst>
    <p:handoutMasterId r:id="rId18"/>
  </p:handoutMasterIdLst>
  <p:sldIdLst>
    <p:sldId id="402" r:id="rId2"/>
    <p:sldId id="394" r:id="rId3"/>
    <p:sldId id="405" r:id="rId4"/>
    <p:sldId id="406" r:id="rId5"/>
    <p:sldId id="404" r:id="rId6"/>
    <p:sldId id="414" r:id="rId7"/>
    <p:sldId id="415" r:id="rId8"/>
    <p:sldId id="416" r:id="rId9"/>
    <p:sldId id="403" r:id="rId10"/>
    <p:sldId id="412" r:id="rId11"/>
    <p:sldId id="407" r:id="rId12"/>
    <p:sldId id="408" r:id="rId13"/>
    <p:sldId id="411" r:id="rId14"/>
    <p:sldId id="413" r:id="rId15"/>
    <p:sldId id="346"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F1B1"/>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86" autoAdjust="0"/>
    <p:restoredTop sz="90000" autoAdjust="0"/>
  </p:normalViewPr>
  <p:slideViewPr>
    <p:cSldViewPr>
      <p:cViewPr varScale="1">
        <p:scale>
          <a:sx n="66" d="100"/>
          <a:sy n="66" d="100"/>
        </p:scale>
        <p:origin x="153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4B5B3E96-510A-4CE8-A11B-31CBD2FA4C0D}" type="datetimeFigureOut">
              <a:rPr lang="en-US" smtClean="0"/>
              <a:pPr/>
              <a:t>2/27/2020</a:t>
            </a:fld>
            <a:endParaRPr lang="en-ZA"/>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37A12ED-F32A-47F0-AB5B-DA049A49CEC4}" type="slidenum">
              <a:rPr lang="en-ZA" smtClean="0"/>
              <a:pPr/>
              <a:t>‹#›</a:t>
            </a:fld>
            <a:endParaRPr lang="en-ZA"/>
          </a:p>
        </p:txBody>
      </p:sp>
    </p:spTree>
    <p:extLst>
      <p:ext uri="{BB962C8B-B14F-4D97-AF65-F5344CB8AC3E}">
        <p14:creationId xmlns:p14="http://schemas.microsoft.com/office/powerpoint/2010/main" val="448417166"/>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EB90656-425C-4BD6-8B59-937B71857D80}" type="datetimeFigureOut">
              <a:rPr lang="en-US" smtClean="0"/>
              <a:pPr/>
              <a:t>2/27/2020</a:t>
            </a:fld>
            <a:endParaRPr lang="en-ZA"/>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D4EA3F3-7F60-4372-AD96-0BFBCD79137E}" type="slidenum">
              <a:rPr lang="en-ZA" smtClean="0"/>
              <a:pPr/>
              <a:t>‹#›</a:t>
            </a:fld>
            <a:endParaRPr lang="en-ZA"/>
          </a:p>
        </p:txBody>
      </p:sp>
    </p:spTree>
    <p:extLst>
      <p:ext uri="{BB962C8B-B14F-4D97-AF65-F5344CB8AC3E}">
        <p14:creationId xmlns:p14="http://schemas.microsoft.com/office/powerpoint/2010/main" val="3002397092"/>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jpe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3886F06-CE14-4C3D-97DE-EBBBE5A3F782}" type="datetimeFigureOut">
              <a:rPr lang="en-US" smtClean="0"/>
              <a:pPr/>
              <a:t>2/27/2020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F99921EA-6B68-428A-A192-7F70A082A5EF}" type="slidenum">
              <a:rPr lang="en-US" smtClean="0"/>
              <a:pPr/>
              <a:t>‹#›</a:t>
            </a:fld>
            <a:endParaRPr lang="en-US"/>
          </a:p>
        </p:txBody>
      </p:sp>
    </p:spTree>
    <p:extLst>
      <p:ext uri="{BB962C8B-B14F-4D97-AF65-F5344CB8AC3E}">
        <p14:creationId xmlns:p14="http://schemas.microsoft.com/office/powerpoint/2010/main" val="1168181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88B4B0E-B0FE-4077-9C31-170A1F2349CA}" type="datetimeFigureOut">
              <a:rPr lang="en-US" smtClean="0"/>
              <a:pPr/>
              <a:t>2/27/2020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A41ED0A-09FF-4256-8104-F21FD47B85A0}" type="slidenum">
              <a:rPr lang="en-US" smtClean="0"/>
              <a:pPr/>
              <a:t>‹#›</a:t>
            </a:fld>
            <a:endParaRPr lang="en-US"/>
          </a:p>
        </p:txBody>
      </p:sp>
    </p:spTree>
    <p:extLst>
      <p:ext uri="{BB962C8B-B14F-4D97-AF65-F5344CB8AC3E}">
        <p14:creationId xmlns:p14="http://schemas.microsoft.com/office/powerpoint/2010/main" val="1601299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userDrawn="1"/>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userDrawn="1"/>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userDrawn="1"/>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userDrawn="1"/>
        </p:nvPicPr>
        <p:blipFill>
          <a:blip r:embed="rId5" cstate="print"/>
          <a:stretch>
            <a:fillRect/>
          </a:stretch>
        </p:blipFill>
        <p:spPr>
          <a:xfrm>
            <a:off x="152400" y="5867400"/>
            <a:ext cx="2286000" cy="824484"/>
          </a:xfrm>
          <a:prstGeom prst="rect">
            <a:avLst/>
          </a:prstGeom>
        </p:spPr>
      </p:pic>
      <p:cxnSp>
        <p:nvCxnSpPr>
          <p:cNvPr id="17" name="Straight Connector 1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userDrawn="1"/>
        </p:nvPicPr>
        <p:blipFill>
          <a:blip r:embed="rId6" cstate="print"/>
          <a:stretch>
            <a:fillRect/>
          </a:stretch>
        </p:blipFill>
        <p:spPr>
          <a:xfrm>
            <a:off x="152400" y="5867400"/>
            <a:ext cx="2286000" cy="824484"/>
          </a:xfrm>
          <a:prstGeom prst="rect">
            <a:avLst/>
          </a:prstGeom>
        </p:spPr>
      </p:pic>
      <p:pic>
        <p:nvPicPr>
          <p:cNvPr id="9" name="Picture 11"/>
          <p:cNvPicPr>
            <a:picLocks noChangeAspect="1" noChangeArrowheads="1"/>
          </p:cNvPicPr>
          <p:nvPr userDrawn="1"/>
        </p:nvPicPr>
        <p:blipFill>
          <a:blip r:embed="rId7" cstate="print"/>
          <a:srcRect r="26000"/>
          <a:stretch>
            <a:fillRect/>
          </a:stretch>
        </p:blipFill>
        <p:spPr bwMode="auto">
          <a:xfrm>
            <a:off x="7341870" y="1"/>
            <a:ext cx="1184147" cy="1066799"/>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7" r:id="rId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0298" y="2928934"/>
            <a:ext cx="5791200" cy="400110"/>
          </a:xfrm>
          <a:prstGeom prst="rect">
            <a:avLst/>
          </a:prstGeom>
          <a:noFill/>
        </p:spPr>
        <p:txBody>
          <a:bodyPr wrap="square" rtlCol="0">
            <a:spAutoFit/>
          </a:bodyPr>
          <a:lstStyle/>
          <a:p>
            <a:pPr algn="ctr"/>
            <a:r>
              <a:rPr lang="en-US" sz="2000" b="1" dirty="0" smtClean="0">
                <a:latin typeface="Arial" pitchFamily="34" charset="0"/>
                <a:cs typeface="Arial" pitchFamily="34" charset="0"/>
              </a:rPr>
              <a:t>Way Forward</a:t>
            </a:r>
            <a:endParaRPr lang="en-US" sz="2000" b="1" dirty="0">
              <a:latin typeface="Arial" pitchFamily="34" charset="0"/>
              <a:cs typeface="Arial" pitchFamily="34" charset="0"/>
            </a:endParaRPr>
          </a:p>
        </p:txBody>
      </p:sp>
      <p:sp>
        <p:nvSpPr>
          <p:cNvPr id="6" name="TextBox 5"/>
          <p:cNvSpPr txBox="1"/>
          <p:nvPr/>
        </p:nvSpPr>
        <p:spPr>
          <a:xfrm>
            <a:off x="3000364" y="3643314"/>
            <a:ext cx="5791200" cy="400110"/>
          </a:xfrm>
          <a:prstGeom prst="rect">
            <a:avLst/>
          </a:prstGeom>
          <a:noFill/>
        </p:spPr>
        <p:txBody>
          <a:bodyPr wrap="square" rtlCol="0">
            <a:spAutoFit/>
          </a:bodyPr>
          <a:lstStyle/>
          <a:p>
            <a:pPr algn="ctr"/>
            <a:r>
              <a:rPr lang="en-US" sz="2000" dirty="0" smtClean="0">
                <a:latin typeface="Arial" pitchFamily="34" charset="0"/>
                <a:cs typeface="Arial" pitchFamily="34" charset="0"/>
              </a:rPr>
              <a:t>R Morewane </a:t>
            </a:r>
            <a:endParaRPr lang="en-US" sz="2000" dirty="0">
              <a:latin typeface="Arial" pitchFamily="34" charset="0"/>
              <a:cs typeface="Arial" pitchFamily="34" charset="0"/>
            </a:endParaRPr>
          </a:p>
        </p:txBody>
      </p:sp>
      <p:sp>
        <p:nvSpPr>
          <p:cNvPr id="9" name="TextBox 8"/>
          <p:cNvSpPr txBox="1"/>
          <p:nvPr/>
        </p:nvSpPr>
        <p:spPr>
          <a:xfrm>
            <a:off x="2667000" y="4953000"/>
            <a:ext cx="5791200" cy="400110"/>
          </a:xfrm>
          <a:prstGeom prst="rect">
            <a:avLst/>
          </a:prstGeom>
          <a:noFill/>
        </p:spPr>
        <p:txBody>
          <a:bodyPr wrap="square" rtlCol="0">
            <a:spAutoFit/>
          </a:bodyPr>
          <a:lstStyle/>
          <a:p>
            <a:pPr algn="ctr"/>
            <a:r>
              <a:rPr lang="en-US" sz="2000" dirty="0" smtClean="0">
                <a:latin typeface="Arial" pitchFamily="34" charset="0"/>
                <a:cs typeface="Arial" pitchFamily="34" charset="0"/>
              </a:rPr>
              <a:t>27 February 2020 </a:t>
            </a:r>
            <a:endParaRPr lang="en-US" sz="2000" dirty="0">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FFFFFF"/>
                </a:solidFill>
              </a:rPr>
              <a:t>Heading </a:t>
            </a:r>
            <a:endParaRPr lang="en-US" dirty="0">
              <a:solidFill>
                <a:srgbClr val="FFFFFF"/>
              </a:solidFill>
            </a:endParaRPr>
          </a:p>
        </p:txBody>
      </p:sp>
      <p:sp>
        <p:nvSpPr>
          <p:cNvPr id="3" name="Content Placeholder 2"/>
          <p:cNvSpPr>
            <a:spLocks noGrp="1"/>
          </p:cNvSpPr>
          <p:nvPr>
            <p:ph idx="1"/>
          </p:nvPr>
        </p:nvSpPr>
        <p:spPr>
          <a:xfrm>
            <a:off x="285720" y="1600200"/>
            <a:ext cx="8401080" cy="4114816"/>
          </a:xfrm>
          <a:solidFill>
            <a:srgbClr val="FFFFFF"/>
          </a:solidFill>
        </p:spPr>
        <p:txBody>
          <a:bodyPr/>
          <a:lstStyle/>
          <a:p>
            <a:pPr>
              <a:buNone/>
            </a:pPr>
            <a:r>
              <a:rPr lang="en-US" dirty="0" smtClean="0"/>
              <a:t>The </a:t>
            </a:r>
            <a:endParaRPr lang="en-US"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2</a:t>
            </a:fld>
            <a:endParaRPr lang="en-US"/>
          </a:p>
        </p:txBody>
      </p:sp>
    </p:spTree>
    <p:extLst>
      <p:ext uri="{BB962C8B-B14F-4D97-AF65-F5344CB8AC3E}">
        <p14:creationId xmlns:p14="http://schemas.microsoft.com/office/powerpoint/2010/main" val="14257546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939"/>
            <a:ext cx="8229600" cy="1068775"/>
          </a:xfrm>
        </p:spPr>
        <p:txBody>
          <a:bodyPr/>
          <a:lstStyle/>
          <a:p>
            <a:r>
              <a:rPr lang="en-US" sz="3600" b="1" dirty="0" smtClean="0"/>
              <a:t>Purpose of the Workshop </a:t>
            </a:r>
            <a:br>
              <a:rPr lang="en-US" sz="3600" b="1" dirty="0" smtClean="0"/>
            </a:br>
            <a:r>
              <a:rPr lang="en-US" sz="3600" b="1" dirty="0" smtClean="0"/>
              <a:t>as intended  </a:t>
            </a:r>
            <a:endParaRPr lang="en-ZA" sz="3600" b="1" dirty="0"/>
          </a:p>
        </p:txBody>
      </p:sp>
      <p:sp>
        <p:nvSpPr>
          <p:cNvPr id="3" name="Content Placeholder 2"/>
          <p:cNvSpPr>
            <a:spLocks noGrp="1"/>
          </p:cNvSpPr>
          <p:nvPr>
            <p:ph idx="1"/>
          </p:nvPr>
        </p:nvSpPr>
        <p:spPr>
          <a:xfrm>
            <a:off x="165148" y="1124744"/>
            <a:ext cx="8871348" cy="5733256"/>
          </a:xfrm>
          <a:solidFill>
            <a:schemeClr val="bg1"/>
          </a:solidFill>
        </p:spPr>
        <p:txBody>
          <a:bodyPr/>
          <a:lstStyle/>
          <a:p>
            <a:r>
              <a:rPr lang="en-US" dirty="0" smtClean="0"/>
              <a:t>Not a question and answer session, hence the item discussion on the programme</a:t>
            </a:r>
          </a:p>
          <a:p>
            <a:r>
              <a:rPr lang="en-US" dirty="0" smtClean="0"/>
              <a:t>A dialogic session Paulo Freire: </a:t>
            </a:r>
          </a:p>
          <a:p>
            <a:pPr lvl="1" algn="just"/>
            <a:r>
              <a:rPr lang="en-US" dirty="0"/>
              <a:t>Freire held extremely negative views of mainstream approaches to education, using the metaphor of the “banking” system to describe them. Freire argued that mainstream education, as it is predominantly practiced, revolves around teachers’ attempts to deposit knowledge ‘into’ students, who are understood to be passive, empty “accounts</a:t>
            </a:r>
            <a:r>
              <a:rPr lang="en-US" dirty="0" smtClean="0"/>
              <a:t>”.</a:t>
            </a:r>
          </a:p>
          <a:p>
            <a:pPr algn="just"/>
            <a:r>
              <a:rPr lang="en-US" dirty="0" smtClean="0"/>
              <a:t>Now we know what we did not know.</a:t>
            </a:r>
          </a:p>
          <a:p>
            <a:endParaRPr lang="en-ZA"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3</a:t>
            </a:fld>
            <a:endParaRPr lang="en-US"/>
          </a:p>
        </p:txBody>
      </p:sp>
    </p:spTree>
    <p:extLst>
      <p:ext uri="{BB962C8B-B14F-4D97-AF65-F5344CB8AC3E}">
        <p14:creationId xmlns:p14="http://schemas.microsoft.com/office/powerpoint/2010/main" val="1380061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851104" cy="706090"/>
          </a:xfrm>
        </p:spPr>
        <p:txBody>
          <a:bodyPr/>
          <a:lstStyle/>
          <a:p>
            <a:r>
              <a:rPr lang="en-US" sz="4000" b="1" dirty="0" smtClean="0"/>
              <a:t>Version 19 of ICRM </a:t>
            </a:r>
            <a:endParaRPr lang="en-ZA" sz="4000" b="1" dirty="0"/>
          </a:p>
        </p:txBody>
      </p:sp>
      <p:sp>
        <p:nvSpPr>
          <p:cNvPr id="3" name="Content Placeholder 2"/>
          <p:cNvSpPr>
            <a:spLocks noGrp="1"/>
          </p:cNvSpPr>
          <p:nvPr>
            <p:ph idx="1"/>
          </p:nvPr>
        </p:nvSpPr>
        <p:spPr>
          <a:xfrm>
            <a:off x="107504" y="1196752"/>
            <a:ext cx="8856984" cy="4746849"/>
          </a:xfrm>
        </p:spPr>
        <p:txBody>
          <a:bodyPr/>
          <a:lstStyle/>
          <a:p>
            <a:r>
              <a:rPr lang="en-US" dirty="0" smtClean="0"/>
              <a:t>Ideal clinic version 19 has been approved by the TechNHC</a:t>
            </a:r>
          </a:p>
          <a:p>
            <a:r>
              <a:rPr lang="en-US" dirty="0" smtClean="0"/>
              <a:t>This means that the version 19 will be implemented form 01 April 2020</a:t>
            </a:r>
          </a:p>
          <a:p>
            <a:r>
              <a:rPr lang="en-US" dirty="0" smtClean="0"/>
              <a:t>The following needs to be done:</a:t>
            </a:r>
          </a:p>
          <a:p>
            <a:pPr lvl="1"/>
            <a:r>
              <a:rPr lang="en-US" dirty="0" smtClean="0"/>
              <a:t>Training and orientation workshops at home</a:t>
            </a:r>
          </a:p>
          <a:p>
            <a:pPr lvl="1"/>
            <a:r>
              <a:rPr lang="en-US" dirty="0" smtClean="0"/>
              <a:t>Split of the CHC from the Clinics</a:t>
            </a:r>
          </a:p>
          <a:p>
            <a:pPr lvl="1"/>
            <a:r>
              <a:rPr lang="en-US" dirty="0" smtClean="0"/>
              <a:t>Careful capturing of the baseline status determination including the profile (annual returns- OHSC)</a:t>
            </a:r>
            <a:endParaRPr lang="en-ZA"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4</a:t>
            </a:fld>
            <a:endParaRPr lang="en-US"/>
          </a:p>
        </p:txBody>
      </p:sp>
    </p:spTree>
    <p:extLst>
      <p:ext uri="{BB962C8B-B14F-4D97-AF65-F5344CB8AC3E}">
        <p14:creationId xmlns:p14="http://schemas.microsoft.com/office/powerpoint/2010/main" val="887768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3616"/>
            <a:ext cx="8579296" cy="1049120"/>
          </a:xfrm>
        </p:spPr>
        <p:txBody>
          <a:bodyPr/>
          <a:lstStyle/>
          <a:p>
            <a:r>
              <a:rPr lang="en-US" sz="3200" b="1" dirty="0" smtClean="0"/>
              <a:t>Redeeming the poor performance </a:t>
            </a:r>
            <a:br>
              <a:rPr lang="en-US" sz="3200" b="1" dirty="0" smtClean="0"/>
            </a:br>
            <a:r>
              <a:rPr lang="en-US" sz="3200" b="1" dirty="0" smtClean="0"/>
              <a:t>for 2019-2020</a:t>
            </a:r>
            <a:endParaRPr lang="en-ZA" sz="3200" b="1" dirty="0"/>
          </a:p>
        </p:txBody>
      </p:sp>
      <p:sp>
        <p:nvSpPr>
          <p:cNvPr id="3" name="Content Placeholder 2"/>
          <p:cNvSpPr>
            <a:spLocks noGrp="1"/>
          </p:cNvSpPr>
          <p:nvPr>
            <p:ph idx="1"/>
          </p:nvPr>
        </p:nvSpPr>
        <p:spPr>
          <a:xfrm>
            <a:off x="251520" y="1052736"/>
            <a:ext cx="8712968" cy="4525963"/>
          </a:xfrm>
        </p:spPr>
        <p:txBody>
          <a:bodyPr/>
          <a:lstStyle/>
          <a:p>
            <a:pPr>
              <a:lnSpc>
                <a:spcPct val="150000"/>
              </a:lnSpc>
            </a:pPr>
            <a:r>
              <a:rPr lang="en-US" sz="2400" dirty="0" smtClean="0"/>
              <a:t>All 623 clinics that lost status back on ideal by or before 31 March 2020</a:t>
            </a:r>
          </a:p>
          <a:p>
            <a:pPr>
              <a:lnSpc>
                <a:spcPct val="150000"/>
              </a:lnSpc>
            </a:pPr>
            <a:r>
              <a:rPr lang="en-US" sz="2400" dirty="0" smtClean="0"/>
              <a:t>Finalisation of the Peer Review Updates to address the gaps of 2019 Peer Reviews by 31 March 2020</a:t>
            </a:r>
          </a:p>
          <a:p>
            <a:pPr>
              <a:lnSpc>
                <a:spcPct val="150000"/>
              </a:lnSpc>
            </a:pPr>
            <a:r>
              <a:rPr lang="en-US" sz="2400" dirty="0" smtClean="0"/>
              <a:t>Build all your Ideal clinics plans into the District Health Plans and submit by or before 21 March 2020.  </a:t>
            </a:r>
          </a:p>
          <a:p>
            <a:pPr>
              <a:lnSpc>
                <a:spcPct val="150000"/>
              </a:lnSpc>
            </a:pPr>
            <a:r>
              <a:rPr lang="en-US" sz="2400" dirty="0" smtClean="0"/>
              <a:t>Please be more diligent with the plans (worthy of attracting funding)</a:t>
            </a:r>
          </a:p>
          <a:p>
            <a:endParaRPr lang="en-ZA"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5</a:t>
            </a:fld>
            <a:endParaRPr lang="en-US"/>
          </a:p>
        </p:txBody>
      </p:sp>
    </p:spTree>
    <p:extLst>
      <p:ext uri="{BB962C8B-B14F-4D97-AF65-F5344CB8AC3E}">
        <p14:creationId xmlns:p14="http://schemas.microsoft.com/office/powerpoint/2010/main" val="1831771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984776" cy="689080"/>
          </a:xfrm>
        </p:spPr>
        <p:txBody>
          <a:bodyPr/>
          <a:lstStyle/>
          <a:p>
            <a:r>
              <a:rPr lang="en-US" sz="3200" b="1" dirty="0" smtClean="0"/>
              <a:t>Quality Improvement Plan and OHSC</a:t>
            </a:r>
            <a:endParaRPr lang="en-ZA" sz="3200" b="1" dirty="0"/>
          </a:p>
        </p:txBody>
      </p:sp>
      <p:sp>
        <p:nvSpPr>
          <p:cNvPr id="3" name="Content Placeholder 2"/>
          <p:cNvSpPr>
            <a:spLocks noGrp="1"/>
          </p:cNvSpPr>
          <p:nvPr>
            <p:ph idx="1"/>
          </p:nvPr>
        </p:nvSpPr>
        <p:spPr>
          <a:xfrm>
            <a:off x="107504" y="1052736"/>
            <a:ext cx="9036496" cy="5805264"/>
          </a:xfrm>
          <a:solidFill>
            <a:schemeClr val="bg1"/>
          </a:solidFill>
        </p:spPr>
        <p:txBody>
          <a:bodyPr/>
          <a:lstStyle/>
          <a:p>
            <a:pPr>
              <a:lnSpc>
                <a:spcPct val="150000"/>
              </a:lnSpc>
            </a:pPr>
            <a:r>
              <a:rPr lang="en-US" sz="2400" dirty="0" smtClean="0"/>
              <a:t>Doing the best to the client is not doing a client any favour.</a:t>
            </a:r>
          </a:p>
          <a:p>
            <a:pPr>
              <a:lnSpc>
                <a:spcPct val="150000"/>
              </a:lnSpc>
            </a:pPr>
            <a:r>
              <a:rPr lang="en-US" sz="2400" dirty="0" smtClean="0"/>
              <a:t>Quality improvement is everybody’s business (we have all, been trained to deliver quality services)</a:t>
            </a:r>
          </a:p>
          <a:p>
            <a:pPr>
              <a:lnSpc>
                <a:spcPct val="150000"/>
              </a:lnSpc>
            </a:pPr>
            <a:r>
              <a:rPr lang="en-US" sz="2400" dirty="0" smtClean="0"/>
              <a:t>Infuse quality improvement into the system</a:t>
            </a:r>
          </a:p>
          <a:p>
            <a:pPr>
              <a:lnSpc>
                <a:spcPct val="150000"/>
              </a:lnSpc>
            </a:pPr>
            <a:r>
              <a:rPr lang="en-US" sz="2400" dirty="0" smtClean="0"/>
              <a:t>Move from compliance to completeness (its not completed until it meets the norms and standards) </a:t>
            </a:r>
          </a:p>
          <a:p>
            <a:pPr>
              <a:lnSpc>
                <a:spcPct val="150000"/>
              </a:lnSpc>
            </a:pPr>
            <a:r>
              <a:rPr lang="en-US" sz="2400" dirty="0" smtClean="0"/>
              <a:t>Quality receiving attention at the Highest office in the land </a:t>
            </a:r>
          </a:p>
          <a:p>
            <a:pPr>
              <a:lnSpc>
                <a:spcPct val="150000"/>
              </a:lnSpc>
            </a:pPr>
            <a:r>
              <a:rPr lang="en-US" sz="2400" dirty="0" smtClean="0"/>
              <a:t>Institutionalise quality improvement governance at all levels of the system</a:t>
            </a:r>
          </a:p>
          <a:p>
            <a:pPr>
              <a:lnSpc>
                <a:spcPct val="150000"/>
              </a:lnSpc>
            </a:pPr>
            <a:r>
              <a:rPr lang="en-US" sz="2400" dirty="0" smtClean="0"/>
              <a:t> </a:t>
            </a:r>
          </a:p>
          <a:p>
            <a:pPr>
              <a:lnSpc>
                <a:spcPct val="150000"/>
              </a:lnSpc>
            </a:pPr>
            <a:r>
              <a:rPr lang="en-US" sz="2400" dirty="0" smtClean="0"/>
              <a:t> </a:t>
            </a:r>
          </a:p>
          <a:p>
            <a:endParaRPr lang="en-ZA"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6</a:t>
            </a:fld>
            <a:endParaRPr lang="en-US"/>
          </a:p>
        </p:txBody>
      </p:sp>
    </p:spTree>
    <p:extLst>
      <p:ext uri="{BB962C8B-B14F-4D97-AF65-F5344CB8AC3E}">
        <p14:creationId xmlns:p14="http://schemas.microsoft.com/office/powerpoint/2010/main" val="1014409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7596336" cy="720080"/>
          </a:xfrm>
        </p:spPr>
        <p:txBody>
          <a:bodyPr/>
          <a:lstStyle/>
          <a:p>
            <a:r>
              <a:rPr lang="en-US" sz="4000" b="1" dirty="0" smtClean="0"/>
              <a:t>Presidential Health Compact </a:t>
            </a:r>
            <a:endParaRPr lang="en-ZA" sz="4000" b="1" dirty="0"/>
          </a:p>
        </p:txBody>
      </p:sp>
      <p:pic>
        <p:nvPicPr>
          <p:cNvPr id="5" name="Content Placeholder 4"/>
          <p:cNvPicPr>
            <a:picLocks noGrp="1" noChangeAspect="1"/>
          </p:cNvPicPr>
          <p:nvPr>
            <p:ph idx="1"/>
          </p:nvPr>
        </p:nvPicPr>
        <p:blipFill>
          <a:blip r:embed="rId2"/>
          <a:stretch>
            <a:fillRect/>
          </a:stretch>
        </p:blipFill>
        <p:spPr>
          <a:xfrm>
            <a:off x="107504" y="1124744"/>
            <a:ext cx="8928992" cy="4641379"/>
          </a:xfrm>
          <a:prstGeom prst="rect">
            <a:avLst/>
          </a:prstGeom>
        </p:spPr>
      </p:pic>
      <p:sp>
        <p:nvSpPr>
          <p:cNvPr id="4" name="Slide Number Placeholder 3"/>
          <p:cNvSpPr>
            <a:spLocks noGrp="1"/>
          </p:cNvSpPr>
          <p:nvPr>
            <p:ph type="sldNum" sz="quarter" idx="12"/>
          </p:nvPr>
        </p:nvSpPr>
        <p:spPr/>
        <p:txBody>
          <a:bodyPr/>
          <a:lstStyle/>
          <a:p>
            <a:fld id="{4A41ED0A-09FF-4256-8104-F21FD47B85A0}" type="slidenum">
              <a:rPr lang="en-US" smtClean="0"/>
              <a:pPr/>
              <a:t>7</a:t>
            </a:fld>
            <a:endParaRPr lang="en-US"/>
          </a:p>
        </p:txBody>
      </p:sp>
    </p:spTree>
    <p:extLst>
      <p:ext uri="{BB962C8B-B14F-4D97-AF65-F5344CB8AC3E}">
        <p14:creationId xmlns:p14="http://schemas.microsoft.com/office/powerpoint/2010/main" val="2180545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2" y="332656"/>
            <a:ext cx="6939702" cy="634082"/>
          </a:xfrm>
        </p:spPr>
        <p:txBody>
          <a:bodyPr/>
          <a:lstStyle/>
          <a:p>
            <a:r>
              <a:rPr lang="en-US" sz="3600" b="1" dirty="0" smtClean="0"/>
              <a:t>Presidential Health Compact</a:t>
            </a:r>
            <a:endParaRPr lang="en-ZA" sz="3600" b="1" dirty="0"/>
          </a:p>
        </p:txBody>
      </p:sp>
      <p:sp>
        <p:nvSpPr>
          <p:cNvPr id="3" name="Content Placeholder 2"/>
          <p:cNvSpPr>
            <a:spLocks noGrp="1"/>
          </p:cNvSpPr>
          <p:nvPr>
            <p:ph idx="1"/>
          </p:nvPr>
        </p:nvSpPr>
        <p:spPr>
          <a:xfrm>
            <a:off x="26200" y="966738"/>
            <a:ext cx="9117800" cy="5855490"/>
          </a:xfrm>
          <a:solidFill>
            <a:schemeClr val="bg1"/>
          </a:solidFill>
        </p:spPr>
        <p:txBody>
          <a:bodyPr/>
          <a:lstStyle/>
          <a:p>
            <a:r>
              <a:rPr lang="en-US" sz="2000" dirty="0"/>
              <a:t>Representatives of stakeholders </a:t>
            </a:r>
            <a:r>
              <a:rPr lang="en-US" sz="2000" dirty="0" smtClean="0"/>
              <a:t>comprising:</a:t>
            </a:r>
          </a:p>
          <a:p>
            <a:pPr lvl="1"/>
            <a:r>
              <a:rPr lang="en-US" sz="1800" dirty="0" smtClean="0"/>
              <a:t>government</a:t>
            </a:r>
            <a:r>
              <a:rPr lang="en-US" sz="1800" dirty="0"/>
              <a:t>, health and </a:t>
            </a:r>
            <a:r>
              <a:rPr lang="en-US" sz="1800" dirty="0" smtClean="0"/>
              <a:t>allied health </a:t>
            </a:r>
            <a:r>
              <a:rPr lang="en-US" sz="1800" dirty="0"/>
              <a:t>professionals, </a:t>
            </a:r>
            <a:endParaRPr lang="en-US" sz="1800" dirty="0" smtClean="0"/>
          </a:p>
          <a:p>
            <a:pPr lvl="1"/>
            <a:r>
              <a:rPr lang="en-US" sz="1800" dirty="0" smtClean="0"/>
              <a:t>labour</a:t>
            </a:r>
            <a:r>
              <a:rPr lang="en-US" sz="1800" dirty="0"/>
              <a:t>, business, </a:t>
            </a:r>
            <a:endParaRPr lang="en-US" sz="1800" dirty="0" smtClean="0"/>
          </a:p>
          <a:p>
            <a:pPr lvl="1"/>
            <a:r>
              <a:rPr lang="en-US" sz="1800" dirty="0" smtClean="0"/>
              <a:t>community</a:t>
            </a:r>
            <a:r>
              <a:rPr lang="en-US" sz="1800" dirty="0"/>
              <a:t>, </a:t>
            </a:r>
            <a:endParaRPr lang="en-US" sz="1800" dirty="0" smtClean="0"/>
          </a:p>
          <a:p>
            <a:pPr lvl="1"/>
            <a:r>
              <a:rPr lang="en-US" sz="1800" dirty="0" smtClean="0"/>
              <a:t>academics </a:t>
            </a:r>
            <a:r>
              <a:rPr lang="en-US" sz="1800" dirty="0"/>
              <a:t>and researchers</a:t>
            </a:r>
            <a:r>
              <a:rPr lang="en-US" sz="1800" dirty="0" smtClean="0"/>
              <a:t>, </a:t>
            </a:r>
          </a:p>
          <a:p>
            <a:pPr lvl="1"/>
            <a:r>
              <a:rPr lang="en-US" sz="1800" dirty="0" smtClean="0"/>
              <a:t>statutory </a:t>
            </a:r>
            <a:r>
              <a:rPr lang="en-US" sz="1800" dirty="0"/>
              <a:t>councils, </a:t>
            </a:r>
            <a:endParaRPr lang="en-US" sz="1800" dirty="0" smtClean="0"/>
          </a:p>
          <a:p>
            <a:pPr lvl="1"/>
            <a:r>
              <a:rPr lang="en-US" sz="1800" dirty="0" smtClean="0"/>
              <a:t>traditional </a:t>
            </a:r>
            <a:r>
              <a:rPr lang="en-US" sz="1800" dirty="0"/>
              <a:t>health practitioners, and </a:t>
            </a:r>
            <a:endParaRPr lang="en-US" sz="1800" dirty="0" smtClean="0"/>
          </a:p>
          <a:p>
            <a:pPr lvl="1"/>
            <a:r>
              <a:rPr lang="en-US" sz="1800" dirty="0" smtClean="0"/>
              <a:t>public </a:t>
            </a:r>
            <a:r>
              <a:rPr lang="en-US" sz="1800" dirty="0"/>
              <a:t>health entities </a:t>
            </a:r>
            <a:r>
              <a:rPr lang="en-US" sz="1800" dirty="0" smtClean="0"/>
              <a:t>have spent </a:t>
            </a:r>
            <a:r>
              <a:rPr lang="en-US" sz="1800" dirty="0"/>
              <a:t>recent months in intensive consultation with their constituencies.</a:t>
            </a:r>
          </a:p>
          <a:p>
            <a:r>
              <a:rPr lang="en-US" sz="2000" dirty="0" smtClean="0"/>
              <a:t>This Compact </a:t>
            </a:r>
            <a:r>
              <a:rPr lang="en-US" sz="2000" dirty="0"/>
              <a:t>is an agreement consented to by </a:t>
            </a:r>
            <a:r>
              <a:rPr lang="en-US" sz="2000" dirty="0" smtClean="0"/>
              <a:t>government and </a:t>
            </a:r>
            <a:r>
              <a:rPr lang="en-US" sz="2000" dirty="0"/>
              <a:t>key stakeholders whose work impacts on the health system. </a:t>
            </a:r>
            <a:endParaRPr lang="en-US" sz="2000" dirty="0" smtClean="0"/>
          </a:p>
          <a:p>
            <a:r>
              <a:rPr lang="en-US" sz="2000" dirty="0" smtClean="0"/>
              <a:t>It places </a:t>
            </a:r>
            <a:r>
              <a:rPr lang="en-US" sz="2000" dirty="0"/>
              <a:t>the accountability on stakeholders to meet the commitments made</a:t>
            </a:r>
          </a:p>
          <a:p>
            <a:pPr marL="0" indent="0">
              <a:buNone/>
            </a:pPr>
            <a:r>
              <a:rPr lang="en-US" sz="2000" dirty="0" smtClean="0"/>
              <a:t>       within </a:t>
            </a:r>
            <a:r>
              <a:rPr lang="en-US" sz="2000" dirty="0"/>
              <a:t>the allocated timeframe. </a:t>
            </a:r>
            <a:endParaRPr lang="en-US" sz="2000" dirty="0" smtClean="0"/>
          </a:p>
          <a:p>
            <a:r>
              <a:rPr lang="en-US" sz="2000" dirty="0" smtClean="0"/>
              <a:t>The </a:t>
            </a:r>
            <a:r>
              <a:rPr lang="en-US" sz="2000" dirty="0"/>
              <a:t>parties to this document are committed </a:t>
            </a:r>
            <a:r>
              <a:rPr lang="en-US" sz="2000" dirty="0" smtClean="0"/>
              <a:t>to implementing </a:t>
            </a:r>
            <a:r>
              <a:rPr lang="en-US" sz="2000" dirty="0"/>
              <a:t>this Compact, the results of which should be visible to all in </a:t>
            </a:r>
            <a:r>
              <a:rPr lang="en-US" sz="2000" dirty="0" smtClean="0"/>
              <a:t>the </a:t>
            </a:r>
            <a:r>
              <a:rPr lang="en-ZA" sz="2000" dirty="0" smtClean="0"/>
              <a:t>country</a:t>
            </a:r>
            <a:r>
              <a:rPr lang="en-ZA" sz="2000" dirty="0"/>
              <a:t>.</a:t>
            </a:r>
          </a:p>
          <a:p>
            <a:r>
              <a:rPr lang="en-US" sz="2000" dirty="0"/>
              <a:t>The Compact encourages all signatories to play their part in ending the crisis </a:t>
            </a:r>
            <a:r>
              <a:rPr lang="en-US" sz="2000" dirty="0" smtClean="0"/>
              <a:t>in </a:t>
            </a:r>
            <a:r>
              <a:rPr lang="en-ZA" sz="2000" dirty="0" smtClean="0"/>
              <a:t>the </a:t>
            </a:r>
            <a:r>
              <a:rPr lang="en-ZA" sz="2000" dirty="0"/>
              <a:t>health system.</a:t>
            </a:r>
          </a:p>
        </p:txBody>
      </p:sp>
      <p:sp>
        <p:nvSpPr>
          <p:cNvPr id="4" name="Slide Number Placeholder 3"/>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297847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87808"/>
            <a:ext cx="6779096" cy="684228"/>
          </a:xfrm>
        </p:spPr>
        <p:txBody>
          <a:bodyPr/>
          <a:lstStyle/>
          <a:p>
            <a:pPr algn="l"/>
            <a:r>
              <a:rPr lang="en-US" sz="4000" b="1" dirty="0" smtClean="0"/>
              <a:t>Provincial Feedback sessions </a:t>
            </a:r>
            <a:endParaRPr lang="en-US" sz="4000" b="1" dirty="0"/>
          </a:p>
        </p:txBody>
      </p:sp>
      <p:sp>
        <p:nvSpPr>
          <p:cNvPr id="3" name="Content Placeholder 2"/>
          <p:cNvSpPr>
            <a:spLocks noGrp="1"/>
          </p:cNvSpPr>
          <p:nvPr>
            <p:ph idx="1"/>
          </p:nvPr>
        </p:nvSpPr>
        <p:spPr>
          <a:xfrm>
            <a:off x="107504" y="1124744"/>
            <a:ext cx="8856984" cy="4374248"/>
          </a:xfrm>
          <a:solidFill>
            <a:srgbClr val="FFFFFF"/>
          </a:solidFill>
        </p:spPr>
        <p:txBody>
          <a:bodyPr/>
          <a:lstStyle/>
          <a:p>
            <a:r>
              <a:rPr lang="en-US" dirty="0" smtClean="0"/>
              <a:t>The national workshop an eagle-eye view and not three feet view</a:t>
            </a:r>
          </a:p>
          <a:p>
            <a:pPr lvl="1"/>
            <a:r>
              <a:rPr lang="en-US" dirty="0" smtClean="0"/>
              <a:t>Be more focused on each district</a:t>
            </a:r>
          </a:p>
          <a:p>
            <a:pPr lvl="1"/>
            <a:r>
              <a:rPr lang="en-US" dirty="0" smtClean="0"/>
              <a:t>Know what is wrong with each facility</a:t>
            </a:r>
          </a:p>
          <a:p>
            <a:pPr lvl="1"/>
            <a:r>
              <a:rPr lang="en-US" dirty="0" smtClean="0"/>
              <a:t>Develop intervention plans for each facility such as including them on the infrastructure, equipment, Human Resource needs etc.</a:t>
            </a:r>
          </a:p>
          <a:p>
            <a:pPr lvl="1"/>
            <a:r>
              <a:rPr lang="en-US" dirty="0" smtClean="0"/>
              <a:t>Identify the trouble shooters and let them trouble shoot </a:t>
            </a:r>
          </a:p>
          <a:p>
            <a:pPr lvl="1"/>
            <a:endParaRPr lang="en-US" dirty="0" smtClean="0"/>
          </a:p>
          <a:p>
            <a:endParaRPr lang="en-US" dirty="0" smtClean="0"/>
          </a:p>
          <a:p>
            <a:r>
              <a:rPr lang="en-US" dirty="0" smtClean="0"/>
              <a:t> </a:t>
            </a:r>
            <a:endParaRPr lang="en-US"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9</a:t>
            </a:fld>
            <a:endParaRPr lang="en-US"/>
          </a:p>
        </p:txBody>
      </p:sp>
    </p:spTree>
    <p:extLst>
      <p:ext uri="{BB962C8B-B14F-4D97-AF65-F5344CB8AC3E}">
        <p14:creationId xmlns:p14="http://schemas.microsoft.com/office/powerpoint/2010/main" val="1678356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87808"/>
            <a:ext cx="6779096" cy="684228"/>
          </a:xfrm>
        </p:spPr>
        <p:txBody>
          <a:bodyPr/>
          <a:lstStyle/>
          <a:p>
            <a:pPr algn="l"/>
            <a:r>
              <a:rPr lang="en-US" sz="4000" b="1" dirty="0" smtClean="0"/>
              <a:t>Ideal Hospital Framework </a:t>
            </a:r>
            <a:endParaRPr lang="en-US" sz="4000" b="1" dirty="0"/>
          </a:p>
        </p:txBody>
      </p:sp>
      <p:sp>
        <p:nvSpPr>
          <p:cNvPr id="3" name="Content Placeholder 2"/>
          <p:cNvSpPr>
            <a:spLocks noGrp="1"/>
          </p:cNvSpPr>
          <p:nvPr>
            <p:ph idx="1"/>
          </p:nvPr>
        </p:nvSpPr>
        <p:spPr>
          <a:xfrm>
            <a:off x="107504" y="1124744"/>
            <a:ext cx="8856984" cy="4752528"/>
          </a:xfrm>
          <a:solidFill>
            <a:srgbClr val="FFFFFF"/>
          </a:solidFill>
        </p:spPr>
        <p:txBody>
          <a:bodyPr/>
          <a:lstStyle/>
          <a:p>
            <a:pPr algn="just">
              <a:lnSpc>
                <a:spcPct val="150000"/>
              </a:lnSpc>
            </a:pPr>
            <a:r>
              <a:rPr lang="en-US" sz="2400" dirty="0" smtClean="0"/>
              <a:t>Everyone was consulted </a:t>
            </a:r>
          </a:p>
          <a:p>
            <a:pPr algn="just">
              <a:lnSpc>
                <a:spcPct val="150000"/>
              </a:lnSpc>
            </a:pPr>
            <a:r>
              <a:rPr lang="en-US" sz="2400" dirty="0" smtClean="0"/>
              <a:t>The tools aligned with OHSC </a:t>
            </a:r>
          </a:p>
          <a:p>
            <a:pPr algn="just">
              <a:lnSpc>
                <a:spcPct val="150000"/>
              </a:lnSpc>
            </a:pPr>
            <a:r>
              <a:rPr lang="en-US" sz="2400" dirty="0" smtClean="0"/>
              <a:t>The tools supported by the private sector</a:t>
            </a:r>
          </a:p>
          <a:p>
            <a:pPr algn="just">
              <a:lnSpc>
                <a:spcPct val="150000"/>
              </a:lnSpc>
            </a:pPr>
            <a:r>
              <a:rPr lang="en-US" sz="2400" dirty="0" smtClean="0"/>
              <a:t>The need to have user details and make use of them</a:t>
            </a:r>
          </a:p>
          <a:p>
            <a:pPr algn="just">
              <a:lnSpc>
                <a:spcPct val="150000"/>
              </a:lnSpc>
            </a:pPr>
            <a:r>
              <a:rPr lang="en-US" sz="2400" dirty="0" smtClean="0"/>
              <a:t>Assessment of reports for all hospitals due by 31 March 2020</a:t>
            </a:r>
          </a:p>
          <a:p>
            <a:pPr algn="just">
              <a:lnSpc>
                <a:spcPct val="150000"/>
              </a:lnSpc>
            </a:pPr>
            <a:r>
              <a:rPr lang="en-US" sz="2400" dirty="0" smtClean="0"/>
              <a:t>Provinces must give inputs into the framework by of before 15 March 2020</a:t>
            </a:r>
          </a:p>
          <a:p>
            <a:pPr algn="just">
              <a:lnSpc>
                <a:spcPct val="150000"/>
              </a:lnSpc>
            </a:pPr>
            <a:endParaRPr lang="en-US" dirty="0" smtClean="0"/>
          </a:p>
          <a:p>
            <a:pPr lvl="1"/>
            <a:endParaRPr lang="en-US" dirty="0" smtClean="0"/>
          </a:p>
          <a:p>
            <a:endParaRPr lang="en-US" dirty="0" smtClean="0"/>
          </a:p>
          <a:p>
            <a:r>
              <a:rPr lang="en-US" dirty="0" smtClean="0"/>
              <a:t> </a:t>
            </a:r>
            <a:endParaRPr lang="en-US"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10</a:t>
            </a:fld>
            <a:endParaRPr lang="en-US"/>
          </a:p>
        </p:txBody>
      </p:sp>
    </p:spTree>
    <p:extLst>
      <p:ext uri="{BB962C8B-B14F-4D97-AF65-F5344CB8AC3E}">
        <p14:creationId xmlns:p14="http://schemas.microsoft.com/office/powerpoint/2010/main" val="29528254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229600" cy="684228"/>
          </a:xfrm>
        </p:spPr>
        <p:txBody>
          <a:bodyPr/>
          <a:lstStyle/>
          <a:p>
            <a:pPr algn="l"/>
            <a:r>
              <a:rPr lang="en-US" sz="3600" b="1" dirty="0" smtClean="0"/>
              <a:t>NHI Bill and NHI going forward</a:t>
            </a:r>
            <a:endParaRPr lang="en-US" sz="3600" b="1" dirty="0"/>
          </a:p>
        </p:txBody>
      </p:sp>
      <p:sp>
        <p:nvSpPr>
          <p:cNvPr id="3" name="Content Placeholder 2"/>
          <p:cNvSpPr>
            <a:spLocks noGrp="1"/>
          </p:cNvSpPr>
          <p:nvPr>
            <p:ph idx="1"/>
          </p:nvPr>
        </p:nvSpPr>
        <p:spPr>
          <a:xfrm>
            <a:off x="179512" y="1052736"/>
            <a:ext cx="8712968" cy="4824536"/>
          </a:xfrm>
          <a:solidFill>
            <a:srgbClr val="FFFFFF"/>
          </a:solidFill>
        </p:spPr>
        <p:txBody>
          <a:bodyPr/>
          <a:lstStyle/>
          <a:p>
            <a:pPr>
              <a:lnSpc>
                <a:spcPct val="150000"/>
              </a:lnSpc>
            </a:pPr>
            <a:r>
              <a:rPr lang="en-US" dirty="0" smtClean="0"/>
              <a:t>The benefits of ideal status:</a:t>
            </a:r>
          </a:p>
          <a:p>
            <a:pPr lvl="1">
              <a:lnSpc>
                <a:spcPct val="150000"/>
              </a:lnSpc>
            </a:pPr>
            <a:r>
              <a:rPr lang="en-US" dirty="0" smtClean="0"/>
              <a:t>Greater chances of getting certification by OHSC</a:t>
            </a:r>
          </a:p>
          <a:p>
            <a:pPr lvl="1">
              <a:lnSpc>
                <a:spcPct val="150000"/>
              </a:lnSpc>
            </a:pPr>
            <a:r>
              <a:rPr lang="en-US" dirty="0" smtClean="0"/>
              <a:t>Gaining the confidence of the users</a:t>
            </a:r>
          </a:p>
          <a:p>
            <a:pPr lvl="1">
              <a:lnSpc>
                <a:spcPct val="150000"/>
              </a:lnSpc>
            </a:pPr>
            <a:r>
              <a:rPr lang="en-US" dirty="0" smtClean="0"/>
              <a:t>Improving the patients experience of care</a:t>
            </a:r>
          </a:p>
          <a:p>
            <a:pPr lvl="1">
              <a:lnSpc>
                <a:spcPct val="150000"/>
              </a:lnSpc>
            </a:pPr>
            <a:r>
              <a:rPr lang="en-US" dirty="0" smtClean="0"/>
              <a:t>Reducing users complaints</a:t>
            </a:r>
          </a:p>
          <a:p>
            <a:pPr lvl="1">
              <a:lnSpc>
                <a:spcPct val="150000"/>
              </a:lnSpc>
            </a:pPr>
            <a:r>
              <a:rPr lang="en-US" dirty="0" smtClean="0"/>
              <a:t>Improve staff satisfaction rate, and this improved morale</a:t>
            </a:r>
          </a:p>
          <a:p>
            <a:pPr marL="457200" lvl="1" indent="0">
              <a:buNone/>
            </a:pPr>
            <a:r>
              <a:rPr lang="en-US" dirty="0" smtClean="0"/>
              <a:t> </a:t>
            </a:r>
          </a:p>
          <a:p>
            <a:endParaRPr lang="en-US"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11</a:t>
            </a:fld>
            <a:endParaRPr lang="en-US"/>
          </a:p>
        </p:txBody>
      </p:sp>
    </p:spTree>
    <p:extLst>
      <p:ext uri="{BB962C8B-B14F-4D97-AF65-F5344CB8AC3E}">
        <p14:creationId xmlns:p14="http://schemas.microsoft.com/office/powerpoint/2010/main" val="41262225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8229600" cy="706090"/>
          </a:xfrm>
        </p:spPr>
        <p:txBody>
          <a:bodyPr/>
          <a:lstStyle/>
          <a:p>
            <a:pPr algn="l"/>
            <a:r>
              <a:rPr lang="en-US" sz="3200" b="1" dirty="0" smtClean="0"/>
              <a:t>    Resource Mobilisation and allocation</a:t>
            </a:r>
            <a:endParaRPr lang="en-ZA" sz="3200" b="1" dirty="0"/>
          </a:p>
        </p:txBody>
      </p:sp>
      <p:sp>
        <p:nvSpPr>
          <p:cNvPr id="3" name="Content Placeholder 2"/>
          <p:cNvSpPr>
            <a:spLocks noGrp="1"/>
          </p:cNvSpPr>
          <p:nvPr>
            <p:ph idx="1"/>
          </p:nvPr>
        </p:nvSpPr>
        <p:spPr>
          <a:xfrm>
            <a:off x="107504" y="1196753"/>
            <a:ext cx="8856984" cy="4536504"/>
          </a:xfrm>
        </p:spPr>
        <p:txBody>
          <a:bodyPr/>
          <a:lstStyle/>
          <a:p>
            <a:pPr>
              <a:lnSpc>
                <a:spcPct val="150000"/>
              </a:lnSpc>
            </a:pPr>
            <a:r>
              <a:rPr lang="en-US" dirty="0" smtClean="0"/>
              <a:t>Seek collaboration and buy-in with the infrastructure units </a:t>
            </a:r>
          </a:p>
          <a:p>
            <a:pPr>
              <a:lnSpc>
                <a:spcPct val="150000"/>
              </a:lnSpc>
            </a:pPr>
            <a:r>
              <a:rPr lang="en-US" dirty="0" smtClean="0"/>
              <a:t>The identification of infrastructure projects must be done by the district.</a:t>
            </a:r>
          </a:p>
          <a:p>
            <a:pPr>
              <a:lnSpc>
                <a:spcPct val="150000"/>
              </a:lnSpc>
            </a:pPr>
            <a:r>
              <a:rPr lang="en-US" dirty="0" smtClean="0"/>
              <a:t>Monitoring of such projects must be at the District level.</a:t>
            </a:r>
          </a:p>
          <a:p>
            <a:pPr marL="0" indent="0">
              <a:buNone/>
            </a:pPr>
            <a:endParaRPr lang="en-US" dirty="0" smtClean="0"/>
          </a:p>
          <a:p>
            <a:endParaRPr lang="en-US" dirty="0" smtClean="0"/>
          </a:p>
          <a:p>
            <a:endParaRPr lang="en-ZA"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12</a:t>
            </a:fld>
            <a:endParaRPr lang="en-US"/>
          </a:p>
        </p:txBody>
      </p:sp>
    </p:spTree>
    <p:extLst>
      <p:ext uri="{BB962C8B-B14F-4D97-AF65-F5344CB8AC3E}">
        <p14:creationId xmlns:p14="http://schemas.microsoft.com/office/powerpoint/2010/main" val="4001689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74638"/>
            <a:ext cx="6950576" cy="684228"/>
          </a:xfrm>
        </p:spPr>
        <p:txBody>
          <a:bodyPr/>
          <a:lstStyle/>
          <a:p>
            <a:pPr algn="l"/>
            <a:r>
              <a:rPr lang="en-US" sz="3600" b="1" dirty="0" smtClean="0"/>
              <a:t>Conclusion </a:t>
            </a:r>
            <a:endParaRPr lang="en-US" sz="3600" b="1" dirty="0">
              <a:solidFill>
                <a:srgbClr val="FFFFFF"/>
              </a:solidFill>
            </a:endParaRPr>
          </a:p>
        </p:txBody>
      </p:sp>
      <p:sp>
        <p:nvSpPr>
          <p:cNvPr id="3" name="Content Placeholder 2"/>
          <p:cNvSpPr>
            <a:spLocks noGrp="1"/>
          </p:cNvSpPr>
          <p:nvPr>
            <p:ph idx="1"/>
          </p:nvPr>
        </p:nvSpPr>
        <p:spPr>
          <a:xfrm>
            <a:off x="0" y="1052736"/>
            <a:ext cx="9144000" cy="5742236"/>
          </a:xfrm>
          <a:solidFill>
            <a:schemeClr val="bg1"/>
          </a:solidFill>
        </p:spPr>
        <p:txBody>
          <a:bodyPr/>
          <a:lstStyle/>
          <a:p>
            <a:pPr algn="just"/>
            <a:r>
              <a:rPr lang="en-US" dirty="0" smtClean="0"/>
              <a:t>Nothing is new in the world today: </a:t>
            </a:r>
            <a:r>
              <a:rPr lang="en-US" sz="2800" i="1" dirty="0" smtClean="0"/>
              <a:t>Many things that we are struggling with have been done successfully by others before us. </a:t>
            </a:r>
          </a:p>
          <a:p>
            <a:pPr algn="just"/>
            <a:r>
              <a:rPr lang="en-US" dirty="0" smtClean="0"/>
              <a:t>Most of what we are asking of you, is what we should have done before now</a:t>
            </a:r>
          </a:p>
          <a:p>
            <a:pPr algn="just"/>
            <a:r>
              <a:rPr lang="en-US" dirty="0" smtClean="0"/>
              <a:t>We all have contribution to make in life.</a:t>
            </a:r>
          </a:p>
          <a:p>
            <a:pPr algn="just"/>
            <a:r>
              <a:rPr lang="en-US" dirty="0" smtClean="0"/>
              <a:t>We can all learn from another person, no matter their status, age or professional qualification. </a:t>
            </a:r>
          </a:p>
          <a:p>
            <a:pPr algn="just"/>
            <a:r>
              <a:rPr lang="en-US" dirty="0" smtClean="0"/>
              <a:t>We must be persuaded to leave our misconceptions and embrace new ideas from others</a:t>
            </a:r>
          </a:p>
          <a:p>
            <a:pPr algn="just"/>
            <a:r>
              <a:rPr lang="en-US" dirty="0" smtClean="0"/>
              <a:t>When you fail learn to forgive yourself. </a:t>
            </a:r>
          </a:p>
          <a:p>
            <a:endParaRPr lang="en-US" dirty="0" smtClean="0"/>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893195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74638"/>
            <a:ext cx="6950576" cy="684228"/>
          </a:xfrm>
        </p:spPr>
        <p:txBody>
          <a:bodyPr/>
          <a:lstStyle/>
          <a:p>
            <a:pPr algn="l"/>
            <a:r>
              <a:rPr lang="en-US" sz="3600" b="1" dirty="0" smtClean="0"/>
              <a:t>Conclusion </a:t>
            </a:r>
            <a:endParaRPr lang="en-US" sz="3600" b="1" dirty="0">
              <a:solidFill>
                <a:srgbClr val="FFFFFF"/>
              </a:solidFill>
            </a:endParaRPr>
          </a:p>
        </p:txBody>
      </p:sp>
      <p:sp>
        <p:nvSpPr>
          <p:cNvPr id="3" name="Content Placeholder 2"/>
          <p:cNvSpPr>
            <a:spLocks noGrp="1"/>
          </p:cNvSpPr>
          <p:nvPr>
            <p:ph idx="1"/>
          </p:nvPr>
        </p:nvSpPr>
        <p:spPr>
          <a:xfrm>
            <a:off x="107504" y="1124744"/>
            <a:ext cx="9036496" cy="4392488"/>
          </a:xfrm>
          <a:solidFill>
            <a:srgbClr val="FFFFFF"/>
          </a:solidFill>
        </p:spPr>
        <p:txBody>
          <a:bodyPr/>
          <a:lstStyle/>
          <a:p>
            <a:pPr marL="0" indent="0" algn="just">
              <a:lnSpc>
                <a:spcPct val="150000"/>
              </a:lnSpc>
              <a:buNone/>
            </a:pPr>
            <a:r>
              <a:rPr lang="en-US" dirty="0" smtClean="0"/>
              <a:t>“Critical </a:t>
            </a:r>
            <a:r>
              <a:rPr lang="en-US" dirty="0"/>
              <a:t>pedagogy is not a method, rather it opens a space for </a:t>
            </a:r>
            <a:r>
              <a:rPr lang="en-US" dirty="0" smtClean="0"/>
              <a:t>people to </a:t>
            </a:r>
            <a:r>
              <a:rPr lang="en-US" dirty="0"/>
              <a:t>act and assert themselves as agents, question their assumptions, develop an appreciation for history and critically interrogate the idea that education is a value-neutral </a:t>
            </a:r>
            <a:r>
              <a:rPr lang="en-US" dirty="0" smtClean="0"/>
              <a:t>enterprise”. Paulo Freire</a:t>
            </a:r>
          </a:p>
          <a:p>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4A41ED0A-09FF-4256-8104-F21FD47B85A0}" type="slidenum">
              <a:rPr lang="en-US" smtClean="0"/>
              <a:pPr/>
              <a:t>14</a:t>
            </a:fld>
            <a:endParaRPr lang="en-US"/>
          </a:p>
        </p:txBody>
      </p:sp>
    </p:spTree>
    <p:extLst>
      <p:ext uri="{BB962C8B-B14F-4D97-AF65-F5344CB8AC3E}">
        <p14:creationId xmlns:p14="http://schemas.microsoft.com/office/powerpoint/2010/main" val="11945154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57364"/>
            <a:ext cx="7772400" cy="1863658"/>
          </a:xfrm>
        </p:spPr>
        <p:txBody>
          <a:bodyPr/>
          <a:lstStyle/>
          <a:p>
            <a:r>
              <a:rPr lang="en-GB" dirty="0" smtClean="0"/>
              <a:t>THANK YOU</a:t>
            </a:r>
            <a:endParaRPr lang="en-GB" dirty="0"/>
          </a:p>
        </p:txBody>
      </p:sp>
    </p:spTree>
    <p:extLst>
      <p:ext uri="{BB962C8B-B14F-4D97-AF65-F5344CB8AC3E}">
        <p14:creationId xmlns:p14="http://schemas.microsoft.com/office/powerpoint/2010/main" val="2599179361"/>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20505</TotalTime>
  <Words>789</Words>
  <Application>Microsoft Office PowerPoint</Application>
  <PresentationFormat>On-screen Show (4:3)</PresentationFormat>
  <Paragraphs>104</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Custom Design</vt:lpstr>
      <vt:lpstr>PowerPoint Presentation</vt:lpstr>
      <vt:lpstr>Heading </vt:lpstr>
      <vt:lpstr>Purpose of the Workshop  as intended  </vt:lpstr>
      <vt:lpstr>Version 19 of ICRM </vt:lpstr>
      <vt:lpstr>Redeeming the poor performance  for 2019-2020</vt:lpstr>
      <vt:lpstr>Quality Improvement Plan and OHSC</vt:lpstr>
      <vt:lpstr>Presidential Health Compact </vt:lpstr>
      <vt:lpstr>Presidential Health Compact</vt:lpstr>
      <vt:lpstr>Provincial Feedback sessions </vt:lpstr>
      <vt:lpstr>Ideal Hospital Framework </vt:lpstr>
      <vt:lpstr>NHI Bill and NHI going forward</vt:lpstr>
      <vt:lpstr>    Resource Mobilisation and allocation</vt:lpstr>
      <vt:lpstr>Conclusion </vt:lpstr>
      <vt:lpstr>Conclusion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Schmim</dc:creator>
  <cp:lastModifiedBy>Kgwiti Mahlako</cp:lastModifiedBy>
  <cp:revision>511</cp:revision>
  <dcterms:created xsi:type="dcterms:W3CDTF">2013-10-17T06:13:57Z</dcterms:created>
  <dcterms:modified xsi:type="dcterms:W3CDTF">2020-03-01T14:34:49Z</dcterms:modified>
</cp:coreProperties>
</file>