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68" r:id="rId3"/>
    <p:sldMasterId id="2147483671" r:id="rId4"/>
    <p:sldMasterId id="2147483674" r:id="rId5"/>
    <p:sldMasterId id="2147483677" r:id="rId6"/>
  </p:sldMasterIdLst>
  <p:notesMasterIdLst>
    <p:notesMasterId r:id="rId28"/>
  </p:notesMasterIdLst>
  <p:handoutMasterIdLst>
    <p:handoutMasterId r:id="rId29"/>
  </p:handoutMasterIdLst>
  <p:sldIdLst>
    <p:sldId id="277" r:id="rId7"/>
    <p:sldId id="286" r:id="rId8"/>
    <p:sldId id="288" r:id="rId9"/>
    <p:sldId id="341" r:id="rId10"/>
    <p:sldId id="355" r:id="rId11"/>
    <p:sldId id="370" r:id="rId12"/>
    <p:sldId id="369" r:id="rId13"/>
    <p:sldId id="362" r:id="rId14"/>
    <p:sldId id="364" r:id="rId15"/>
    <p:sldId id="373" r:id="rId16"/>
    <p:sldId id="365" r:id="rId17"/>
    <p:sldId id="366" r:id="rId18"/>
    <p:sldId id="367" r:id="rId19"/>
    <p:sldId id="374" r:id="rId20"/>
    <p:sldId id="368" r:id="rId21"/>
    <p:sldId id="372" r:id="rId22"/>
    <p:sldId id="359" r:id="rId23"/>
    <p:sldId id="371" r:id="rId24"/>
    <p:sldId id="360" r:id="rId25"/>
    <p:sldId id="352" r:id="rId26"/>
    <p:sldId id="283" r:id="rId27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AD50D"/>
    <a:srgbClr val="F5DAC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588" autoAdjust="0"/>
    <p:restoredTop sz="94660"/>
  </p:normalViewPr>
  <p:slideViewPr>
    <p:cSldViewPr>
      <p:cViewPr>
        <p:scale>
          <a:sx n="90" d="100"/>
          <a:sy n="90" d="100"/>
        </p:scale>
        <p:origin x="-1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6613B-2D49-455B-9BDA-2A4E0DABE08A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A1C791-5CD0-439C-8423-6BA82A347F69}">
      <dgm:prSet phldrT="[Text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b="1" dirty="0" smtClean="0"/>
            <a:t>TIMING - </a:t>
          </a:r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quarter of the financial year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b="1" dirty="0"/>
        </a:p>
      </dgm:t>
    </dgm:pt>
    <dgm:pt modelId="{6756F64B-4737-4D4E-8011-3D4108F25A70}" type="parTrans" cxnId="{EE1F99AA-1194-4FA0-B0CA-EE3813D556D3}">
      <dgm:prSet/>
      <dgm:spPr/>
      <dgm:t>
        <a:bodyPr/>
        <a:lstStyle/>
        <a:p>
          <a:endParaRPr lang="en-US"/>
        </a:p>
      </dgm:t>
    </dgm:pt>
    <dgm:pt modelId="{87FE5357-64B1-4F26-8213-484AC848F93B}" type="sibTrans" cxnId="{EE1F99AA-1194-4FA0-B0CA-EE3813D556D3}">
      <dgm:prSet/>
      <dgm:spPr/>
      <dgm:t>
        <a:bodyPr/>
        <a:lstStyle/>
        <a:p>
          <a:endParaRPr lang="en-US"/>
        </a:p>
      </dgm:t>
    </dgm:pt>
    <dgm:pt modelId="{7B709C1E-7FE9-4121-9C5E-8A593CAF7F0F}">
      <dgm:prSet phldrT="[Text]"/>
      <dgm:spPr/>
      <dgm:t>
        <a:bodyPr/>
        <a:lstStyle/>
        <a:p>
          <a:endParaRPr lang="en-US" dirty="0"/>
        </a:p>
      </dgm:t>
    </dgm:pt>
    <dgm:pt modelId="{ED8ABF40-7588-497A-B6FF-47A2BEA09AAC}" type="parTrans" cxnId="{60DBE710-2108-465C-AE34-2483A3F2BC67}">
      <dgm:prSet/>
      <dgm:spPr/>
      <dgm:t>
        <a:bodyPr/>
        <a:lstStyle/>
        <a:p>
          <a:endParaRPr lang="en-US"/>
        </a:p>
      </dgm:t>
    </dgm:pt>
    <dgm:pt modelId="{FD145EFF-81E8-47A8-BB39-FEC82324DA14}" type="sibTrans" cxnId="{60DBE710-2108-465C-AE34-2483A3F2BC67}">
      <dgm:prSet/>
      <dgm:spPr/>
      <dgm:t>
        <a:bodyPr/>
        <a:lstStyle/>
        <a:p>
          <a:endParaRPr lang="en-US"/>
        </a:p>
      </dgm:t>
    </dgm:pt>
    <dgm:pt modelId="{F644AE3D-B56D-4C0A-8859-8974FAED30DC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000" b="1" dirty="0" smtClean="0"/>
            <a:t>Tools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000" b="1" dirty="0" smtClean="0"/>
            <a:t>Internet connectivity</a:t>
          </a:r>
        </a:p>
        <a:p>
          <a:pPr marL="0" marR="0" indent="0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1000" b="1" dirty="0" smtClean="0"/>
            <a:t>Access to </a:t>
          </a:r>
          <a:r>
            <a:rPr lang="en-US" sz="1000" b="1" dirty="0" err="1" smtClean="0"/>
            <a:t>WebDHIS</a:t>
          </a:r>
          <a:r>
            <a:rPr lang="en-US" sz="1000" b="1" dirty="0" smtClean="0"/>
            <a:t> module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dirty="0"/>
        </a:p>
      </dgm:t>
    </dgm:pt>
    <dgm:pt modelId="{BC844B31-49A0-413B-8BFA-47D3ADDCC15A}" type="parTrans" cxnId="{B58B48C0-7D71-45E8-917D-5FB0C8E6A8F6}">
      <dgm:prSet/>
      <dgm:spPr/>
      <dgm:t>
        <a:bodyPr/>
        <a:lstStyle/>
        <a:p>
          <a:endParaRPr lang="en-US"/>
        </a:p>
      </dgm:t>
    </dgm:pt>
    <dgm:pt modelId="{73FF26C8-5D03-451B-BC43-E0879AB4A6EE}" type="sibTrans" cxnId="{B58B48C0-7D71-45E8-917D-5FB0C8E6A8F6}">
      <dgm:prSet/>
      <dgm:spPr/>
      <dgm:t>
        <a:bodyPr/>
        <a:lstStyle/>
        <a:p>
          <a:endParaRPr lang="en-US"/>
        </a:p>
      </dgm:t>
    </dgm:pt>
    <dgm:pt modelId="{358745F8-08AA-429C-A3A7-17CEB7713191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000" b="1" dirty="0" smtClean="0"/>
            <a:t>Human resources: </a:t>
          </a:r>
        </a:p>
        <a:p>
          <a:r>
            <a:rPr lang="en-US" sz="1000" b="1" dirty="0" smtClean="0"/>
            <a:t>Facilitator (QA/Customer Care/PRO manager)</a:t>
          </a:r>
        </a:p>
        <a:p>
          <a:r>
            <a:rPr lang="en-US" sz="1000" b="1" dirty="0" smtClean="0"/>
            <a:t>Data collector</a:t>
          </a:r>
        </a:p>
        <a:p>
          <a:r>
            <a:rPr lang="en-US" sz="1000" b="1" dirty="0" smtClean="0"/>
            <a:t>Data capturer</a:t>
          </a:r>
        </a:p>
        <a:p>
          <a:r>
            <a:rPr lang="en-US" sz="1000" b="1" dirty="0" smtClean="0"/>
            <a:t>HI Manager</a:t>
          </a:r>
          <a:endParaRPr lang="en-US" sz="1000" b="1" dirty="0"/>
        </a:p>
      </dgm:t>
    </dgm:pt>
    <dgm:pt modelId="{E772B060-1A45-47E0-A02D-FD252BAF0255}" type="parTrans" cxnId="{8F87C591-DB9F-4A6F-814F-A9764E72A56E}">
      <dgm:prSet/>
      <dgm:spPr/>
      <dgm:t>
        <a:bodyPr/>
        <a:lstStyle/>
        <a:p>
          <a:endParaRPr lang="en-US"/>
        </a:p>
      </dgm:t>
    </dgm:pt>
    <dgm:pt modelId="{E35B7554-DE65-460A-A0AA-FC98D2EB7317}" type="sibTrans" cxnId="{8F87C591-DB9F-4A6F-814F-A9764E72A56E}">
      <dgm:prSet/>
      <dgm:spPr/>
      <dgm:t>
        <a:bodyPr/>
        <a:lstStyle/>
        <a:p>
          <a:endParaRPr lang="en-US"/>
        </a:p>
      </dgm:t>
    </dgm:pt>
    <dgm:pt modelId="{687A474F-A12C-41CB-91D2-F6BB62A7DC3C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smtClean="0"/>
            <a:t>METHODS</a:t>
          </a:r>
        </a:p>
      </dgm:t>
    </dgm:pt>
    <dgm:pt modelId="{F31458E3-1E3D-4F84-94BA-8653E725D2EA}" type="parTrans" cxnId="{5C83EBFA-6798-4B75-9298-91D16CD3B65D}">
      <dgm:prSet/>
      <dgm:spPr/>
      <dgm:t>
        <a:bodyPr/>
        <a:lstStyle/>
        <a:p>
          <a:endParaRPr lang="en-US"/>
        </a:p>
      </dgm:t>
    </dgm:pt>
    <dgm:pt modelId="{965021B9-2001-4C71-8857-E7CC6BE2EEED}" type="sibTrans" cxnId="{5C83EBFA-6798-4B75-9298-91D16CD3B65D}">
      <dgm:prSet/>
      <dgm:spPr/>
      <dgm:t>
        <a:bodyPr/>
        <a:lstStyle/>
        <a:p>
          <a:endParaRPr lang="en-US"/>
        </a:p>
      </dgm:t>
    </dgm:pt>
    <dgm:pt modelId="{25B29393-C86C-439E-B997-F7675E1B2B41}" type="pres">
      <dgm:prSet presAssocID="{DA26613B-2D49-455B-9BDA-2A4E0DABE08A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29F422-8A6E-42C8-BC54-AAD9607838A9}" type="pres">
      <dgm:prSet presAssocID="{DA26613B-2D49-455B-9BDA-2A4E0DABE08A}" presName="cycle" presStyleCnt="0"/>
      <dgm:spPr/>
    </dgm:pt>
    <dgm:pt modelId="{0681F744-CCE5-4946-9755-AE8096746F45}" type="pres">
      <dgm:prSet presAssocID="{DA26613B-2D49-455B-9BDA-2A4E0DABE08A}" presName="centerShape" presStyleCnt="0"/>
      <dgm:spPr/>
    </dgm:pt>
    <dgm:pt modelId="{DA287EAC-75C7-4C93-B6D7-F05C5E8443A7}" type="pres">
      <dgm:prSet presAssocID="{DA26613B-2D49-455B-9BDA-2A4E0DABE08A}" presName="connSite" presStyleLbl="node1" presStyleIdx="0" presStyleCnt="5"/>
      <dgm:spPr/>
    </dgm:pt>
    <dgm:pt modelId="{30D0198B-2634-4A34-A2A2-4EACD2FF7EA9}" type="pres">
      <dgm:prSet presAssocID="{DA26613B-2D49-455B-9BDA-2A4E0DABE08A}" presName="visible" presStyleLbl="node1" presStyleIdx="0" presStyleCnt="5"/>
      <dgm:spPr>
        <a:solidFill>
          <a:srgbClr val="2AD50D"/>
        </a:solidFill>
      </dgm:spPr>
    </dgm:pt>
    <dgm:pt modelId="{B23FB888-DBF1-4DF9-AC22-7F9236B0B5CD}" type="pres">
      <dgm:prSet presAssocID="{6756F64B-4737-4D4E-8011-3D4108F25A70}" presName="Name25" presStyleLbl="parChTrans1D1" presStyleIdx="0" presStyleCnt="4"/>
      <dgm:spPr/>
      <dgm:t>
        <a:bodyPr/>
        <a:lstStyle/>
        <a:p>
          <a:endParaRPr lang="en-US"/>
        </a:p>
      </dgm:t>
    </dgm:pt>
    <dgm:pt modelId="{508FF0FF-F854-48A0-8E96-D7A9EBE5E031}" type="pres">
      <dgm:prSet presAssocID="{0BA1C791-5CD0-439C-8423-6BA82A347F69}" presName="node" presStyleCnt="0"/>
      <dgm:spPr/>
    </dgm:pt>
    <dgm:pt modelId="{7BF4F6C0-BBA9-4C18-A04D-C4C6EDE85280}" type="pres">
      <dgm:prSet presAssocID="{0BA1C791-5CD0-439C-8423-6BA82A347F69}" presName="parentNode" presStyleLbl="node1" presStyleIdx="1" presStyleCnt="5" custScaleX="200230" custLinFactNeighborX="49304" custLinFactNeighborY="413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3EC414-319D-4D93-9362-D09C8E50216B}" type="pres">
      <dgm:prSet presAssocID="{0BA1C791-5CD0-439C-8423-6BA82A347F69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935B09-3DF7-4E8A-B1AC-6A9EF24116BD}" type="pres">
      <dgm:prSet presAssocID="{BC844B31-49A0-413B-8BFA-47D3ADDCC15A}" presName="Name25" presStyleLbl="parChTrans1D1" presStyleIdx="1" presStyleCnt="4"/>
      <dgm:spPr/>
      <dgm:t>
        <a:bodyPr/>
        <a:lstStyle/>
        <a:p>
          <a:endParaRPr lang="en-US"/>
        </a:p>
      </dgm:t>
    </dgm:pt>
    <dgm:pt modelId="{49CCA808-92F5-457C-AF2B-603B16D557FD}" type="pres">
      <dgm:prSet presAssocID="{F644AE3D-B56D-4C0A-8859-8974FAED30DC}" presName="node" presStyleCnt="0"/>
      <dgm:spPr/>
    </dgm:pt>
    <dgm:pt modelId="{972BCDED-B4B6-495A-9B5C-75D30F6FA864}" type="pres">
      <dgm:prSet presAssocID="{F644AE3D-B56D-4C0A-8859-8974FAED30DC}" presName="parentNode" presStyleLbl="node1" presStyleIdx="2" presStyleCnt="5" custScaleX="234137" custScaleY="113980" custLinFactX="59439" custLinFactNeighborX="100000" custLinFactNeighborY="-3150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7392AD-F5F4-44F2-BAB7-D673919D00FD}" type="pres">
      <dgm:prSet presAssocID="{F644AE3D-B56D-4C0A-8859-8974FAED30DC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A9F86D-71CD-4BF2-9EFB-A3C3D359AA98}" type="pres">
      <dgm:prSet presAssocID="{E772B060-1A45-47E0-A02D-FD252BAF0255}" presName="Name25" presStyleLbl="parChTrans1D1" presStyleIdx="2" presStyleCnt="4"/>
      <dgm:spPr/>
      <dgm:t>
        <a:bodyPr/>
        <a:lstStyle/>
        <a:p>
          <a:endParaRPr lang="en-US"/>
        </a:p>
      </dgm:t>
    </dgm:pt>
    <dgm:pt modelId="{DCD0B7BE-5B3E-4852-BDC3-0527CF275E80}" type="pres">
      <dgm:prSet presAssocID="{358745F8-08AA-429C-A3A7-17CEB7713191}" presName="node" presStyleCnt="0"/>
      <dgm:spPr/>
    </dgm:pt>
    <dgm:pt modelId="{123CDA39-7135-4765-90AC-C0EB4A1F74AF}" type="pres">
      <dgm:prSet presAssocID="{358745F8-08AA-429C-A3A7-17CEB7713191}" presName="parentNode" presStyleLbl="node1" presStyleIdx="3" presStyleCnt="5" custScaleX="268072" custScaleY="129066" custLinFactX="63343" custLinFactNeighborX="100000" custLinFactNeighborY="-3402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D7D838-FD5B-483F-A50C-97552465456E}" type="pres">
      <dgm:prSet presAssocID="{358745F8-08AA-429C-A3A7-17CEB7713191}" presName="childNod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C3B832-6F51-4E0E-A561-37DF1E11204F}" type="pres">
      <dgm:prSet presAssocID="{F31458E3-1E3D-4F84-94BA-8653E725D2EA}" presName="Name25" presStyleLbl="parChTrans1D1" presStyleIdx="3" presStyleCnt="4"/>
      <dgm:spPr/>
      <dgm:t>
        <a:bodyPr/>
        <a:lstStyle/>
        <a:p>
          <a:endParaRPr lang="en-US"/>
        </a:p>
      </dgm:t>
    </dgm:pt>
    <dgm:pt modelId="{707C0D3A-FF53-45AE-A83F-235AEF07FF55}" type="pres">
      <dgm:prSet presAssocID="{687A474F-A12C-41CB-91D2-F6BB62A7DC3C}" presName="node" presStyleCnt="0"/>
      <dgm:spPr/>
    </dgm:pt>
    <dgm:pt modelId="{F0E5E6F6-3264-4A30-A627-B30AD77D06F3}" type="pres">
      <dgm:prSet presAssocID="{687A474F-A12C-41CB-91D2-F6BB62A7DC3C}" presName="parentNode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220676-62B0-4665-9188-774CDA5E818B}" type="pres">
      <dgm:prSet presAssocID="{687A474F-A12C-41CB-91D2-F6BB62A7DC3C}" presName="childNode" presStyleLbl="revTx" presStyleIdx="0" presStyleCnt="1">
        <dgm:presLayoutVars>
          <dgm:bulletEnabled val="1"/>
        </dgm:presLayoutVars>
      </dgm:prSet>
      <dgm:spPr/>
    </dgm:pt>
  </dgm:ptLst>
  <dgm:cxnLst>
    <dgm:cxn modelId="{E08E215A-FEDA-422F-A5C2-30B5115675B7}" type="presOf" srcId="{DA26613B-2D49-455B-9BDA-2A4E0DABE08A}" destId="{25B29393-C86C-439E-B997-F7675E1B2B41}" srcOrd="0" destOrd="0" presId="urn:microsoft.com/office/officeart/2005/8/layout/radial2"/>
    <dgm:cxn modelId="{2C8ADFC9-AA8F-43C1-8DF8-2E5DEA41529F}" type="presOf" srcId="{7B709C1E-7FE9-4121-9C5E-8A593CAF7F0F}" destId="{323EC414-319D-4D93-9362-D09C8E50216B}" srcOrd="0" destOrd="0" presId="urn:microsoft.com/office/officeart/2005/8/layout/radial2"/>
    <dgm:cxn modelId="{F402920E-0930-49B9-B756-D190B2819547}" type="presOf" srcId="{E772B060-1A45-47E0-A02D-FD252BAF0255}" destId="{72A9F86D-71CD-4BF2-9EFB-A3C3D359AA98}" srcOrd="0" destOrd="0" presId="urn:microsoft.com/office/officeart/2005/8/layout/radial2"/>
    <dgm:cxn modelId="{A4BC0470-57DF-43E7-9339-1D9EE6493C90}" type="presOf" srcId="{358745F8-08AA-429C-A3A7-17CEB7713191}" destId="{123CDA39-7135-4765-90AC-C0EB4A1F74AF}" srcOrd="0" destOrd="0" presId="urn:microsoft.com/office/officeart/2005/8/layout/radial2"/>
    <dgm:cxn modelId="{60DBE710-2108-465C-AE34-2483A3F2BC67}" srcId="{0BA1C791-5CD0-439C-8423-6BA82A347F69}" destId="{7B709C1E-7FE9-4121-9C5E-8A593CAF7F0F}" srcOrd="0" destOrd="0" parTransId="{ED8ABF40-7588-497A-B6FF-47A2BEA09AAC}" sibTransId="{FD145EFF-81E8-47A8-BB39-FEC82324DA14}"/>
    <dgm:cxn modelId="{6E2B8A24-BF09-4C07-9B4B-A558F27685EB}" type="presOf" srcId="{0BA1C791-5CD0-439C-8423-6BA82A347F69}" destId="{7BF4F6C0-BBA9-4C18-A04D-C4C6EDE85280}" srcOrd="0" destOrd="0" presId="urn:microsoft.com/office/officeart/2005/8/layout/radial2"/>
    <dgm:cxn modelId="{59799FF1-8A9F-4BF1-B9A4-293260CD625B}" type="presOf" srcId="{687A474F-A12C-41CB-91D2-F6BB62A7DC3C}" destId="{F0E5E6F6-3264-4A30-A627-B30AD77D06F3}" srcOrd="0" destOrd="0" presId="urn:microsoft.com/office/officeart/2005/8/layout/radial2"/>
    <dgm:cxn modelId="{8F87C591-DB9F-4A6F-814F-A9764E72A56E}" srcId="{DA26613B-2D49-455B-9BDA-2A4E0DABE08A}" destId="{358745F8-08AA-429C-A3A7-17CEB7713191}" srcOrd="2" destOrd="0" parTransId="{E772B060-1A45-47E0-A02D-FD252BAF0255}" sibTransId="{E35B7554-DE65-460A-A0AA-FC98D2EB7317}"/>
    <dgm:cxn modelId="{5C83EBFA-6798-4B75-9298-91D16CD3B65D}" srcId="{DA26613B-2D49-455B-9BDA-2A4E0DABE08A}" destId="{687A474F-A12C-41CB-91D2-F6BB62A7DC3C}" srcOrd="3" destOrd="0" parTransId="{F31458E3-1E3D-4F84-94BA-8653E725D2EA}" sibTransId="{965021B9-2001-4C71-8857-E7CC6BE2EEED}"/>
    <dgm:cxn modelId="{273A19FA-F204-4D56-A992-BC98DDADBBFD}" type="presOf" srcId="{BC844B31-49A0-413B-8BFA-47D3ADDCC15A}" destId="{DD935B09-3DF7-4E8A-B1AC-6A9EF24116BD}" srcOrd="0" destOrd="0" presId="urn:microsoft.com/office/officeart/2005/8/layout/radial2"/>
    <dgm:cxn modelId="{64CC2AF8-21A1-4B20-9DA0-3C7750F5DE79}" type="presOf" srcId="{F31458E3-1E3D-4F84-94BA-8653E725D2EA}" destId="{8FC3B832-6F51-4E0E-A561-37DF1E11204F}" srcOrd="0" destOrd="0" presId="urn:microsoft.com/office/officeart/2005/8/layout/radial2"/>
    <dgm:cxn modelId="{B58B48C0-7D71-45E8-917D-5FB0C8E6A8F6}" srcId="{DA26613B-2D49-455B-9BDA-2A4E0DABE08A}" destId="{F644AE3D-B56D-4C0A-8859-8974FAED30DC}" srcOrd="1" destOrd="0" parTransId="{BC844B31-49A0-413B-8BFA-47D3ADDCC15A}" sibTransId="{73FF26C8-5D03-451B-BC43-E0879AB4A6EE}"/>
    <dgm:cxn modelId="{EE1F99AA-1194-4FA0-B0CA-EE3813D556D3}" srcId="{DA26613B-2D49-455B-9BDA-2A4E0DABE08A}" destId="{0BA1C791-5CD0-439C-8423-6BA82A347F69}" srcOrd="0" destOrd="0" parTransId="{6756F64B-4737-4D4E-8011-3D4108F25A70}" sibTransId="{87FE5357-64B1-4F26-8213-484AC848F93B}"/>
    <dgm:cxn modelId="{26FD2792-BB26-452F-80D7-AD039F013659}" type="presOf" srcId="{6756F64B-4737-4D4E-8011-3D4108F25A70}" destId="{B23FB888-DBF1-4DF9-AC22-7F9236B0B5CD}" srcOrd="0" destOrd="0" presId="urn:microsoft.com/office/officeart/2005/8/layout/radial2"/>
    <dgm:cxn modelId="{723F34FC-195D-48DD-9B8A-2A6584A37FCB}" type="presOf" srcId="{F644AE3D-B56D-4C0A-8859-8974FAED30DC}" destId="{972BCDED-B4B6-495A-9B5C-75D30F6FA864}" srcOrd="0" destOrd="0" presId="urn:microsoft.com/office/officeart/2005/8/layout/radial2"/>
    <dgm:cxn modelId="{154DF164-FE63-4C9B-84DF-E149A056F15C}" type="presParOf" srcId="{25B29393-C86C-439E-B997-F7675E1B2B41}" destId="{3229F422-8A6E-42C8-BC54-AAD9607838A9}" srcOrd="0" destOrd="0" presId="urn:microsoft.com/office/officeart/2005/8/layout/radial2"/>
    <dgm:cxn modelId="{01EF6DF2-A58C-468E-AFB6-524EE55190D4}" type="presParOf" srcId="{3229F422-8A6E-42C8-BC54-AAD9607838A9}" destId="{0681F744-CCE5-4946-9755-AE8096746F45}" srcOrd="0" destOrd="0" presId="urn:microsoft.com/office/officeart/2005/8/layout/radial2"/>
    <dgm:cxn modelId="{84B5B297-4BEF-42B7-9A7B-2FA65302CE89}" type="presParOf" srcId="{0681F744-CCE5-4946-9755-AE8096746F45}" destId="{DA287EAC-75C7-4C93-B6D7-F05C5E8443A7}" srcOrd="0" destOrd="0" presId="urn:microsoft.com/office/officeart/2005/8/layout/radial2"/>
    <dgm:cxn modelId="{63FC1FA4-FF11-4623-BD29-FC26B35CF7D1}" type="presParOf" srcId="{0681F744-CCE5-4946-9755-AE8096746F45}" destId="{30D0198B-2634-4A34-A2A2-4EACD2FF7EA9}" srcOrd="1" destOrd="0" presId="urn:microsoft.com/office/officeart/2005/8/layout/radial2"/>
    <dgm:cxn modelId="{F7533FFB-343F-4C1A-9182-10E753C811D2}" type="presParOf" srcId="{3229F422-8A6E-42C8-BC54-AAD9607838A9}" destId="{B23FB888-DBF1-4DF9-AC22-7F9236B0B5CD}" srcOrd="1" destOrd="0" presId="urn:microsoft.com/office/officeart/2005/8/layout/radial2"/>
    <dgm:cxn modelId="{D380FFD3-199B-4540-9357-27604353C003}" type="presParOf" srcId="{3229F422-8A6E-42C8-BC54-AAD9607838A9}" destId="{508FF0FF-F854-48A0-8E96-D7A9EBE5E031}" srcOrd="2" destOrd="0" presId="urn:microsoft.com/office/officeart/2005/8/layout/radial2"/>
    <dgm:cxn modelId="{0774EDD3-5537-4A89-9AC1-263C3CC25CB8}" type="presParOf" srcId="{508FF0FF-F854-48A0-8E96-D7A9EBE5E031}" destId="{7BF4F6C0-BBA9-4C18-A04D-C4C6EDE85280}" srcOrd="0" destOrd="0" presId="urn:microsoft.com/office/officeart/2005/8/layout/radial2"/>
    <dgm:cxn modelId="{36D1F844-0354-432D-BF0B-B81DC7F3F546}" type="presParOf" srcId="{508FF0FF-F854-48A0-8E96-D7A9EBE5E031}" destId="{323EC414-319D-4D93-9362-D09C8E50216B}" srcOrd="1" destOrd="0" presId="urn:microsoft.com/office/officeart/2005/8/layout/radial2"/>
    <dgm:cxn modelId="{82B6B25D-8FAC-4978-A59A-165B17EAE0FC}" type="presParOf" srcId="{3229F422-8A6E-42C8-BC54-AAD9607838A9}" destId="{DD935B09-3DF7-4E8A-B1AC-6A9EF24116BD}" srcOrd="3" destOrd="0" presId="urn:microsoft.com/office/officeart/2005/8/layout/radial2"/>
    <dgm:cxn modelId="{30FCAEA1-164A-4D24-A3D5-19A415C2678C}" type="presParOf" srcId="{3229F422-8A6E-42C8-BC54-AAD9607838A9}" destId="{49CCA808-92F5-457C-AF2B-603B16D557FD}" srcOrd="4" destOrd="0" presId="urn:microsoft.com/office/officeart/2005/8/layout/radial2"/>
    <dgm:cxn modelId="{5B2A3B44-4F7E-4EB3-8C79-30E461298F47}" type="presParOf" srcId="{49CCA808-92F5-457C-AF2B-603B16D557FD}" destId="{972BCDED-B4B6-495A-9B5C-75D30F6FA864}" srcOrd="0" destOrd="0" presId="urn:microsoft.com/office/officeart/2005/8/layout/radial2"/>
    <dgm:cxn modelId="{33C12F3B-7DFD-4435-9677-F1F9D8FA043B}" type="presParOf" srcId="{49CCA808-92F5-457C-AF2B-603B16D557FD}" destId="{627392AD-F5F4-44F2-BAB7-D673919D00FD}" srcOrd="1" destOrd="0" presId="urn:microsoft.com/office/officeart/2005/8/layout/radial2"/>
    <dgm:cxn modelId="{4E36BC04-D395-4765-B5D7-9655109A59A6}" type="presParOf" srcId="{3229F422-8A6E-42C8-BC54-AAD9607838A9}" destId="{72A9F86D-71CD-4BF2-9EFB-A3C3D359AA98}" srcOrd="5" destOrd="0" presId="urn:microsoft.com/office/officeart/2005/8/layout/radial2"/>
    <dgm:cxn modelId="{AD9A37BE-B847-4085-A3B5-FB97C81A4E81}" type="presParOf" srcId="{3229F422-8A6E-42C8-BC54-AAD9607838A9}" destId="{DCD0B7BE-5B3E-4852-BDC3-0527CF275E80}" srcOrd="6" destOrd="0" presId="urn:microsoft.com/office/officeart/2005/8/layout/radial2"/>
    <dgm:cxn modelId="{3AD0C83B-18F5-4213-B71D-0E8CD2212849}" type="presParOf" srcId="{DCD0B7BE-5B3E-4852-BDC3-0527CF275E80}" destId="{123CDA39-7135-4765-90AC-C0EB4A1F74AF}" srcOrd="0" destOrd="0" presId="urn:microsoft.com/office/officeart/2005/8/layout/radial2"/>
    <dgm:cxn modelId="{F762390A-D81B-48B9-85FA-31D1E6410F7D}" type="presParOf" srcId="{DCD0B7BE-5B3E-4852-BDC3-0527CF275E80}" destId="{37D7D838-FD5B-483F-A50C-97552465456E}" srcOrd="1" destOrd="0" presId="urn:microsoft.com/office/officeart/2005/8/layout/radial2"/>
    <dgm:cxn modelId="{A12C0A74-366A-4E5C-9295-C9C52F727E37}" type="presParOf" srcId="{3229F422-8A6E-42C8-BC54-AAD9607838A9}" destId="{8FC3B832-6F51-4E0E-A561-37DF1E11204F}" srcOrd="7" destOrd="0" presId="urn:microsoft.com/office/officeart/2005/8/layout/radial2"/>
    <dgm:cxn modelId="{61E1696D-BF3F-44FB-9504-D4A8DAC334BA}" type="presParOf" srcId="{3229F422-8A6E-42C8-BC54-AAD9607838A9}" destId="{707C0D3A-FF53-45AE-A83F-235AEF07FF55}" srcOrd="8" destOrd="0" presId="urn:microsoft.com/office/officeart/2005/8/layout/radial2"/>
    <dgm:cxn modelId="{401C24D1-00CB-4780-9293-024249F2E93E}" type="presParOf" srcId="{707C0D3A-FF53-45AE-A83F-235AEF07FF55}" destId="{F0E5E6F6-3264-4A30-A627-B30AD77D06F3}" srcOrd="0" destOrd="0" presId="urn:microsoft.com/office/officeart/2005/8/layout/radial2"/>
    <dgm:cxn modelId="{40B5239E-6CBE-45AD-917A-0E50F8F8114F}" type="presParOf" srcId="{707C0D3A-FF53-45AE-A83F-235AEF07FF55}" destId="{37220676-62B0-4665-9188-774CDA5E818B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5B4D760-4CFB-4993-9D93-B94CB8BBECDA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C2DD68-2379-4663-A07A-D91F1C400131}">
      <dgm:prSet phldrT="[Text]"/>
      <dgm:spPr/>
      <dgm:t>
        <a:bodyPr/>
        <a:lstStyle/>
        <a:p>
          <a:r>
            <a:rPr lang="en-US" dirty="0" smtClean="0"/>
            <a:t>Facilities</a:t>
          </a:r>
          <a:endParaRPr lang="en-US" dirty="0"/>
        </a:p>
      </dgm:t>
    </dgm:pt>
    <dgm:pt modelId="{EE599658-660D-4960-A4F4-5538430A6B4D}" type="parTrans" cxnId="{3DAC1B57-EF39-48E0-86AF-C539318628A7}">
      <dgm:prSet/>
      <dgm:spPr/>
      <dgm:t>
        <a:bodyPr/>
        <a:lstStyle/>
        <a:p>
          <a:endParaRPr lang="en-US"/>
        </a:p>
      </dgm:t>
    </dgm:pt>
    <dgm:pt modelId="{FC049015-1DBD-40CA-85E0-20704B094081}" type="sibTrans" cxnId="{3DAC1B57-EF39-48E0-86AF-C539318628A7}">
      <dgm:prSet/>
      <dgm:spPr/>
      <dgm:t>
        <a:bodyPr/>
        <a:lstStyle/>
        <a:p>
          <a:endParaRPr lang="en-US"/>
        </a:p>
      </dgm:t>
    </dgm:pt>
    <dgm:pt modelId="{ACAB80C1-926F-4770-90AD-7D8442D1796C}">
      <dgm:prSet phldrT="[Text]"/>
      <dgm:spPr/>
      <dgm:t>
        <a:bodyPr/>
        <a:lstStyle/>
        <a:p>
          <a:r>
            <a:rPr lang="en-US" dirty="0" smtClean="0"/>
            <a:t>Districts</a:t>
          </a:r>
          <a:endParaRPr lang="en-US" dirty="0"/>
        </a:p>
      </dgm:t>
    </dgm:pt>
    <dgm:pt modelId="{A928F562-9D17-4D32-95E9-8AD7CD944569}" type="parTrans" cxnId="{F67C776E-8F29-4A60-AEA6-595C131C10D6}">
      <dgm:prSet/>
      <dgm:spPr/>
      <dgm:t>
        <a:bodyPr/>
        <a:lstStyle/>
        <a:p>
          <a:endParaRPr lang="en-US"/>
        </a:p>
      </dgm:t>
    </dgm:pt>
    <dgm:pt modelId="{4BEA9726-6371-48E9-BBF9-E2C31243F136}" type="sibTrans" cxnId="{F67C776E-8F29-4A60-AEA6-595C131C10D6}">
      <dgm:prSet/>
      <dgm:spPr/>
      <dgm:t>
        <a:bodyPr/>
        <a:lstStyle/>
        <a:p>
          <a:endParaRPr lang="en-US"/>
        </a:p>
      </dgm:t>
    </dgm:pt>
    <dgm:pt modelId="{F448170E-9395-4E37-BAD1-67B7611F15F4}">
      <dgm:prSet phldrT="[Text]"/>
      <dgm:spPr/>
      <dgm:t>
        <a:bodyPr/>
        <a:lstStyle/>
        <a:p>
          <a:r>
            <a:rPr lang="en-US" dirty="0" smtClean="0"/>
            <a:t>Provinces</a:t>
          </a:r>
          <a:endParaRPr lang="en-US" dirty="0"/>
        </a:p>
      </dgm:t>
    </dgm:pt>
    <dgm:pt modelId="{9EE81DD8-9C75-4994-BC23-7140261F0B66}" type="parTrans" cxnId="{D87EE5E5-D720-4DB0-98B4-9A829D13708D}">
      <dgm:prSet/>
      <dgm:spPr/>
      <dgm:t>
        <a:bodyPr/>
        <a:lstStyle/>
        <a:p>
          <a:endParaRPr lang="en-US"/>
        </a:p>
      </dgm:t>
    </dgm:pt>
    <dgm:pt modelId="{E5B61C1A-E3A9-4D18-A3E2-6BDF8692F06A}" type="sibTrans" cxnId="{D87EE5E5-D720-4DB0-98B4-9A829D13708D}">
      <dgm:prSet/>
      <dgm:spPr/>
      <dgm:t>
        <a:bodyPr/>
        <a:lstStyle/>
        <a:p>
          <a:endParaRPr lang="en-US"/>
        </a:p>
      </dgm:t>
    </dgm:pt>
    <dgm:pt modelId="{ACAFD512-7E3F-4134-890A-36FAB932DED5}">
      <dgm:prSet/>
      <dgm:spPr/>
      <dgm:t>
        <a:bodyPr/>
        <a:lstStyle/>
        <a:p>
          <a:endParaRPr lang="en-US"/>
        </a:p>
      </dgm:t>
    </dgm:pt>
    <dgm:pt modelId="{CBB33814-4F6A-4970-B51A-57AA1D374DE8}" type="parTrans" cxnId="{9537E153-C80A-4C3F-AB6D-FB3377735148}">
      <dgm:prSet/>
      <dgm:spPr/>
      <dgm:t>
        <a:bodyPr/>
        <a:lstStyle/>
        <a:p>
          <a:endParaRPr lang="en-US"/>
        </a:p>
      </dgm:t>
    </dgm:pt>
    <dgm:pt modelId="{76DAA214-9D13-4354-BE47-41D4A0712C84}" type="sibTrans" cxnId="{9537E153-C80A-4C3F-AB6D-FB3377735148}">
      <dgm:prSet/>
      <dgm:spPr/>
      <dgm:t>
        <a:bodyPr/>
        <a:lstStyle/>
        <a:p>
          <a:endParaRPr lang="en-US"/>
        </a:p>
      </dgm:t>
    </dgm:pt>
    <dgm:pt modelId="{DBA9CF5E-3BFE-496A-BCF6-13D227BAFE42}">
      <dgm:prSet/>
      <dgm:spPr/>
      <dgm:t>
        <a:bodyPr/>
        <a:lstStyle/>
        <a:p>
          <a:r>
            <a:rPr lang="en-US" dirty="0" err="1" smtClean="0"/>
            <a:t>NDoH</a:t>
          </a:r>
          <a:endParaRPr lang="en-US" dirty="0"/>
        </a:p>
      </dgm:t>
    </dgm:pt>
    <dgm:pt modelId="{32E1CCE4-B7F8-427F-998A-C9BE1920231D}" type="parTrans" cxnId="{CD02543A-2B15-444A-9CD1-88E936001E9F}">
      <dgm:prSet/>
      <dgm:spPr/>
      <dgm:t>
        <a:bodyPr/>
        <a:lstStyle/>
        <a:p>
          <a:endParaRPr lang="en-US"/>
        </a:p>
      </dgm:t>
    </dgm:pt>
    <dgm:pt modelId="{0BCE1A35-FE9C-47FB-997D-4A11097D6793}" type="sibTrans" cxnId="{CD02543A-2B15-444A-9CD1-88E936001E9F}">
      <dgm:prSet/>
      <dgm:spPr/>
      <dgm:t>
        <a:bodyPr/>
        <a:lstStyle/>
        <a:p>
          <a:endParaRPr lang="en-US"/>
        </a:p>
      </dgm:t>
    </dgm:pt>
    <dgm:pt modelId="{FD2E6322-311C-4C37-81C9-77E180324C03}">
      <dgm:prSet/>
      <dgm:spPr/>
      <dgm:t>
        <a:bodyPr/>
        <a:lstStyle/>
        <a:p>
          <a:endParaRPr lang="en-US"/>
        </a:p>
      </dgm:t>
    </dgm:pt>
    <dgm:pt modelId="{676B3856-3C9A-448B-86FD-697E09190B56}" type="parTrans" cxnId="{59E3ECF8-5F3F-417D-B967-37411104D021}">
      <dgm:prSet/>
      <dgm:spPr/>
      <dgm:t>
        <a:bodyPr/>
        <a:lstStyle/>
        <a:p>
          <a:endParaRPr lang="en-US"/>
        </a:p>
      </dgm:t>
    </dgm:pt>
    <dgm:pt modelId="{ADAA179C-78DA-47C9-A5C4-37B2E7FB5240}" type="sibTrans" cxnId="{59E3ECF8-5F3F-417D-B967-37411104D021}">
      <dgm:prSet/>
      <dgm:spPr/>
      <dgm:t>
        <a:bodyPr/>
        <a:lstStyle/>
        <a:p>
          <a:endParaRPr lang="en-US"/>
        </a:p>
      </dgm:t>
    </dgm:pt>
    <dgm:pt modelId="{D3F142BB-2EB7-40CD-AE62-50F10127178A}" type="pres">
      <dgm:prSet presAssocID="{A5B4D760-4CFB-4993-9D93-B94CB8BBECDA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823C86-E4C2-4B73-B5C3-E523DF21A50F}" type="pres">
      <dgm:prSet presAssocID="{A5B4D760-4CFB-4993-9D93-B94CB8BBECDA}" presName="arrow" presStyleLbl="bgShp" presStyleIdx="0" presStyleCnt="1" custLinFactNeighborX="700" custLinFactNeighborY="958"/>
      <dgm:spPr/>
    </dgm:pt>
    <dgm:pt modelId="{0249F328-87A5-4D67-9D91-157D6AE3F953}" type="pres">
      <dgm:prSet presAssocID="{A5B4D760-4CFB-4993-9D93-B94CB8BBECDA}" presName="arrowDiagram5" presStyleCnt="0"/>
      <dgm:spPr/>
    </dgm:pt>
    <dgm:pt modelId="{C00C996A-68ED-421B-9EEB-C44AADE69C4F}" type="pres">
      <dgm:prSet presAssocID="{2CC2DD68-2379-4663-A07A-D91F1C400131}" presName="bullet5a" presStyleLbl="node1" presStyleIdx="0" presStyleCnt="5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</dgm:pt>
    <dgm:pt modelId="{3F8C0D5F-56CC-4518-940A-A48300A64540}" type="pres">
      <dgm:prSet presAssocID="{2CC2DD68-2379-4663-A07A-D91F1C400131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2BD062-E9BC-490D-8A4A-16725D7C8B2E}" type="pres">
      <dgm:prSet presAssocID="{ACAB80C1-926F-4770-90AD-7D8442D1796C}" presName="bullet5b" presStyleLbl="node1" presStyleIdx="1" presStyleCnt="5" custLinFactNeighborX="79752" custLinFactNeighborY="-78733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</dgm:pt>
    <dgm:pt modelId="{D0A91368-E0FE-4143-B9AA-89469E015987}" type="pres">
      <dgm:prSet presAssocID="{ACAB80C1-926F-4770-90AD-7D8442D1796C}" presName="textBox5b" presStyleLbl="revTx" presStyleIdx="1" presStyleCnt="5" custLinFactNeighborX="27083" custLinFactNeighborY="-111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210FDF-5B7E-45B2-835E-FDAF17C6D679}" type="pres">
      <dgm:prSet presAssocID="{F448170E-9395-4E37-BAD1-67B7611F15F4}" presName="bullet5c" presStyleLbl="node1" presStyleIdx="2" presStyleCnt="5" custLinFactNeighborX="83218" custLinFactNeighborY="-74394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/>
    </dgm:pt>
    <dgm:pt modelId="{5C8457C6-5DD9-4954-8130-DD98CC80ABC3}" type="pres">
      <dgm:prSet presAssocID="{F448170E-9395-4E37-BAD1-67B7611F15F4}" presName="textBox5c" presStyleLbl="revTx" presStyleIdx="2" presStyleCnt="5" custAng="311772" custLinFactNeighborX="25170" custLinFactNeighborY="-74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2833C5-3AEF-4030-84E8-2A1E6CE296A4}" type="pres">
      <dgm:prSet presAssocID="{ACAFD512-7E3F-4134-890A-36FAB932DED5}" presName="bullet5d" presStyleLbl="node1" presStyleIdx="3" presStyleCnt="5" custFlipHor="1" custScaleX="10475" custLinFactX="300000" custLinFactY="300000" custLinFactNeighborX="386309" custLinFactNeighborY="328743"/>
      <dgm:spPr/>
    </dgm:pt>
    <dgm:pt modelId="{A58DA65A-0966-4779-8861-88010EE52941}" type="pres">
      <dgm:prSet presAssocID="{ACAFD512-7E3F-4134-890A-36FAB932DED5}" presName="textBox5d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CBD74D-373A-4B67-BB93-AFCDD3676241}" type="pres">
      <dgm:prSet presAssocID="{DBA9CF5E-3BFE-496A-BCF6-13D227BAFE42}" presName="bullet5e" presStyleLbl="node1" presStyleIdx="4" presStyleCnt="5" custLinFactX="-56345" custLinFactNeighborX="-100000" custLinFactNeighborY="370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</dgm:pt>
    <dgm:pt modelId="{D0EF010E-9D28-44EE-A202-BAD4499EFCB7}" type="pres">
      <dgm:prSet presAssocID="{DBA9CF5E-3BFE-496A-BCF6-13D227BAFE42}" presName="textBox5e" presStyleLbl="revTx" presStyleIdx="4" presStyleCnt="5" custAng="532923" custLinFactNeighborX="-77192" custLinFactNeighborY="121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2B5BA6-C849-4A59-ACA4-B39C1BFB56BC}" type="presOf" srcId="{A5B4D760-4CFB-4993-9D93-B94CB8BBECDA}" destId="{D3F142BB-2EB7-40CD-AE62-50F10127178A}" srcOrd="0" destOrd="0" presId="urn:microsoft.com/office/officeart/2005/8/layout/arrow2"/>
    <dgm:cxn modelId="{3DAC1B57-EF39-48E0-86AF-C539318628A7}" srcId="{A5B4D760-4CFB-4993-9D93-B94CB8BBECDA}" destId="{2CC2DD68-2379-4663-A07A-D91F1C400131}" srcOrd="0" destOrd="0" parTransId="{EE599658-660D-4960-A4F4-5538430A6B4D}" sibTransId="{FC049015-1DBD-40CA-85E0-20704B094081}"/>
    <dgm:cxn modelId="{7CE6A9F6-DA22-459B-A433-58E5F8666303}" type="presOf" srcId="{2CC2DD68-2379-4663-A07A-D91F1C400131}" destId="{3F8C0D5F-56CC-4518-940A-A48300A64540}" srcOrd="0" destOrd="0" presId="urn:microsoft.com/office/officeart/2005/8/layout/arrow2"/>
    <dgm:cxn modelId="{82978467-8809-4C9A-9F38-4A5B31F62B32}" type="presOf" srcId="{F448170E-9395-4E37-BAD1-67B7611F15F4}" destId="{5C8457C6-5DD9-4954-8130-DD98CC80ABC3}" srcOrd="0" destOrd="0" presId="urn:microsoft.com/office/officeart/2005/8/layout/arrow2"/>
    <dgm:cxn modelId="{9537E153-C80A-4C3F-AB6D-FB3377735148}" srcId="{A5B4D760-4CFB-4993-9D93-B94CB8BBECDA}" destId="{ACAFD512-7E3F-4134-890A-36FAB932DED5}" srcOrd="3" destOrd="0" parTransId="{CBB33814-4F6A-4970-B51A-57AA1D374DE8}" sibTransId="{76DAA214-9D13-4354-BE47-41D4A0712C84}"/>
    <dgm:cxn modelId="{274315E2-6104-49C9-8200-E27A31BF95C0}" type="presOf" srcId="{ACAFD512-7E3F-4134-890A-36FAB932DED5}" destId="{A58DA65A-0966-4779-8861-88010EE52941}" srcOrd="0" destOrd="0" presId="urn:microsoft.com/office/officeart/2005/8/layout/arrow2"/>
    <dgm:cxn modelId="{F67C776E-8F29-4A60-AEA6-595C131C10D6}" srcId="{A5B4D760-4CFB-4993-9D93-B94CB8BBECDA}" destId="{ACAB80C1-926F-4770-90AD-7D8442D1796C}" srcOrd="1" destOrd="0" parTransId="{A928F562-9D17-4D32-95E9-8AD7CD944569}" sibTransId="{4BEA9726-6371-48E9-BBF9-E2C31243F136}"/>
    <dgm:cxn modelId="{D87EE5E5-D720-4DB0-98B4-9A829D13708D}" srcId="{A5B4D760-4CFB-4993-9D93-B94CB8BBECDA}" destId="{F448170E-9395-4E37-BAD1-67B7611F15F4}" srcOrd="2" destOrd="0" parTransId="{9EE81DD8-9C75-4994-BC23-7140261F0B66}" sibTransId="{E5B61C1A-E3A9-4D18-A3E2-6BDF8692F06A}"/>
    <dgm:cxn modelId="{59E3ECF8-5F3F-417D-B967-37411104D021}" srcId="{A5B4D760-4CFB-4993-9D93-B94CB8BBECDA}" destId="{FD2E6322-311C-4C37-81C9-77E180324C03}" srcOrd="5" destOrd="0" parTransId="{676B3856-3C9A-448B-86FD-697E09190B56}" sibTransId="{ADAA179C-78DA-47C9-A5C4-37B2E7FB5240}"/>
    <dgm:cxn modelId="{654EB9C7-5BA7-478F-BF80-FD1215176574}" type="presOf" srcId="{ACAB80C1-926F-4770-90AD-7D8442D1796C}" destId="{D0A91368-E0FE-4143-B9AA-89469E015987}" srcOrd="0" destOrd="0" presId="urn:microsoft.com/office/officeart/2005/8/layout/arrow2"/>
    <dgm:cxn modelId="{CD02543A-2B15-444A-9CD1-88E936001E9F}" srcId="{A5B4D760-4CFB-4993-9D93-B94CB8BBECDA}" destId="{DBA9CF5E-3BFE-496A-BCF6-13D227BAFE42}" srcOrd="4" destOrd="0" parTransId="{32E1CCE4-B7F8-427F-998A-C9BE1920231D}" sibTransId="{0BCE1A35-FE9C-47FB-997D-4A11097D6793}"/>
    <dgm:cxn modelId="{A7CB3B40-418D-4CA3-880B-6FFC9B7BA060}" type="presOf" srcId="{DBA9CF5E-3BFE-496A-BCF6-13D227BAFE42}" destId="{D0EF010E-9D28-44EE-A202-BAD4499EFCB7}" srcOrd="0" destOrd="0" presId="urn:microsoft.com/office/officeart/2005/8/layout/arrow2"/>
    <dgm:cxn modelId="{5DC1833F-3405-4AE4-AC5C-33E4C4BC75E5}" type="presParOf" srcId="{D3F142BB-2EB7-40CD-AE62-50F10127178A}" destId="{6C823C86-E4C2-4B73-B5C3-E523DF21A50F}" srcOrd="0" destOrd="0" presId="urn:microsoft.com/office/officeart/2005/8/layout/arrow2"/>
    <dgm:cxn modelId="{AA08031A-E4AC-44BD-843B-3D47BCDC45DD}" type="presParOf" srcId="{D3F142BB-2EB7-40CD-AE62-50F10127178A}" destId="{0249F328-87A5-4D67-9D91-157D6AE3F953}" srcOrd="1" destOrd="0" presId="urn:microsoft.com/office/officeart/2005/8/layout/arrow2"/>
    <dgm:cxn modelId="{DDCD7CC7-3CA3-4A21-99F9-B3FDF2B590A9}" type="presParOf" srcId="{0249F328-87A5-4D67-9D91-157D6AE3F953}" destId="{C00C996A-68ED-421B-9EEB-C44AADE69C4F}" srcOrd="0" destOrd="0" presId="urn:microsoft.com/office/officeart/2005/8/layout/arrow2"/>
    <dgm:cxn modelId="{F9937DB6-4747-4858-93A3-A8EA6D3D247F}" type="presParOf" srcId="{0249F328-87A5-4D67-9D91-157D6AE3F953}" destId="{3F8C0D5F-56CC-4518-940A-A48300A64540}" srcOrd="1" destOrd="0" presId="urn:microsoft.com/office/officeart/2005/8/layout/arrow2"/>
    <dgm:cxn modelId="{019791E7-4EC8-40F9-9768-1612F11B70D4}" type="presParOf" srcId="{0249F328-87A5-4D67-9D91-157D6AE3F953}" destId="{D42BD062-E9BC-490D-8A4A-16725D7C8B2E}" srcOrd="2" destOrd="0" presId="urn:microsoft.com/office/officeart/2005/8/layout/arrow2"/>
    <dgm:cxn modelId="{6BB20AFD-FE35-49C9-B390-7D8EF2377C63}" type="presParOf" srcId="{0249F328-87A5-4D67-9D91-157D6AE3F953}" destId="{D0A91368-E0FE-4143-B9AA-89469E015987}" srcOrd="3" destOrd="0" presId="urn:microsoft.com/office/officeart/2005/8/layout/arrow2"/>
    <dgm:cxn modelId="{FDC0A88E-8361-462F-8785-F865C43A8E53}" type="presParOf" srcId="{0249F328-87A5-4D67-9D91-157D6AE3F953}" destId="{AD210FDF-5B7E-45B2-835E-FDAF17C6D679}" srcOrd="4" destOrd="0" presId="urn:microsoft.com/office/officeart/2005/8/layout/arrow2"/>
    <dgm:cxn modelId="{F1015742-A919-43DA-8A6B-42F94BF8F435}" type="presParOf" srcId="{0249F328-87A5-4D67-9D91-157D6AE3F953}" destId="{5C8457C6-5DD9-4954-8130-DD98CC80ABC3}" srcOrd="5" destOrd="0" presId="urn:microsoft.com/office/officeart/2005/8/layout/arrow2"/>
    <dgm:cxn modelId="{50EFDB4D-FC3E-49DA-9EA6-D604A976EF1D}" type="presParOf" srcId="{0249F328-87A5-4D67-9D91-157D6AE3F953}" destId="{C42833C5-3AEF-4030-84E8-2A1E6CE296A4}" srcOrd="6" destOrd="0" presId="urn:microsoft.com/office/officeart/2005/8/layout/arrow2"/>
    <dgm:cxn modelId="{A55D124D-58CC-4073-A9A4-AC092A51A2EB}" type="presParOf" srcId="{0249F328-87A5-4D67-9D91-157D6AE3F953}" destId="{A58DA65A-0966-4779-8861-88010EE52941}" srcOrd="7" destOrd="0" presId="urn:microsoft.com/office/officeart/2005/8/layout/arrow2"/>
    <dgm:cxn modelId="{E71B526C-ADE4-4404-BC2D-BCB31213E7BF}" type="presParOf" srcId="{0249F328-87A5-4D67-9D91-157D6AE3F953}" destId="{52CBD74D-373A-4B67-BB93-AFCDD3676241}" srcOrd="8" destOrd="0" presId="urn:microsoft.com/office/officeart/2005/8/layout/arrow2"/>
    <dgm:cxn modelId="{33DA0CD0-6641-4BD2-9AEE-B52606C65885}" type="presParOf" srcId="{0249F328-87A5-4D67-9D91-157D6AE3F953}" destId="{D0EF010E-9D28-44EE-A202-BAD4499EFCB7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C3B832-6F51-4E0E-A561-37DF1E11204F}">
      <dsp:nvSpPr>
        <dsp:cNvPr id="0" name=""/>
        <dsp:cNvSpPr/>
      </dsp:nvSpPr>
      <dsp:spPr>
        <a:xfrm rot="3683299">
          <a:off x="2484995" y="3585245"/>
          <a:ext cx="942263" cy="36782"/>
        </a:xfrm>
        <a:custGeom>
          <a:avLst/>
          <a:gdLst/>
          <a:ahLst/>
          <a:cxnLst/>
          <a:rect l="0" t="0" r="0" b="0"/>
          <a:pathLst>
            <a:path>
              <a:moveTo>
                <a:pt x="0" y="18391"/>
              </a:moveTo>
              <a:lnTo>
                <a:pt x="942263" y="18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A9F86D-71CD-4BF2-9EFB-A3C3D359AA98}">
      <dsp:nvSpPr>
        <dsp:cNvPr id="0" name=""/>
        <dsp:cNvSpPr/>
      </dsp:nvSpPr>
      <dsp:spPr>
        <a:xfrm rot="344024">
          <a:off x="3024574" y="2647050"/>
          <a:ext cx="1275748" cy="36782"/>
        </a:xfrm>
        <a:custGeom>
          <a:avLst/>
          <a:gdLst/>
          <a:ahLst/>
          <a:cxnLst/>
          <a:rect l="0" t="0" r="0" b="0"/>
          <a:pathLst>
            <a:path>
              <a:moveTo>
                <a:pt x="0" y="18391"/>
              </a:moveTo>
              <a:lnTo>
                <a:pt x="1275748" y="18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935B09-3DF7-4E8A-B1AC-6A9EF24116BD}">
      <dsp:nvSpPr>
        <dsp:cNvPr id="0" name=""/>
        <dsp:cNvSpPr/>
      </dsp:nvSpPr>
      <dsp:spPr>
        <a:xfrm rot="20546245">
          <a:off x="2987580" y="2050531"/>
          <a:ext cx="1724216" cy="36782"/>
        </a:xfrm>
        <a:custGeom>
          <a:avLst/>
          <a:gdLst/>
          <a:ahLst/>
          <a:cxnLst/>
          <a:rect l="0" t="0" r="0" b="0"/>
          <a:pathLst>
            <a:path>
              <a:moveTo>
                <a:pt x="0" y="18391"/>
              </a:moveTo>
              <a:lnTo>
                <a:pt x="1724216" y="18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3FB888-DBF1-4DF9-AC22-7F9236B0B5CD}">
      <dsp:nvSpPr>
        <dsp:cNvPr id="0" name=""/>
        <dsp:cNvSpPr/>
      </dsp:nvSpPr>
      <dsp:spPr>
        <a:xfrm rot="18461306">
          <a:off x="2694867" y="1488681"/>
          <a:ext cx="947722" cy="36782"/>
        </a:xfrm>
        <a:custGeom>
          <a:avLst/>
          <a:gdLst/>
          <a:ahLst/>
          <a:cxnLst/>
          <a:rect l="0" t="0" r="0" b="0"/>
          <a:pathLst>
            <a:path>
              <a:moveTo>
                <a:pt x="0" y="18391"/>
              </a:moveTo>
              <a:lnTo>
                <a:pt x="947722" y="1839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D0198B-2634-4A34-A2A2-4EACD2FF7EA9}">
      <dsp:nvSpPr>
        <dsp:cNvPr id="0" name=""/>
        <dsp:cNvSpPr/>
      </dsp:nvSpPr>
      <dsp:spPr>
        <a:xfrm>
          <a:off x="1439508" y="1601780"/>
          <a:ext cx="1868537" cy="1868537"/>
        </a:xfrm>
        <a:prstGeom prst="ellipse">
          <a:avLst/>
        </a:prstGeom>
        <a:solidFill>
          <a:srgbClr val="2AD50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F4F6C0-BBA9-4C18-A04D-C4C6EDE85280}">
      <dsp:nvSpPr>
        <dsp:cNvPr id="0" name=""/>
        <dsp:cNvSpPr/>
      </dsp:nvSpPr>
      <dsp:spPr>
        <a:xfrm>
          <a:off x="2740059" y="48539"/>
          <a:ext cx="2244823" cy="1121122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kern="1200" dirty="0" smtClean="0"/>
            <a:t>TIMING - </a:t>
          </a:r>
          <a:r>
            <a:rPr lang="en-US" sz="1400" kern="1200" dirty="0" smtClean="0"/>
            <a:t>2</a:t>
          </a:r>
          <a:r>
            <a:rPr lang="en-US" sz="1400" kern="1200" baseline="30000" dirty="0" smtClean="0"/>
            <a:t>ND</a:t>
          </a:r>
          <a:r>
            <a:rPr lang="en-US" sz="1400" kern="1200" dirty="0" smtClean="0"/>
            <a:t> quarter of the financial year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b="1" kern="1200" dirty="0"/>
        </a:p>
      </dsp:txBody>
      <dsp:txXfrm>
        <a:off x="3068806" y="212724"/>
        <a:ext cx="1587329" cy="792752"/>
      </dsp:txXfrm>
    </dsp:sp>
    <dsp:sp modelId="{323EC414-319D-4D93-9362-D09C8E50216B}">
      <dsp:nvSpPr>
        <dsp:cNvPr id="0" name=""/>
        <dsp:cNvSpPr/>
      </dsp:nvSpPr>
      <dsp:spPr>
        <a:xfrm>
          <a:off x="3692368" y="48539"/>
          <a:ext cx="3367234" cy="1121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6500" kern="1200" dirty="0"/>
        </a:p>
      </dsp:txBody>
      <dsp:txXfrm>
        <a:off x="3692368" y="48539"/>
        <a:ext cx="3367234" cy="1121122"/>
      </dsp:txXfrm>
    </dsp:sp>
    <dsp:sp modelId="{972BCDED-B4B6-495A-9B5C-75D30F6FA864}">
      <dsp:nvSpPr>
        <dsp:cNvPr id="0" name=""/>
        <dsp:cNvSpPr/>
      </dsp:nvSpPr>
      <dsp:spPr>
        <a:xfrm>
          <a:off x="4459496" y="821590"/>
          <a:ext cx="2624962" cy="1277855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000" b="1" kern="1200" dirty="0" smtClean="0"/>
            <a:t>Tools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000" b="1" kern="1200" dirty="0" smtClean="0"/>
            <a:t>Internet connectivity</a:t>
          </a:r>
        </a:p>
        <a:p>
          <a:pPr marL="0" marR="0" lvl="0" indent="0" algn="ctr" defTabSz="6223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en-US" sz="1000" b="1" kern="1200" dirty="0" smtClean="0"/>
            <a:t>Access to </a:t>
          </a:r>
          <a:r>
            <a:rPr lang="en-US" sz="1000" b="1" kern="1200" dirty="0" err="1" smtClean="0"/>
            <a:t>WebDHIS</a:t>
          </a:r>
          <a:r>
            <a:rPr lang="en-US" sz="1000" b="1" kern="1200" dirty="0" smtClean="0"/>
            <a:t> module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b="1" kern="1200" dirty="0"/>
        </a:p>
      </dsp:txBody>
      <dsp:txXfrm>
        <a:off x="4843913" y="1008728"/>
        <a:ext cx="1856128" cy="903579"/>
      </dsp:txXfrm>
    </dsp:sp>
    <dsp:sp modelId="{123CDA39-7135-4765-90AC-C0EB4A1F74AF}">
      <dsp:nvSpPr>
        <dsp:cNvPr id="0" name=""/>
        <dsp:cNvSpPr/>
      </dsp:nvSpPr>
      <dsp:spPr>
        <a:xfrm>
          <a:off x="4265482" y="2153380"/>
          <a:ext cx="3005414" cy="1446987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Human resources: </a:t>
          </a:r>
          <a:endParaRPr lang="en-US" sz="1000" b="1" kern="1200" dirty="0" smtClean="0"/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Facilitator </a:t>
          </a:r>
          <a:r>
            <a:rPr lang="en-US" sz="1000" b="1" kern="1200" dirty="0" smtClean="0"/>
            <a:t>(</a:t>
          </a:r>
          <a:r>
            <a:rPr lang="en-US" sz="1000" b="1" kern="1200" dirty="0" smtClean="0"/>
            <a:t>QA/Customer Care/PRO </a:t>
          </a:r>
          <a:r>
            <a:rPr lang="en-US" sz="1000" b="1" kern="1200" dirty="0" smtClean="0"/>
            <a:t>manager)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Data collector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Data capturer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1" kern="1200" dirty="0" smtClean="0"/>
            <a:t>HI Manager</a:t>
          </a:r>
          <a:endParaRPr lang="en-US" sz="1000" b="1" kern="1200" dirty="0"/>
        </a:p>
      </dsp:txBody>
      <dsp:txXfrm>
        <a:off x="4705615" y="2365286"/>
        <a:ext cx="2125148" cy="1023175"/>
      </dsp:txXfrm>
    </dsp:sp>
    <dsp:sp modelId="{F0E5E6F6-3264-4A30-A627-B30AD77D06F3}">
      <dsp:nvSpPr>
        <dsp:cNvPr id="0" name=""/>
        <dsp:cNvSpPr/>
      </dsp:nvSpPr>
      <dsp:spPr>
        <a:xfrm>
          <a:off x="2889614" y="3948783"/>
          <a:ext cx="1121122" cy="1121122"/>
        </a:xfrm>
        <a:prstGeom prst="ellipse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/>
            <a:t>METHODS</a:t>
          </a:r>
        </a:p>
      </dsp:txBody>
      <dsp:txXfrm>
        <a:off x="3053799" y="4112968"/>
        <a:ext cx="792752" cy="7927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823C86-E4C2-4B73-B5C3-E523DF21A50F}">
      <dsp:nvSpPr>
        <dsp:cNvPr id="0" name=""/>
        <dsp:cNvSpPr/>
      </dsp:nvSpPr>
      <dsp:spPr>
        <a:xfrm>
          <a:off x="233040" y="0"/>
          <a:ext cx="8801134" cy="550070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0C996A-68ED-421B-9EEB-C44AADE69C4F}">
      <dsp:nvSpPr>
        <dsp:cNvPr id="0" name=""/>
        <dsp:cNvSpPr/>
      </dsp:nvSpPr>
      <dsp:spPr>
        <a:xfrm>
          <a:off x="1038344" y="4090327"/>
          <a:ext cx="202426" cy="202426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3F8C0D5F-56CC-4518-940A-A48300A64540}">
      <dsp:nvSpPr>
        <dsp:cNvPr id="0" name=""/>
        <dsp:cNvSpPr/>
      </dsp:nvSpPr>
      <dsp:spPr>
        <a:xfrm>
          <a:off x="1139557" y="4191540"/>
          <a:ext cx="1152948" cy="13091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61" tIns="0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Facilities</a:t>
          </a:r>
          <a:endParaRPr lang="en-US" sz="2300" kern="1200" dirty="0"/>
        </a:p>
      </dsp:txBody>
      <dsp:txXfrm>
        <a:off x="1139557" y="4191540"/>
        <a:ext cx="1152948" cy="1309168"/>
      </dsp:txXfrm>
    </dsp:sp>
    <dsp:sp modelId="{D42BD062-E9BC-490D-8A4A-16725D7C8B2E}">
      <dsp:nvSpPr>
        <dsp:cNvPr id="0" name=""/>
        <dsp:cNvSpPr/>
      </dsp:nvSpPr>
      <dsp:spPr>
        <a:xfrm>
          <a:off x="2386772" y="2788033"/>
          <a:ext cx="316840" cy="316840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D0A91368-E0FE-4143-B9AA-89469E015987}">
      <dsp:nvSpPr>
        <dsp:cNvPr id="0" name=""/>
        <dsp:cNvSpPr/>
      </dsp:nvSpPr>
      <dsp:spPr>
        <a:xfrm>
          <a:off x="2688185" y="2938742"/>
          <a:ext cx="1460988" cy="23047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887" tIns="0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Districts</a:t>
          </a:r>
          <a:endParaRPr lang="en-US" sz="2300" kern="1200" dirty="0"/>
        </a:p>
      </dsp:txBody>
      <dsp:txXfrm>
        <a:off x="2688185" y="2938742"/>
        <a:ext cx="1460988" cy="2304797"/>
      </dsp:txXfrm>
    </dsp:sp>
    <dsp:sp modelId="{AD210FDF-5B7E-45B2-835E-FDAF17C6D679}">
      <dsp:nvSpPr>
        <dsp:cNvPr id="0" name=""/>
        <dsp:cNvSpPr/>
      </dsp:nvSpPr>
      <dsp:spPr>
        <a:xfrm>
          <a:off x="3893824" y="1883802"/>
          <a:ext cx="422454" cy="422454"/>
        </a:xfrm>
        <a:prstGeom prst="ellipse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</dsp:sp>
    <dsp:sp modelId="{5C8457C6-5DD9-4954-8130-DD98CC80ABC3}">
      <dsp:nvSpPr>
        <dsp:cNvPr id="0" name=""/>
        <dsp:cNvSpPr/>
      </dsp:nvSpPr>
      <dsp:spPr>
        <a:xfrm rot="311772">
          <a:off x="4181036" y="2180423"/>
          <a:ext cx="1698618" cy="3091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3850" tIns="0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Provinces</a:t>
          </a:r>
          <a:endParaRPr lang="en-US" sz="2300" kern="1200" dirty="0"/>
        </a:p>
      </dsp:txBody>
      <dsp:txXfrm>
        <a:off x="4181036" y="2180423"/>
        <a:ext cx="1698618" cy="3091398"/>
      </dsp:txXfrm>
    </dsp:sp>
    <dsp:sp modelId="{C42833C5-3AEF-4030-84E8-2A1E6CE296A4}">
      <dsp:nvSpPr>
        <dsp:cNvPr id="0" name=""/>
        <dsp:cNvSpPr/>
      </dsp:nvSpPr>
      <dsp:spPr>
        <a:xfrm flipH="1">
          <a:off x="9086840" y="4955038"/>
          <a:ext cx="57158" cy="5456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8DA65A-0966-4779-8861-88010EE52941}">
      <dsp:nvSpPr>
        <dsp:cNvPr id="0" name=""/>
        <dsp:cNvSpPr/>
      </dsp:nvSpPr>
      <dsp:spPr>
        <a:xfrm>
          <a:off x="5452112" y="1815233"/>
          <a:ext cx="1760226" cy="3685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9139" tIns="0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/>
        </a:p>
      </dsp:txBody>
      <dsp:txXfrm>
        <a:off x="5452112" y="1815233"/>
        <a:ext cx="1760226" cy="3685475"/>
      </dsp:txXfrm>
    </dsp:sp>
    <dsp:sp modelId="{52CBD74D-373A-4B67-BB93-AFCDD3676241}">
      <dsp:nvSpPr>
        <dsp:cNvPr id="0" name=""/>
        <dsp:cNvSpPr/>
      </dsp:nvSpPr>
      <dsp:spPr>
        <a:xfrm>
          <a:off x="5777644" y="1130275"/>
          <a:ext cx="695289" cy="695289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</dsp:sp>
    <dsp:sp modelId="{D0EF010E-9D28-44EE-A202-BAD4499EFCB7}">
      <dsp:nvSpPr>
        <dsp:cNvPr id="0" name=""/>
        <dsp:cNvSpPr/>
      </dsp:nvSpPr>
      <dsp:spPr>
        <a:xfrm rot="532923">
          <a:off x="5853585" y="1452187"/>
          <a:ext cx="1760226" cy="40485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420" tIns="0" rIns="0" bIns="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err="1" smtClean="0"/>
            <a:t>NDoH</a:t>
          </a:r>
          <a:endParaRPr lang="en-US" sz="2300" kern="1200" dirty="0"/>
        </a:p>
      </dsp:txBody>
      <dsp:txXfrm>
        <a:off x="5853585" y="1452187"/>
        <a:ext cx="1760226" cy="40485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65FFD-2CCE-4D3B-AE52-F3EA8ED97872}" type="datetimeFigureOut">
              <a:rPr lang="en-US" smtClean="0"/>
              <a:pPr/>
              <a:t>12/15/2017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4B455-276D-4123-B648-AF2FAA39467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219B94-D314-4027-A67F-0B83E7BB46EB}" type="datetimeFigureOut">
              <a:rPr lang="en-US" smtClean="0"/>
              <a:pPr/>
              <a:t>12/15/2017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4D31B-BB2F-4685-9338-14A9AEDB6AF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Saultz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JW,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Lochner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J. Interpersonal continuity of care and care outcomes: a critical review. Ann Fam Med. 2005. 3:159-166.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*van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Servellen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G,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Fongwa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M,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Mockus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D'Errico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E. Continuity of care and quality care outcomes for people experiencing chronic conditions: A literature review.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Nurs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Health Sci. 2006. 8:185-195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Fullam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F, Garman AN, Johnson TJ,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Hedberg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EC. The use of patient satisfaction surveys and alternative coding procedures to predict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malpractice risk. Med Care. 2009. 47:553-559 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*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Luxford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K. (2012). What does the patient know about Quality? </a:t>
            </a:r>
            <a:r>
              <a:rPr lang="en-US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International Journal for Quality in Health Care: Journal of the International Society for Quality in Health Care, 24, 439-440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4D31B-BB2F-4685-9338-14A9AEDB6AF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281686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4D31B-BB2F-4685-9338-14A9AEDB6AF1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30721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ZA" sz="1800" dirty="0" smtClean="0"/>
              <a:t>*Consumer Assessment of Healthcare Providers and Systems (CAHPS) 2014</a:t>
            </a:r>
            <a:endParaRPr lang="en-US" sz="2800" dirty="0" smtClean="0"/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dirty="0" smtClean="0"/>
              <a:t>** </a:t>
            </a:r>
            <a:r>
              <a:rPr lang="en-ZA" sz="1800" dirty="0" smtClean="0"/>
              <a:t>Operation </a:t>
            </a:r>
            <a:r>
              <a:rPr lang="en-ZA" sz="1800" dirty="0" err="1" smtClean="0"/>
              <a:t>Phakisa</a:t>
            </a:r>
            <a:r>
              <a:rPr lang="en-ZA" sz="1800" dirty="0" smtClean="0"/>
              <a:t> 2: Health Outcomes (November 2014)</a:t>
            </a:r>
            <a:endParaRPr lang="en-US" sz="18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4D31B-BB2F-4685-9338-14A9AEDB6AF1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602675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*NHIS</a:t>
            </a:r>
            <a:r>
              <a:rPr lang="en-US" baseline="0" dirty="0" smtClean="0"/>
              <a:t>  data capturers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24D31B-BB2F-4685-9338-14A9AEDB6AF1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3740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/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4"/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772A8-593E-42BD-B1CC-57819EE8C0BB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47910-428F-46D0-8CB8-8362215319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6B283-A320-4744-B059-AD4EF4E75AF7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8AA6C-E085-4DB9-8CA5-990E774ACF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488A0-0BEF-4127-B398-5B3023F48911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412CE-F9AC-4054-9608-0189EDB5BF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/>
          <p:cNvPicPr>
            <a:picLocks noChangeAspect="1" noChangeArrowheads="1"/>
          </p:cNvPicPr>
          <p:nvPr userDrawn="1"/>
        </p:nvPicPr>
        <p:blipFill>
          <a:blip r:embed="rId2"/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 userDrawn="1"/>
        </p:nvPicPr>
        <p:blipFill>
          <a:blip r:embed="rId3"/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 userDrawn="1"/>
        </p:nvPicPr>
        <p:blipFill>
          <a:blip r:embed="rId4"/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/>
          <p:cNvPicPr>
            <a:picLocks noChangeAspect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9FA11B6B-C75C-442F-954B-F2935AB9693C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CDD4A2E-E1DD-4161-9C93-DFEA92A784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65154FD1-6739-419D-AAC1-D89BCF6C5476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BE097268-7305-40A5-B532-8403C33660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70113" y="765175"/>
            <a:ext cx="8388000" cy="96928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000" b="0">
                <a:solidFill>
                  <a:srgbClr val="575757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370113" y="295683"/>
            <a:ext cx="8388000" cy="469492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70800" y="1810800"/>
            <a:ext cx="8388000" cy="4536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5"/>
          </p:nvPr>
        </p:nvSpPr>
        <p:spPr>
          <a:xfrm>
            <a:off x="381000" y="6407150"/>
            <a:ext cx="792163" cy="252413"/>
          </a:xfrm>
          <a:prstGeom prst="rect">
            <a:avLst/>
          </a:prstGeom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C8C8C"/>
                </a:solidFill>
              </a:defRPr>
            </a:lvl1pPr>
          </a:lstStyle>
          <a:p>
            <a:fld id="{0E9601F4-3A55-42E8-9BF2-07AEBA45F9DF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1195388" y="6407150"/>
            <a:ext cx="7559675" cy="2524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r>
              <a:rPr lang="fr-FR"/>
              <a:t>© 2014 </a:t>
            </a:r>
            <a:r>
              <a:rPr lang="fr-FR" err="1"/>
              <a:t>Deloitte</a:t>
            </a:r>
            <a:r>
              <a:rPr lang="fr-FR"/>
              <a:t> Touche </a:t>
            </a:r>
            <a:r>
              <a:rPr lang="fr-FR" err="1"/>
              <a:t>Tohmatsu</a:t>
            </a:r>
            <a:r>
              <a:rPr lang="fr-FR"/>
              <a:t> Limited</a:t>
            </a:r>
          </a:p>
        </p:txBody>
      </p:sp>
    </p:spTree>
    <p:extLst>
      <p:ext uri="{BB962C8B-B14F-4D97-AF65-F5344CB8AC3E}">
        <p14:creationId xmlns:p14="http://schemas.microsoft.com/office/powerpoint/2010/main" xmlns="" val="3500527688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/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4"/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C7D99-F1E2-4FDE-96CA-3D17F2166C46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D46B5-5045-43DF-B841-04C7545089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7A75F3B-8400-495B-A21F-2200FA8E470B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3987B7A0-8C0F-43D9-9581-AD686187C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/>
          <a:srcRect r="25999"/>
          <a:stretch>
            <a:fillRect/>
          </a:stretch>
        </p:blipFill>
        <p:spPr bwMode="auto">
          <a:xfrm>
            <a:off x="228600" y="1219200"/>
            <a:ext cx="152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/>
          <a:srcRect l="18813" r="5798"/>
          <a:stretch>
            <a:fillRect/>
          </a:stretch>
        </p:blipFill>
        <p:spPr bwMode="auto">
          <a:xfrm>
            <a:off x="228600" y="2743200"/>
            <a:ext cx="15240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4"/>
          <a:srcRect l="11563" r="32932" b="27168"/>
          <a:stretch>
            <a:fillRect/>
          </a:stretch>
        </p:blipFill>
        <p:spPr bwMode="auto">
          <a:xfrm>
            <a:off x="228600" y="4267200"/>
            <a:ext cx="156686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2" descr="NDOH Logo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Connector 8"/>
          <p:cNvCxnSpPr/>
          <p:nvPr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B8B9D-6A1B-43E3-8E6C-65AA50A09C96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163D-80B1-4170-87C1-2B656420BB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Z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537B34-9368-4200-84F5-4E05C01A6D32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04F4B7-F043-4A26-AACA-C03124FF04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6" r:id="rId2"/>
    <p:sldLayoutId id="2147483697" r:id="rId3"/>
    <p:sldLayoutId id="2147483698" r:id="rId4"/>
    <p:sldLayoutId id="2147483702" r:id="rId5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7" descr="NDOH Logo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1"/>
          <p:cNvPicPr>
            <a:picLocks noChangeAspect="1" noChangeArrowheads="1"/>
          </p:cNvPicPr>
          <p:nvPr/>
        </p:nvPicPr>
        <p:blipFill>
          <a:blip r:embed="rId7"/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13" r:id="rId4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ZA" smtClean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3F629E-AE8B-46B1-BCA3-7FB0F1EECAA5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F82068-95AD-4839-A1A2-95AD9B1A6B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699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099" name="Picture 7" descr="NDOH Log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1"/>
          <p:cNvPicPr>
            <a:picLocks noChangeAspect="1" noChangeArrowheads="1"/>
          </p:cNvPicPr>
          <p:nvPr/>
        </p:nvPicPr>
        <p:blipFill>
          <a:blip r:embed="rId5"/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ZA" smtClean="0"/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DC657F-D837-46CE-A5B0-CA5AB0156EBC}" type="datetimeFigureOut">
              <a:rPr lang="en-US"/>
              <a:pPr>
                <a:defRPr/>
              </a:pPr>
              <a:t>12/15/2017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62D408-AD84-41FE-864D-C2A41D78F9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00" r:id="rId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147" name="Picture 7" descr="NDOH Log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5867400"/>
            <a:ext cx="2286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11"/>
          <p:cNvPicPr>
            <a:picLocks noChangeAspect="1" noChangeArrowheads="1"/>
          </p:cNvPicPr>
          <p:nvPr/>
        </p:nvPicPr>
        <p:blipFill>
          <a:blip r:embed="rId4"/>
          <a:srcRect r="25999"/>
          <a:stretch>
            <a:fillRect/>
          </a:stretch>
        </p:blipFill>
        <p:spPr bwMode="auto">
          <a:xfrm>
            <a:off x="7342188" y="0"/>
            <a:ext cx="11842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4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Data" Target="../diagrams/data2.xml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00313" y="1357313"/>
            <a:ext cx="5805487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QA FORUM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ZA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0313" y="3143250"/>
            <a:ext cx="2286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00313" y="4214813"/>
            <a:ext cx="64643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Date: 07 DECEMBER 2017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Venue: EC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437" name="Rectangle 2"/>
          <p:cNvSpPr txBox="1">
            <a:spLocks noChangeArrowheads="1"/>
          </p:cNvSpPr>
          <p:nvPr/>
        </p:nvSpPr>
        <p:spPr bwMode="auto">
          <a:xfrm>
            <a:off x="500063" y="142875"/>
            <a:ext cx="8464550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defTabSz="4572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18438" name="Rectangle 7"/>
          <p:cNvSpPr>
            <a:spLocks noChangeArrowheads="1"/>
          </p:cNvSpPr>
          <p:nvPr/>
        </p:nvSpPr>
        <p:spPr bwMode="auto">
          <a:xfrm>
            <a:off x="2428861" y="3000375"/>
            <a:ext cx="650085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ZA" sz="3200" dirty="0" smtClean="0">
                <a:latin typeface="Calibri" pitchFamily="34" charset="0"/>
              </a:rPr>
              <a:t>Ms </a:t>
            </a:r>
            <a:r>
              <a:rPr lang="en-ZA" sz="3200" dirty="0">
                <a:latin typeface="Calibri" pitchFamily="34" charset="0"/>
              </a:rPr>
              <a:t>I A JAUTSE </a:t>
            </a:r>
            <a:r>
              <a:rPr lang="en-ZA" sz="3200" dirty="0" smtClean="0">
                <a:latin typeface="Calibri" pitchFamily="34" charset="0"/>
              </a:rPr>
              <a:t>(</a:t>
            </a:r>
            <a:r>
              <a:rPr lang="en-ZA" sz="3200" dirty="0" err="1" smtClean="0">
                <a:latin typeface="Calibri" pitchFamily="34" charset="0"/>
              </a:rPr>
              <a:t>NDoH</a:t>
            </a:r>
            <a:r>
              <a:rPr lang="en-ZA" sz="3200" dirty="0" smtClean="0">
                <a:latin typeface="Calibri" pitchFamily="34" charset="0"/>
              </a:rPr>
              <a:t> Directorate: </a:t>
            </a:r>
            <a:r>
              <a:rPr lang="en-ZA" sz="3200" dirty="0">
                <a:latin typeface="Calibri" pitchFamily="34" charset="0"/>
              </a:rPr>
              <a:t>QA)</a:t>
            </a:r>
            <a:endParaRPr lang="en-US" sz="3200" dirty="0">
              <a:latin typeface="Calibri" pitchFamily="34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115888"/>
            <a:ext cx="8964613" cy="838200"/>
          </a:xfrm>
          <a:prstGeom prst="rect">
            <a:avLst/>
          </a:prstGeom>
        </p:spPr>
        <p:txBody>
          <a:bodyPr anchor="b">
            <a:normAutofit fontScale="92500" lnSpcReduction="10000"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ZA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PATIENT </a:t>
            </a:r>
            <a:r>
              <a:rPr lang="en-ZA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EXPERIENCE OF CARE (PEC) SURVEY GUIDELINE</a:t>
            </a:r>
            <a:endParaRPr lang="en-US" sz="28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0" y="142875"/>
            <a:ext cx="8229600" cy="7969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3600" dirty="0" smtClean="0">
                <a:solidFill>
                  <a:schemeClr val="bg1"/>
                </a:solidFill>
                <a:latin typeface="Arial Black" pitchFamily="34" charset="0"/>
              </a:rPr>
              <a:t>Outline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 bwMode="auto">
          <a:xfrm>
            <a:off x="0" y="1052736"/>
            <a:ext cx="9144000" cy="4732008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Background of the Patient Experience of Care survey guideline.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Purpose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Features of </a:t>
            </a:r>
            <a:r>
              <a:rPr lang="en-US" sz="1800" dirty="0"/>
              <a:t>the PEC survey guideline </a:t>
            </a:r>
            <a:r>
              <a:rPr lang="en-US" sz="1800" dirty="0" smtClean="0"/>
              <a:t>2017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Projections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Service delivery improvement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Requirements for conducting the PEC survey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Implications for conducting the PEC survey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r>
              <a:rPr lang="en-US" sz="1800" dirty="0" smtClean="0"/>
              <a:t>Summary and conclusion</a:t>
            </a:r>
          </a:p>
          <a:p>
            <a:pPr marL="514350" indent="-514350">
              <a:lnSpc>
                <a:spcPct val="150000"/>
              </a:lnSpc>
              <a:buNone/>
            </a:pPr>
            <a:r>
              <a:rPr lang="en-US" sz="1600" dirty="0" smtClean="0"/>
              <a:t>				</a:t>
            </a:r>
            <a:endParaRPr lang="en-US" sz="2000" dirty="0" smtClean="0"/>
          </a:p>
          <a:p>
            <a:pPr marL="514350" indent="-514350">
              <a:lnSpc>
                <a:spcPct val="150000"/>
              </a:lnSpc>
              <a:buFont typeface="+mj-lt"/>
              <a:buAutoNum type="arabicParenR"/>
            </a:pPr>
            <a:endParaRPr lang="en-US" sz="2000" dirty="0" smtClean="0"/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endParaRPr lang="en-US" sz="2000" dirty="0" smtClean="0"/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endParaRPr lang="en-US" sz="2000" dirty="0" smtClean="0"/>
          </a:p>
          <a:p>
            <a:pPr marL="514350" indent="-514350">
              <a:lnSpc>
                <a:spcPct val="150000"/>
              </a:lnSpc>
              <a:buFont typeface="Calibri" pitchFamily="34" charset="0"/>
              <a:buAutoNum type="arabicPeriod"/>
            </a:pPr>
            <a:endParaRPr lang="en-US" sz="2000" dirty="0" smtClean="0"/>
          </a:p>
          <a:p>
            <a:pPr marL="514350" indent="-514350">
              <a:buFont typeface="Arial" charset="0"/>
              <a:buNone/>
            </a:pPr>
            <a:endParaRPr lang="en-US" sz="2800" dirty="0" smtClean="0"/>
          </a:p>
          <a:p>
            <a:pPr marL="514350" indent="-514350">
              <a:buFont typeface="Calibri" pitchFamily="34" charset="0"/>
              <a:buAutoNum type="arabicPeriod"/>
            </a:pPr>
            <a:endParaRPr lang="en-US" sz="2800" dirty="0" smtClean="0"/>
          </a:p>
        </p:txBody>
      </p:sp>
      <p:sp>
        <p:nvSpPr>
          <p:cNvPr id="19460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dirty="0" smtClean="0"/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617853-5377-44A3-8502-DEFDD686754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xfrm>
            <a:off x="0" y="142853"/>
            <a:ext cx="9144000" cy="71438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indent="-457200" algn="l">
              <a:buFont typeface="Calibri" pitchFamily="34" charset="0"/>
              <a:buAutoNum type="arabicPeriod"/>
            </a:pPr>
            <a:r>
              <a:rPr lang="en-US" sz="2800" b="1" dirty="0" smtClean="0">
                <a:solidFill>
                  <a:schemeClr val="bg1"/>
                </a:solidFill>
              </a:rPr>
              <a:t>BACKGROUND OF THE PEC SURVEY GUIDELINE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 bwMode="auto">
          <a:xfrm>
            <a:off x="214313" y="1071562"/>
            <a:ext cx="8715405" cy="492920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800" dirty="0" smtClean="0"/>
              <a:t>Patient involvement is a right as espoused by various  pieces of legislations, policies and guiding documents, such as: </a:t>
            </a:r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The Constitution of the Republic of South Africa, Act 108 of 1996</a:t>
            </a:r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The National Health Act 61 of 2003 </a:t>
            </a:r>
            <a:r>
              <a:rPr lang="en-ZA" sz="1400" dirty="0" smtClean="0"/>
              <a:t>– </a:t>
            </a:r>
            <a:r>
              <a:rPr lang="en-ZA" sz="1100" dirty="0" err="1" smtClean="0"/>
              <a:t>NDoH</a:t>
            </a:r>
            <a:r>
              <a:rPr lang="en-ZA" sz="1100" dirty="0" smtClean="0"/>
              <a:t> must promote community participation in the planning, provision and evaluation of health services.</a:t>
            </a:r>
            <a:endParaRPr lang="en-US" sz="1100" dirty="0" smtClean="0"/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The Patient Rights Charter for South Africa (1999) </a:t>
            </a:r>
            <a:r>
              <a:rPr lang="en-ZA" sz="1400" dirty="0" smtClean="0"/>
              <a:t>– </a:t>
            </a:r>
            <a:r>
              <a:rPr lang="en-ZA" sz="1100" dirty="0" smtClean="0"/>
              <a:t>patients have the right to participate in the development of health policies and in the decision making on matters affecting their health.</a:t>
            </a:r>
            <a:endParaRPr lang="en-US" sz="1100" dirty="0" smtClean="0"/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DPSA prescripts </a:t>
            </a:r>
            <a:r>
              <a:rPr lang="en-ZA" sz="1400" dirty="0" smtClean="0"/>
              <a:t>i.e. Eight Principles of </a:t>
            </a:r>
            <a:r>
              <a:rPr lang="en-ZA" sz="1400" i="1" dirty="0" err="1" smtClean="0"/>
              <a:t>Batho</a:t>
            </a:r>
            <a:r>
              <a:rPr lang="en-ZA" sz="1400" i="1" dirty="0" smtClean="0"/>
              <a:t> Pele</a:t>
            </a:r>
            <a:r>
              <a:rPr lang="en-ZA" sz="1400" dirty="0" smtClean="0"/>
              <a:t> (1997),</a:t>
            </a:r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Ministerial Priority areas</a:t>
            </a:r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Operation </a:t>
            </a:r>
            <a:r>
              <a:rPr lang="en-ZA" sz="1800" dirty="0" err="1" smtClean="0"/>
              <a:t>Phakisa</a:t>
            </a:r>
            <a:r>
              <a:rPr lang="en-ZA" sz="1800" dirty="0" smtClean="0"/>
              <a:t> 2: Health Outcomes (November 2014)</a:t>
            </a:r>
            <a:endParaRPr lang="en-US" sz="1800" dirty="0" smtClean="0"/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National Core Standards for Health Establishments in South Africa (2013)</a:t>
            </a:r>
            <a:endParaRPr lang="en-US" sz="1800" dirty="0" smtClean="0"/>
          </a:p>
          <a:p>
            <a:pPr lvl="1">
              <a:buFont typeface="Wingdings" pitchFamily="2" charset="2"/>
              <a:buChar char="ü"/>
            </a:pPr>
            <a:r>
              <a:rPr lang="en-ZA" sz="1800" dirty="0" smtClean="0"/>
              <a:t>Our future – make it work: National Development Plan South Africa (2030</a:t>
            </a:r>
            <a:endParaRPr lang="en-US" sz="2800" dirty="0" smtClean="0"/>
          </a:p>
          <a:p>
            <a:pPr lvl="1">
              <a:buFont typeface="Wingdings" pitchFamily="2" charset="2"/>
              <a:buChar char="ü"/>
            </a:pPr>
            <a:r>
              <a:rPr lang="en-ZA" sz="1800" dirty="0"/>
              <a:t>Consumer Assessment of Healthcare Providers and Systems (CAHPS) 2014</a:t>
            </a:r>
            <a:endParaRPr lang="en-US" sz="1800" dirty="0"/>
          </a:p>
          <a:p>
            <a:pPr lvl="1">
              <a:buFont typeface="Arial" charset="0"/>
              <a:buNone/>
            </a:pPr>
            <a:endParaRPr lang="en-US" sz="1400" dirty="0" smtClean="0"/>
          </a:p>
          <a:p>
            <a:endParaRPr lang="en-US" sz="2400" dirty="0" smtClean="0"/>
          </a:p>
          <a:p>
            <a:endParaRPr lang="en-US" sz="3600" dirty="0" smtClean="0"/>
          </a:p>
        </p:txBody>
      </p:sp>
      <p:sp>
        <p:nvSpPr>
          <p:cNvPr id="20484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/>
          </a:p>
        </p:txBody>
      </p:sp>
      <p:sp>
        <p:nvSpPr>
          <p:cNvPr id="2048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3FA826-D9EB-4D8A-B3AF-22B6B5D30E6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725470"/>
          </a:xfrm>
        </p:spPr>
        <p:txBody>
          <a:bodyPr/>
          <a:lstStyle/>
          <a:p>
            <a:pPr algn="l"/>
            <a:r>
              <a:rPr lang="en-US" sz="3200" b="1" dirty="0" smtClean="0">
                <a:solidFill>
                  <a:schemeClr val="bg1"/>
                </a:solidFill>
              </a:rPr>
              <a:t>2.	PURPOSE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303614"/>
          </a:xfrm>
        </p:spPr>
        <p:txBody>
          <a:bodyPr/>
          <a:lstStyle/>
          <a:p>
            <a:r>
              <a:rPr lang="en-US" sz="2400" dirty="0"/>
              <a:t>There is evidence of a reciprocal relationship between patient satisfaction and continuity of care (which is associated with better health outcomes</a:t>
            </a:r>
            <a:r>
              <a:rPr lang="en-US" sz="2400" dirty="0" smtClean="0"/>
              <a:t>)*</a:t>
            </a:r>
          </a:p>
          <a:p>
            <a:endParaRPr lang="en-US" sz="2400" dirty="0"/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6" name="Footer Placeholder 3"/>
          <p:cNvSpPr txBox="1">
            <a:spLocks/>
          </p:cNvSpPr>
          <p:nvPr/>
        </p:nvSpPr>
        <p:spPr bwMode="auto">
          <a:xfrm>
            <a:off x="107504" y="2204864"/>
            <a:ext cx="7929562" cy="4286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auto">
              <a:spcBef>
                <a:spcPts val="0"/>
              </a:spcBef>
              <a:spcAft>
                <a:spcPts val="0"/>
              </a:spcAft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400" b="1" smtClean="0"/>
              <a:t>Top three organizational priorities for health care  leaders</a:t>
            </a:r>
            <a:endParaRPr lang="en-US" sz="2400" b="1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2633489"/>
            <a:ext cx="9036496" cy="3537578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987824" y="6353969"/>
            <a:ext cx="3714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dirty="0"/>
              <a:t>Ref: Beryl Institute,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144000" cy="107154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en-US" sz="3200" b="1" dirty="0" smtClean="0">
                <a:solidFill>
                  <a:schemeClr val="bg1"/>
                </a:solidFill>
              </a:rPr>
              <a:t>2. PURPOSE </a:t>
            </a:r>
            <a:r>
              <a:rPr lang="en-US" sz="2000" b="1" dirty="0" smtClean="0">
                <a:solidFill>
                  <a:schemeClr val="bg1"/>
                </a:solidFill>
              </a:rPr>
              <a:t>CONTINUED</a:t>
            </a:r>
            <a:endParaRPr lang="en-US" sz="3600" dirty="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9461" name="Slide Number Placeholder 4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9F1105-C49D-46D2-A866-905AA26E449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071546"/>
            <a:ext cx="8784976" cy="5284804"/>
          </a:xfrm>
        </p:spPr>
        <p:txBody>
          <a:bodyPr/>
          <a:lstStyle/>
          <a:p>
            <a:r>
              <a:rPr lang="en-US" sz="2400" dirty="0"/>
              <a:t>The PEC </a:t>
            </a:r>
            <a:r>
              <a:rPr lang="en-US" sz="2400" u="sng" dirty="0"/>
              <a:t>survey</a:t>
            </a:r>
            <a:r>
              <a:rPr lang="en-US" sz="2400" dirty="0"/>
              <a:t> seeks to determine patients’ experience of care and their level of satisfaction to guide service delivery improvements.</a:t>
            </a:r>
          </a:p>
          <a:p>
            <a:r>
              <a:rPr lang="en-US" sz="2400" dirty="0"/>
              <a:t>The PEC survey </a:t>
            </a:r>
            <a:r>
              <a:rPr lang="en-US" sz="2400" u="sng" dirty="0"/>
              <a:t>guideline</a:t>
            </a:r>
            <a:r>
              <a:rPr lang="en-US" sz="2400" dirty="0"/>
              <a:t> </a:t>
            </a:r>
            <a:r>
              <a:rPr lang="en-US" sz="2400" dirty="0" smtClean="0"/>
              <a:t>describes </a:t>
            </a:r>
            <a:r>
              <a:rPr lang="en-ZA" sz="2400" dirty="0" smtClean="0"/>
              <a:t>the </a:t>
            </a:r>
            <a:r>
              <a:rPr lang="en-ZA" sz="2400" dirty="0"/>
              <a:t>process to be followed to seek </a:t>
            </a:r>
            <a:r>
              <a:rPr lang="en-ZA" sz="2400" dirty="0" smtClean="0"/>
              <a:t>feedback from </a:t>
            </a:r>
            <a:r>
              <a:rPr lang="en-ZA" sz="2400" dirty="0"/>
              <a:t>patients</a:t>
            </a:r>
            <a:r>
              <a:rPr lang="en-US" sz="2400" dirty="0"/>
              <a:t> and use such feedback to:  </a:t>
            </a:r>
          </a:p>
          <a:p>
            <a:pPr lvl="1">
              <a:buFont typeface="Wingdings" pitchFamily="2" charset="2"/>
              <a:buChar char="ü"/>
            </a:pPr>
            <a:r>
              <a:rPr lang="en-ZA" sz="2000" dirty="0"/>
              <a:t>resolve potential problems timeously</a:t>
            </a:r>
          </a:p>
          <a:p>
            <a:pPr lvl="1">
              <a:buFont typeface="Wingdings" pitchFamily="2" charset="2"/>
              <a:buChar char="ü"/>
            </a:pPr>
            <a:r>
              <a:rPr lang="en-ZA" sz="2000" dirty="0"/>
              <a:t>identify matters that require a better explanation to patients</a:t>
            </a:r>
          </a:p>
          <a:p>
            <a:pPr lvl="1">
              <a:buFont typeface="Wingdings" pitchFamily="2" charset="2"/>
              <a:buChar char="ü"/>
            </a:pPr>
            <a:r>
              <a:rPr lang="en-ZA" sz="2000" dirty="0"/>
              <a:t>guide continuous education for all staff members, i.e. learning about what is important to patients </a:t>
            </a:r>
          </a:p>
          <a:p>
            <a:pPr lvl="1">
              <a:buFont typeface="Wingdings" pitchFamily="2" charset="2"/>
              <a:buChar char="ü"/>
            </a:pPr>
            <a:r>
              <a:rPr lang="en-US" sz="2000" dirty="0"/>
              <a:t>determine reliability of other sources of information (through triangulation process) so as to inform further studies and improvements</a:t>
            </a:r>
            <a:r>
              <a:rPr lang="en-US" sz="200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/>
              <a:t>To ensure that provincial QA/PRO/Customer care are empowered to facilitate prepare for the PEC survey in 2018/19</a:t>
            </a:r>
            <a:endParaRPr lang="en-US" sz="2400" dirty="0"/>
          </a:p>
          <a:p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xmlns="" val="402026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Arrow Connector 20"/>
          <p:cNvCxnSpPr/>
          <p:nvPr/>
        </p:nvCxnSpPr>
        <p:spPr>
          <a:xfrm rot="10800000" flipV="1">
            <a:off x="5826125" y="3579813"/>
            <a:ext cx="504825" cy="0"/>
          </a:xfrm>
          <a:prstGeom prst="straightConnector1">
            <a:avLst/>
          </a:prstGeom>
          <a:ln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endCxn id="8" idx="2"/>
          </p:cNvCxnSpPr>
          <p:nvPr/>
        </p:nvCxnSpPr>
        <p:spPr>
          <a:xfrm>
            <a:off x="2865438" y="3573463"/>
            <a:ext cx="633412" cy="0"/>
          </a:xfrm>
          <a:prstGeom prst="straightConnector1">
            <a:avLst/>
          </a:prstGeom>
          <a:ln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4580" name="Objec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p:oleObj spid="_x0000_s2080" name="think-cell Slide" r:id="rId4" imgW="360" imgH="360" progId="">
              <p:embed/>
            </p:oleObj>
          </a:graphicData>
        </a:graphic>
      </p:graphicFrame>
      <p:sp>
        <p:nvSpPr>
          <p:cNvPr id="24581" name="Title 6"/>
          <p:cNvSpPr>
            <a:spLocks noGrp="1"/>
          </p:cNvSpPr>
          <p:nvPr>
            <p:ph type="title"/>
          </p:nvPr>
        </p:nvSpPr>
        <p:spPr bwMode="auto">
          <a:xfrm>
            <a:off x="0" y="44450"/>
            <a:ext cx="7380288" cy="93662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3</a:t>
            </a:r>
            <a:r>
              <a:rPr lang="en-US" sz="2800" b="1" dirty="0" smtClean="0">
                <a:solidFill>
                  <a:schemeClr val="bg1"/>
                </a:solidFill>
              </a:rPr>
              <a:t>. </a:t>
            </a:r>
            <a:r>
              <a:rPr lang="en-US" sz="2800" b="1" dirty="0">
                <a:solidFill>
                  <a:schemeClr val="bg1"/>
                </a:solidFill>
              </a:rPr>
              <a:t>FEATURES OF PEC survey guideline (</a:t>
            </a:r>
            <a:r>
              <a:rPr lang="en-US" sz="2800" b="1" dirty="0" smtClean="0">
                <a:solidFill>
                  <a:schemeClr val="bg1"/>
                </a:solidFill>
              </a:rPr>
              <a:t>2017)</a:t>
            </a:r>
            <a:br>
              <a:rPr lang="en-US" sz="2800" b="1" dirty="0" smtClean="0">
                <a:solidFill>
                  <a:schemeClr val="bg1"/>
                </a:solidFill>
              </a:rPr>
            </a:b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3.1 Focus areas</a:t>
            </a:r>
            <a:endParaRPr lang="en-ZA" altLang="en-US" sz="2400" dirty="0" smtClean="0"/>
          </a:p>
        </p:txBody>
      </p:sp>
      <p:sp>
        <p:nvSpPr>
          <p:cNvPr id="24582" name="Slide Number Placeholder 4"/>
          <p:cNvSpPr>
            <a:spLocks noGrp="1"/>
          </p:cNvSpPr>
          <p:nvPr>
            <p:ph type="sldNum" sz="quarter" idx="1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D602205-A7FC-4172-A03C-E4F357C24439}" type="slidenum">
              <a:rPr lang="en-GB" altLang="en-US">
                <a:solidFill>
                  <a:srgbClr val="8C8C8C"/>
                </a:solidFill>
              </a:rPr>
              <a:pPr eaLnBrk="1" hangingPunct="1"/>
              <a:t>6</a:t>
            </a:fld>
            <a:endParaRPr lang="en-GB" altLang="en-US">
              <a:solidFill>
                <a:srgbClr val="8C8C8C"/>
              </a:solidFill>
            </a:endParaRPr>
          </a:p>
        </p:txBody>
      </p:sp>
      <p:sp>
        <p:nvSpPr>
          <p:cNvPr id="8" name="Oval 2"/>
          <p:cNvSpPr>
            <a:spLocks noChangeArrowheads="1"/>
          </p:cNvSpPr>
          <p:nvPr/>
        </p:nvSpPr>
        <p:spPr bwMode="blackWhite">
          <a:xfrm>
            <a:off x="3498850" y="2781300"/>
            <a:ext cx="2339975" cy="1584325"/>
          </a:xfrm>
          <a:prstGeom prst="ellipse">
            <a:avLst/>
          </a:prstGeom>
          <a:solidFill>
            <a:srgbClr val="92D400"/>
          </a:solidFill>
          <a:ln w="12700">
            <a:noFill/>
            <a:round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kern="0" dirty="0">
                <a:solidFill>
                  <a:srgbClr val="FFFFFF"/>
                </a:solidFill>
                <a:latin typeface="Arial" charset="0"/>
                <a:ea typeface="ＭＳ Ｐゴシック" charset="-128"/>
                <a:cs typeface="Arial" charset="0"/>
              </a:rPr>
              <a:t>PATIENT </a:t>
            </a:r>
            <a:r>
              <a:rPr lang="en-GB" sz="1400" b="1" kern="0" dirty="0" smtClean="0">
                <a:solidFill>
                  <a:srgbClr val="FFFFFF"/>
                </a:solidFill>
                <a:latin typeface="Arial" charset="0"/>
                <a:ea typeface="ＭＳ Ｐゴシック" charset="-128"/>
                <a:cs typeface="Arial" charset="0"/>
              </a:rPr>
              <a:t>FEEDBACK</a:t>
            </a:r>
          </a:p>
          <a:p>
            <a:pPr algn="ctr" defTabSz="954088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kern="0" dirty="0" smtClean="0">
                <a:solidFill>
                  <a:srgbClr val="FFFFFF"/>
                </a:solidFill>
                <a:ea typeface="ＭＳ Ｐゴシック" charset="-128"/>
              </a:rPr>
              <a:t>(BP &amp; PRC)</a:t>
            </a:r>
            <a:endParaRPr lang="en-GB" sz="1400" b="1" kern="0" dirty="0">
              <a:solidFill>
                <a:srgbClr val="FFFFFF"/>
              </a:solidFill>
              <a:latin typeface="Arial" charset="0"/>
              <a:ea typeface="ＭＳ Ｐゴシック" charset="-128"/>
              <a:cs typeface="Arial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blackWhite">
          <a:xfrm>
            <a:off x="3354388" y="5246688"/>
            <a:ext cx="2559050" cy="971550"/>
          </a:xfrm>
          <a:prstGeom prst="rect">
            <a:avLst/>
          </a:prstGeom>
          <a:solidFill>
            <a:srgbClr val="FF0000"/>
          </a:solidFill>
          <a:ln w="190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>
              <a:lnSpc>
                <a:spcPct val="95000"/>
              </a:lnSpc>
              <a:defRPr/>
            </a:pPr>
            <a:r>
              <a:rPr lang="en-GB" sz="12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POSITIVE / NEGATIVE EXPERIENCE OF CARE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blackWhite">
          <a:xfrm>
            <a:off x="6330950" y="1425575"/>
            <a:ext cx="2562225" cy="971550"/>
          </a:xfrm>
          <a:prstGeom prst="rect">
            <a:avLst/>
          </a:prstGeom>
          <a:solidFill>
            <a:srgbClr val="00A1DE"/>
          </a:solidFill>
          <a:ln w="19050" algn="ctr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Medicines (95%)</a:t>
            </a: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blackWhite">
          <a:xfrm>
            <a:off x="6330950" y="2959100"/>
            <a:ext cx="2562225" cy="971550"/>
          </a:xfrm>
          <a:prstGeom prst="rect">
            <a:avLst/>
          </a:prstGeom>
          <a:solidFill>
            <a:srgbClr val="00A1DE"/>
          </a:solidFill>
          <a:ln w="190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>
              <a:lnSpc>
                <a:spcPct val="95000"/>
              </a:lnSpc>
              <a:defRPr/>
            </a:pPr>
            <a:r>
              <a:rPr lang="en-GB" sz="16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Cleanliness and IPC (74%)</a:t>
            </a: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blackWhite">
          <a:xfrm>
            <a:off x="250825" y="4586288"/>
            <a:ext cx="2614613" cy="971550"/>
          </a:xfrm>
          <a:prstGeom prst="rect">
            <a:avLst/>
          </a:prstGeom>
          <a:solidFill>
            <a:srgbClr val="00A1DE"/>
          </a:solidFill>
          <a:ln w="190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Positive values and attitudes (74%)</a:t>
            </a: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blackWhite">
          <a:xfrm>
            <a:off x="6330950" y="4587875"/>
            <a:ext cx="2562225" cy="971550"/>
          </a:xfrm>
          <a:prstGeom prst="rect">
            <a:avLst/>
          </a:prstGeom>
          <a:solidFill>
            <a:srgbClr val="00A1DE"/>
          </a:solidFill>
          <a:ln w="190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>
              <a:lnSpc>
                <a:spcPct val="95000"/>
              </a:lnSpc>
              <a:defRPr/>
            </a:pPr>
            <a:r>
              <a:rPr lang="en-GB" sz="16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Acceptable patient waiting time (74%)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blackWhite">
          <a:xfrm>
            <a:off x="250825" y="2959100"/>
            <a:ext cx="2614613" cy="971550"/>
          </a:xfrm>
          <a:prstGeom prst="rect">
            <a:avLst/>
          </a:prstGeom>
          <a:solidFill>
            <a:srgbClr val="00A1DE"/>
          </a:solidFill>
          <a:ln w="190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>
              <a:lnSpc>
                <a:spcPct val="95000"/>
              </a:lnSpc>
              <a:defRPr/>
            </a:pPr>
            <a:r>
              <a:rPr lang="en-GB" sz="16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Safety (65%)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blackWhite">
          <a:xfrm>
            <a:off x="250825" y="1412875"/>
            <a:ext cx="2614613" cy="971550"/>
          </a:xfrm>
          <a:prstGeom prst="rect">
            <a:avLst/>
          </a:prstGeom>
          <a:solidFill>
            <a:srgbClr val="00A1DE"/>
          </a:solidFill>
          <a:ln w="19050">
            <a:noFill/>
            <a:miter lim="800000"/>
            <a:headEnd/>
            <a:tailEnd/>
          </a:ln>
        </p:spPr>
        <p:txBody>
          <a:bodyPr lIns="18000" tIns="18000" rIns="18000" bIns="18000" anchor="ctr"/>
          <a:lstStyle/>
          <a:p>
            <a:pPr algn="ctr" defTabSz="954088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kern="0" dirty="0">
                <a:solidFill>
                  <a:srgbClr val="FFFFFF"/>
                </a:solidFill>
                <a:latin typeface="Arial" charset="0"/>
                <a:ea typeface="ＭＳ Ｐゴシック" pitchFamily="50" charset="-128"/>
                <a:cs typeface="Arial" charset="0"/>
              </a:rPr>
              <a:t>Access to services (100%)</a:t>
            </a:r>
          </a:p>
        </p:txBody>
      </p:sp>
      <p:cxnSp>
        <p:nvCxnSpPr>
          <p:cNvPr id="24591" name="AutoShape 11"/>
          <p:cNvCxnSpPr>
            <a:cxnSpLocks noChangeShapeType="1"/>
            <a:stCxn id="15" idx="3"/>
            <a:endCxn id="8" idx="1"/>
          </p:cNvCxnSpPr>
          <p:nvPr/>
        </p:nvCxnSpPr>
        <p:spPr bwMode="auto">
          <a:xfrm>
            <a:off x="2865438" y="1898650"/>
            <a:ext cx="976312" cy="1114425"/>
          </a:xfrm>
          <a:prstGeom prst="curvedConnector2">
            <a:avLst/>
          </a:prstGeom>
          <a:noFill/>
          <a:ln w="9525">
            <a:solidFill>
              <a:srgbClr val="00A1DE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4592" name="AutoShape 12"/>
          <p:cNvCxnSpPr>
            <a:cxnSpLocks noChangeShapeType="1"/>
            <a:stCxn id="12" idx="3"/>
            <a:endCxn id="8" idx="3"/>
          </p:cNvCxnSpPr>
          <p:nvPr/>
        </p:nvCxnSpPr>
        <p:spPr bwMode="auto">
          <a:xfrm flipV="1">
            <a:off x="2865438" y="4133850"/>
            <a:ext cx="976312" cy="938213"/>
          </a:xfrm>
          <a:prstGeom prst="curvedConnector2">
            <a:avLst/>
          </a:prstGeom>
          <a:noFill/>
          <a:ln w="9525">
            <a:solidFill>
              <a:srgbClr val="00A1DE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4593" name="AutoShape 13"/>
          <p:cNvCxnSpPr>
            <a:cxnSpLocks noChangeShapeType="1"/>
            <a:stCxn id="13" idx="1"/>
            <a:endCxn id="8" idx="5"/>
          </p:cNvCxnSpPr>
          <p:nvPr/>
        </p:nvCxnSpPr>
        <p:spPr bwMode="auto">
          <a:xfrm rot="10800000">
            <a:off x="5495925" y="4133850"/>
            <a:ext cx="835025" cy="939800"/>
          </a:xfrm>
          <a:prstGeom prst="curvedConnector2">
            <a:avLst/>
          </a:prstGeom>
          <a:noFill/>
          <a:ln w="9525">
            <a:solidFill>
              <a:srgbClr val="00A1DE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4594" name="AutoShape 14"/>
          <p:cNvCxnSpPr>
            <a:cxnSpLocks noChangeShapeType="1"/>
            <a:stCxn id="10" idx="1"/>
            <a:endCxn id="8" idx="7"/>
          </p:cNvCxnSpPr>
          <p:nvPr/>
        </p:nvCxnSpPr>
        <p:spPr bwMode="auto">
          <a:xfrm rot="10800000" flipV="1">
            <a:off x="5495925" y="1911350"/>
            <a:ext cx="835025" cy="1101725"/>
          </a:xfrm>
          <a:prstGeom prst="curvedConnector2">
            <a:avLst/>
          </a:prstGeom>
          <a:noFill/>
          <a:ln w="9525">
            <a:solidFill>
              <a:srgbClr val="00A1DE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2" name="Straight Arrow Connector 21"/>
          <p:cNvCxnSpPr>
            <a:endCxn id="9" idx="0"/>
          </p:cNvCxnSpPr>
          <p:nvPr/>
        </p:nvCxnSpPr>
        <p:spPr>
          <a:xfrm flipH="1">
            <a:off x="4633913" y="4352925"/>
            <a:ext cx="34925" cy="893763"/>
          </a:xfrm>
          <a:prstGeom prst="straightConnector1">
            <a:avLst/>
          </a:prstGeom>
          <a:ln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769094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0" y="260648"/>
            <a:ext cx="86868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 smtClean="0">
                <a:solidFill>
                  <a:schemeClr val="bg1"/>
                </a:solidFill>
              </a:rPr>
              <a:t>3. FEATURES OF PEC survey guideline </a:t>
            </a:r>
            <a:r>
              <a:rPr lang="en-US" sz="2700" b="1" dirty="0" smtClean="0">
                <a:solidFill>
                  <a:schemeClr val="bg1"/>
                </a:solidFill>
              </a:rPr>
              <a:t>(2017) continued</a:t>
            </a:r>
            <a:endParaRPr lang="en-US" sz="27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64622942"/>
              </p:ext>
            </p:extLst>
          </p:nvPr>
        </p:nvGraphicFramePr>
        <p:xfrm>
          <a:off x="3270" y="1000113"/>
          <a:ext cx="9140730" cy="6460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0730">
                  <a:extLst>
                    <a:ext uri="{9D8B030D-6E8A-4147-A177-3AD203B41FA5}">
                      <a16:colId xmlns:a16="http://schemas.microsoft.com/office/drawing/2014/main" xmlns="" val="2553250902"/>
                    </a:ext>
                  </a:extLst>
                </a:gridCol>
              </a:tblGrid>
              <a:tr h="294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Assesses patients’ </a:t>
                      </a:r>
                      <a:r>
                        <a:rPr lang="en-US" sz="1600" u="sng" dirty="0" smtClean="0"/>
                        <a:t>experience</a:t>
                      </a:r>
                      <a:r>
                        <a:rPr lang="en-US" sz="1600" dirty="0" smtClean="0"/>
                        <a:t> rather than </a:t>
                      </a:r>
                      <a:r>
                        <a:rPr lang="en-US" sz="1600" u="sng" dirty="0" smtClean="0"/>
                        <a:t>perception</a:t>
                      </a:r>
                      <a:r>
                        <a:rPr lang="en-US" sz="1600" dirty="0" smtClean="0"/>
                        <a:t> of care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29528920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Timing – 2</a:t>
                      </a:r>
                      <a:r>
                        <a:rPr lang="en-US" sz="1600" baseline="30000" dirty="0" smtClean="0"/>
                        <a:t>nd</a:t>
                      </a:r>
                      <a:r>
                        <a:rPr lang="en-US" sz="1600" dirty="0" smtClean="0"/>
                        <a:t> financial quarter – logistics, data collection, data analysis and report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5521591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Employs a descriptive, cross-sectional survey methodology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0813055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It acknowledges</a:t>
                      </a:r>
                      <a:r>
                        <a:rPr kumimoji="0" lang="en-US" sz="1600" b="0" i="0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that not all patients pass through all areas while in hospital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4001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dirty="0" smtClean="0"/>
                        <a:t>3.2 Tools used to seek feedback from patients: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99467446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 smtClean="0"/>
                        <a:t>Out patient and inpatient questionnaires translatable in all official languages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5242304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Binary questions </a:t>
                      </a:r>
                      <a:r>
                        <a:rPr lang="en-US" sz="1600" dirty="0" smtClean="0"/>
                        <a:t>– weighted</a:t>
                      </a:r>
                      <a:r>
                        <a:rPr lang="en-US" sz="1600" baseline="0" dirty="0" smtClean="0"/>
                        <a:t> and unweighted</a:t>
                      </a:r>
                      <a:endParaRPr kumimoji="0" 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11585544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 smtClean="0"/>
                        <a:t>Questionnaires</a:t>
                      </a:r>
                      <a:r>
                        <a:rPr lang="en-US" sz="1600" baseline="0" dirty="0" smtClean="0"/>
                        <a:t> have b</a:t>
                      </a:r>
                      <a:r>
                        <a:rPr lang="en-US" sz="1600" dirty="0" smtClean="0"/>
                        <a:t>uilt-in</a:t>
                      </a:r>
                      <a:r>
                        <a:rPr lang="en-US" sz="1600" baseline="0" dirty="0" smtClean="0"/>
                        <a:t> skip logic functions and</a:t>
                      </a:r>
                      <a:r>
                        <a:rPr lang="en-US" sz="1600" dirty="0" smtClean="0"/>
                        <a:t> built-in data quality control mechanism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4846610"/>
                  </a:ext>
                </a:extLst>
              </a:tr>
              <a:tr h="562815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 smtClean="0"/>
                        <a:t>Rigorously tried and tested in various scenarios </a:t>
                      </a:r>
                      <a:r>
                        <a:rPr lang="en-US" sz="2000" dirty="0" smtClean="0"/>
                        <a:t>- </a:t>
                      </a:r>
                      <a:r>
                        <a:rPr lang="en-US" sz="1600" i="1" dirty="0" smtClean="0"/>
                        <a:t>tested for content validity and internal consistency through statistic item-total</a:t>
                      </a:r>
                      <a:r>
                        <a:rPr lang="en-US" sz="1600" i="1" baseline="0" dirty="0" smtClean="0"/>
                        <a:t>,</a:t>
                      </a:r>
                      <a:r>
                        <a:rPr lang="en-US" sz="1600" i="1" dirty="0" smtClean="0"/>
                        <a:t> </a:t>
                      </a:r>
                      <a:r>
                        <a:rPr lang="en-US" sz="1600" i="1" dirty="0" err="1" smtClean="0"/>
                        <a:t>Chronbach’s</a:t>
                      </a:r>
                      <a:r>
                        <a:rPr lang="en-US" sz="1600" i="1" dirty="0" smtClean="0"/>
                        <a:t>  alpha co-efficient (all scored &gt; 0.70) and multiple regression models</a:t>
                      </a:r>
                      <a:r>
                        <a:rPr lang="en-US" sz="1600" i="1" baseline="0" dirty="0" smtClean="0"/>
                        <a:t> and analysis</a:t>
                      </a:r>
                      <a:endParaRPr lang="en-US" sz="1600" i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04771294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i="0" dirty="0" smtClean="0"/>
                        <a:t>3.3 Software for capturing and analyzing PEC</a:t>
                      </a:r>
                      <a:r>
                        <a:rPr lang="en-US" sz="1600" i="0" baseline="0" dirty="0" smtClean="0"/>
                        <a:t> survey data</a:t>
                      </a:r>
                      <a:endParaRPr lang="en-US" sz="1600" i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9893896"/>
                  </a:ext>
                </a:extLst>
              </a:tr>
              <a:tr h="294808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 smtClean="0"/>
                        <a:t>In-built software</a:t>
                      </a:r>
                      <a:r>
                        <a:rPr lang="en-US" sz="1600" baseline="0" dirty="0" smtClean="0"/>
                        <a:t> with capacity to calculate the sample size</a:t>
                      </a:r>
                      <a:r>
                        <a:rPr lang="en-US" sz="1600" i="0" baseline="0" dirty="0" smtClean="0"/>
                        <a:t> as informed by annual head count</a:t>
                      </a:r>
                      <a:endParaRPr lang="en-US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3701269"/>
                  </a:ext>
                </a:extLst>
              </a:tr>
              <a:tr h="509214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 smtClean="0"/>
                        <a:t>Paper based data collection tools require capturing into the software  - alternatively electronic gadgets may be used to directly collect and capture in the web-based DHIS module for PEC</a:t>
                      </a:r>
                      <a:endParaRPr lang="en-US" sz="1600" i="1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29100495"/>
                  </a:ext>
                </a:extLst>
              </a:tr>
              <a:tr h="50921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dirty="0" smtClean="0"/>
                        <a:t>Overnight time reporting– no need to run quality control mechanisms before submitting  thus significantly reduce TOT of reporting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79441946"/>
                  </a:ext>
                </a:extLst>
              </a:tr>
              <a:tr h="509214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rgbClr val="FF0000"/>
                          </a:solidFill>
                        </a:rPr>
                        <a:t>&lt;50-59%,  </a:t>
                      </a:r>
                      <a:r>
                        <a:rPr lang="en-US" sz="16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&gt;60-79%*</a:t>
                      </a:r>
                      <a:r>
                        <a:rPr lang="en-US" sz="16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,  </a:t>
                      </a:r>
                      <a:r>
                        <a:rPr lang="en-US" sz="1600" b="1" dirty="0" smtClean="0">
                          <a:solidFill>
                            <a:srgbClr val="2AD50D"/>
                          </a:solidFill>
                        </a:rPr>
                        <a:t>&gt;80%**</a:t>
                      </a:r>
                      <a:endParaRPr lang="en-US" sz="1600" dirty="0" smtClean="0"/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endParaRPr lang="en-US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7422446"/>
                  </a:ext>
                </a:extLst>
              </a:tr>
              <a:tr h="486694">
                <a:tc>
                  <a:txBody>
                    <a:bodyPr/>
                    <a:lstStyle/>
                    <a:p>
                      <a:endParaRPr lang="en-US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05967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0238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8108"/>
            <a:ext cx="8229600" cy="626596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3</a:t>
            </a:r>
            <a:r>
              <a:rPr lang="en-US" sz="3200" b="1" dirty="0" smtClean="0">
                <a:solidFill>
                  <a:schemeClr val="bg1"/>
                </a:solidFill>
              </a:rPr>
              <a:t>.FEATURES </a:t>
            </a:r>
            <a:r>
              <a:rPr lang="en-US" sz="3200" b="1" dirty="0">
                <a:solidFill>
                  <a:schemeClr val="bg1"/>
                </a:solidFill>
              </a:rPr>
              <a:t>OF PEC </a:t>
            </a:r>
            <a:r>
              <a:rPr lang="en-US" sz="3200" b="1" dirty="0" smtClean="0">
                <a:solidFill>
                  <a:schemeClr val="bg1"/>
                </a:solidFill>
              </a:rPr>
              <a:t>survey guideline </a:t>
            </a:r>
            <a:r>
              <a:rPr lang="en-US" sz="3200" b="1" dirty="0">
                <a:solidFill>
                  <a:schemeClr val="bg1"/>
                </a:solidFill>
              </a:rPr>
              <a:t>(2017</a:t>
            </a:r>
            <a:r>
              <a:rPr lang="en-US" sz="3200" b="1" dirty="0" smtClean="0">
                <a:solidFill>
                  <a:schemeClr val="bg1"/>
                </a:solidFill>
              </a:rPr>
              <a:t>)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021750"/>
          </a:xfrm>
        </p:spPr>
        <p:txBody>
          <a:bodyPr/>
          <a:lstStyle/>
          <a:p>
            <a:pPr marL="0" indent="0">
              <a:buNone/>
            </a:pPr>
            <a:r>
              <a:rPr lang="en-US" sz="2000" dirty="0" smtClean="0"/>
              <a:t>3.4 Methods: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800" dirty="0" smtClean="0"/>
              <a:t>Sampling size is comprised of random sampling of 15% of annual adult head count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800" dirty="0" smtClean="0"/>
              <a:t>Inclusion criteria focuses on able and willing adults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800" dirty="0"/>
              <a:t>Data is collected at the end of patient’s journey through the </a:t>
            </a:r>
            <a:r>
              <a:rPr lang="en-US" sz="1800" dirty="0" smtClean="0"/>
              <a:t>facility– </a:t>
            </a:r>
            <a:r>
              <a:rPr lang="en-US" sz="1800" dirty="0"/>
              <a:t>no interference with </a:t>
            </a:r>
            <a:r>
              <a:rPr lang="en-US" sz="1800" dirty="0" smtClean="0"/>
              <a:t>health care processes and comprises of</a:t>
            </a:r>
            <a:endParaRPr lang="en-US" sz="1800" dirty="0"/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600" dirty="0" smtClean="0"/>
              <a:t>Patient information page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600" dirty="0" smtClean="0"/>
              <a:t>Consent forms – for audit purposes (double blinding)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600" dirty="0" smtClean="0"/>
              <a:t>Data collection and capturing (using predetermined questionnaires)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800" dirty="0" smtClean="0"/>
              <a:t>Analysis and reporting (aggregated reports)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400" dirty="0"/>
              <a:t>Patient profile </a:t>
            </a:r>
            <a:r>
              <a:rPr lang="en-US" sz="1400" dirty="0" smtClean="0"/>
              <a:t>and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400" dirty="0" smtClean="0"/>
              <a:t>6 </a:t>
            </a:r>
            <a:r>
              <a:rPr lang="en-US" sz="1400" dirty="0"/>
              <a:t>health priority areas </a:t>
            </a:r>
          </a:p>
          <a:p>
            <a:pPr lvl="2">
              <a:buFont typeface="Courier New" panose="02070309020205020404" pitchFamily="49" charset="0"/>
              <a:buChar char="o"/>
            </a:pPr>
            <a:r>
              <a:rPr lang="en-US" sz="1600" dirty="0"/>
              <a:t>Results are aggregated according to 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200" dirty="0"/>
              <a:t>a unit in the facility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200" dirty="0"/>
              <a:t>a facility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200" dirty="0" smtClean="0"/>
              <a:t>Sub/District</a:t>
            </a:r>
            <a:endParaRPr lang="en-US" sz="1200" dirty="0"/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200" dirty="0"/>
              <a:t>province and 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200" dirty="0" smtClean="0"/>
              <a:t>national</a:t>
            </a:r>
            <a:endParaRPr lang="en-US" sz="10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1800" dirty="0" smtClean="0"/>
              <a:t>Service delivery improvement template – for completion by respective levels of care</a:t>
            </a:r>
          </a:p>
          <a:p>
            <a:pPr>
              <a:buNone/>
            </a:pPr>
            <a:endParaRPr lang="en-US" sz="2400" dirty="0" smtClean="0"/>
          </a:p>
          <a:p>
            <a:endParaRPr lang="en-US" sz="2400" dirty="0" smtClean="0"/>
          </a:p>
          <a:p>
            <a:endParaRPr lang="en-US" sz="24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995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648072"/>
          </a:xfrm>
        </p:spPr>
        <p:txBody>
          <a:bodyPr/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3</a:t>
            </a:r>
            <a:r>
              <a:rPr lang="en-US" sz="2800" b="1" dirty="0" smtClean="0">
                <a:solidFill>
                  <a:schemeClr val="bg1"/>
                </a:solidFill>
              </a:rPr>
              <a:t>.FEATURES </a:t>
            </a:r>
            <a:r>
              <a:rPr lang="en-US" sz="2800" b="1" dirty="0">
                <a:solidFill>
                  <a:schemeClr val="bg1"/>
                </a:solidFill>
              </a:rPr>
              <a:t>OF PEC </a:t>
            </a:r>
            <a:r>
              <a:rPr lang="en-US" sz="2800" b="1" dirty="0" smtClean="0">
                <a:solidFill>
                  <a:schemeClr val="bg1"/>
                </a:solidFill>
              </a:rPr>
              <a:t>survey guideline </a:t>
            </a:r>
            <a:r>
              <a:rPr lang="en-US" sz="2800" b="1" dirty="0">
                <a:solidFill>
                  <a:schemeClr val="bg1"/>
                </a:solidFill>
              </a:rPr>
              <a:t>(2017)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5" y="1071546"/>
            <a:ext cx="8786842" cy="4608512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3.5 MEASUREMENT OF PEC SURVEY</a:t>
            </a:r>
          </a:p>
          <a:p>
            <a:pPr marL="0" indent="0">
              <a:buNone/>
            </a:pPr>
            <a:endParaRPr lang="en-US" sz="2400" dirty="0" smtClean="0"/>
          </a:p>
          <a:p>
            <a:pPr marL="457200" indent="-457200">
              <a:buFont typeface="+mj-lt"/>
              <a:buAutoNum type="arabicPeriod"/>
            </a:pPr>
            <a:r>
              <a:rPr lang="en-US" sz="2400" dirty="0" smtClean="0"/>
              <a:t>PEC survey rate </a:t>
            </a:r>
            <a:r>
              <a:rPr lang="en-US" sz="2000" dirty="0" smtClean="0"/>
              <a:t>(number of facilities that conducted PEC survey in line with the national guideline / total number of facilities during the 2</a:t>
            </a:r>
            <a:r>
              <a:rPr lang="en-US" sz="2000" baseline="30000" dirty="0" smtClean="0"/>
              <a:t>nd</a:t>
            </a:r>
            <a:r>
              <a:rPr lang="en-US" sz="2000" dirty="0" smtClean="0"/>
              <a:t> quarter of the financial year) </a:t>
            </a:r>
            <a:r>
              <a:rPr lang="en-US" sz="2400" dirty="0" smtClean="0"/>
              <a:t> </a:t>
            </a:r>
            <a:r>
              <a:rPr lang="en-US" sz="2000" dirty="0" smtClean="0"/>
              <a:t>- to determine national average.      </a:t>
            </a:r>
          </a:p>
          <a:p>
            <a:pPr marL="0" indent="0">
              <a:buNone/>
            </a:pPr>
            <a:r>
              <a:rPr lang="en-US" sz="2000" dirty="0" smtClean="0"/>
              <a:t>                        </a:t>
            </a:r>
          </a:p>
          <a:p>
            <a:pPr marL="457200" indent="-457200">
              <a:buAutoNum type="arabicPeriod" startAt="2"/>
            </a:pPr>
            <a:r>
              <a:rPr lang="en-US" sz="2400" dirty="0" smtClean="0"/>
              <a:t>Patient Satisfaction rate = positive PEC</a:t>
            </a:r>
            <a:r>
              <a:rPr lang="en-US" sz="2400" dirty="0"/>
              <a:t> </a:t>
            </a:r>
            <a:r>
              <a:rPr lang="en-US" sz="2400" dirty="0" smtClean="0"/>
              <a:t>(</a:t>
            </a:r>
            <a:r>
              <a:rPr lang="en-US" sz="2000" dirty="0" smtClean="0"/>
              <a:t>of the total number of facilities     </a:t>
            </a:r>
          </a:p>
          <a:p>
            <a:pPr marL="0" indent="0">
              <a:buNone/>
            </a:pPr>
            <a:r>
              <a:rPr lang="en-US" sz="2000" dirty="0" smtClean="0"/>
              <a:t>        at respective level of care, how many scored an average &gt;80% </a:t>
            </a:r>
            <a:r>
              <a:rPr lang="en-US" sz="2000" dirty="0"/>
              <a:t>during the </a:t>
            </a:r>
            <a:r>
              <a:rPr lang="en-US" sz="2000" dirty="0" smtClean="0"/>
              <a:t>2</a:t>
            </a:r>
            <a:r>
              <a:rPr lang="en-US" sz="2000" baseline="30000" dirty="0" smtClean="0"/>
              <a:t>nd</a:t>
            </a:r>
          </a:p>
          <a:p>
            <a:pPr marL="0" indent="0">
              <a:buNone/>
            </a:pPr>
            <a:r>
              <a:rPr lang="en-US" sz="2000" baseline="30000" dirty="0"/>
              <a:t> </a:t>
            </a:r>
            <a:r>
              <a:rPr lang="en-US" sz="2000" baseline="30000" dirty="0" smtClean="0"/>
              <a:t>       </a:t>
            </a:r>
            <a:r>
              <a:rPr lang="en-US" sz="2000" dirty="0" smtClean="0"/>
              <a:t>   quarter </a:t>
            </a:r>
            <a:r>
              <a:rPr lang="en-US" sz="2000" dirty="0"/>
              <a:t>of the financial year)</a:t>
            </a:r>
            <a:endParaRPr lang="en-US" sz="2000" dirty="0" smtClean="0"/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  The PS rate is categorized according to </a:t>
            </a:r>
            <a:r>
              <a:rPr lang="en-US" sz="2400" b="1" dirty="0" smtClean="0">
                <a:solidFill>
                  <a:srgbClr val="2AD50D"/>
                </a:solidFill>
              </a:rPr>
              <a:t>&gt;80%,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60-79%</a:t>
            </a:r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,  </a:t>
            </a:r>
            <a:r>
              <a:rPr lang="en-US" sz="2400" b="1" dirty="0" smtClean="0">
                <a:solidFill>
                  <a:srgbClr val="FF0000"/>
                </a:solidFill>
              </a:rPr>
              <a:t>&lt;50-59%</a:t>
            </a:r>
            <a:r>
              <a:rPr lang="en-US" sz="2400" dirty="0" smtClean="0"/>
              <a:t>	</a:t>
            </a:r>
          </a:p>
          <a:p>
            <a:pPr marL="0" indent="0">
              <a:buNone/>
            </a:pPr>
            <a:endParaRPr lang="en-US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042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91" y="-1745"/>
            <a:ext cx="8229600" cy="1054481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4. </a:t>
            </a:r>
            <a:r>
              <a:rPr lang="en-US" sz="3200" b="1" dirty="0" smtClean="0">
                <a:solidFill>
                  <a:schemeClr val="bg1"/>
                </a:solidFill>
              </a:rPr>
              <a:t>PROJECTIONS</a:t>
            </a:r>
            <a:br>
              <a:rPr lang="en-US" sz="3200" b="1" dirty="0" smtClean="0">
                <a:solidFill>
                  <a:schemeClr val="bg1"/>
                </a:solidFill>
              </a:rPr>
            </a:br>
            <a:r>
              <a:rPr lang="en-US" sz="2800" b="1" dirty="0" smtClean="0">
                <a:solidFill>
                  <a:schemeClr val="bg1"/>
                </a:solidFill>
              </a:rPr>
              <a:t>3.5 </a:t>
            </a:r>
            <a:r>
              <a:rPr lang="en-US" sz="2800" b="1" dirty="0">
                <a:solidFill>
                  <a:schemeClr val="bg1"/>
                </a:solidFill>
              </a:rPr>
              <a:t>PEC SURVEY RATE </a:t>
            </a:r>
            <a:r>
              <a:rPr lang="en-US" sz="2800" b="1" dirty="0" smtClean="0">
                <a:solidFill>
                  <a:schemeClr val="bg1"/>
                </a:solidFill>
              </a:rPr>
              <a:t>– National level</a:t>
            </a:r>
            <a:endParaRPr lang="en-ZA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8712968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225349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 bwMode="auto">
          <a:xfrm>
            <a:off x="0" y="15192"/>
            <a:ext cx="9144000" cy="103754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 4. PROJECTIONS</a:t>
            </a:r>
            <a:br>
              <a:rPr lang="en-US" sz="2800" b="1" dirty="0" smtClean="0">
                <a:solidFill>
                  <a:schemeClr val="bg1"/>
                </a:solidFill>
              </a:rPr>
            </a:br>
            <a:r>
              <a:rPr lang="en-US" sz="2800" b="1" dirty="0" smtClean="0">
                <a:solidFill>
                  <a:schemeClr val="bg1"/>
                </a:solidFill>
              </a:rPr>
              <a:t>      </a:t>
            </a:r>
            <a:r>
              <a:rPr lang="en-US" sz="2000" b="1" dirty="0" smtClean="0">
                <a:solidFill>
                  <a:schemeClr val="bg1"/>
                </a:solidFill>
              </a:rPr>
              <a:t>3.5 PEC SURVEY RATE - continued</a:t>
            </a:r>
            <a:endParaRPr lang="en-US" sz="2000" dirty="0" smtClean="0"/>
          </a:p>
        </p:txBody>
      </p:sp>
      <p:sp>
        <p:nvSpPr>
          <p:cNvPr id="2867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6D7281-D096-4CEC-B4B5-5214BEA723BE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/>
          </a:p>
        </p:txBody>
      </p:sp>
      <p:pic>
        <p:nvPicPr>
          <p:cNvPr id="2867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052734"/>
            <a:ext cx="9144000" cy="4679669"/>
          </a:xfrm>
          <a:noFill/>
          <a:ln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4466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 bwMode="auto">
          <a:xfrm>
            <a:off x="0" y="138767"/>
            <a:ext cx="9036496" cy="811352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4</a:t>
            </a:r>
            <a:r>
              <a:rPr lang="en-US" sz="2800" b="1" dirty="0" smtClean="0">
                <a:solidFill>
                  <a:schemeClr val="bg1"/>
                </a:solidFill>
              </a:rPr>
              <a:t>. PROJECTIONS </a:t>
            </a:r>
            <a:br>
              <a:rPr lang="en-US" sz="28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3.5 PATIENT SATISFACTION RATE – </a:t>
            </a:r>
            <a:r>
              <a:rPr lang="en-US" sz="2000" dirty="0" smtClean="0">
                <a:solidFill>
                  <a:schemeClr val="bg1"/>
                </a:solidFill>
              </a:rPr>
              <a:t>aggregated according to levels of facilities</a:t>
            </a:r>
            <a:endParaRPr lang="en-US" sz="2000" dirty="0" smtClean="0"/>
          </a:p>
        </p:txBody>
      </p:sp>
      <p:sp>
        <p:nvSpPr>
          <p:cNvPr id="29700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DEB779E-E1BA-4476-BEE8-BFC8FF19936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/>
          </a:p>
        </p:txBody>
      </p:sp>
      <p:pic>
        <p:nvPicPr>
          <p:cNvPr id="6" name="Picture 5" descr="C:\DOCUME~1\Jautsi\LOCALS~1\Temp\XPgrpwise\58063ADECIV-DCIV-PO1001337A74190DA1\IMAGE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7938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8929718" cy="1052736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2400" b="1" dirty="0">
                <a:solidFill>
                  <a:schemeClr val="bg1"/>
                </a:solidFill>
              </a:rPr>
              <a:t>4</a:t>
            </a:r>
            <a:r>
              <a:rPr lang="en-US" sz="2400" b="1" dirty="0" smtClean="0">
                <a:solidFill>
                  <a:schemeClr val="bg1"/>
                </a:solidFill>
              </a:rPr>
              <a:t>. PROJECTIONS </a:t>
            </a:r>
            <a:br>
              <a:rPr lang="en-US" sz="24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3.5 PATIENT SATISFACTION RATE (OPD)– </a:t>
            </a:r>
            <a:r>
              <a:rPr lang="en-US" sz="2000" dirty="0" smtClean="0">
                <a:solidFill>
                  <a:schemeClr val="bg1"/>
                </a:solidFill>
              </a:rPr>
              <a:t>aggregated according to six priorities of care</a:t>
            </a:r>
          </a:p>
        </p:txBody>
      </p:sp>
      <p:sp>
        <p:nvSpPr>
          <p:cNvPr id="30724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67845AD-6AAC-493F-A137-3E868F828E3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/>
          </a:p>
        </p:txBody>
      </p:sp>
      <p:pic>
        <p:nvPicPr>
          <p:cNvPr id="3072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3528" y="1280724"/>
            <a:ext cx="9001125" cy="4786329"/>
          </a:xfrm>
          <a:noFill/>
          <a:ln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3563888" y="1844824"/>
            <a:ext cx="1008112" cy="2788362"/>
          </a:xfrm>
          <a:prstGeom prst="ellipse">
            <a:avLst/>
          </a:prstGeom>
          <a:noFill/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>
              <a:solidFill>
                <a:srgbClr val="00B050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6228184" y="1844824"/>
            <a:ext cx="2880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xmlns="" val="271619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662"/>
            <a:ext cx="8229600" cy="1031073"/>
          </a:xfrm>
        </p:spPr>
        <p:txBody>
          <a:bodyPr/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3.5 PATIENT SATISFACTION RATE (</a:t>
            </a:r>
            <a:r>
              <a:rPr lang="en-US" sz="2800" b="1" dirty="0" err="1">
                <a:solidFill>
                  <a:schemeClr val="bg1"/>
                </a:solidFill>
              </a:rPr>
              <a:t>InPatient</a:t>
            </a:r>
            <a:r>
              <a:rPr lang="en-US" sz="2800" b="1" dirty="0">
                <a:solidFill>
                  <a:schemeClr val="bg1"/>
                </a:solidFill>
              </a:rPr>
              <a:t>)– </a:t>
            </a:r>
            <a:r>
              <a:rPr lang="en-US" sz="2000" dirty="0">
                <a:solidFill>
                  <a:schemeClr val="bg1"/>
                </a:solidFill>
              </a:rPr>
              <a:t>disaggregated according to variables of a priority area </a:t>
            </a:r>
            <a:r>
              <a:rPr lang="en-US" sz="2800" dirty="0">
                <a:solidFill>
                  <a:schemeClr val="bg1"/>
                </a:solidFill>
              </a:rPr>
              <a:t>e.g. access</a:t>
            </a:r>
            <a:endParaRPr lang="en-ZA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55135" y="1600200"/>
            <a:ext cx="683373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0219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 bwMode="auto">
          <a:xfrm>
            <a:off x="0" y="-1"/>
            <a:ext cx="8686800" cy="93502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/>
            <a:r>
              <a:rPr lang="en-US" sz="2000" b="1" dirty="0">
                <a:solidFill>
                  <a:schemeClr val="bg1"/>
                </a:solidFill>
              </a:rPr>
              <a:t>4</a:t>
            </a:r>
            <a:r>
              <a:rPr lang="en-US" sz="2000" b="1" dirty="0" smtClean="0">
                <a:solidFill>
                  <a:schemeClr val="bg1"/>
                </a:solidFill>
              </a:rPr>
              <a:t>. PROJECTIONS</a:t>
            </a:r>
            <a:br>
              <a:rPr lang="en-US" sz="20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3.5 PATIENT SATISFACTION RATE (</a:t>
            </a:r>
            <a:r>
              <a:rPr lang="en-US" sz="2000" b="1" dirty="0" err="1" smtClean="0">
                <a:solidFill>
                  <a:schemeClr val="bg1"/>
                </a:solidFill>
              </a:rPr>
              <a:t>InPatient</a:t>
            </a:r>
            <a:r>
              <a:rPr lang="en-US" sz="2000" b="1" dirty="0" smtClean="0">
                <a:solidFill>
                  <a:schemeClr val="bg1"/>
                </a:solidFill>
              </a:rPr>
              <a:t>)– </a:t>
            </a:r>
            <a:r>
              <a:rPr lang="en-US" sz="2000" dirty="0" smtClean="0">
                <a:solidFill>
                  <a:schemeClr val="bg1"/>
                </a:solidFill>
              </a:rPr>
              <a:t>disaggregated according to variables of a priority area e.g. access</a:t>
            </a:r>
            <a:endParaRPr lang="en-US" sz="2000" dirty="0" smtClean="0"/>
          </a:p>
        </p:txBody>
      </p:sp>
      <p:sp>
        <p:nvSpPr>
          <p:cNvPr id="4301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18C838-FC59-4137-B710-714B776D9ED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/>
          </a:p>
        </p:txBody>
      </p:sp>
      <p:pic>
        <p:nvPicPr>
          <p:cNvPr id="43013" name="Content Placeholder 5" descr="FWLPCYOKEMFO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071546"/>
            <a:ext cx="8893652" cy="5786454"/>
          </a:xfrm>
          <a:noFill/>
          <a:ln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6277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algn="l"/>
            <a:r>
              <a:rPr lang="en-ZA" sz="3200" b="1" dirty="0" smtClean="0">
                <a:solidFill>
                  <a:schemeClr val="bg1"/>
                </a:solidFill>
              </a:rPr>
              <a:t>5. SERVICE DELIVERY IMPROVEMENT</a:t>
            </a:r>
            <a:endParaRPr lang="en-ZA" sz="32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457039317"/>
              </p:ext>
            </p:extLst>
          </p:nvPr>
        </p:nvGraphicFramePr>
        <p:xfrm>
          <a:off x="0" y="1124745"/>
          <a:ext cx="9144000" cy="4447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9632">
                  <a:extLst>
                    <a:ext uri="{9D8B030D-6E8A-4147-A177-3AD203B41FA5}">
                      <a16:colId xmlns:a16="http://schemas.microsoft.com/office/drawing/2014/main" xmlns="" val="234002619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3723593436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38357895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2110961804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xmlns="" val="4061233731"/>
                    </a:ext>
                  </a:extLst>
                </a:gridCol>
                <a:gridCol w="1043608">
                  <a:extLst>
                    <a:ext uri="{9D8B030D-6E8A-4147-A177-3AD203B41FA5}">
                      <a16:colId xmlns:a16="http://schemas.microsoft.com/office/drawing/2014/main" xmlns="" val="3401365313"/>
                    </a:ext>
                  </a:extLst>
                </a:gridCol>
              </a:tblGrid>
              <a:tr h="576063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Priority area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400" dirty="0" smtClean="0"/>
                        <a:t>Required score (%)</a:t>
                      </a:r>
                    </a:p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Score obtained (%)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Contributory</a:t>
                      </a:r>
                      <a:r>
                        <a:rPr lang="en-ZA" sz="1400" baseline="0" dirty="0" smtClean="0"/>
                        <a:t> factors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Remedial / improvement </a:t>
                      </a:r>
                      <a:endParaRPr lang="en-ZA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Due date</a:t>
                      </a:r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98425683"/>
                  </a:ext>
                </a:extLst>
              </a:tr>
              <a:tr h="1212695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Pt</a:t>
                      </a:r>
                      <a:r>
                        <a:rPr lang="en-ZA" sz="1400" baseline="0" dirty="0" smtClean="0"/>
                        <a:t> access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100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75.1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ZA" sz="1400" baseline="0" dirty="0" smtClean="0"/>
                        <a:t>Insufficient access to information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ZA" sz="1400" dirty="0" smtClean="0"/>
                        <a:t>Institutionalize sharing of info</a:t>
                      </a:r>
                      <a:r>
                        <a:rPr lang="en-ZA" sz="1400" baseline="0" dirty="0" smtClean="0"/>
                        <a:t> on: -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sz="1100" baseline="0" dirty="0" smtClean="0"/>
                        <a:t>lodging of complaints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sz="1100" baseline="0" dirty="0" smtClean="0"/>
                        <a:t>management structure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sz="1100" baseline="0" dirty="0" smtClean="0"/>
                        <a:t>treating doctor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ZA" sz="1100" baseline="0" dirty="0" smtClean="0"/>
                        <a:t>Patient involvement in transfer arrangements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ZA" sz="1400" baseline="0" dirty="0" smtClean="0"/>
                        <a:t>Orientate patients of their surroundings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20/12/2017</a:t>
                      </a:r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78923274"/>
                  </a:ext>
                </a:extLst>
              </a:tr>
              <a:tr h="290782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Patient safety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64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48.6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5948798"/>
                  </a:ext>
                </a:extLst>
              </a:tr>
              <a:tr h="463351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Availability and use of meds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95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92.9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57843922"/>
                  </a:ext>
                </a:extLst>
              </a:tr>
              <a:tr h="272560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Cleanliness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74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76.9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34799832"/>
                  </a:ext>
                </a:extLst>
              </a:tr>
              <a:tr h="463351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Values and attitudes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74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82.8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35151585"/>
                  </a:ext>
                </a:extLst>
              </a:tr>
              <a:tr h="643885"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Patient waiting time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74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400" dirty="0" smtClean="0"/>
                        <a:t>69.9</a:t>
                      </a:r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Z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34498532"/>
                  </a:ext>
                </a:extLst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63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2852"/>
            <a:ext cx="8929718" cy="72547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Requirements for conducting PEC survey</a:t>
            </a:r>
            <a:endParaRPr lang="en-US" sz="32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000108"/>
            <a:ext cx="8329642" cy="5126055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xmlns="" val="2426106228"/>
              </p:ext>
            </p:extLst>
          </p:nvPr>
        </p:nvGraphicFramePr>
        <p:xfrm>
          <a:off x="0" y="1071546"/>
          <a:ext cx="9144000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12" descr="C:\Users\Jodie Sheath\Google Drive\Jodie work documents\Pictures\Jodie\Miscellaneous\Blue magnifying glas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0232" y="2857496"/>
            <a:ext cx="18129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283968" y="4803701"/>
            <a:ext cx="4214842" cy="192880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45" tIns="44471" rIns="88945" bIns="44471" anchor="ctr"/>
          <a:lstStyle/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endParaRPr lang="en-US" sz="1200" dirty="0" smtClean="0">
              <a:solidFill>
                <a:srgbClr val="000000"/>
              </a:solidFill>
            </a:endParaRP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Logistics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Locate </a:t>
            </a:r>
            <a:r>
              <a:rPr lang="en-US" sz="1200" dirty="0">
                <a:solidFill>
                  <a:srgbClr val="000000"/>
                </a:solidFill>
              </a:rPr>
              <a:t>patient exit </a:t>
            </a:r>
            <a:r>
              <a:rPr lang="en-US" sz="1200" dirty="0" smtClean="0">
                <a:solidFill>
                  <a:srgbClr val="000000"/>
                </a:solidFill>
              </a:rPr>
              <a:t>areas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Provision of information to patients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 Sampling </a:t>
            </a:r>
            <a:r>
              <a:rPr lang="en-US" sz="1200" dirty="0">
                <a:solidFill>
                  <a:srgbClr val="000000"/>
                </a:solidFill>
              </a:rPr>
              <a:t>criteria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Interview and self completed at end of journey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Capture in the PEC module of web-DHIS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Report writing – includes SDI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Publish results and SDI  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r>
              <a:rPr lang="en-US" sz="1200" dirty="0" smtClean="0">
                <a:solidFill>
                  <a:srgbClr val="000000"/>
                </a:solidFill>
              </a:rPr>
              <a:t>Patients continue monitoring and feedback through CCS </a:t>
            </a:r>
          </a:p>
          <a:p>
            <a:pPr lvl="1" eaLnBrk="1" hangingPunct="1">
              <a:buClr>
                <a:srgbClr val="000000"/>
              </a:buClr>
              <a:buFont typeface="Arial" pitchFamily="34" charset="0"/>
              <a:buChar char="•"/>
            </a:pPr>
            <a:endParaRPr lang="en-US" sz="12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451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/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6</a:t>
            </a:r>
            <a:r>
              <a:rPr lang="en-US" sz="2800" b="1" dirty="0" smtClean="0">
                <a:solidFill>
                  <a:schemeClr val="bg1"/>
                </a:solidFill>
              </a:rPr>
              <a:t>. Requirements for conducting PEC survey cont.</a:t>
            </a:r>
            <a:endParaRPr lang="en-US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37869349"/>
              </p:ext>
            </p:extLst>
          </p:nvPr>
        </p:nvGraphicFramePr>
        <p:xfrm>
          <a:off x="0" y="1071563"/>
          <a:ext cx="9143999" cy="55007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fik 7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160"/>
          <a:stretch/>
        </p:blipFill>
        <p:spPr bwMode="auto">
          <a:xfrm>
            <a:off x="5786446" y="1357298"/>
            <a:ext cx="89433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/>
          <p:cNvSpPr/>
          <p:nvPr/>
        </p:nvSpPr>
        <p:spPr>
          <a:xfrm rot="3312221">
            <a:off x="2222863" y="2023845"/>
            <a:ext cx="935662" cy="429644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9" name="Rectangle 8"/>
          <p:cNvSpPr txBox="1">
            <a:spLocks noChangeArrowheads="1"/>
          </p:cNvSpPr>
          <p:nvPr/>
        </p:nvSpPr>
        <p:spPr bwMode="auto">
          <a:xfrm>
            <a:off x="3857619" y="4429132"/>
            <a:ext cx="5286379" cy="215443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marL="342900" indent="-342900" defTabSz="955675" eaLnBrk="0" hangingPunct="0">
              <a:buClr>
                <a:schemeClr val="tx2"/>
              </a:buClr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 marL="206375" indent="-204788" defTabSz="955675" eaLnBrk="0" hangingPunct="0">
              <a:buClr>
                <a:schemeClr val="tx2"/>
              </a:buClr>
              <a:buSzPct val="125000"/>
              <a:buFont typeface="Arial" pitchFamily="34" charset="0"/>
              <a:buChar char="▪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 marL="487363" indent="-279400" defTabSz="955675" eaLnBrk="0" hangingPunct="0">
              <a:buClr>
                <a:schemeClr val="tx2"/>
              </a:buClr>
              <a:buSzPct val="120000"/>
              <a:buFont typeface="Arial" pitchFamily="34" charset="0"/>
              <a:buChar char="–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 marL="655638" indent="-165100" defTabSz="955675" eaLnBrk="0" hangingPunct="0">
              <a:buClr>
                <a:schemeClr val="tx2"/>
              </a:buClr>
              <a:buSzPct val="120000"/>
              <a:buFont typeface="Arial" pitchFamily="34" charset="0"/>
              <a:buChar char="▫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 marL="800100" indent="-138113" defTabSz="955675" eaLnBrk="0" hangingPunct="0">
              <a:buClr>
                <a:schemeClr val="tx2"/>
              </a:buClr>
              <a:buSzPct val="89000"/>
              <a:buFont typeface="Arial" pitchFamily="34" charset="0"/>
              <a:buChar char="-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1257300" indent="-138113" defTabSz="955675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pitchFamily="34" charset="0"/>
              <a:buChar char="-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1714500" indent="-138113" defTabSz="955675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pitchFamily="34" charset="0"/>
              <a:buChar char="-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2171700" indent="-138113" defTabSz="955675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pitchFamily="34" charset="0"/>
              <a:buChar char="-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2628900" indent="-138113" defTabSz="955675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pitchFamily="34" charset="0"/>
              <a:buChar char="-"/>
              <a:defRPr sz="160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lvl="1" algn="ctr" eaLnBrk="1" hangingPunct="1">
              <a:buClr>
                <a:srgbClr val="000000"/>
              </a:buClr>
              <a:buNone/>
            </a:pPr>
            <a:r>
              <a:rPr lang="en-US" sz="1400" b="1" u="sng" dirty="0" smtClean="0">
                <a:solidFill>
                  <a:srgbClr val="000000"/>
                </a:solidFill>
                <a:cs typeface="Arial" pitchFamily="34" charset="0"/>
              </a:rPr>
              <a:t>2018/19  and  &gt;</a:t>
            </a:r>
          </a:p>
          <a:p>
            <a:pPr lvl="1" eaLnBrk="1" hangingPunct="1">
              <a:buClr>
                <a:srgbClr val="000000"/>
              </a:buClr>
            </a:pPr>
            <a:r>
              <a:rPr lang="en-US" sz="1400" dirty="0" smtClean="0"/>
              <a:t>2017/18 – All provinces to prepare for PEC survey</a:t>
            </a:r>
          </a:p>
          <a:p>
            <a:pPr lvl="1" eaLnBrk="1" hangingPunct="1">
              <a:buClr>
                <a:srgbClr val="000000"/>
              </a:buClr>
            </a:pPr>
            <a:r>
              <a:rPr lang="en-US" sz="1400" dirty="0" smtClean="0"/>
              <a:t>2018/19 – PEC survey be conducted in line with the Nat PEC survey guideline</a:t>
            </a:r>
          </a:p>
          <a:p>
            <a:pPr lvl="1" eaLnBrk="1" hangingPunct="1">
              <a:buClr>
                <a:srgbClr val="000000"/>
              </a:buClr>
            </a:pPr>
            <a:r>
              <a:rPr lang="en-US" sz="1400" dirty="0"/>
              <a:t>Common timing for conducting the survey – 2</a:t>
            </a:r>
            <a:r>
              <a:rPr lang="en-US" sz="1400" baseline="30000" dirty="0"/>
              <a:t>nd</a:t>
            </a:r>
            <a:r>
              <a:rPr lang="en-US" sz="1400" dirty="0"/>
              <a:t> quarter</a:t>
            </a:r>
          </a:p>
          <a:p>
            <a:pPr lvl="1" eaLnBrk="1" hangingPunct="1">
              <a:buClr>
                <a:srgbClr val="000000"/>
              </a:buClr>
            </a:pPr>
            <a:r>
              <a:rPr lang="en-US" sz="1400" dirty="0" smtClean="0"/>
              <a:t>Utilize </a:t>
            </a:r>
            <a:r>
              <a:rPr lang="en-US" sz="1400" dirty="0" err="1" smtClean="0"/>
              <a:t>WebDHIS</a:t>
            </a:r>
            <a:r>
              <a:rPr lang="en-US" sz="1400" dirty="0" smtClean="0"/>
              <a:t> software module  </a:t>
            </a:r>
          </a:p>
          <a:p>
            <a:pPr lvl="1" eaLnBrk="1" hangingPunct="1">
              <a:buClr>
                <a:srgbClr val="000000"/>
              </a:buClr>
            </a:pPr>
            <a:r>
              <a:rPr lang="en-US" sz="1400" dirty="0" smtClean="0"/>
              <a:t> </a:t>
            </a:r>
            <a:r>
              <a:rPr lang="en-US" sz="1400" dirty="0" smtClean="0">
                <a:solidFill>
                  <a:srgbClr val="000000"/>
                </a:solidFill>
                <a:cs typeface="Arial" pitchFamily="34" charset="0"/>
              </a:rPr>
              <a:t>M&amp;E</a:t>
            </a:r>
          </a:p>
          <a:p>
            <a:pPr eaLnBrk="1" hangingPunct="1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rgbClr val="000000"/>
                </a:solidFill>
                <a:cs typeface="Arial" pitchFamily="34" charset="0"/>
              </a:rPr>
              <a:t>PEC survey rate</a:t>
            </a:r>
          </a:p>
          <a:p>
            <a:pPr eaLnBrk="1" hangingPunct="1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1400" dirty="0">
                <a:solidFill>
                  <a:srgbClr val="000000"/>
                </a:solidFill>
                <a:cs typeface="Arial" pitchFamily="34" charset="0"/>
              </a:rPr>
              <a:t>Patient satisfaction level </a:t>
            </a:r>
            <a:r>
              <a:rPr lang="en-US" sz="1400" b="1" dirty="0">
                <a:solidFill>
                  <a:srgbClr val="FF0000"/>
                </a:solidFill>
              </a:rPr>
              <a:t>&lt;50-60%,  </a:t>
            </a: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</a:rPr>
              <a:t>&gt;60-80%*</a:t>
            </a:r>
            <a:r>
              <a:rPr lang="en-US" sz="1400" dirty="0">
                <a:solidFill>
                  <a:schemeClr val="accent6">
                    <a:lumMod val="75000"/>
                  </a:schemeClr>
                </a:solidFill>
              </a:rPr>
              <a:t>,  </a:t>
            </a:r>
            <a:r>
              <a:rPr lang="en-US" sz="1400" b="1" dirty="0">
                <a:solidFill>
                  <a:srgbClr val="2AD50D"/>
                </a:solidFill>
              </a:rPr>
              <a:t>&gt;80%**</a:t>
            </a:r>
          </a:p>
          <a:p>
            <a:pPr eaLnBrk="1" hangingPunct="1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1400" dirty="0" smtClean="0"/>
              <a:t>Aggregated </a:t>
            </a:r>
            <a:r>
              <a:rPr lang="en-US" sz="1400" dirty="0"/>
              <a:t>/ disaggregated </a:t>
            </a:r>
            <a:r>
              <a:rPr lang="en-US" sz="1400" dirty="0" smtClean="0"/>
              <a:t>accordingly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rot="16200000" flipH="1">
            <a:off x="3107521" y="4393413"/>
            <a:ext cx="857256" cy="64294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>
            <a:spLocks/>
          </p:cNvSpPr>
          <p:nvPr/>
        </p:nvSpPr>
        <p:spPr>
          <a:xfrm>
            <a:off x="142844" y="1124277"/>
            <a:ext cx="4069116" cy="138499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Ins="45720" rtlCol="0" anchor="ctr">
            <a:spAutoFit/>
          </a:bodyPr>
          <a:lstStyle>
            <a:defPPr>
              <a:defRPr lang="en-US"/>
            </a:defPPr>
            <a:lvl1pPr>
              <a:defRPr b="1">
                <a:solidFill>
                  <a:schemeClr val="accent4">
                    <a:lumMod val="75000"/>
                  </a:schemeClr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1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This </a:t>
            </a:r>
            <a:r>
              <a:rPr lang="en-US" sz="1400" b="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guideline</a:t>
            </a:r>
            <a:r>
              <a:rPr lang="en-US" sz="1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is intended for use in </a:t>
            </a:r>
            <a:r>
              <a:rPr lang="en-US" sz="1400" b="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public health establishments</a:t>
            </a:r>
            <a:r>
              <a:rPr lang="en-US" sz="1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to obtain structured </a:t>
            </a:r>
            <a:r>
              <a:rPr lang="en-ZA" sz="1400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feedback from patients through the services of an independent service provider.</a:t>
            </a:r>
            <a:endParaRPr lang="en-US" sz="1400" b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Down Arrow 11"/>
          <p:cNvSpPr/>
          <p:nvPr/>
        </p:nvSpPr>
        <p:spPr>
          <a:xfrm rot="19586593">
            <a:off x="2241820" y="2526380"/>
            <a:ext cx="180426" cy="1025692"/>
          </a:xfrm>
          <a:prstGeom prst="down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1516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58" y="169829"/>
            <a:ext cx="9144000" cy="615965"/>
          </a:xfrm>
        </p:spPr>
        <p:txBody>
          <a:bodyPr/>
          <a:lstStyle/>
          <a:p>
            <a:pPr algn="l"/>
            <a:r>
              <a:rPr lang="en-US" sz="2800" b="1" dirty="0">
                <a:solidFill>
                  <a:schemeClr val="bg1"/>
                </a:solidFill>
              </a:rPr>
              <a:t>7</a:t>
            </a:r>
            <a:r>
              <a:rPr lang="en-US" sz="2800" b="1" dirty="0" smtClean="0">
                <a:solidFill>
                  <a:schemeClr val="bg1"/>
                </a:solidFill>
              </a:rPr>
              <a:t>. IMPLICATIONS OF CONDUCTING A RELIABLE PEC SURVEY  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071546"/>
            <a:ext cx="8301038" cy="4525963"/>
          </a:xfrm>
        </p:spPr>
        <p:txBody>
          <a:bodyPr/>
          <a:lstStyle/>
          <a:p>
            <a:pPr lvl="0"/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96717203"/>
              </p:ext>
            </p:extLst>
          </p:nvPr>
        </p:nvGraphicFramePr>
        <p:xfrm>
          <a:off x="0" y="928670"/>
          <a:ext cx="9144001" cy="47648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25852">
                <a:tc>
                  <a:txBody>
                    <a:bodyPr/>
                    <a:lstStyle/>
                    <a:p>
                      <a:pPr defTabSz="720000">
                        <a:lnSpc>
                          <a:spcPct val="100000"/>
                        </a:lnSpc>
                      </a:pPr>
                      <a:r>
                        <a:rPr lang="en-US" sz="3200" dirty="0" smtClean="0">
                          <a:solidFill>
                            <a:schemeClr val="tx1"/>
                          </a:solidFill>
                        </a:rPr>
                        <a:t>Factors</a:t>
                      </a:r>
                      <a:r>
                        <a:rPr lang="en-US" sz="3200" baseline="0" dirty="0" smtClean="0">
                          <a:solidFill>
                            <a:schemeClr val="tx1"/>
                          </a:solidFill>
                        </a:rPr>
                        <a:t> for consideration</a:t>
                      </a:r>
                      <a:endParaRPr 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17242">
                <a:tc>
                  <a:txBody>
                    <a:bodyPr/>
                    <a:lstStyle/>
                    <a:p>
                      <a:pPr marL="285750" indent="-285750" defTabSz="720000">
                        <a:lnSpc>
                          <a:spcPct val="100000"/>
                        </a:lnSpc>
                        <a:buFont typeface="Wingdings" panose="05000000000000000000" pitchFamily="2" charset="2"/>
                        <a:buChar char="Ø"/>
                      </a:pPr>
                      <a:r>
                        <a:rPr lang="en-US" sz="3200" dirty="0" smtClean="0"/>
                        <a:t>Dedicate a budget for PEC survey</a:t>
                      </a:r>
                      <a:endParaRPr lang="en-US" sz="32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95640">
                <a:tc>
                  <a:txBody>
                    <a:bodyPr/>
                    <a:lstStyle/>
                    <a:p>
                      <a:pPr marL="285750" marR="0" indent="-285750" algn="l" defTabSz="7200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3200" dirty="0" smtClean="0"/>
                        <a:t>QA’s/customer care/PRO –</a:t>
                      </a:r>
                      <a:r>
                        <a:rPr lang="en-US" sz="3200" baseline="0" dirty="0" smtClean="0"/>
                        <a:t> organize and facilitate the PEC survey</a:t>
                      </a:r>
                      <a:endParaRPr lang="en-US" sz="3200" dirty="0" smtClean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5640">
                <a:tc>
                  <a:txBody>
                    <a:bodyPr/>
                    <a:lstStyle/>
                    <a:p>
                      <a:pPr marL="285750" marR="0" indent="-285750" algn="l" defTabSz="7200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3200" dirty="0" smtClean="0"/>
                        <a:t>Independent service provider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57052">
                <a:tc>
                  <a:txBody>
                    <a:bodyPr/>
                    <a:lstStyle/>
                    <a:p>
                      <a:pPr marL="285750" marR="0" indent="-285750" algn="l" defTabSz="7200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3200" dirty="0" smtClean="0"/>
                        <a:t>Access rights to </a:t>
                      </a:r>
                      <a:r>
                        <a:rPr lang="en-US" sz="3200" dirty="0" err="1" smtClean="0"/>
                        <a:t>WebDHIS</a:t>
                      </a:r>
                      <a:r>
                        <a:rPr lang="en-US" sz="3200" dirty="0" smtClean="0"/>
                        <a:t> and</a:t>
                      </a:r>
                      <a:r>
                        <a:rPr lang="en-US" sz="3200" baseline="0" dirty="0" smtClean="0"/>
                        <a:t> Internet connectivity </a:t>
                      </a:r>
                      <a:endParaRPr lang="en-US" sz="3200" dirty="0" smtClean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365089">
                <a:tc>
                  <a:txBody>
                    <a:bodyPr/>
                    <a:lstStyle/>
                    <a:p>
                      <a:pPr marL="285750" marR="0" lvl="0" indent="-285750" algn="l" defTabSz="7200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Ø"/>
                        <a:tabLst/>
                        <a:defRPr/>
                      </a:pPr>
                      <a:r>
                        <a:rPr lang="en-US" sz="3200" dirty="0" smtClean="0"/>
                        <a:t>Information managers to</a:t>
                      </a:r>
                      <a:r>
                        <a:rPr lang="en-US" sz="3200" baseline="0" dirty="0" smtClean="0"/>
                        <a:t> assist with guidance and support </a:t>
                      </a:r>
                      <a:r>
                        <a:rPr lang="en-US" sz="3200" baseline="0" dirty="0" err="1" smtClean="0"/>
                        <a:t>ito</a:t>
                      </a:r>
                      <a:r>
                        <a:rPr lang="en-US" sz="3200" baseline="0" dirty="0" smtClean="0"/>
                        <a:t> the DHIS and information prn</a:t>
                      </a:r>
                      <a:endParaRPr lang="en-US" sz="3200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4421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229600" cy="72547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chemeClr val="bg1"/>
                </a:solidFill>
              </a:rPr>
              <a:t>8</a:t>
            </a:r>
            <a:r>
              <a:rPr lang="en-US" sz="3200" b="1" dirty="0" smtClean="0">
                <a:solidFill>
                  <a:schemeClr val="bg1"/>
                </a:solidFill>
              </a:rPr>
              <a:t>. SUMMARY AND CONCLUSION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5021750"/>
          </a:xfrm>
        </p:spPr>
        <p:txBody>
          <a:bodyPr/>
          <a:lstStyle/>
          <a:p>
            <a:r>
              <a:rPr lang="en-US" sz="2000" dirty="0" smtClean="0"/>
              <a:t>Obtaining structured patient feedback is one of the valuable sources of information that guides quality service delivery and is supported by various legislations.</a:t>
            </a:r>
          </a:p>
          <a:p>
            <a:r>
              <a:rPr lang="en-US" sz="2000" dirty="0"/>
              <a:t>Involving patients in the provision of care improves credibility of the public health care system       improved compliance to health care options      positive health outcomes        reduced health costs        increased life expectancy.</a:t>
            </a:r>
          </a:p>
          <a:p>
            <a:r>
              <a:rPr lang="en-US" sz="2000" dirty="0" smtClean="0"/>
              <a:t>Results of PEC survey may be</a:t>
            </a:r>
            <a:r>
              <a:rPr lang="en-US" sz="2400" dirty="0" smtClean="0"/>
              <a:t>:</a:t>
            </a:r>
          </a:p>
          <a:p>
            <a:pPr lvl="1">
              <a:buFont typeface="Wingdings" pitchFamily="2" charset="2"/>
              <a:buChar char="ü"/>
            </a:pPr>
            <a:r>
              <a:rPr lang="en-US" sz="1800" dirty="0" smtClean="0"/>
              <a:t>triangulated with those of other sources of health information, therefore provide detailed information that can pinpoint areas that require improvement.</a:t>
            </a:r>
          </a:p>
          <a:p>
            <a:pPr lvl="1">
              <a:buFont typeface="Wingdings" pitchFamily="2" charset="2"/>
              <a:buChar char="ü"/>
            </a:pPr>
            <a:r>
              <a:rPr lang="en-US" sz="1800" dirty="0" smtClean="0"/>
              <a:t> further used for correlation research studies between patient characteristics and priority areas of care thereby assisting in the development/review of health policies.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Dedicate 2017/18 for preparation of full implementation of PEC survey from 2018/19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097268-7305-40A5-B532-8403C33660DB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1501397" y="2407518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6660232" y="2142520"/>
            <a:ext cx="288032" cy="204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1679992" y="2132856"/>
            <a:ext cx="35719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4079049" y="2492897"/>
            <a:ext cx="35719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1563"/>
            <a:ext cx="9036050" cy="473392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latin typeface="Arial Black" pitchFamily="34" charset="0"/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latin typeface="Arial Black" pitchFamily="34" charset="0"/>
            </a:endParaRP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 smtClean="0">
              <a:latin typeface="Arial Black" pitchFamily="34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 dirty="0"/>
          </a:p>
        </p:txBody>
      </p:sp>
      <p:sp>
        <p:nvSpPr>
          <p:cNvPr id="46084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/>
          </a:p>
        </p:txBody>
      </p:sp>
      <p:sp>
        <p:nvSpPr>
          <p:cNvPr id="4608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51C7B47-2FA1-4EC7-AC50-68CDF74BDBD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1214422"/>
            <a:ext cx="9001156" cy="36317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rial Black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800" b="1" cap="all" dirty="0" smtClean="0">
                <a:ln/>
                <a:solidFill>
                  <a:srgbClr val="2AD50D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 Black" pitchFamily="34" charset="0"/>
                <a:cs typeface="+mn-cs"/>
              </a:rPr>
              <a:t>THANK </a:t>
            </a:r>
            <a:r>
              <a:rPr lang="en-US" sz="8800" b="1" cap="all" dirty="0">
                <a:ln/>
                <a:solidFill>
                  <a:srgbClr val="2AD50D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 Black" pitchFamily="34" charset="0"/>
                <a:cs typeface="+mn-cs"/>
              </a:rPr>
              <a:t>YOU!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8800" b="1" cap="all" dirty="0">
              <a:ln/>
              <a:solidFill>
                <a:srgbClr val="2AD50D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NDoH PowerPoint template fin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NDoH PowerPoint template fin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NDoH PowerPoint template fina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NDoH PowerPoint template final</Template>
  <TotalTime>4573</TotalTime>
  <Words>1526</Words>
  <Application>Microsoft Office PowerPoint</Application>
  <PresentationFormat>On-screen Show (4:3)</PresentationFormat>
  <Paragraphs>226</Paragraphs>
  <Slides>21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NDoH PowerPoint template final</vt:lpstr>
      <vt:lpstr>Custom Design</vt:lpstr>
      <vt:lpstr>1_NDoH PowerPoint template final</vt:lpstr>
      <vt:lpstr>1_Custom Design</vt:lpstr>
      <vt:lpstr>2_NDoH PowerPoint template final</vt:lpstr>
      <vt:lpstr>2_Custom Design</vt:lpstr>
      <vt:lpstr>think-cell Slide</vt:lpstr>
      <vt:lpstr>Slide 1</vt:lpstr>
      <vt:lpstr>Outline</vt:lpstr>
      <vt:lpstr>BACKGROUND OF THE PEC SURVEY GUIDELINE</vt:lpstr>
      <vt:lpstr>2. PURPOSE</vt:lpstr>
      <vt:lpstr>2. PURPOSE CONTINUED</vt:lpstr>
      <vt:lpstr>3. FEATURES OF PEC survey guideline (2017)  3.1 Focus areas</vt:lpstr>
      <vt:lpstr>3. FEATURES OF PEC survey guideline (2017) continued</vt:lpstr>
      <vt:lpstr>3.FEATURES OF PEC survey guideline (2017)</vt:lpstr>
      <vt:lpstr>3.FEATURES OF PEC survey guideline (2017) </vt:lpstr>
      <vt:lpstr>4. PROJECTIONS 3.5 PEC SURVEY RATE – National level</vt:lpstr>
      <vt:lpstr> 4. PROJECTIONS       3.5 PEC SURVEY RATE - continued</vt:lpstr>
      <vt:lpstr>4. PROJECTIONS  3.5 PATIENT SATISFACTION RATE – aggregated according to levels of facilities</vt:lpstr>
      <vt:lpstr>4. PROJECTIONS  3.5 PATIENT SATISFACTION RATE (OPD)– aggregated according to six priorities of care</vt:lpstr>
      <vt:lpstr>3.5 PATIENT SATISFACTION RATE (InPatient)– disaggregated according to variables of a priority area e.g. access</vt:lpstr>
      <vt:lpstr>4. PROJECTIONS 3.5 PATIENT SATISFACTION RATE (InPatient)– disaggregated according to variables of a priority area e.g. access</vt:lpstr>
      <vt:lpstr>5. SERVICE DELIVERY IMPROVEMENT</vt:lpstr>
      <vt:lpstr>6. Requirements for conducting PEC survey</vt:lpstr>
      <vt:lpstr>6. Requirements for conducting PEC survey cont.</vt:lpstr>
      <vt:lpstr>7. IMPLICATIONS OF CONDUCTING A RELIABLE PEC SURVEY  </vt:lpstr>
      <vt:lpstr>8. SUMMARY AND CONCLUSION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Measuring Patient Experience of Care – A new approach for informing service delivery improvement</dc:title>
  <dc:creator>Jautsi</dc:creator>
  <cp:lastModifiedBy>RS</cp:lastModifiedBy>
  <cp:revision>388</cp:revision>
  <dcterms:created xsi:type="dcterms:W3CDTF">2015-04-20T07:19:39Z</dcterms:created>
  <dcterms:modified xsi:type="dcterms:W3CDTF">2017-12-15T07:49:12Z</dcterms:modified>
</cp:coreProperties>
</file>