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400" r:id="rId2"/>
    <p:sldId id="536" r:id="rId3"/>
    <p:sldId id="537" r:id="rId4"/>
    <p:sldId id="556" r:id="rId5"/>
    <p:sldId id="539" r:id="rId6"/>
    <p:sldId id="545" r:id="rId7"/>
    <p:sldId id="558" r:id="rId8"/>
    <p:sldId id="553" r:id="rId9"/>
    <p:sldId id="559" r:id="rId10"/>
    <p:sldId id="541" r:id="rId11"/>
    <p:sldId id="542" r:id="rId12"/>
    <p:sldId id="540" r:id="rId13"/>
    <p:sldId id="546" r:id="rId14"/>
    <p:sldId id="547" r:id="rId15"/>
    <p:sldId id="548" r:id="rId16"/>
    <p:sldId id="549" r:id="rId17"/>
    <p:sldId id="557" r:id="rId18"/>
    <p:sldId id="550" r:id="rId19"/>
    <p:sldId id="554" r:id="rId20"/>
    <p:sldId id="561" r:id="rId21"/>
    <p:sldId id="551" r:id="rId22"/>
    <p:sldId id="562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86715" autoAdjust="0"/>
  </p:normalViewPr>
  <p:slideViewPr>
    <p:cSldViewPr>
      <p:cViewPr varScale="1">
        <p:scale>
          <a:sx n="67" d="100"/>
          <a:sy n="67" d="100"/>
        </p:scale>
        <p:origin x="811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751D2-E85B-4C44-A415-94EC8E0BE120}" type="datetimeFigureOut">
              <a:rPr lang="en-US" smtClean="0"/>
              <a:pPr/>
              <a:t>4/21/2016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5BCA4-FB9D-459C-9CDD-29E02DAC67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613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16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21858"/>
            <a:ext cx="7886700" cy="76883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0648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023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14400"/>
            <a:ext cx="7886700" cy="7762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538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03768"/>
            <a:ext cx="7886700" cy="7869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404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29034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824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16086"/>
            <a:ext cx="7886700" cy="7746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6"/>
            <a:ext cx="3886200" cy="40234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6"/>
            <a:ext cx="3886200" cy="40234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53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17708"/>
            <a:ext cx="7886700" cy="7729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6"/>
            <a:ext cx="3868340" cy="336409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887391" cy="336409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196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14400"/>
            <a:ext cx="7886700" cy="7762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28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83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87425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658140"/>
            <a:ext cx="2949178" cy="321084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16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85439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Z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607352"/>
            <a:ext cx="2949178" cy="326163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305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14400"/>
            <a:ext cx="7886700" cy="7762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03291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036" y="6248436"/>
            <a:ext cx="302895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6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srgbClr val="70AD47"/>
                </a:solidFill>
              </a:rPr>
              <a:pPr/>
              <a:t>‹#›</a:t>
            </a:fld>
            <a:endParaRPr lang="en-ZA" dirty="0">
              <a:solidFill>
                <a:srgbClr val="70AD47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694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925034"/>
            <a:ext cx="1971675" cy="494413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925034"/>
            <a:ext cx="5800725" cy="494413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036" y="6248436"/>
            <a:ext cx="302895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6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srgbClr val="70AD47"/>
                </a:solidFill>
              </a:rPr>
              <a:pPr/>
              <a:t>‹#›</a:t>
            </a:fld>
            <a:endParaRPr lang="en-ZA" dirty="0">
              <a:solidFill>
                <a:srgbClr val="70AD47"/>
              </a:solidFill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274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jpeg"/><Relationship Id="rId26" Type="http://schemas.openxmlformats.org/officeDocument/2006/relationships/image" Target="../media/image11.gif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jpeg"/><Relationship Id="rId34" Type="http://schemas.microsoft.com/office/2007/relationships/hdphoto" Target="../media/hdphoto3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5" Type="http://schemas.openxmlformats.org/officeDocument/2006/relationships/image" Target="../media/image10.jpeg"/><Relationship Id="rId3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20" Type="http://schemas.microsoft.com/office/2007/relationships/hdphoto" Target="../media/hdphoto1.wdp"/><Relationship Id="rId29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9.jpeg"/><Relationship Id="rId32" Type="http://schemas.microsoft.com/office/2007/relationships/hdphoto" Target="../media/hdphoto2.wdp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gif"/><Relationship Id="rId23" Type="http://schemas.openxmlformats.org/officeDocument/2006/relationships/image" Target="../media/image8.jpeg"/><Relationship Id="rId28" Type="http://schemas.openxmlformats.org/officeDocument/2006/relationships/image" Target="../media/image13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31" Type="http://schemas.openxmlformats.org/officeDocument/2006/relationships/image" Target="../media/image1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22" Type="http://schemas.openxmlformats.org/officeDocument/2006/relationships/image" Target="../media/image7.jpeg"/><Relationship Id="rId27" Type="http://schemas.openxmlformats.org/officeDocument/2006/relationships/image" Target="../media/image12.jpeg"/><Relationship Id="rId30" Type="http://schemas.openxmlformats.org/officeDocument/2006/relationships/image" Target="../media/image15.jpeg"/><Relationship Id="rId35" Type="http://schemas.openxmlformats.org/officeDocument/2006/relationships/image" Target="../media/image1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925034"/>
            <a:ext cx="7886700" cy="7656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7225" y="1843215"/>
            <a:ext cx="7886700" cy="40541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45740"/>
            <a:ext cx="1965404" cy="912260"/>
          </a:xfrm>
          <a:prstGeom prst="rect">
            <a:avLst/>
          </a:prstGeom>
        </p:spPr>
      </p:pic>
      <p:sp>
        <p:nvSpPr>
          <p:cNvPr id="8" name="Vertical Scroll 7"/>
          <p:cNvSpPr/>
          <p:nvPr userDrawn="1"/>
        </p:nvSpPr>
        <p:spPr>
          <a:xfrm>
            <a:off x="8687674" y="6182054"/>
            <a:ext cx="504563" cy="636988"/>
          </a:xfrm>
          <a:prstGeom prst="vertic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50248" y="6269702"/>
            <a:ext cx="393752" cy="549340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‹#›</a:t>
            </a:fld>
            <a:endParaRPr lang="en-ZA" dirty="0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91546" y="18593"/>
            <a:ext cx="1108292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6923" y="18591"/>
            <a:ext cx="1474187" cy="7728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96" y="18590"/>
            <a:ext cx="839138" cy="771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19" cstate="email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4908" y="18593"/>
            <a:ext cx="852818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045" y="18593"/>
            <a:ext cx="770054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2946" y="18592"/>
            <a:ext cx="1323530" cy="7715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 rotWithShape="1"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7431" y="18591"/>
            <a:ext cx="940444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1671" y="5984696"/>
            <a:ext cx="614210" cy="8343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8451" y="5984695"/>
            <a:ext cx="839690" cy="8343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846"/>
          <a:stretch/>
        </p:blipFill>
        <p:spPr>
          <a:xfrm>
            <a:off x="4350711" y="5984696"/>
            <a:ext cx="926071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9352" y="5984696"/>
            <a:ext cx="625762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5404" y="5984695"/>
            <a:ext cx="858466" cy="8343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7684" y="5984696"/>
            <a:ext cx="1015639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 rotWithShape="1"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85893" y="5984696"/>
            <a:ext cx="894827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 rotWithShape="1">
          <a:blip r:embed="rId31" cstate="email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03289" y="5984696"/>
            <a:ext cx="824390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 rotWithShape="1">
          <a:blip r:embed="rId33" cstate="email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807" y="18591"/>
            <a:ext cx="1156043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 rotWithShape="1"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7674" y="18590"/>
            <a:ext cx="443513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08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4419600"/>
            <a:ext cx="6858000" cy="1219200"/>
          </a:xfrm>
        </p:spPr>
        <p:txBody>
          <a:bodyPr>
            <a:normAutofit/>
          </a:bodyPr>
          <a:lstStyle/>
          <a:p>
            <a:r>
              <a:rPr lang="en-ZA" dirty="0" smtClean="0"/>
              <a:t>21 April 2016 </a:t>
            </a:r>
          </a:p>
          <a:p>
            <a:r>
              <a:rPr lang="en-ZA" dirty="0" smtClean="0"/>
              <a:t>PRESENTATION AT NATIONAL THE PEER REVIEW FEEDBACK MEETING 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66800" y="1752600"/>
            <a:ext cx="6858000" cy="2387600"/>
          </a:xfrm>
        </p:spPr>
        <p:txBody>
          <a:bodyPr>
            <a:noAutofit/>
          </a:bodyPr>
          <a:lstStyle/>
          <a:p>
            <a:r>
              <a:rPr lang="en-ZA" sz="4400" b="1" dirty="0" smtClean="0"/>
              <a:t>Feedback Report on February 2016 Peer Reviews</a:t>
            </a:r>
            <a:endParaRPr lang="en-ZA" sz="4400" b="1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066800" y="1066800"/>
            <a:ext cx="6858000" cy="827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dirty="0" smtClean="0"/>
              <a:t>NORTHERN CAPE DEPARTMENT OF HEALTH</a:t>
            </a:r>
          </a:p>
        </p:txBody>
      </p:sp>
    </p:spTree>
    <p:extLst>
      <p:ext uri="{BB962C8B-B14F-4D97-AF65-F5344CB8AC3E}">
        <p14:creationId xmlns:p14="http://schemas.microsoft.com/office/powerpoint/2010/main" val="2524764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b="1" dirty="0" smtClean="0"/>
              <a:t>Comments </a:t>
            </a:r>
            <a:r>
              <a:rPr lang="en-ZA" sz="3600" b="1" dirty="0"/>
              <a:t>-</a:t>
            </a:r>
            <a:r>
              <a:rPr lang="en-ZA" sz="3600" b="1" dirty="0" smtClean="0"/>
              <a:t>September Meeting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Gave proper insight to </a:t>
            </a:r>
            <a:r>
              <a:rPr lang="en-ZA" b="1" dirty="0" smtClean="0"/>
              <a:t>PPTICRM Teams of their role</a:t>
            </a:r>
          </a:p>
          <a:p>
            <a:r>
              <a:rPr lang="en-ZA" dirty="0" smtClean="0"/>
              <a:t>Gave a </a:t>
            </a:r>
            <a:r>
              <a:rPr lang="en-ZA" b="1" dirty="0" smtClean="0"/>
              <a:t>better understanding of the elements on the dashboard</a:t>
            </a:r>
          </a:p>
          <a:p>
            <a:r>
              <a:rPr lang="en-ZA" dirty="0" smtClean="0"/>
              <a:t> </a:t>
            </a:r>
            <a:r>
              <a:rPr lang="en-ZA" b="1" dirty="0" smtClean="0"/>
              <a:t>Could benchmark </a:t>
            </a:r>
            <a:r>
              <a:rPr lang="en-ZA" dirty="0" smtClean="0"/>
              <a:t>with other districts and provinces </a:t>
            </a:r>
          </a:p>
          <a:p>
            <a:r>
              <a:rPr lang="en-ZA" b="1" dirty="0" smtClean="0"/>
              <a:t> Clarify the relationship</a:t>
            </a:r>
            <a:r>
              <a:rPr lang="en-ZA" dirty="0" smtClean="0"/>
              <a:t> between </a:t>
            </a:r>
            <a:r>
              <a:rPr lang="en-ZA" b="1" dirty="0" smtClean="0"/>
              <a:t>Ideal clinic and NCS/ OHSC 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2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818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b="1" dirty="0"/>
              <a:t>Comments -</a:t>
            </a:r>
            <a:r>
              <a:rPr lang="en-ZA" sz="3600" b="1" dirty="0" smtClean="0"/>
              <a:t>December Meeting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b="1" dirty="0" smtClean="0"/>
              <a:t>It gave:</a:t>
            </a:r>
          </a:p>
          <a:p>
            <a:r>
              <a:rPr lang="en-ZA" dirty="0" smtClean="0"/>
              <a:t> guidance on  </a:t>
            </a:r>
            <a:r>
              <a:rPr lang="en-ZA" b="1" dirty="0" smtClean="0"/>
              <a:t>expectations for the  peer reviews</a:t>
            </a:r>
          </a:p>
          <a:p>
            <a:r>
              <a:rPr lang="en-ZA" dirty="0" smtClean="0"/>
              <a:t>members an </a:t>
            </a:r>
            <a:r>
              <a:rPr lang="en-ZA" b="1" dirty="0" smtClean="0"/>
              <a:t>understanding of the geographical  areas  </a:t>
            </a:r>
            <a:r>
              <a:rPr lang="en-ZA" dirty="0" smtClean="0"/>
              <a:t>where they had to do assessments</a:t>
            </a:r>
            <a:endParaRPr lang="en-ZA" b="1" dirty="0" smtClean="0"/>
          </a:p>
          <a:p>
            <a:r>
              <a:rPr lang="en-ZA" dirty="0" smtClean="0"/>
              <a:t> them the </a:t>
            </a:r>
            <a:r>
              <a:rPr lang="en-ZA" b="1" dirty="0" smtClean="0"/>
              <a:t>opportunity to establish  initial  contact </a:t>
            </a:r>
            <a:r>
              <a:rPr lang="en-ZA" dirty="0" smtClean="0"/>
              <a:t>with the district that they will review </a:t>
            </a:r>
          </a:p>
          <a:p>
            <a:r>
              <a:rPr lang="en-ZA" dirty="0"/>
              <a:t>t</a:t>
            </a:r>
            <a:r>
              <a:rPr lang="en-ZA" dirty="0" smtClean="0"/>
              <a:t>he </a:t>
            </a:r>
            <a:r>
              <a:rPr lang="en-ZA" b="1" dirty="0" smtClean="0"/>
              <a:t>opportunity to organize their teams well</a:t>
            </a:r>
          </a:p>
          <a:p>
            <a:r>
              <a:rPr lang="en-ZA" b="1" dirty="0"/>
              <a:t>c</a:t>
            </a:r>
            <a:r>
              <a:rPr lang="en-ZA" b="1" dirty="0" smtClean="0"/>
              <a:t>ommon understanding </a:t>
            </a:r>
            <a:r>
              <a:rPr lang="en-ZA" dirty="0" smtClean="0"/>
              <a:t>of certain </a:t>
            </a:r>
            <a:r>
              <a:rPr lang="en-ZA" b="1" dirty="0" smtClean="0"/>
              <a:t>dashboard elements</a:t>
            </a:r>
          </a:p>
          <a:p>
            <a:r>
              <a:rPr lang="en-ZA" dirty="0" smtClean="0"/>
              <a:t> the opportunity to </a:t>
            </a:r>
            <a:r>
              <a:rPr lang="en-ZA" b="1" dirty="0" smtClean="0"/>
              <a:t>give input to the dashboard and manual</a:t>
            </a:r>
          </a:p>
          <a:p>
            <a:pPr marL="0" indent="0">
              <a:buNone/>
            </a:pPr>
            <a:r>
              <a:rPr lang="en-ZA" b="1" dirty="0" smtClean="0"/>
              <a:t>Negative:</a:t>
            </a:r>
          </a:p>
          <a:p>
            <a:r>
              <a:rPr lang="en-ZA" dirty="0" smtClean="0"/>
              <a:t> Proper feedback was not given in all districts to facilities, review teams and other PPTICRM  members</a:t>
            </a:r>
          </a:p>
          <a:p>
            <a:endParaRPr lang="en-ZA" dirty="0" smtClean="0"/>
          </a:p>
          <a:p>
            <a:endParaRPr lang="en-ZA" dirty="0"/>
          </a:p>
          <a:p>
            <a:endParaRPr lang="en-ZA" dirty="0" smtClean="0"/>
          </a:p>
          <a:p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3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89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600" b="1" dirty="0" smtClean="0"/>
              <a:t>Software  Preparation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ZA" dirty="0" smtClean="0"/>
              <a:t>Feedback for software preparation vary form </a:t>
            </a:r>
            <a:r>
              <a:rPr lang="en-ZA" b="1" dirty="0" smtClean="0"/>
              <a:t>satisfactory to good</a:t>
            </a:r>
          </a:p>
          <a:p>
            <a:r>
              <a:rPr lang="en-ZA" b="1" dirty="0" smtClean="0"/>
              <a:t>Instructions</a:t>
            </a:r>
            <a:r>
              <a:rPr lang="en-ZA" dirty="0" smtClean="0"/>
              <a:t> for logging in for capturing was </a:t>
            </a:r>
            <a:r>
              <a:rPr lang="en-ZA" b="1" dirty="0" smtClean="0"/>
              <a:t>clearly given </a:t>
            </a:r>
            <a:r>
              <a:rPr lang="en-ZA" dirty="0" smtClean="0"/>
              <a:t>and </a:t>
            </a:r>
            <a:r>
              <a:rPr lang="en-ZA" b="1" dirty="0" smtClean="0"/>
              <a:t>no major problems were experienced</a:t>
            </a:r>
          </a:p>
          <a:p>
            <a:r>
              <a:rPr lang="en-ZA" dirty="0" smtClean="0"/>
              <a:t>Some saw the software as </a:t>
            </a:r>
            <a:r>
              <a:rPr lang="en-ZA" b="1" dirty="0" smtClean="0"/>
              <a:t>easily accessible and straight forward</a:t>
            </a:r>
          </a:p>
          <a:p>
            <a:r>
              <a:rPr lang="en-ZA" dirty="0" smtClean="0"/>
              <a:t>Some groups felt they received the final version late and </a:t>
            </a:r>
            <a:r>
              <a:rPr lang="en-ZA" b="1" dirty="0" smtClean="0"/>
              <a:t>did not really had time to practice before hand</a:t>
            </a:r>
            <a:r>
              <a:rPr lang="en-ZA" dirty="0" smtClean="0"/>
              <a:t>; had to </a:t>
            </a:r>
            <a:r>
              <a:rPr lang="en-ZA" b="1" dirty="0" smtClean="0"/>
              <a:t>practice while capturing and that was time consuming</a:t>
            </a:r>
          </a:p>
          <a:p>
            <a:r>
              <a:rPr lang="en-ZA" b="1" dirty="0" smtClean="0"/>
              <a:t>Version updates </a:t>
            </a:r>
            <a:r>
              <a:rPr lang="en-ZA" dirty="0" smtClean="0"/>
              <a:t>were </a:t>
            </a:r>
            <a:r>
              <a:rPr lang="en-ZA" b="1" dirty="0" smtClean="0"/>
              <a:t>received</a:t>
            </a:r>
            <a:r>
              <a:rPr lang="en-ZA" dirty="0" smtClean="0"/>
              <a:t> where changes did occur</a:t>
            </a:r>
          </a:p>
          <a:p>
            <a:r>
              <a:rPr lang="en-ZA" b="1" dirty="0" smtClean="0"/>
              <a:t>Lesson learnt:</a:t>
            </a:r>
          </a:p>
          <a:p>
            <a:pPr marL="0" indent="0">
              <a:buNone/>
            </a:pPr>
            <a:r>
              <a:rPr lang="en-ZA" dirty="0" smtClean="0"/>
              <a:t>Teams that do peer reviews </a:t>
            </a:r>
            <a:r>
              <a:rPr lang="en-ZA" b="1" dirty="0" smtClean="0"/>
              <a:t>must be comfortable with the tools and the capturing</a:t>
            </a:r>
            <a:r>
              <a:rPr lang="en-ZA" dirty="0" smtClean="0"/>
              <a:t>; become extremely time consuming if not accustomed with the tools and software </a:t>
            </a:r>
          </a:p>
          <a:p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4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828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600" b="1" dirty="0" smtClean="0"/>
              <a:t>Communication to peer reviewers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ZA" dirty="0" smtClean="0"/>
              <a:t>The majority felt that </a:t>
            </a:r>
            <a:r>
              <a:rPr lang="en-ZA" b="1" dirty="0" smtClean="0"/>
              <a:t>communication</a:t>
            </a:r>
            <a:r>
              <a:rPr lang="en-ZA" dirty="0" smtClean="0"/>
              <a:t> from National and Provincial coordinator to teams </a:t>
            </a:r>
            <a:r>
              <a:rPr lang="en-ZA" b="1" dirty="0" smtClean="0"/>
              <a:t>were good </a:t>
            </a:r>
            <a:r>
              <a:rPr lang="en-ZA" dirty="0" smtClean="0"/>
              <a:t>( email / telephonically)</a:t>
            </a:r>
          </a:p>
          <a:p>
            <a:r>
              <a:rPr lang="en-ZA" dirty="0" smtClean="0"/>
              <a:t>Good support from National through </a:t>
            </a:r>
            <a:r>
              <a:rPr lang="en-ZA" b="1" dirty="0" smtClean="0"/>
              <a:t>quality communication from Ms Steinhobel on a regular base</a:t>
            </a:r>
          </a:p>
          <a:p>
            <a:r>
              <a:rPr lang="en-ZA" dirty="0"/>
              <a:t>One member indicated that communication did not flow to all team </a:t>
            </a:r>
            <a:r>
              <a:rPr lang="en-ZA" dirty="0" smtClean="0"/>
              <a:t>members ( role of district coordinator)-  </a:t>
            </a:r>
            <a:r>
              <a:rPr lang="en-ZA" dirty="0"/>
              <a:t>may be due </a:t>
            </a:r>
            <a:r>
              <a:rPr lang="en-ZA" dirty="0" smtClean="0"/>
              <a:t>to </a:t>
            </a:r>
            <a:r>
              <a:rPr lang="en-ZA" b="1" dirty="0" smtClean="0"/>
              <a:t>lack of email access for all members</a:t>
            </a:r>
            <a:r>
              <a:rPr lang="en-ZA" dirty="0" smtClean="0"/>
              <a:t>; </a:t>
            </a:r>
            <a:r>
              <a:rPr lang="en-ZA" b="1" dirty="0" smtClean="0"/>
              <a:t>can be strengthened with What’s Up group</a:t>
            </a:r>
          </a:p>
          <a:p>
            <a:endParaRPr lang="en-ZA" dirty="0"/>
          </a:p>
          <a:p>
            <a:endParaRPr lang="en-ZA" dirty="0" smtClean="0"/>
          </a:p>
          <a:p>
            <a:pPr marL="0" indent="0">
              <a:buNone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5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405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200" b="1" dirty="0" smtClean="0"/>
              <a:t>Logistics- Transport</a:t>
            </a:r>
            <a:endParaRPr lang="en-ZA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ZA" b="1" dirty="0" smtClean="0"/>
              <a:t>Shuttle:</a:t>
            </a:r>
          </a:p>
          <a:p>
            <a:r>
              <a:rPr lang="en-ZA" b="1" dirty="0" smtClean="0"/>
              <a:t> </a:t>
            </a:r>
            <a:r>
              <a:rPr lang="en-ZA" dirty="0" smtClean="0"/>
              <a:t>3 Teams made use of a shuttle</a:t>
            </a:r>
          </a:p>
          <a:p>
            <a:r>
              <a:rPr lang="en-ZA" dirty="0" smtClean="0"/>
              <a:t> Very negative experience for the two Namaqua teams when  it became known that they had to use the local taxi service from Springbok to Cape Town</a:t>
            </a:r>
          </a:p>
          <a:p>
            <a:r>
              <a:rPr lang="en-ZA" dirty="0" smtClean="0"/>
              <a:t>Travel agent was also not accommodating when problem was communicated</a:t>
            </a:r>
          </a:p>
          <a:p>
            <a:r>
              <a:rPr lang="en-ZA" dirty="0" smtClean="0"/>
              <a:t>Better to use car rental services instead of shuttle services </a:t>
            </a:r>
          </a:p>
          <a:p>
            <a:pPr marL="0" indent="0">
              <a:buNone/>
            </a:pPr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6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981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600" b="1" dirty="0" smtClean="0"/>
              <a:t>Logistics Issues/ Events - </a:t>
            </a:r>
            <a:r>
              <a:rPr lang="en-ZA" sz="3600" b="1" dirty="0"/>
              <a:t>Transport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ZA" b="1" dirty="0"/>
              <a:t>Flight Tickets</a:t>
            </a:r>
            <a:r>
              <a:rPr lang="en-ZA" dirty="0"/>
              <a:t>: </a:t>
            </a:r>
            <a:r>
              <a:rPr lang="en-ZA" dirty="0" smtClean="0"/>
              <a:t>No </a:t>
            </a:r>
            <a:r>
              <a:rPr lang="en-ZA" dirty="0"/>
              <a:t>problems with flights; but flight details were communicated very late.</a:t>
            </a:r>
          </a:p>
          <a:p>
            <a:r>
              <a:rPr lang="en-ZA" dirty="0"/>
              <a:t>In one case different flight arrangements for group that have to travel together; did get it resolved after many engagements with travel agent</a:t>
            </a:r>
          </a:p>
          <a:p>
            <a:r>
              <a:rPr lang="en-ZA" b="1" dirty="0"/>
              <a:t>Car Hire</a:t>
            </a:r>
            <a:r>
              <a:rPr lang="en-ZA" dirty="0"/>
              <a:t>:</a:t>
            </a:r>
          </a:p>
          <a:p>
            <a:pPr>
              <a:buFontTx/>
              <a:buChar char="-"/>
            </a:pPr>
            <a:r>
              <a:rPr lang="en-ZA" dirty="0"/>
              <a:t>In all cases , cars were received on time and was in good condition.</a:t>
            </a:r>
          </a:p>
          <a:p>
            <a:pPr>
              <a:buFontTx/>
              <a:buChar char="-"/>
            </a:pPr>
            <a:r>
              <a:rPr lang="en-ZA" dirty="0"/>
              <a:t>Two teams reported that the fuel card was originally not activated; it was however easily corrected</a:t>
            </a:r>
            <a:r>
              <a:rPr lang="en-ZA" dirty="0" smtClean="0"/>
              <a:t>.</a:t>
            </a:r>
            <a:endParaRPr lang="en-ZA" dirty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7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974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944" y="1219200"/>
            <a:ext cx="7886700" cy="768830"/>
          </a:xfrm>
        </p:spPr>
        <p:txBody>
          <a:bodyPr>
            <a:noAutofit/>
          </a:bodyPr>
          <a:lstStyle/>
          <a:p>
            <a:r>
              <a:rPr lang="en-ZA" sz="3200" b="1" dirty="0" smtClean="0"/>
              <a:t>Logistics Issues–Accommodation and Meals</a:t>
            </a:r>
            <a:endParaRPr lang="en-Z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ZA" dirty="0"/>
          </a:p>
          <a:p>
            <a:pPr>
              <a:buFontTx/>
              <a:buChar char="-"/>
            </a:pPr>
            <a:r>
              <a:rPr lang="en-ZA" dirty="0" smtClean="0"/>
              <a:t>Ruth </a:t>
            </a:r>
            <a:r>
              <a:rPr lang="en-ZA" dirty="0" err="1" smtClean="0"/>
              <a:t>Mompati</a:t>
            </a:r>
            <a:r>
              <a:rPr lang="en-ZA" dirty="0" smtClean="0"/>
              <a:t>/ Ngaka Modiri Molema- </a:t>
            </a:r>
            <a:r>
              <a:rPr lang="en-ZA" b="1" dirty="0" smtClean="0"/>
              <a:t>No bookings </a:t>
            </a:r>
            <a:r>
              <a:rPr lang="en-ZA" dirty="0"/>
              <a:t>;</a:t>
            </a:r>
            <a:r>
              <a:rPr lang="en-ZA" dirty="0" smtClean="0"/>
              <a:t> had to wait outside until payment was done( </a:t>
            </a:r>
            <a:r>
              <a:rPr lang="en-ZA" b="1" dirty="0" err="1" smtClean="0"/>
              <a:t>Taung</a:t>
            </a:r>
            <a:r>
              <a:rPr lang="en-ZA" b="1" dirty="0" smtClean="0"/>
              <a:t> and </a:t>
            </a:r>
            <a:r>
              <a:rPr lang="en-ZA" b="1" dirty="0" err="1" smtClean="0"/>
              <a:t>Vryburg</a:t>
            </a:r>
            <a:r>
              <a:rPr lang="en-ZA" dirty="0" smtClean="0"/>
              <a:t>). Only got place to sleep  at 22:00. </a:t>
            </a:r>
            <a:r>
              <a:rPr lang="en-ZA" b="1" dirty="0" smtClean="0"/>
              <a:t>Travel agent not helpful at all.</a:t>
            </a:r>
          </a:p>
          <a:p>
            <a:pPr>
              <a:buFontTx/>
              <a:buChar char="-"/>
            </a:pPr>
            <a:r>
              <a:rPr lang="en-ZA" dirty="0" err="1" smtClean="0"/>
              <a:t>Mangaung</a:t>
            </a:r>
            <a:r>
              <a:rPr lang="en-ZA" dirty="0" smtClean="0"/>
              <a:t>: </a:t>
            </a:r>
            <a:r>
              <a:rPr lang="en-ZA" b="1" dirty="0" smtClean="0"/>
              <a:t>Poor quality accommodation and meals</a:t>
            </a:r>
            <a:r>
              <a:rPr lang="en-ZA" dirty="0" smtClean="0"/>
              <a:t>; travel agent not willing to make changes. </a:t>
            </a:r>
          </a:p>
          <a:p>
            <a:pPr>
              <a:buFontTx/>
              <a:buChar char="-"/>
            </a:pPr>
            <a:r>
              <a:rPr lang="en-ZA" dirty="0" smtClean="0"/>
              <a:t>Ruth </a:t>
            </a:r>
            <a:r>
              <a:rPr lang="en-ZA" dirty="0" err="1" smtClean="0"/>
              <a:t>Mompati</a:t>
            </a:r>
            <a:r>
              <a:rPr lang="en-ZA" b="1" dirty="0" smtClean="0"/>
              <a:t>: Not booked </a:t>
            </a:r>
            <a:r>
              <a:rPr lang="en-ZA" dirty="0" smtClean="0"/>
              <a:t>for 31.01.16; </a:t>
            </a:r>
            <a:r>
              <a:rPr lang="en-ZA" b="1" dirty="0" smtClean="0"/>
              <a:t>no supper for the night</a:t>
            </a:r>
          </a:p>
          <a:p>
            <a:pPr>
              <a:buFontTx/>
              <a:buChar char="-"/>
            </a:pPr>
            <a:r>
              <a:rPr lang="en-ZA" dirty="0" err="1" smtClean="0"/>
              <a:t>F.Dabi</a:t>
            </a:r>
            <a:r>
              <a:rPr lang="en-ZA" dirty="0" smtClean="0"/>
              <a:t>- </a:t>
            </a:r>
            <a:r>
              <a:rPr lang="en-ZA" b="1" dirty="0" smtClean="0"/>
              <a:t>Serious problems experienced with bookings in Frankfort</a:t>
            </a:r>
            <a:r>
              <a:rPr lang="en-ZA" dirty="0" smtClean="0"/>
              <a:t>. Had to wait for hours before bookings were finalized. </a:t>
            </a:r>
            <a:r>
              <a:rPr lang="en-ZA" b="1" dirty="0" smtClean="0"/>
              <a:t>Travel agent not reacting to problems </a:t>
            </a:r>
            <a:r>
              <a:rPr lang="en-ZA" dirty="0" smtClean="0"/>
              <a:t>when they are called.</a:t>
            </a:r>
          </a:p>
          <a:p>
            <a:pPr>
              <a:buFontTx/>
              <a:buChar char="-"/>
            </a:pPr>
            <a:endParaRPr lang="en-ZA" dirty="0" smtClean="0"/>
          </a:p>
          <a:p>
            <a:pPr marL="0" indent="0">
              <a:buNone/>
            </a:pPr>
            <a:endParaRPr lang="en-ZA" dirty="0" smtClean="0"/>
          </a:p>
          <a:p>
            <a:pPr marL="0" indent="0">
              <a:buNone/>
            </a:pPr>
            <a:endParaRPr lang="en-ZA" dirty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8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02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b="1" dirty="0"/>
              <a:t>Logistics Issues–Accommodation and Meals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ZA" b="1" dirty="0" err="1"/>
              <a:t>Lunchpacks</a:t>
            </a:r>
            <a:r>
              <a:rPr lang="en-ZA" b="1" dirty="0"/>
              <a:t>:</a:t>
            </a:r>
            <a:r>
              <a:rPr lang="en-ZA" dirty="0"/>
              <a:t>  6 Reports indicated that </a:t>
            </a:r>
            <a:r>
              <a:rPr lang="en-ZA" b="1" dirty="0"/>
              <a:t>no lunch pack </a:t>
            </a:r>
            <a:r>
              <a:rPr lang="en-ZA" dirty="0"/>
              <a:t>were received for the week</a:t>
            </a:r>
          </a:p>
          <a:p>
            <a:pPr>
              <a:buFontTx/>
              <a:buChar char="-"/>
            </a:pPr>
            <a:r>
              <a:rPr lang="en-ZA" dirty="0"/>
              <a:t>One indicated it was received from  Tuesday, but it was of </a:t>
            </a:r>
            <a:r>
              <a:rPr lang="en-ZA" b="1" dirty="0"/>
              <a:t>poor quality and expensive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9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004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b="1" dirty="0" smtClean="0"/>
              <a:t>Support Host District- Support of contact person on arrival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 </a:t>
            </a:r>
            <a:r>
              <a:rPr lang="en-ZA" b="1" dirty="0" smtClean="0"/>
              <a:t>Xhariep</a:t>
            </a:r>
            <a:r>
              <a:rPr lang="en-ZA" dirty="0" smtClean="0"/>
              <a:t>-Well received. Welcome meeting by District Director and a well planned programme</a:t>
            </a:r>
          </a:p>
          <a:p>
            <a:r>
              <a:rPr lang="en-ZA" b="1" dirty="0" err="1" smtClean="0"/>
              <a:t>Mangaung</a:t>
            </a:r>
            <a:r>
              <a:rPr lang="en-ZA" b="1" dirty="0" smtClean="0"/>
              <a:t>/ </a:t>
            </a:r>
            <a:r>
              <a:rPr lang="en-ZA" b="1" dirty="0" err="1" smtClean="0"/>
              <a:t>Botshabello</a:t>
            </a:r>
            <a:r>
              <a:rPr lang="en-ZA" dirty="0" err="1" smtClean="0"/>
              <a:t>:Good</a:t>
            </a:r>
            <a:r>
              <a:rPr lang="en-ZA" dirty="0" smtClean="0"/>
              <a:t>; Excellent</a:t>
            </a:r>
          </a:p>
          <a:p>
            <a:r>
              <a:rPr lang="en-ZA" b="1" dirty="0" smtClean="0"/>
              <a:t>Lejweleputswa</a:t>
            </a:r>
            <a:r>
              <a:rPr lang="en-ZA" dirty="0" smtClean="0"/>
              <a:t>: Kind, friendly, got support- “In fact we enjoyed it and was as if we knew these people all along”</a:t>
            </a:r>
          </a:p>
          <a:p>
            <a:r>
              <a:rPr lang="en-ZA" b="1" dirty="0" smtClean="0"/>
              <a:t>Ruth </a:t>
            </a:r>
            <a:r>
              <a:rPr lang="en-ZA" b="1" dirty="0" err="1" smtClean="0"/>
              <a:t>Mompati</a:t>
            </a:r>
            <a:r>
              <a:rPr lang="en-ZA" dirty="0" smtClean="0"/>
              <a:t>/ </a:t>
            </a:r>
            <a:r>
              <a:rPr lang="en-ZA" b="1" dirty="0"/>
              <a:t>Ngaka Modiri Molema- </a:t>
            </a:r>
            <a:r>
              <a:rPr lang="en-ZA" dirty="0" smtClean="0"/>
              <a:t>: Good </a:t>
            </a:r>
          </a:p>
          <a:p>
            <a:r>
              <a:rPr lang="en-ZA" b="1" dirty="0" err="1" smtClean="0"/>
              <a:t>F.Dabi</a:t>
            </a:r>
            <a:r>
              <a:rPr lang="en-ZA" b="1" dirty="0" smtClean="0"/>
              <a:t>-</a:t>
            </a:r>
            <a:r>
              <a:rPr lang="en-ZA" dirty="0" smtClean="0"/>
              <a:t> Sense of people shifting responsibility; staff grateful for guidance given; not good support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10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267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ZA" dirty="0"/>
              <a:t>Support Host District- </a:t>
            </a:r>
            <a:r>
              <a:rPr lang="en-ZA" dirty="0" smtClean="0"/>
              <a:t>visit the facilities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ZA" b="1" dirty="0" smtClean="0"/>
              <a:t>Xhariep</a:t>
            </a:r>
            <a:r>
              <a:rPr lang="en-ZA" dirty="0" smtClean="0"/>
              <a:t>- Accompanied by  clinic supervisor and Health area  manager </a:t>
            </a:r>
            <a:r>
              <a:rPr lang="en-ZA" dirty="0" err="1" smtClean="0"/>
              <a:t>daily.Was</a:t>
            </a:r>
            <a:r>
              <a:rPr lang="en-ZA" dirty="0" smtClean="0"/>
              <a:t> helpful, tactful,  knowledgeable, but did not interfere</a:t>
            </a:r>
          </a:p>
          <a:p>
            <a:r>
              <a:rPr lang="en-ZA" b="1" dirty="0" err="1" smtClean="0"/>
              <a:t>Mangaung</a:t>
            </a:r>
            <a:r>
              <a:rPr lang="en-ZA" dirty="0" smtClean="0"/>
              <a:t>: Excellent </a:t>
            </a:r>
          </a:p>
          <a:p>
            <a:r>
              <a:rPr lang="en-ZA" b="1" dirty="0" smtClean="0"/>
              <a:t>Lejweleputswa: </a:t>
            </a:r>
            <a:r>
              <a:rPr lang="en-ZA" dirty="0" smtClean="0"/>
              <a:t>Very good; always escorted </a:t>
            </a:r>
          </a:p>
          <a:p>
            <a:r>
              <a:rPr lang="en-ZA" b="1" dirty="0"/>
              <a:t>Ruth </a:t>
            </a:r>
            <a:r>
              <a:rPr lang="en-ZA" b="1" dirty="0" err="1" smtClean="0"/>
              <a:t>Mompati</a:t>
            </a:r>
            <a:r>
              <a:rPr lang="en-ZA" dirty="0"/>
              <a:t> </a:t>
            </a:r>
            <a:r>
              <a:rPr lang="en-ZA" dirty="0" smtClean="0"/>
              <a:t>/</a:t>
            </a:r>
            <a:r>
              <a:rPr lang="en-ZA" b="1" dirty="0" smtClean="0"/>
              <a:t>Ngaka </a:t>
            </a:r>
            <a:r>
              <a:rPr lang="en-ZA" b="1" dirty="0"/>
              <a:t>Modiri Molema- </a:t>
            </a:r>
            <a:r>
              <a:rPr lang="en-ZA" dirty="0" smtClean="0"/>
              <a:t>: Very supportive; accompanied to all facilities </a:t>
            </a:r>
          </a:p>
          <a:p>
            <a:r>
              <a:rPr lang="en-ZA" b="1" dirty="0" smtClean="0"/>
              <a:t>F. </a:t>
            </a:r>
            <a:r>
              <a:rPr lang="en-ZA" b="1" dirty="0" err="1" smtClean="0"/>
              <a:t>Dabi</a:t>
            </a:r>
            <a:r>
              <a:rPr lang="en-ZA" b="1" dirty="0" smtClean="0"/>
              <a:t>- </a:t>
            </a:r>
            <a:r>
              <a:rPr lang="en-ZA" dirty="0" smtClean="0"/>
              <a:t>Good in 1 sub-district, not in other. Staff were not really knowledgeable on ICRM. Expected more support.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11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096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200" dirty="0" smtClean="0"/>
              <a:t>Support- Facility Managers</a:t>
            </a:r>
            <a:endParaRPr lang="en-ZA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ZA" b="1" dirty="0" smtClean="0"/>
              <a:t>Xhariep</a:t>
            </a:r>
            <a:r>
              <a:rPr lang="en-ZA" dirty="0" smtClean="0"/>
              <a:t>- Accommodating and eager to learn,</a:t>
            </a:r>
          </a:p>
          <a:p>
            <a:pPr marL="0" indent="0">
              <a:buNone/>
            </a:pPr>
            <a:r>
              <a:rPr lang="en-ZA" dirty="0" smtClean="0"/>
              <a:t>  positive, prepared, motivated and keen to hear how they can</a:t>
            </a:r>
          </a:p>
          <a:p>
            <a:pPr marL="0" indent="0">
              <a:buNone/>
            </a:pPr>
            <a:r>
              <a:rPr lang="en-ZA" dirty="0" smtClean="0"/>
              <a:t>  improve </a:t>
            </a:r>
          </a:p>
          <a:p>
            <a:r>
              <a:rPr lang="en-ZA" b="1" dirty="0" err="1" smtClean="0"/>
              <a:t>Mangaung</a:t>
            </a:r>
            <a:r>
              <a:rPr lang="en-ZA" dirty="0" smtClean="0"/>
              <a:t>: Excellent, positive, prepared, motivated</a:t>
            </a:r>
          </a:p>
          <a:p>
            <a:r>
              <a:rPr lang="en-ZA" b="1" dirty="0"/>
              <a:t>Lejweleputswa</a:t>
            </a:r>
            <a:r>
              <a:rPr lang="en-ZA" dirty="0" smtClean="0"/>
              <a:t>: Kind and cooperative; were welcomed and felt at home; support and cooperation good</a:t>
            </a:r>
          </a:p>
          <a:p>
            <a:r>
              <a:rPr lang="en-ZA" b="1" dirty="0"/>
              <a:t>Ruth </a:t>
            </a:r>
            <a:r>
              <a:rPr lang="en-ZA" b="1" dirty="0" err="1" smtClean="0"/>
              <a:t>Mompati</a:t>
            </a:r>
            <a:r>
              <a:rPr lang="en-ZA" b="1" dirty="0" smtClean="0"/>
              <a:t>/</a:t>
            </a:r>
            <a:r>
              <a:rPr lang="en-ZA" dirty="0" smtClean="0"/>
              <a:t> </a:t>
            </a:r>
            <a:r>
              <a:rPr lang="en-ZA" dirty="0"/>
              <a:t>Ngaka Modiri Molema- </a:t>
            </a:r>
            <a:r>
              <a:rPr lang="en-ZA" dirty="0" smtClean="0"/>
              <a:t>: Very helpful, excellent, positive, prepared and motivated </a:t>
            </a:r>
          </a:p>
          <a:p>
            <a:r>
              <a:rPr lang="en-ZA" b="1" dirty="0" smtClean="0"/>
              <a:t>F.Dabi</a:t>
            </a:r>
            <a:r>
              <a:rPr lang="en-ZA" dirty="0" smtClean="0"/>
              <a:t>:Excellent, positive,motivated; but did get feeling that facility did not get the support from PPTICRM that they was suppose to get. Staff thankful for guidance that they received from review team.</a:t>
            </a:r>
            <a:endParaRPr lang="en-ZA" dirty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12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296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600" b="1" dirty="0" smtClean="0"/>
              <a:t>Availability of resources for peer review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8800"/>
            <a:ext cx="7886700" cy="4064812"/>
          </a:xfrm>
        </p:spPr>
        <p:txBody>
          <a:bodyPr/>
          <a:lstStyle/>
          <a:p>
            <a:r>
              <a:rPr lang="en-ZA" b="1" dirty="0" smtClean="0"/>
              <a:t>Hard Copy of peer review instrument</a:t>
            </a:r>
          </a:p>
          <a:p>
            <a:r>
              <a:rPr lang="en-ZA" dirty="0" smtClean="0"/>
              <a:t>Info came late from National; </a:t>
            </a:r>
            <a:r>
              <a:rPr lang="en-ZA" b="1" dirty="0" smtClean="0"/>
              <a:t>but  teams made hard copies</a:t>
            </a:r>
            <a:r>
              <a:rPr lang="en-ZA" dirty="0" smtClean="0"/>
              <a:t> and took it with to all districts that they were visiting</a:t>
            </a:r>
          </a:p>
          <a:p>
            <a:r>
              <a:rPr lang="en-ZA" dirty="0" smtClean="0"/>
              <a:t>Thus, </a:t>
            </a:r>
            <a:r>
              <a:rPr lang="en-ZA" b="1" dirty="0" smtClean="0"/>
              <a:t>was prepared </a:t>
            </a:r>
            <a:r>
              <a:rPr lang="en-ZA" dirty="0" smtClean="0"/>
              <a:t>from the beginning  </a:t>
            </a:r>
          </a:p>
          <a:p>
            <a:endParaRPr lang="en-ZA" dirty="0"/>
          </a:p>
          <a:p>
            <a:endParaRPr lang="en-ZA" dirty="0" smtClean="0"/>
          </a:p>
          <a:p>
            <a:endParaRPr lang="en-ZA" dirty="0"/>
          </a:p>
          <a:p>
            <a:pPr marL="0" indent="0">
              <a:buNone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13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480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548" y="1093238"/>
            <a:ext cx="7886700" cy="768830"/>
          </a:xfrm>
        </p:spPr>
        <p:txBody>
          <a:bodyPr>
            <a:normAutofit/>
          </a:bodyPr>
          <a:lstStyle/>
          <a:p>
            <a:r>
              <a:rPr lang="en-ZA" sz="3600" b="1" dirty="0"/>
              <a:t>Availability of resources for peer review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ZA" b="1" dirty="0" smtClean="0"/>
              <a:t>Data Capture( </a:t>
            </a:r>
            <a:r>
              <a:rPr lang="en-ZA" b="1" dirty="0" err="1" smtClean="0"/>
              <a:t>Modem,SIM,data</a:t>
            </a:r>
            <a:r>
              <a:rPr lang="en-ZA" b="1" dirty="0" smtClean="0"/>
              <a:t> </a:t>
            </a:r>
            <a:r>
              <a:rPr lang="en-ZA" b="1" dirty="0" err="1" smtClean="0"/>
              <a:t>bundle,Network</a:t>
            </a:r>
            <a:r>
              <a:rPr lang="en-ZA" b="1" dirty="0" smtClean="0"/>
              <a:t> availability</a:t>
            </a:r>
          </a:p>
          <a:p>
            <a:pPr lvl="1"/>
            <a:r>
              <a:rPr lang="en-ZA" b="1" dirty="0" smtClean="0"/>
              <a:t>No Modems from National were received </a:t>
            </a:r>
            <a:r>
              <a:rPr lang="en-ZA" dirty="0" smtClean="0"/>
              <a:t>before or while teams did the review</a:t>
            </a:r>
          </a:p>
          <a:p>
            <a:pPr lvl="1"/>
            <a:r>
              <a:rPr lang="en-ZA" dirty="0" smtClean="0"/>
              <a:t>They were however requested to try and ensure that they have a </a:t>
            </a:r>
            <a:r>
              <a:rPr lang="en-ZA" b="1" dirty="0" smtClean="0"/>
              <a:t>back up </a:t>
            </a:r>
            <a:r>
              <a:rPr lang="en-ZA" dirty="0" smtClean="0"/>
              <a:t>if modems does not arrive in time</a:t>
            </a:r>
          </a:p>
          <a:p>
            <a:pPr lvl="1"/>
            <a:r>
              <a:rPr lang="en-ZA" dirty="0" smtClean="0"/>
              <a:t>Departmental and in many instances </a:t>
            </a:r>
            <a:r>
              <a:rPr lang="en-ZA" b="1" dirty="0" smtClean="0"/>
              <a:t>private modems</a:t>
            </a:r>
            <a:r>
              <a:rPr lang="en-ZA" dirty="0" smtClean="0"/>
              <a:t>, and data that they themselves has purchased, was use</a:t>
            </a:r>
          </a:p>
          <a:p>
            <a:pPr lvl="1"/>
            <a:r>
              <a:rPr lang="en-ZA" dirty="0" smtClean="0"/>
              <a:t>Disruptions in connection often happened; then have to re-capture and that is very time consuming</a:t>
            </a:r>
          </a:p>
          <a:p>
            <a:pPr lvl="1"/>
            <a:r>
              <a:rPr lang="en-ZA" dirty="0" smtClean="0"/>
              <a:t>Team 43.2- Laptop crashed, no network at facilities and no modem; tried </a:t>
            </a:r>
            <a:r>
              <a:rPr lang="en-ZA" dirty="0" err="1" smtClean="0"/>
              <a:t>WI-fi</a:t>
            </a:r>
            <a:r>
              <a:rPr lang="en-ZA" dirty="0" smtClean="0"/>
              <a:t> at guesthouse, but network  was not good; had to capture afterwards at office</a:t>
            </a:r>
          </a:p>
          <a:p>
            <a:pPr lvl="1"/>
            <a:r>
              <a:rPr lang="en-ZA" b="1" dirty="0" smtClean="0"/>
              <a:t>Recommendation:</a:t>
            </a:r>
            <a:r>
              <a:rPr lang="en-ZA" dirty="0" smtClean="0"/>
              <a:t> </a:t>
            </a:r>
            <a:r>
              <a:rPr lang="en-ZA" b="1" dirty="0" smtClean="0"/>
              <a:t>Connectivity even at facility level is urgently needed to ensure capturing of results on a regular base</a:t>
            </a:r>
            <a:endParaRPr lang="en-ZA" b="1" dirty="0"/>
          </a:p>
          <a:p>
            <a:pPr marL="457200" lvl="1" indent="0">
              <a:buNone/>
            </a:pPr>
            <a:endParaRPr lang="en-ZA" b="1" dirty="0" smtClean="0"/>
          </a:p>
          <a:p>
            <a:pPr lvl="1"/>
            <a:endParaRPr lang="en-ZA" b="1" dirty="0" smtClean="0"/>
          </a:p>
          <a:p>
            <a:endParaRPr lang="en-Z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14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30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ZA" sz="3200" b="1" dirty="0" smtClean="0"/>
              <a:t>Availability of </a:t>
            </a:r>
            <a:r>
              <a:rPr lang="en-ZA" sz="3200" b="1" dirty="0"/>
              <a:t>resources Ideal Clinic Software( access, data upload, support)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No problems encountered , </a:t>
            </a:r>
            <a:r>
              <a:rPr lang="en-ZA" b="1" dirty="0" smtClean="0"/>
              <a:t>user friendly</a:t>
            </a:r>
          </a:p>
          <a:p>
            <a:r>
              <a:rPr lang="en-ZA" b="1" dirty="0" err="1" smtClean="0"/>
              <a:t>Ronel’s</a:t>
            </a:r>
            <a:r>
              <a:rPr lang="en-ZA" b="1" dirty="0" smtClean="0"/>
              <a:t> emails assisted a lot</a:t>
            </a:r>
          </a:p>
          <a:p>
            <a:r>
              <a:rPr lang="en-ZA" dirty="0" smtClean="0"/>
              <a:t>Was easy; captured on same day as when assessment was done and gave immediate feedback to facility and health area manager</a:t>
            </a:r>
          </a:p>
          <a:p>
            <a:r>
              <a:rPr lang="en-ZA" dirty="0" smtClean="0"/>
              <a:t>Some questions in checklist incorrect; did communicate this</a:t>
            </a:r>
            <a:endParaRPr lang="en-ZA" dirty="0"/>
          </a:p>
          <a:p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15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938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b="1" dirty="0" smtClean="0"/>
              <a:t>What went well and should be part of future peer reviews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b="1" dirty="0" smtClean="0"/>
              <a:t>Preparatory Phase</a:t>
            </a:r>
          </a:p>
          <a:p>
            <a:r>
              <a:rPr lang="en-ZA" dirty="0" smtClean="0"/>
              <a:t>Training on tools and capturing prior to assessments</a:t>
            </a:r>
          </a:p>
          <a:p>
            <a:r>
              <a:rPr lang="en-ZA" dirty="0" smtClean="0"/>
              <a:t>Interaction with host district prior to visit</a:t>
            </a:r>
          </a:p>
          <a:p>
            <a:r>
              <a:rPr lang="en-ZA" dirty="0" smtClean="0"/>
              <a:t>Software were of good standard ;</a:t>
            </a:r>
          </a:p>
          <a:p>
            <a:r>
              <a:rPr lang="en-ZA" dirty="0" smtClean="0"/>
              <a:t>National guidance always of good quality </a:t>
            </a:r>
          </a:p>
          <a:p>
            <a:r>
              <a:rPr lang="en-ZA" dirty="0" smtClean="0"/>
              <a:t>Provincial coordinator’s arrangements and support </a:t>
            </a:r>
          </a:p>
          <a:p>
            <a:r>
              <a:rPr lang="en-ZA" dirty="0" smtClean="0"/>
              <a:t>Air flights and car rentals- very few problems </a:t>
            </a:r>
            <a:endParaRPr lang="en-ZA" dirty="0"/>
          </a:p>
          <a:p>
            <a:endParaRPr lang="en-ZA" dirty="0" smtClean="0"/>
          </a:p>
          <a:p>
            <a:endParaRPr lang="en-ZA" dirty="0" smtClean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16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1883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45365"/>
            <a:ext cx="7886700" cy="768830"/>
          </a:xfrm>
        </p:spPr>
        <p:txBody>
          <a:bodyPr>
            <a:noAutofit/>
          </a:bodyPr>
          <a:lstStyle/>
          <a:p>
            <a:r>
              <a:rPr lang="en-ZA" sz="3600" b="1" dirty="0"/>
              <a:t>What went well and should be part of future peer reviews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b="1" dirty="0"/>
              <a:t>During Review</a:t>
            </a:r>
          </a:p>
          <a:p>
            <a:r>
              <a:rPr lang="en-ZA" dirty="0" smtClean="0"/>
              <a:t>Host </a:t>
            </a:r>
            <a:r>
              <a:rPr lang="en-ZA" dirty="0"/>
              <a:t>support was well </a:t>
            </a:r>
            <a:r>
              <a:rPr lang="en-ZA" dirty="0" smtClean="0"/>
              <a:t>done </a:t>
            </a:r>
            <a:endParaRPr lang="en-ZA" dirty="0"/>
          </a:p>
          <a:p>
            <a:r>
              <a:rPr lang="en-ZA" dirty="0"/>
              <a:t>Meeting before and after assessments with District </a:t>
            </a:r>
            <a:r>
              <a:rPr lang="en-ZA" dirty="0" smtClean="0"/>
              <a:t>Manager and team</a:t>
            </a:r>
          </a:p>
          <a:p>
            <a:r>
              <a:rPr lang="en-ZA" dirty="0"/>
              <a:t>A</a:t>
            </a:r>
            <a:r>
              <a:rPr lang="en-ZA" dirty="0" smtClean="0"/>
              <a:t>ccommodation and food( in majority of cases)</a:t>
            </a:r>
          </a:p>
          <a:p>
            <a:r>
              <a:rPr lang="en-ZA" dirty="0" smtClean="0"/>
              <a:t>Results captured on day of assessment</a:t>
            </a:r>
          </a:p>
          <a:p>
            <a:r>
              <a:rPr lang="en-ZA" dirty="0" smtClean="0"/>
              <a:t>Coordinators </a:t>
            </a:r>
            <a:r>
              <a:rPr lang="en-ZA" dirty="0"/>
              <a:t>should always be present to see gaps</a:t>
            </a:r>
          </a:p>
          <a:p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17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239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b="1" dirty="0" smtClean="0"/>
              <a:t>What went wrong and should be improved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ZA" b="1" dirty="0" smtClean="0"/>
              <a:t>Preparatory Phase</a:t>
            </a:r>
          </a:p>
          <a:p>
            <a:r>
              <a:rPr lang="en-ZA" dirty="0" smtClean="0"/>
              <a:t>Delivery of finalized tools were late; provide at beginning of financial year</a:t>
            </a:r>
          </a:p>
          <a:p>
            <a:r>
              <a:rPr lang="en-ZA" dirty="0" smtClean="0"/>
              <a:t> The changing of district coordinator caused confusion and lack of proper communication- Peer Review champion </a:t>
            </a:r>
          </a:p>
          <a:p>
            <a:r>
              <a:rPr lang="en-ZA" dirty="0" smtClean="0"/>
              <a:t>More training / training needed on the tool prior to assessments; teams must be well orientated and capable to capture  before they start with review</a:t>
            </a:r>
          </a:p>
          <a:p>
            <a:r>
              <a:rPr lang="en-ZA" dirty="0" smtClean="0"/>
              <a:t>Transport and accommodation must be confirmed at least 3 days / 1w before departure </a:t>
            </a:r>
          </a:p>
          <a:p>
            <a:r>
              <a:rPr lang="en-ZA" dirty="0" smtClean="0"/>
              <a:t>All teams must be supplied with modems, SIM  cards and data bundles at least 1 week prior to assessments </a:t>
            </a:r>
          </a:p>
          <a:p>
            <a:r>
              <a:rPr lang="en-ZA" dirty="0" smtClean="0"/>
              <a:t>Arrangements of lunch should be confirmed prior to departure</a:t>
            </a:r>
          </a:p>
          <a:p>
            <a:pPr marL="0" indent="0">
              <a:buNone/>
            </a:pPr>
            <a:endParaRPr lang="en-ZA" dirty="0"/>
          </a:p>
          <a:p>
            <a:endParaRPr lang="en-ZA" b="1" dirty="0" smtClean="0"/>
          </a:p>
          <a:p>
            <a:endParaRPr lang="en-ZA" b="1" dirty="0"/>
          </a:p>
          <a:p>
            <a:pPr marL="0" indent="0">
              <a:buNone/>
            </a:pPr>
            <a:endParaRPr lang="en-Z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18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878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600" b="1" dirty="0"/>
              <a:t>What went wrong and should be improved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ZA" b="1" dirty="0"/>
              <a:t>During review</a:t>
            </a:r>
          </a:p>
          <a:p>
            <a:r>
              <a:rPr lang="en-ZA" dirty="0" smtClean="0"/>
              <a:t>Data bundles</a:t>
            </a:r>
            <a:r>
              <a:rPr lang="en-ZA" dirty="0"/>
              <a:t>/</a:t>
            </a:r>
            <a:r>
              <a:rPr lang="en-ZA" dirty="0" smtClean="0"/>
              <a:t> modems must be available at least week prior to assessment</a:t>
            </a:r>
          </a:p>
          <a:p>
            <a:r>
              <a:rPr lang="en-ZA" dirty="0" smtClean="0"/>
              <a:t>Delivery of materials should be on time( tools</a:t>
            </a:r>
          </a:p>
          <a:p>
            <a:r>
              <a:rPr lang="en-ZA" dirty="0" smtClean="0"/>
              <a:t> Avoid late night travelling; possibility of including 3</a:t>
            </a:r>
            <a:r>
              <a:rPr lang="en-ZA" baseline="30000" dirty="0" smtClean="0"/>
              <a:t>rd</a:t>
            </a:r>
            <a:r>
              <a:rPr lang="en-ZA" dirty="0" smtClean="0"/>
              <a:t> member in team</a:t>
            </a:r>
          </a:p>
          <a:p>
            <a:r>
              <a:rPr lang="en-ZA" dirty="0" smtClean="0"/>
              <a:t>Logistics should be concluded at least one week before reviews </a:t>
            </a:r>
            <a:r>
              <a:rPr lang="en-ZA" dirty="0"/>
              <a:t> </a:t>
            </a:r>
            <a:r>
              <a:rPr lang="en-ZA" dirty="0" smtClean="0"/>
              <a:t>and communicated to review teams; include ordering of lunch boxes</a:t>
            </a:r>
          </a:p>
          <a:p>
            <a:r>
              <a:rPr lang="en-ZA" dirty="0" smtClean="0"/>
              <a:t>Teams  still did </a:t>
            </a:r>
            <a:r>
              <a:rPr lang="en-ZA" dirty="0"/>
              <a:t>not had a common understanding of  interpretation of </a:t>
            </a:r>
            <a:r>
              <a:rPr lang="en-ZA" dirty="0" smtClean="0"/>
              <a:t>elements; regular training and discussions needed</a:t>
            </a:r>
          </a:p>
          <a:p>
            <a:r>
              <a:rPr lang="en-ZA" dirty="0" smtClean="0"/>
              <a:t>Changes to checklist and software must not happen when already busy with the process</a:t>
            </a:r>
          </a:p>
          <a:p>
            <a:r>
              <a:rPr lang="en-ZA" dirty="0" smtClean="0"/>
              <a:t> </a:t>
            </a:r>
            <a:r>
              <a:rPr lang="en-ZA" dirty="0"/>
              <a:t>F</a:t>
            </a:r>
            <a:r>
              <a:rPr lang="en-ZA" dirty="0" smtClean="0"/>
              <a:t>eedback to the facilities before uploading the data</a:t>
            </a:r>
          </a:p>
          <a:p>
            <a:r>
              <a:rPr lang="en-ZA" dirty="0" smtClean="0"/>
              <a:t>Set up a call centre( probably early in the morning) to address problems</a:t>
            </a:r>
          </a:p>
          <a:p>
            <a:r>
              <a:rPr lang="en-ZA" dirty="0" smtClean="0"/>
              <a:t>Some </a:t>
            </a:r>
            <a:r>
              <a:rPr lang="en-ZA" dirty="0"/>
              <a:t>elements on hard copy different </a:t>
            </a:r>
            <a:r>
              <a:rPr lang="en-ZA" dirty="0" smtClean="0"/>
              <a:t> from system- correct</a:t>
            </a:r>
          </a:p>
          <a:p>
            <a:endParaRPr lang="en-ZA" dirty="0" smtClean="0"/>
          </a:p>
          <a:p>
            <a:endParaRPr lang="en-ZA" dirty="0"/>
          </a:p>
          <a:p>
            <a:pPr marL="0" indent="0">
              <a:buNone/>
            </a:pP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19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0665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Other Comments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ZA" dirty="0" smtClean="0"/>
              <a:t>Auditing of patient files- Questions to be aligned with PC 101</a:t>
            </a:r>
          </a:p>
          <a:p>
            <a:r>
              <a:rPr lang="en-ZA" dirty="0" smtClean="0"/>
              <a:t>The exercise is necessary and has had the results that facilities get the support and attention they desperately need</a:t>
            </a:r>
          </a:p>
          <a:p>
            <a:r>
              <a:rPr lang="en-ZA" dirty="0" smtClean="0"/>
              <a:t>All PPTICRM members should be part of peer review; it amplifies and focusses the importance of ICRM</a:t>
            </a:r>
          </a:p>
          <a:p>
            <a:r>
              <a:rPr lang="en-ZA" dirty="0"/>
              <a:t>L</a:t>
            </a:r>
            <a:r>
              <a:rPr lang="en-ZA" dirty="0" smtClean="0"/>
              <a:t>ogistical arrangements need much to be desired. Travel agent need to communicate with team members</a:t>
            </a:r>
          </a:p>
          <a:p>
            <a:r>
              <a:rPr lang="en-ZA" dirty="0" smtClean="0"/>
              <a:t>Teams had no formal form of identification</a:t>
            </a:r>
          </a:p>
          <a:p>
            <a:r>
              <a:rPr lang="en-ZA" dirty="0" smtClean="0"/>
              <a:t>Were impressed by the involvement of the community in maintaining grounds in the absence of groundsman</a:t>
            </a:r>
          </a:p>
          <a:p>
            <a:r>
              <a:rPr lang="en-ZA" dirty="0" smtClean="0"/>
              <a:t> Only two reviewers per team, are too limited</a:t>
            </a:r>
            <a:endParaRPr lang="en-ZA" dirty="0"/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20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0719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dirty="0" smtClean="0"/>
              <a:t>Overall experience of peer review in general</a:t>
            </a:r>
            <a:endParaRPr lang="en-Z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ZA" b="1" dirty="0"/>
              <a:t>Bad</a:t>
            </a:r>
            <a:r>
              <a:rPr lang="en-ZA" dirty="0"/>
              <a:t>: 25% due to logistical arrangements; arrived very late at accommodation, need 3 people per team. Travel agent of no assistance when problems occur</a:t>
            </a:r>
            <a:r>
              <a:rPr lang="en-ZA" dirty="0" smtClean="0"/>
              <a:t>.</a:t>
            </a:r>
            <a:endParaRPr lang="en-ZA" dirty="0"/>
          </a:p>
          <a:p>
            <a:r>
              <a:rPr lang="en-ZA" b="1" dirty="0" smtClean="0"/>
              <a:t>Good</a:t>
            </a:r>
            <a:r>
              <a:rPr lang="en-ZA" dirty="0" smtClean="0"/>
              <a:t> :75%</a:t>
            </a:r>
          </a:p>
          <a:p>
            <a:r>
              <a:rPr lang="en-ZA" dirty="0" smtClean="0"/>
              <a:t>Reasons:</a:t>
            </a:r>
            <a:endParaRPr lang="en-ZA" dirty="0"/>
          </a:p>
          <a:p>
            <a:r>
              <a:rPr lang="en-ZA" dirty="0" smtClean="0"/>
              <a:t>It was a learning curve, used </a:t>
            </a:r>
            <a:r>
              <a:rPr lang="en-ZA" smtClean="0"/>
              <a:t>as </a:t>
            </a:r>
            <a:r>
              <a:rPr lang="en-ZA" smtClean="0"/>
              <a:t>benchmark, </a:t>
            </a:r>
            <a:endParaRPr lang="en-ZA" dirty="0" smtClean="0"/>
          </a:p>
          <a:p>
            <a:r>
              <a:rPr lang="en-ZA" dirty="0" smtClean="0"/>
              <a:t>Share knowledge with those being assessed to improve in some areas</a:t>
            </a:r>
          </a:p>
          <a:p>
            <a:r>
              <a:rPr lang="en-ZA" dirty="0" smtClean="0"/>
              <a:t>Copied good practices from each other </a:t>
            </a:r>
          </a:p>
          <a:p>
            <a:r>
              <a:rPr lang="en-ZA" dirty="0" smtClean="0"/>
              <a:t>Well organized District Manager and positive operational managers</a:t>
            </a:r>
          </a:p>
          <a:p>
            <a:r>
              <a:rPr lang="en-ZA" dirty="0" smtClean="0"/>
              <a:t>Gave insight on the way things are done in other districts and provinces</a:t>
            </a:r>
          </a:p>
          <a:p>
            <a:r>
              <a:rPr lang="en-ZA" dirty="0" smtClean="0"/>
              <a:t>Became aware that we all face the same challenges</a:t>
            </a:r>
          </a:p>
          <a:p>
            <a:r>
              <a:rPr lang="en-ZA" dirty="0" smtClean="0"/>
              <a:t>Wants to be part of peer reviews </a:t>
            </a:r>
            <a:r>
              <a:rPr lang="en-ZA" dirty="0" smtClean="0"/>
              <a:t>again</a:t>
            </a:r>
          </a:p>
          <a:p>
            <a:r>
              <a:rPr lang="en-ZA" dirty="0" smtClean="0"/>
              <a:t>Overall- Positive experience; have learned a lot</a:t>
            </a:r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21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6478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dirty="0" smtClean="0"/>
              <a:t>Thank You…. Until the next review</a:t>
            </a:r>
            <a:endParaRPr lang="en-ZA" sz="2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06914A6-1E64-4683-8E5C-2660574567AE}" type="slidenum">
              <a:rPr lang="en-ZA" smtClean="0">
                <a:solidFill>
                  <a:prstClr val="white"/>
                </a:solidFill>
              </a:rPr>
              <a:pPr/>
              <a:t>22</a:t>
            </a:fld>
            <a:endParaRPr lang="en-ZA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5154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oH template.potx" id="{A0124546-88EC-48BE-8010-136240C6824F}" vid="{EB87A8E8-623A-4F1F-B6F0-B93A80FAA0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3079</TotalTime>
  <Words>1669</Words>
  <Application>Microsoft Office PowerPoint</Application>
  <PresentationFormat>On-screen Show (4:3)</PresentationFormat>
  <Paragraphs>177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Feedback Report on February 2016 Peer Reviews</vt:lpstr>
      <vt:lpstr>Comments -September Meeting</vt:lpstr>
      <vt:lpstr>Comments -December Meeting</vt:lpstr>
      <vt:lpstr>Software  Preparation</vt:lpstr>
      <vt:lpstr>Communication to peer reviewers</vt:lpstr>
      <vt:lpstr>Logistics- Transport</vt:lpstr>
      <vt:lpstr>Logistics Issues/ Events - Transport</vt:lpstr>
      <vt:lpstr>Logistics Issues–Accommodation and Meals</vt:lpstr>
      <vt:lpstr>Logistics Issues–Accommodation and Meals</vt:lpstr>
      <vt:lpstr>Support Host District- Support of contact person on arrival</vt:lpstr>
      <vt:lpstr>Support Host District- visit the facilities</vt:lpstr>
      <vt:lpstr>Support- Facility Managers</vt:lpstr>
      <vt:lpstr>Availability of resources for peer review</vt:lpstr>
      <vt:lpstr>Availability of resources for peer review</vt:lpstr>
      <vt:lpstr>Availability of resources Ideal Clinic Software( access, data upload, support)</vt:lpstr>
      <vt:lpstr>What went well and should be part of future peer reviews</vt:lpstr>
      <vt:lpstr>What went well and should be part of future peer reviews</vt:lpstr>
      <vt:lpstr>What went wrong and should be improved</vt:lpstr>
      <vt:lpstr>What went wrong and should be improved</vt:lpstr>
      <vt:lpstr>Other Comments</vt:lpstr>
      <vt:lpstr>Overall experience of peer review in general</vt:lpstr>
      <vt:lpstr>Thank You…. Until the next review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FRANCES BAARD Self assessment feedback</dc:title>
  <dc:creator>user</dc:creator>
  <cp:lastModifiedBy>User01</cp:lastModifiedBy>
  <cp:revision>358</cp:revision>
  <dcterms:created xsi:type="dcterms:W3CDTF">2013-09-19T12:21:53Z</dcterms:created>
  <dcterms:modified xsi:type="dcterms:W3CDTF">2016-04-21T07:09:56Z</dcterms:modified>
</cp:coreProperties>
</file>