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531" r:id="rId3"/>
    <p:sldId id="532" r:id="rId4"/>
    <p:sldId id="533" r:id="rId5"/>
    <p:sldId id="534" r:id="rId6"/>
    <p:sldId id="535" r:id="rId7"/>
    <p:sldId id="536" r:id="rId8"/>
    <p:sldId id="539" r:id="rId9"/>
    <p:sldId id="540" r:id="rId10"/>
    <p:sldId id="541" r:id="rId11"/>
    <p:sldId id="538" r:id="rId12"/>
    <p:sldId id="543" r:id="rId13"/>
    <p:sldId id="542" r:id="rId14"/>
    <p:sldId id="544" r:id="rId15"/>
    <p:sldId id="537" r:id="rId16"/>
    <p:sldId id="545" r:id="rId17"/>
    <p:sldId id="549" r:id="rId18"/>
    <p:sldId id="548" r:id="rId19"/>
  </p:sldIdLst>
  <p:sldSz cx="9144000" cy="6858000" type="screen4x3"/>
  <p:notesSz cx="6669088"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015" autoAdjust="0"/>
    <p:restoredTop sz="99244" autoAdjust="0"/>
  </p:normalViewPr>
  <p:slideViewPr>
    <p:cSldViewPr>
      <p:cViewPr>
        <p:scale>
          <a:sx n="77" d="100"/>
          <a:sy n="77" d="100"/>
        </p:scale>
        <p:origin x="-1278" y="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7607" y="0"/>
            <a:ext cx="2889938" cy="496332"/>
          </a:xfrm>
          <a:prstGeom prst="rect">
            <a:avLst/>
          </a:prstGeom>
        </p:spPr>
        <p:txBody>
          <a:bodyPr vert="horz" lIns="91440" tIns="45720" rIns="91440" bIns="45720" rtlCol="0"/>
          <a:lstStyle>
            <a:lvl1pPr algn="r">
              <a:defRPr sz="1200"/>
            </a:lvl1pPr>
          </a:lstStyle>
          <a:p>
            <a:fld id="{19FCE642-357B-4A80-8983-68DAF336D8CE}" type="datetimeFigureOut">
              <a:rPr lang="en-US" smtClean="0"/>
              <a:pPr/>
              <a:t>4/21/2016</a:t>
            </a:fld>
            <a:endParaRPr lang="en-US"/>
          </a:p>
        </p:txBody>
      </p:sp>
      <p:sp>
        <p:nvSpPr>
          <p:cNvPr id="4" name="Footer Placeholder 3"/>
          <p:cNvSpPr>
            <a:spLocks noGrp="1"/>
          </p:cNvSpPr>
          <p:nvPr>
            <p:ph type="ftr" sz="quarter" idx="2"/>
          </p:nvPr>
        </p:nvSpPr>
        <p:spPr>
          <a:xfrm>
            <a:off x="0" y="9428584"/>
            <a:ext cx="2889938" cy="49633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428584"/>
            <a:ext cx="2889938" cy="496332"/>
          </a:xfrm>
          <a:prstGeom prst="rect">
            <a:avLst/>
          </a:prstGeom>
        </p:spPr>
        <p:txBody>
          <a:bodyPr vert="horz" lIns="91440" tIns="45720" rIns="91440" bIns="45720" rtlCol="0" anchor="b"/>
          <a:lstStyle>
            <a:lvl1pPr algn="r">
              <a:defRPr sz="1200"/>
            </a:lvl1pPr>
          </a:lstStyle>
          <a:p>
            <a:fld id="{16B88C2F-09E7-436A-82BD-D29D34F01B09}" type="slidenum">
              <a:rPr lang="en-US" smtClean="0"/>
              <a:pPr/>
              <a:t>‹#›</a:t>
            </a:fld>
            <a:endParaRPr lang="en-US"/>
          </a:p>
        </p:txBody>
      </p:sp>
    </p:spTree>
    <p:extLst>
      <p:ext uri="{BB962C8B-B14F-4D97-AF65-F5344CB8AC3E}">
        <p14:creationId xmlns="" xmlns:p14="http://schemas.microsoft.com/office/powerpoint/2010/main" val="29764877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96332"/>
          </a:xfrm>
          <a:prstGeom prst="rect">
            <a:avLst/>
          </a:prstGeom>
        </p:spPr>
        <p:txBody>
          <a:bodyPr vert="horz" lIns="91440" tIns="45720" rIns="91440" bIns="45720" rtlCol="0"/>
          <a:lstStyle>
            <a:lvl1pPr algn="r">
              <a:defRPr sz="1200"/>
            </a:lvl1pPr>
          </a:lstStyle>
          <a:p>
            <a:fld id="{32197D64-D0D9-4A39-AF9B-884FA8528B57}" type="datetimeFigureOut">
              <a:rPr lang="en-US" smtClean="0"/>
              <a:pPr/>
              <a:t>4/21/2016</a:t>
            </a:fld>
            <a:endParaRPr lang="en-US"/>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715153"/>
            <a:ext cx="533527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4"/>
            <a:ext cx="2889938"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428584"/>
            <a:ext cx="2889938" cy="496332"/>
          </a:xfrm>
          <a:prstGeom prst="rect">
            <a:avLst/>
          </a:prstGeom>
        </p:spPr>
        <p:txBody>
          <a:bodyPr vert="horz" lIns="91440" tIns="45720" rIns="91440" bIns="45720" rtlCol="0" anchor="b"/>
          <a:lstStyle>
            <a:lvl1pPr algn="r">
              <a:defRPr sz="1200"/>
            </a:lvl1pPr>
          </a:lstStyle>
          <a:p>
            <a:fld id="{BE45BCC6-4FE6-4A36-8D2F-E60575B5C6D8}" type="slidenum">
              <a:rPr lang="en-US" smtClean="0"/>
              <a:pPr/>
              <a:t>‹#›</a:t>
            </a:fld>
            <a:endParaRPr lang="en-US"/>
          </a:p>
        </p:txBody>
      </p:sp>
    </p:spTree>
    <p:extLst>
      <p:ext uri="{BB962C8B-B14F-4D97-AF65-F5344CB8AC3E}">
        <p14:creationId xmlns="" xmlns:p14="http://schemas.microsoft.com/office/powerpoint/2010/main" val="2695712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59A879-6ECD-4AFE-A655-0815A286BB9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73FDC4C-A601-4AD3-B4E2-56F5FDCE2B0E}"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3F73F5E-342A-42C0-AEC4-83AF31A01EAA}"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312C8B5-CC4C-4E98-8EC9-2FDC91CF23D6}"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938007DB-8AE1-49A1-B5E6-CA0BAE505185}"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DBDDE713-5C42-490B-893F-0CBF9769D9A6}"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5BE9F41-053B-4BBD-B82C-B436B3BF4B0C}"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57A27E3-E064-412F-B7D6-D4C16BABF39F}"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4B1C2C2-7A19-4644-8A60-8AB06D01D995}"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C4D123A-12BD-4CC4-BEFE-70F05C6148E4}"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D2D0880-6A37-4919-ADF4-4E72D581BC23}"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3098856-0833-435E-BC2B-09677D9EC60E}"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428596" y="1428736"/>
            <a:ext cx="8229600" cy="928694"/>
          </a:xfrm>
        </p:spPr>
        <p:txBody>
          <a:bodyPr/>
          <a:lstStyle/>
          <a:p>
            <a:r>
              <a:rPr lang="en-US" sz="3200" b="1" dirty="0"/>
              <a:t>Provincial Peer Review Team </a:t>
            </a:r>
            <a:r>
              <a:rPr lang="en-US" sz="3200" b="1" dirty="0" smtClean="0"/>
              <a:t>Feedback</a:t>
            </a:r>
            <a:endParaRPr lang="en-US" b="1" dirty="0"/>
          </a:p>
        </p:txBody>
      </p:sp>
      <p:sp>
        <p:nvSpPr>
          <p:cNvPr id="2051" name="Rectangle 3"/>
          <p:cNvSpPr>
            <a:spLocks noGrp="1" noChangeArrowheads="1"/>
          </p:cNvSpPr>
          <p:nvPr>
            <p:ph type="subTitle" idx="4294967295"/>
          </p:nvPr>
        </p:nvSpPr>
        <p:spPr>
          <a:xfrm>
            <a:off x="142844" y="2071678"/>
            <a:ext cx="8712968" cy="2357454"/>
          </a:xfrm>
        </p:spPr>
        <p:txBody>
          <a:bodyPr/>
          <a:lstStyle/>
          <a:p>
            <a:pPr>
              <a:buNone/>
            </a:pPr>
            <a:endParaRPr lang="en-US" sz="4000" b="1" dirty="0" smtClean="0"/>
          </a:p>
          <a:p>
            <a:pPr marL="0" indent="0" algn="ctr">
              <a:buNone/>
            </a:pPr>
            <a:r>
              <a:rPr lang="en-US" sz="4000" b="1" dirty="0" smtClean="0">
                <a:effectLst>
                  <a:outerShdw blurRad="38100" dist="38100" dir="2700000" algn="tl">
                    <a:srgbClr val="000000">
                      <a:alpha val="43137"/>
                    </a:srgbClr>
                  </a:outerShdw>
                </a:effectLst>
              </a:rPr>
              <a:t>North West Province </a:t>
            </a:r>
          </a:p>
          <a:p>
            <a:pPr marL="0" indent="0" algn="ctr">
              <a:buNone/>
            </a:pPr>
            <a:r>
              <a:rPr lang="en-US" sz="4000" b="1" dirty="0" smtClean="0">
                <a:effectLst>
                  <a:outerShdw blurRad="38100" dist="38100" dir="2700000" algn="tl">
                    <a:srgbClr val="000000">
                      <a:alpha val="43137"/>
                    </a:srgbClr>
                  </a:outerShdw>
                </a:effectLst>
              </a:rPr>
              <a:t>KZN Peer Review  </a:t>
            </a:r>
          </a:p>
          <a:p>
            <a:pPr marL="0" indent="0" algn="ctr">
              <a:buNone/>
            </a:pPr>
            <a:r>
              <a:rPr lang="en-US" sz="4000" b="1" dirty="0" smtClean="0">
                <a:effectLst>
                  <a:outerShdw blurRad="38100" dist="38100" dir="2700000" algn="tl">
                    <a:srgbClr val="000000">
                      <a:alpha val="43137"/>
                    </a:srgbClr>
                  </a:outerShdw>
                </a:effectLst>
              </a:rPr>
              <a:t>Experience Report</a:t>
            </a:r>
          </a:p>
        </p:txBody>
      </p:sp>
      <p:sp>
        <p:nvSpPr>
          <p:cNvPr id="6" name="TextBox 5"/>
          <p:cNvSpPr txBox="1"/>
          <p:nvPr/>
        </p:nvSpPr>
        <p:spPr>
          <a:xfrm>
            <a:off x="5643570" y="5572140"/>
            <a:ext cx="3143272" cy="646331"/>
          </a:xfrm>
          <a:prstGeom prst="rect">
            <a:avLst/>
          </a:prstGeom>
          <a:noFill/>
        </p:spPr>
        <p:txBody>
          <a:bodyPr wrap="square" rtlCol="0">
            <a:spAutoFit/>
          </a:bodyPr>
          <a:lstStyle/>
          <a:p>
            <a:pPr marL="0" indent="0">
              <a:buNone/>
            </a:pPr>
            <a:r>
              <a:rPr lang="en-US" b="1" dirty="0" smtClean="0"/>
              <a:t>Date: 21/04/2016</a:t>
            </a:r>
          </a:p>
          <a:p>
            <a:pPr marL="0" indent="0">
              <a:buNone/>
            </a:pPr>
            <a:r>
              <a:rPr lang="en-US" b="1" dirty="0" smtClean="0"/>
              <a:t>Presented By: E.M. Mere</a:t>
            </a:r>
            <a:endParaRPr lang="en-US"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US" dirty="0" smtClean="0"/>
              <a:t> </a:t>
            </a:r>
            <a:br>
              <a:rPr lang="en-US" dirty="0" smtClean="0"/>
            </a:b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803174794"/>
              </p:ext>
            </p:extLst>
          </p:nvPr>
        </p:nvGraphicFramePr>
        <p:xfrm>
          <a:off x="428596" y="2285992"/>
          <a:ext cx="8229600" cy="2880792"/>
        </p:xfrm>
        <a:graphic>
          <a:graphicData uri="http://schemas.openxmlformats.org/drawingml/2006/table">
            <a:tbl>
              <a:tblPr firstRow="1" bandRow="1">
                <a:tableStyleId>{5C22544A-7EE6-4342-B048-85BDC9FD1C3A}</a:tableStyleId>
              </a:tblPr>
              <a:tblGrid>
                <a:gridCol w="2057400"/>
                <a:gridCol w="2057400"/>
                <a:gridCol w="2057400"/>
                <a:gridCol w="2057400"/>
              </a:tblGrid>
              <a:tr h="960264">
                <a:tc>
                  <a:txBody>
                    <a:bodyPr/>
                    <a:lstStyle/>
                    <a:p>
                      <a:pPr algn="ctr"/>
                      <a:r>
                        <a:rPr lang="en-ZA" sz="2400" dirty="0" smtClean="0"/>
                        <a:t>Bojanala District</a:t>
                      </a:r>
                      <a:endParaRPr lang="en-ZA" sz="2400" dirty="0"/>
                    </a:p>
                  </a:txBody>
                  <a:tcPr anchor="ctr"/>
                </a:tc>
                <a:tc>
                  <a:txBody>
                    <a:bodyPr/>
                    <a:lstStyle/>
                    <a:p>
                      <a:pPr algn="ctr"/>
                      <a:r>
                        <a:rPr lang="en-ZA" sz="2400" dirty="0" smtClean="0"/>
                        <a:t>NMM District</a:t>
                      </a:r>
                      <a:endParaRPr lang="en-ZA" sz="2400" dirty="0"/>
                    </a:p>
                  </a:txBody>
                  <a:tcPr anchor="ctr"/>
                </a:tc>
                <a:tc>
                  <a:txBody>
                    <a:bodyPr/>
                    <a:lstStyle/>
                    <a:p>
                      <a:pPr algn="ctr"/>
                      <a:r>
                        <a:rPr lang="en-ZA" sz="2400" dirty="0" smtClean="0"/>
                        <a:t>Dr</a:t>
                      </a:r>
                      <a:r>
                        <a:rPr lang="en-ZA" sz="2400" baseline="0" dirty="0" smtClean="0"/>
                        <a:t> KK District</a:t>
                      </a:r>
                      <a:endParaRPr lang="en-ZA" sz="2400" dirty="0"/>
                    </a:p>
                  </a:txBody>
                  <a:tcPr anchor="ctr"/>
                </a:tc>
                <a:tc>
                  <a:txBody>
                    <a:bodyPr/>
                    <a:lstStyle/>
                    <a:p>
                      <a:pPr algn="ctr"/>
                      <a:r>
                        <a:rPr lang="en-ZA" sz="2400" dirty="0" smtClean="0"/>
                        <a:t>Dr RSM District</a:t>
                      </a:r>
                      <a:endParaRPr lang="en-ZA" sz="2400" dirty="0"/>
                    </a:p>
                  </a:txBody>
                  <a:tcPr anchor="ctr"/>
                </a:tc>
              </a:tr>
              <a:tr h="960264">
                <a:tc>
                  <a:txBody>
                    <a:bodyPr/>
                    <a:lstStyle/>
                    <a:p>
                      <a:pPr algn="ctr"/>
                      <a:r>
                        <a:rPr lang="en-ZA" sz="2400" dirty="0" smtClean="0"/>
                        <a:t>Amajuba</a:t>
                      </a:r>
                    </a:p>
                  </a:txBody>
                  <a:tcPr anchor="ctr"/>
                </a:tc>
                <a:tc>
                  <a:txBody>
                    <a:bodyPr/>
                    <a:lstStyle/>
                    <a:p>
                      <a:pPr algn="ctr"/>
                      <a:r>
                        <a:rPr lang="en-ZA" sz="2400" dirty="0" smtClean="0"/>
                        <a:t>Zululand</a:t>
                      </a:r>
                      <a:endParaRPr lang="en-ZA" sz="2400" dirty="0"/>
                    </a:p>
                  </a:txBody>
                  <a:tcPr anchor="ctr"/>
                </a:tc>
                <a:tc>
                  <a:txBody>
                    <a:bodyPr/>
                    <a:lstStyle/>
                    <a:p>
                      <a:pPr algn="ctr"/>
                      <a:r>
                        <a:rPr lang="en-ZA" sz="2400" dirty="0" smtClean="0"/>
                        <a:t>Uthukele</a:t>
                      </a:r>
                      <a:endParaRPr lang="en-ZA" sz="2400" dirty="0"/>
                    </a:p>
                  </a:txBody>
                  <a:tcPr anchor="ctr"/>
                </a:tc>
                <a:tc>
                  <a:txBody>
                    <a:bodyPr/>
                    <a:lstStyle/>
                    <a:p>
                      <a:pPr algn="ctr"/>
                      <a:r>
                        <a:rPr lang="en-ZA" sz="2400" dirty="0" smtClean="0"/>
                        <a:t>Umkhanyakude </a:t>
                      </a:r>
                      <a:endParaRPr lang="en-ZA" sz="2400" dirty="0"/>
                    </a:p>
                  </a:txBody>
                  <a:tcPr anchor="ctr"/>
                </a:tc>
              </a:tr>
              <a:tr h="960264">
                <a:tc>
                  <a:txBody>
                    <a:bodyPr/>
                    <a:lstStyle/>
                    <a:p>
                      <a:pPr algn="ctr"/>
                      <a:r>
                        <a:rPr lang="en-ZA" sz="2400" dirty="0" smtClean="0"/>
                        <a:t>Harry </a:t>
                      </a:r>
                      <a:r>
                        <a:rPr lang="en-ZA" sz="2400" dirty="0" err="1" smtClean="0"/>
                        <a:t>Gwala</a:t>
                      </a:r>
                      <a:endParaRPr lang="en-ZA" sz="2400" dirty="0"/>
                    </a:p>
                  </a:txBody>
                  <a:tcPr anchor="ctr"/>
                </a:tc>
                <a:tc>
                  <a:txBody>
                    <a:bodyPr/>
                    <a:lstStyle/>
                    <a:p>
                      <a:pPr algn="ctr"/>
                      <a:r>
                        <a:rPr lang="en-ZA" sz="2400" dirty="0" smtClean="0"/>
                        <a:t>Uthungulu</a:t>
                      </a:r>
                      <a:endParaRPr lang="en-ZA" sz="2400" dirty="0"/>
                    </a:p>
                  </a:txBody>
                  <a:tcPr anchor="ctr"/>
                </a:tc>
                <a:tc>
                  <a:txBody>
                    <a:bodyPr/>
                    <a:lstStyle/>
                    <a:p>
                      <a:pPr algn="ctr"/>
                      <a:r>
                        <a:rPr lang="en-ZA" sz="2400" dirty="0" smtClean="0"/>
                        <a:t>Umzinyathi</a:t>
                      </a:r>
                      <a:endParaRPr lang="en-ZA" sz="2400" dirty="0"/>
                    </a:p>
                  </a:txBody>
                  <a:tcPr anchor="ctr"/>
                </a:tc>
                <a:tc>
                  <a:txBody>
                    <a:bodyPr/>
                    <a:lstStyle/>
                    <a:p>
                      <a:pPr algn="ctr"/>
                      <a:endParaRPr lang="en-ZA" sz="2400" dirty="0"/>
                    </a:p>
                  </a:txBody>
                  <a:tcPr anchor="ctr"/>
                </a:tc>
              </a:tr>
            </a:tbl>
          </a:graphicData>
        </a:graphic>
      </p:graphicFrame>
      <p:sp>
        <p:nvSpPr>
          <p:cNvPr id="5" name="TextBox 4"/>
          <p:cNvSpPr txBox="1"/>
          <p:nvPr/>
        </p:nvSpPr>
        <p:spPr>
          <a:xfrm>
            <a:off x="428596" y="1142984"/>
            <a:ext cx="8215370" cy="954107"/>
          </a:xfrm>
          <a:prstGeom prst="rect">
            <a:avLst/>
          </a:prstGeom>
          <a:noFill/>
        </p:spPr>
        <p:txBody>
          <a:bodyPr wrap="square" rtlCol="0">
            <a:spAutoFit/>
          </a:bodyPr>
          <a:lstStyle/>
          <a:p>
            <a:pPr algn="ctr"/>
            <a:r>
              <a:rPr lang="en-ZA" sz="2800" dirty="0" smtClean="0">
                <a:effectLst>
                  <a:outerShdw blurRad="38100" dist="38100" dir="2700000" algn="tl">
                    <a:srgbClr val="000000">
                      <a:alpha val="43137"/>
                    </a:srgbClr>
                  </a:outerShdw>
                </a:effectLst>
              </a:rPr>
              <a:t>Schedule of Pre-Reviews:</a:t>
            </a:r>
          </a:p>
          <a:p>
            <a:pPr algn="ctr"/>
            <a:r>
              <a:rPr lang="en-ZA" sz="2800" dirty="0" smtClean="0">
                <a:effectLst>
                  <a:outerShdw blurRad="38100" dist="38100" dir="2700000" algn="tl">
                    <a:srgbClr val="000000">
                      <a:alpha val="43137"/>
                    </a:srgbClr>
                  </a:outerShdw>
                </a:effectLst>
              </a:rPr>
              <a:t>February 1, 2016 -February 10, 2016</a:t>
            </a:r>
            <a:endParaRPr lang="en-ZA" sz="28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016" y="857232"/>
            <a:ext cx="8642702" cy="850106"/>
          </a:xfrm>
        </p:spPr>
        <p:txBody>
          <a:bodyPr/>
          <a:lstStyle/>
          <a:p>
            <a:r>
              <a:rPr lang="en-ZA" sz="3600" dirty="0" smtClean="0">
                <a:effectLst>
                  <a:outerShdw blurRad="38100" dist="38100" dir="2700000" algn="tl">
                    <a:srgbClr val="000000">
                      <a:alpha val="43137"/>
                    </a:srgbClr>
                  </a:outerShdw>
                </a:effectLst>
              </a:rPr>
              <a:t>Preparatory Comments Before </a:t>
            </a:r>
            <a:br>
              <a:rPr lang="en-ZA" sz="3600" dirty="0" smtClean="0">
                <a:effectLst>
                  <a:outerShdw blurRad="38100" dist="38100" dir="2700000" algn="tl">
                    <a:srgbClr val="000000">
                      <a:alpha val="43137"/>
                    </a:srgbClr>
                  </a:outerShdw>
                </a:effectLst>
              </a:rPr>
            </a:br>
            <a:r>
              <a:rPr lang="en-ZA" sz="3600" dirty="0" smtClean="0">
                <a:effectLst>
                  <a:outerShdw blurRad="38100" dist="38100" dir="2700000" algn="tl">
                    <a:srgbClr val="000000">
                      <a:alpha val="43137"/>
                    </a:srgbClr>
                  </a:outerShdw>
                </a:effectLst>
              </a:rPr>
              <a:t>Peer Review</a:t>
            </a:r>
            <a:r>
              <a:rPr lang="en-ZA" dirty="0" smtClean="0">
                <a:effectLst>
                  <a:outerShdw blurRad="38100" dist="38100" dir="2700000" algn="tl">
                    <a:srgbClr val="000000">
                      <a:alpha val="43137"/>
                    </a:srgbClr>
                  </a:outerShdw>
                </a:effectLst>
              </a:rPr>
              <a:t>  </a:t>
            </a:r>
            <a:endParaRPr lang="en-ZA"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928802"/>
            <a:ext cx="8435280" cy="4197361"/>
          </a:xfrm>
        </p:spPr>
        <p:txBody>
          <a:bodyPr/>
          <a:lstStyle/>
          <a:p>
            <a:pPr marL="0" indent="0">
              <a:buNone/>
            </a:pPr>
            <a:r>
              <a:rPr lang="en-ZA" sz="2400" dirty="0" smtClean="0">
                <a:effectLst>
                  <a:outerShdw blurRad="38100" dist="38100" dir="2700000" algn="tl">
                    <a:srgbClr val="000000">
                      <a:alpha val="43137"/>
                    </a:srgbClr>
                  </a:outerShdw>
                </a:effectLst>
              </a:rPr>
              <a:t>September meeting:</a:t>
            </a:r>
          </a:p>
          <a:p>
            <a:r>
              <a:rPr lang="en-ZA" sz="2400" dirty="0" smtClean="0"/>
              <a:t>Some </a:t>
            </a:r>
            <a:r>
              <a:rPr lang="en-ZA" sz="2400" dirty="0"/>
              <a:t>of the </a:t>
            </a:r>
            <a:r>
              <a:rPr lang="en-ZA" sz="2400" dirty="0" smtClean="0"/>
              <a:t>dash board elements were clarified</a:t>
            </a:r>
            <a:endParaRPr lang="en-ZA" sz="2400" dirty="0"/>
          </a:p>
          <a:p>
            <a:r>
              <a:rPr lang="en-ZA" sz="2400" dirty="0" smtClean="0"/>
              <a:t>Relationship between ideal clinic and NCS </a:t>
            </a:r>
          </a:p>
          <a:p>
            <a:pPr marL="0" indent="0">
              <a:buNone/>
            </a:pPr>
            <a:r>
              <a:rPr lang="en-ZA" sz="2400" dirty="0" smtClean="0">
                <a:effectLst>
                  <a:outerShdw blurRad="38100" dist="38100" dir="2700000" algn="tl">
                    <a:srgbClr val="000000">
                      <a:alpha val="43137"/>
                    </a:srgbClr>
                  </a:outerShdw>
                </a:effectLst>
              </a:rPr>
              <a:t>December meeting:</a:t>
            </a:r>
          </a:p>
          <a:p>
            <a:r>
              <a:rPr lang="en-ZA" sz="2400" dirty="0" smtClean="0"/>
              <a:t>Clarity given on elements for common understanding</a:t>
            </a:r>
          </a:p>
          <a:p>
            <a:r>
              <a:rPr lang="en-ZA" sz="2400" dirty="0" smtClean="0"/>
              <a:t>Created platform for district coordinators to meet with and interact with their peer reviewers,</a:t>
            </a:r>
          </a:p>
          <a:p>
            <a:r>
              <a:rPr lang="en-ZA" sz="2400" dirty="0" smtClean="0"/>
              <a:t>Development of route plans,</a:t>
            </a:r>
          </a:p>
          <a:p>
            <a:r>
              <a:rPr lang="en-ZA" sz="2400" dirty="0" smtClean="0"/>
              <a:t>Accommodation for peer review assessors was discussed,</a:t>
            </a:r>
          </a:p>
          <a:p>
            <a:r>
              <a:rPr lang="en-ZA" sz="2400" dirty="0" smtClean="0"/>
              <a:t>Submission of the Identity documents of peer reviewers assessors for logistical purposes.</a:t>
            </a:r>
            <a:endParaRPr lang="en-ZA" sz="2400" dirty="0"/>
          </a:p>
        </p:txBody>
      </p:sp>
    </p:spTree>
    <p:extLst>
      <p:ext uri="{BB962C8B-B14F-4D97-AF65-F5344CB8AC3E}">
        <p14:creationId xmlns="" xmlns:p14="http://schemas.microsoft.com/office/powerpoint/2010/main" val="4572975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71480"/>
            <a:ext cx="8229600" cy="1143000"/>
          </a:xfrm>
        </p:spPr>
        <p:txBody>
          <a:bodyPr/>
          <a:lstStyle/>
          <a:p>
            <a:r>
              <a:rPr lang="en-ZA" dirty="0" smtClean="0">
                <a:effectLst>
                  <a:outerShdw blurRad="38100" dist="38100" dir="2700000" algn="tl">
                    <a:srgbClr val="000000">
                      <a:alpha val="43137"/>
                    </a:srgbClr>
                  </a:outerShdw>
                </a:effectLst>
              </a:rPr>
              <a:t>Software Preparation</a:t>
            </a:r>
            <a:endParaRPr lang="en-ZA"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85926"/>
            <a:ext cx="8229600" cy="4340237"/>
          </a:xfrm>
        </p:spPr>
        <p:txBody>
          <a:bodyPr/>
          <a:lstStyle/>
          <a:p>
            <a:r>
              <a:rPr lang="en-ZA" dirty="0" smtClean="0"/>
              <a:t>The software was prepared and availed, </a:t>
            </a:r>
          </a:p>
          <a:p>
            <a:r>
              <a:rPr lang="en-ZA" dirty="0" smtClean="0"/>
              <a:t>Clarity was also provided on the software.</a:t>
            </a:r>
            <a:endParaRPr lang="en-ZA" dirty="0"/>
          </a:p>
        </p:txBody>
      </p:sp>
    </p:spTree>
    <p:extLst>
      <p:ext uri="{BB962C8B-B14F-4D97-AF65-F5344CB8AC3E}">
        <p14:creationId xmlns="" xmlns:p14="http://schemas.microsoft.com/office/powerpoint/2010/main" val="2539081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1143000"/>
          </a:xfrm>
        </p:spPr>
        <p:txBody>
          <a:bodyPr/>
          <a:lstStyle/>
          <a:p>
            <a:r>
              <a:rPr lang="en-ZA" dirty="0" smtClean="0">
                <a:effectLst>
                  <a:outerShdw blurRad="38100" dist="38100" dir="2700000" algn="tl">
                    <a:srgbClr val="000000">
                      <a:alpha val="43137"/>
                    </a:srgbClr>
                  </a:outerShdw>
                </a:effectLst>
              </a:rPr>
              <a:t>Communication to Peer Reviewers </a:t>
            </a:r>
            <a:endParaRPr lang="en-ZA"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00034" y="2000240"/>
            <a:ext cx="8229600" cy="4525963"/>
          </a:xfrm>
        </p:spPr>
        <p:txBody>
          <a:bodyPr/>
          <a:lstStyle/>
          <a:p>
            <a:r>
              <a:rPr lang="en-ZA" dirty="0" smtClean="0"/>
              <a:t>Correspondence well communicated in advance,</a:t>
            </a:r>
          </a:p>
          <a:p>
            <a:r>
              <a:rPr lang="en-ZA" dirty="0" smtClean="0"/>
              <a:t>National held meetings with District coordinators.</a:t>
            </a:r>
          </a:p>
          <a:p>
            <a:endParaRPr lang="en-ZA" dirty="0"/>
          </a:p>
        </p:txBody>
      </p:sp>
    </p:spTree>
    <p:extLst>
      <p:ext uri="{BB962C8B-B14F-4D97-AF65-F5344CB8AC3E}">
        <p14:creationId xmlns="" xmlns:p14="http://schemas.microsoft.com/office/powerpoint/2010/main" val="20331980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785794"/>
            <a:ext cx="8229600" cy="1143000"/>
          </a:xfrm>
        </p:spPr>
        <p:txBody>
          <a:bodyPr/>
          <a:lstStyle/>
          <a:p>
            <a:r>
              <a:rPr lang="en-ZA" dirty="0" smtClean="0">
                <a:effectLst>
                  <a:outerShdw blurRad="38100" dist="38100" dir="2700000" algn="tl">
                    <a:srgbClr val="000000">
                      <a:alpha val="43137"/>
                    </a:srgbClr>
                  </a:outerShdw>
                </a:effectLst>
              </a:rPr>
              <a:t>Comments on Preparation</a:t>
            </a:r>
            <a:endParaRPr lang="en-ZA"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28596" y="1928802"/>
            <a:ext cx="8229600" cy="4525963"/>
          </a:xfrm>
        </p:spPr>
        <p:txBody>
          <a:bodyPr/>
          <a:lstStyle/>
          <a:p>
            <a:r>
              <a:rPr lang="en-ZA" dirty="0" smtClean="0"/>
              <a:t>Peer reviewers expected to be inducted on the new manual and checklist prior the assessment, which didn’t happen.</a:t>
            </a:r>
            <a:endParaRPr lang="en-ZA" dirty="0"/>
          </a:p>
        </p:txBody>
      </p:sp>
    </p:spTree>
    <p:extLst>
      <p:ext uri="{BB962C8B-B14F-4D97-AF65-F5344CB8AC3E}">
        <p14:creationId xmlns="" xmlns:p14="http://schemas.microsoft.com/office/powerpoint/2010/main" val="37285067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785794"/>
            <a:ext cx="8229600" cy="864096"/>
          </a:xfrm>
        </p:spPr>
        <p:txBody>
          <a:bodyPr/>
          <a:lstStyle/>
          <a:p>
            <a:r>
              <a:rPr lang="en-ZA" dirty="0" smtClean="0">
                <a:effectLst>
                  <a:outerShdw blurRad="38100" dist="38100" dir="2700000" algn="tl">
                    <a:srgbClr val="000000">
                      <a:alpha val="43137"/>
                    </a:srgbClr>
                  </a:outerShdw>
                </a:effectLst>
              </a:rPr>
              <a:t>Comments during Peer Review</a:t>
            </a:r>
            <a:endParaRPr lang="en-ZA"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1520" y="1643050"/>
            <a:ext cx="8712968" cy="4483113"/>
          </a:xfrm>
        </p:spPr>
        <p:txBody>
          <a:bodyPr/>
          <a:lstStyle/>
          <a:p>
            <a:pPr marL="0" indent="0">
              <a:buNone/>
            </a:pPr>
            <a:r>
              <a:rPr lang="en-ZA" sz="2400" dirty="0" smtClean="0"/>
              <a:t>Travelling Arrangements:</a:t>
            </a:r>
          </a:p>
          <a:p>
            <a:r>
              <a:rPr lang="en-ZA" sz="2400" dirty="0" smtClean="0"/>
              <a:t>Shuttle services</a:t>
            </a:r>
          </a:p>
          <a:p>
            <a:pPr lvl="1"/>
            <a:r>
              <a:rPr lang="en-ZA" sz="2400" dirty="0" smtClean="0"/>
              <a:t>Excellent services to and from the airport,</a:t>
            </a:r>
          </a:p>
          <a:p>
            <a:r>
              <a:rPr lang="en-ZA" sz="2400" dirty="0" smtClean="0"/>
              <a:t>Flight tickets</a:t>
            </a:r>
          </a:p>
          <a:p>
            <a:pPr lvl="1"/>
            <a:r>
              <a:rPr lang="en-ZA" sz="2400" dirty="0" smtClean="0"/>
              <a:t>Properly arranged and service provider promptly communicated through </a:t>
            </a:r>
            <a:r>
              <a:rPr lang="en-ZA" dirty="0" smtClean="0"/>
              <a:t>SMS</a:t>
            </a:r>
            <a:r>
              <a:rPr lang="en-ZA" sz="2400" dirty="0" smtClean="0"/>
              <a:t>’s,</a:t>
            </a:r>
          </a:p>
          <a:p>
            <a:r>
              <a:rPr lang="en-ZA" sz="2400" dirty="0" smtClean="0"/>
              <a:t>Car hire</a:t>
            </a:r>
          </a:p>
          <a:p>
            <a:pPr lvl="1"/>
            <a:r>
              <a:rPr lang="en-ZA" sz="2400" dirty="0" smtClean="0"/>
              <a:t>Service was good except for Dr KK district, which received the cars two hours after arriving at the airport, they also had to buy fuel as their card was blocked, however, it was later resolved by NDOH.</a:t>
            </a:r>
            <a:endParaRPr lang="en-ZA" sz="2400" dirty="0"/>
          </a:p>
        </p:txBody>
      </p:sp>
    </p:spTree>
    <p:extLst>
      <p:ext uri="{BB962C8B-B14F-4D97-AF65-F5344CB8AC3E}">
        <p14:creationId xmlns="" xmlns:p14="http://schemas.microsoft.com/office/powerpoint/2010/main" val="13094027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785794"/>
            <a:ext cx="8571264" cy="864096"/>
          </a:xfrm>
        </p:spPr>
        <p:txBody>
          <a:bodyPr/>
          <a:lstStyle/>
          <a:p>
            <a:r>
              <a:rPr lang="en-ZA" sz="3600" dirty="0" smtClean="0">
                <a:effectLst>
                  <a:outerShdw blurRad="38100" dist="38100" dir="2700000" algn="tl">
                    <a:srgbClr val="000000">
                      <a:alpha val="43137"/>
                    </a:srgbClr>
                  </a:outerShdw>
                </a:effectLst>
              </a:rPr>
              <a:t>Comments during Peer Review cont…</a:t>
            </a:r>
            <a:endParaRPr lang="en-ZA" sz="36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00034" y="1714488"/>
            <a:ext cx="7858180" cy="4860253"/>
          </a:xfrm>
        </p:spPr>
        <p:txBody>
          <a:bodyPr/>
          <a:lstStyle/>
          <a:p>
            <a:pPr marL="0" indent="0">
              <a:buNone/>
            </a:pPr>
            <a:r>
              <a:rPr lang="en-ZA" sz="2800" dirty="0" smtClean="0"/>
              <a:t>Accommodation and meals:</a:t>
            </a:r>
          </a:p>
          <a:p>
            <a:r>
              <a:rPr lang="en-ZA" sz="2800" dirty="0" smtClean="0"/>
              <a:t>Too far from the facilities e.g. Eshowe // Vryheid,</a:t>
            </a:r>
          </a:p>
          <a:p>
            <a:r>
              <a:rPr lang="en-ZA" sz="2800" dirty="0" smtClean="0"/>
              <a:t>Poor reservation regarding some of our districts,</a:t>
            </a:r>
          </a:p>
          <a:p>
            <a:r>
              <a:rPr lang="en-ZA" sz="2800" dirty="0" smtClean="0"/>
              <a:t>NMM team struggled with the meals throughout their stay at the venues, were even intimidated by being held hostage on their last day due to non confirmation of the booking for the entire stay.</a:t>
            </a:r>
          </a:p>
          <a:p>
            <a:endParaRPr lang="en-ZA" dirty="0" smtClean="0"/>
          </a:p>
          <a:p>
            <a:pPr marL="0" indent="0">
              <a:buNone/>
            </a:pPr>
            <a:endParaRPr lang="en-ZA" dirty="0"/>
          </a:p>
        </p:txBody>
      </p:sp>
    </p:spTree>
    <p:extLst>
      <p:ext uri="{BB962C8B-B14F-4D97-AF65-F5344CB8AC3E}">
        <p14:creationId xmlns="" xmlns:p14="http://schemas.microsoft.com/office/powerpoint/2010/main" val="36986018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714356"/>
            <a:ext cx="8571264" cy="864096"/>
          </a:xfrm>
        </p:spPr>
        <p:txBody>
          <a:bodyPr/>
          <a:lstStyle/>
          <a:p>
            <a:r>
              <a:rPr lang="en-ZA" sz="3600" dirty="0" smtClean="0">
                <a:effectLst>
                  <a:outerShdw blurRad="38100" dist="38100" dir="2700000" algn="tl">
                    <a:srgbClr val="000000">
                      <a:alpha val="43137"/>
                    </a:srgbClr>
                  </a:outerShdw>
                </a:effectLst>
              </a:rPr>
              <a:t>Comments during Peer Review cont…</a:t>
            </a:r>
            <a:endParaRPr lang="en-ZA" sz="36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71472" y="1714488"/>
            <a:ext cx="8286808" cy="4411675"/>
          </a:xfrm>
        </p:spPr>
        <p:txBody>
          <a:bodyPr/>
          <a:lstStyle/>
          <a:p>
            <a:pPr marL="0" indent="0">
              <a:buNone/>
            </a:pPr>
            <a:r>
              <a:rPr lang="en-ZA" dirty="0" smtClean="0"/>
              <a:t>Support by Host District:</a:t>
            </a:r>
          </a:p>
          <a:p>
            <a:r>
              <a:rPr lang="en-ZA" dirty="0" smtClean="0"/>
              <a:t>Excellent</a:t>
            </a:r>
            <a:r>
              <a:rPr lang="en-ZA" dirty="0"/>
              <a:t> &amp;</a:t>
            </a:r>
            <a:r>
              <a:rPr lang="en-ZA" dirty="0" smtClean="0"/>
              <a:t> Fantastic  support to all our districts,</a:t>
            </a:r>
          </a:p>
          <a:p>
            <a:r>
              <a:rPr lang="en-ZA" dirty="0" smtClean="0"/>
              <a:t>Very good team spirit and positive attitude,</a:t>
            </a:r>
          </a:p>
          <a:p>
            <a:pPr>
              <a:buNone/>
            </a:pPr>
            <a:endParaRPr lang="en-ZA" dirty="0" smtClean="0"/>
          </a:p>
          <a:p>
            <a:pPr marL="0" indent="0">
              <a:buNone/>
            </a:pPr>
            <a:r>
              <a:rPr lang="en-ZA" dirty="0" smtClean="0"/>
              <a:t>Support </a:t>
            </a:r>
            <a:r>
              <a:rPr lang="en-ZA" dirty="0"/>
              <a:t>of C</a:t>
            </a:r>
            <a:r>
              <a:rPr lang="en-ZA" dirty="0" smtClean="0"/>
              <a:t>ontact Person </a:t>
            </a:r>
            <a:r>
              <a:rPr lang="en-ZA" dirty="0"/>
              <a:t>on </a:t>
            </a:r>
            <a:r>
              <a:rPr lang="en-ZA" dirty="0" smtClean="0"/>
              <a:t>Arrival:</a:t>
            </a:r>
            <a:endParaRPr lang="en-ZA" dirty="0"/>
          </a:p>
          <a:p>
            <a:r>
              <a:rPr lang="en-ZA" dirty="0"/>
              <a:t>Warm welcome on arrival at every </a:t>
            </a:r>
            <a:r>
              <a:rPr lang="en-ZA" dirty="0" smtClean="0"/>
              <a:t>sub- </a:t>
            </a:r>
            <a:r>
              <a:rPr lang="en-ZA" dirty="0"/>
              <a:t>district and </a:t>
            </a:r>
            <a:r>
              <a:rPr lang="en-ZA" dirty="0" smtClean="0"/>
              <a:t>facility.</a:t>
            </a:r>
            <a:endParaRPr lang="en-ZA" dirty="0"/>
          </a:p>
          <a:p>
            <a:pPr marL="0" indent="0">
              <a:buNone/>
            </a:pPr>
            <a:endParaRPr lang="en-ZA" dirty="0" smtClean="0"/>
          </a:p>
          <a:p>
            <a:pPr marL="0" indent="0">
              <a:buNone/>
            </a:pPr>
            <a:endParaRPr lang="en-ZA" dirty="0"/>
          </a:p>
        </p:txBody>
      </p:sp>
    </p:spTree>
    <p:extLst>
      <p:ext uri="{BB962C8B-B14F-4D97-AF65-F5344CB8AC3E}">
        <p14:creationId xmlns="" xmlns:p14="http://schemas.microsoft.com/office/powerpoint/2010/main" val="32242227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28670"/>
            <a:ext cx="8507288" cy="648072"/>
          </a:xfrm>
        </p:spPr>
        <p:txBody>
          <a:bodyPr/>
          <a:lstStyle/>
          <a:p>
            <a:r>
              <a:rPr lang="en-ZA" sz="3600" dirty="0">
                <a:effectLst>
                  <a:outerShdw blurRad="38100" dist="38100" dir="2700000" algn="tl">
                    <a:srgbClr val="000000">
                      <a:alpha val="43137"/>
                    </a:srgbClr>
                  </a:outerShdw>
                </a:effectLst>
              </a:rPr>
              <a:t>Comments D</a:t>
            </a:r>
            <a:r>
              <a:rPr lang="en-ZA" sz="3600" dirty="0" smtClean="0">
                <a:effectLst>
                  <a:outerShdw blurRad="38100" dist="38100" dir="2700000" algn="tl">
                    <a:srgbClr val="000000">
                      <a:alpha val="43137"/>
                    </a:srgbClr>
                  </a:outerShdw>
                </a:effectLst>
              </a:rPr>
              <a:t>uring Peer </a:t>
            </a:r>
            <a:r>
              <a:rPr lang="en-ZA" sz="3600" dirty="0">
                <a:effectLst>
                  <a:outerShdw blurRad="38100" dist="38100" dir="2700000" algn="tl">
                    <a:srgbClr val="000000">
                      <a:alpha val="43137"/>
                    </a:srgbClr>
                  </a:outerShdw>
                </a:effectLst>
              </a:rPr>
              <a:t>R</a:t>
            </a:r>
            <a:r>
              <a:rPr lang="en-ZA" sz="3600" dirty="0" smtClean="0">
                <a:effectLst>
                  <a:outerShdw blurRad="38100" dist="38100" dir="2700000" algn="tl">
                    <a:srgbClr val="000000">
                      <a:alpha val="43137"/>
                    </a:srgbClr>
                  </a:outerShdw>
                </a:effectLst>
              </a:rPr>
              <a:t>eview </a:t>
            </a:r>
            <a:r>
              <a:rPr lang="en-ZA" sz="3600" dirty="0">
                <a:effectLst>
                  <a:outerShdw blurRad="38100" dist="38100" dir="2700000" algn="tl">
                    <a:srgbClr val="000000">
                      <a:alpha val="43137"/>
                    </a:srgbClr>
                  </a:outerShdw>
                </a:effectLst>
              </a:rPr>
              <a:t>cont…</a:t>
            </a:r>
          </a:p>
        </p:txBody>
      </p:sp>
      <p:sp>
        <p:nvSpPr>
          <p:cNvPr id="3" name="Content Placeholder 2"/>
          <p:cNvSpPr>
            <a:spLocks noGrp="1"/>
          </p:cNvSpPr>
          <p:nvPr>
            <p:ph idx="1"/>
          </p:nvPr>
        </p:nvSpPr>
        <p:spPr>
          <a:xfrm>
            <a:off x="500034" y="1712565"/>
            <a:ext cx="8229600" cy="5145435"/>
          </a:xfrm>
        </p:spPr>
        <p:txBody>
          <a:bodyPr/>
          <a:lstStyle/>
          <a:p>
            <a:pPr marL="0" indent="0">
              <a:buNone/>
            </a:pPr>
            <a:r>
              <a:rPr lang="en-ZA" dirty="0" smtClean="0"/>
              <a:t>Support to Visit Facilities:</a:t>
            </a:r>
          </a:p>
          <a:p>
            <a:r>
              <a:rPr lang="en-ZA" dirty="0" smtClean="0"/>
              <a:t>Accompanied by management (including District Managers, CEO, HR, Finance &amp; SCM etc.) and partners at all times,</a:t>
            </a:r>
          </a:p>
          <a:p>
            <a:pPr>
              <a:buNone/>
            </a:pPr>
            <a:endParaRPr lang="en-ZA" dirty="0" smtClean="0"/>
          </a:p>
          <a:p>
            <a:pPr marL="0" indent="0">
              <a:buNone/>
            </a:pPr>
            <a:r>
              <a:rPr lang="en-ZA" dirty="0" smtClean="0"/>
              <a:t>Support of Facility Managers:</a:t>
            </a:r>
          </a:p>
          <a:p>
            <a:pPr marL="0" indent="0"/>
            <a:r>
              <a:rPr lang="en-ZA" dirty="0" smtClean="0"/>
              <a:t>  Excellent support, warm welcome,</a:t>
            </a:r>
          </a:p>
          <a:p>
            <a:pPr marL="0" indent="0">
              <a:buNone/>
            </a:pPr>
            <a:r>
              <a:rPr lang="en-ZA" dirty="0" smtClean="0"/>
              <a:t>   available and committed at all times.</a:t>
            </a:r>
          </a:p>
          <a:p>
            <a:pPr marL="0" indent="0">
              <a:buNone/>
            </a:pPr>
            <a:r>
              <a:rPr lang="en-ZA" dirty="0" smtClean="0"/>
              <a:t> </a:t>
            </a:r>
            <a:endParaRPr lang="en-ZA" dirty="0"/>
          </a:p>
        </p:txBody>
      </p:sp>
    </p:spTree>
    <p:extLst>
      <p:ext uri="{BB962C8B-B14F-4D97-AF65-F5344CB8AC3E}">
        <p14:creationId xmlns="" xmlns:p14="http://schemas.microsoft.com/office/powerpoint/2010/main" val="41806175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642918"/>
            <a:ext cx="8964488" cy="1143000"/>
          </a:xfrm>
        </p:spPr>
        <p:txBody>
          <a:bodyPr/>
          <a:lstStyle/>
          <a:p>
            <a:r>
              <a:rPr lang="en-ZA" sz="3600" dirty="0" smtClean="0">
                <a:effectLst>
                  <a:outerShdw blurRad="38100" dist="38100" dir="2700000" algn="tl">
                    <a:srgbClr val="000000">
                      <a:alpha val="43137"/>
                    </a:srgbClr>
                  </a:outerShdw>
                </a:effectLst>
              </a:rPr>
              <a:t>Availability Of Resources For Peer Review</a:t>
            </a:r>
            <a:endParaRPr lang="en-ZA" sz="36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28596" y="1857364"/>
            <a:ext cx="8229600" cy="4525963"/>
          </a:xfrm>
        </p:spPr>
        <p:txBody>
          <a:bodyPr/>
          <a:lstStyle/>
          <a:p>
            <a:pPr marL="0" indent="0">
              <a:buNone/>
            </a:pPr>
            <a:r>
              <a:rPr lang="en-ZA" dirty="0" smtClean="0"/>
              <a:t>Hardcopy of Peer Review Instruments:</a:t>
            </a:r>
          </a:p>
          <a:p>
            <a:r>
              <a:rPr lang="en-ZA" dirty="0" smtClean="0"/>
              <a:t>Received very late, teams had already used their own,</a:t>
            </a:r>
          </a:p>
          <a:p>
            <a:r>
              <a:rPr lang="en-ZA" dirty="0" smtClean="0"/>
              <a:t>Modems received very late, some not working at all, and for some teams the modems never arrived, and we had to use our own private modems.  </a:t>
            </a:r>
          </a:p>
          <a:p>
            <a:pPr marL="0" indent="0">
              <a:buNone/>
            </a:pPr>
            <a:endParaRPr lang="en-ZA" dirty="0"/>
          </a:p>
        </p:txBody>
      </p:sp>
    </p:spTree>
    <p:extLst>
      <p:ext uri="{BB962C8B-B14F-4D97-AF65-F5344CB8AC3E}">
        <p14:creationId xmlns="" xmlns:p14="http://schemas.microsoft.com/office/powerpoint/2010/main" val="1890440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71480"/>
            <a:ext cx="8964488" cy="1143000"/>
          </a:xfrm>
        </p:spPr>
        <p:txBody>
          <a:bodyPr/>
          <a:lstStyle/>
          <a:p>
            <a:r>
              <a:rPr lang="en-ZA" sz="3600" dirty="0" smtClean="0">
                <a:effectLst>
                  <a:outerShdw blurRad="38100" dist="38100" dir="2700000" algn="tl">
                    <a:srgbClr val="000000">
                      <a:alpha val="43137"/>
                    </a:srgbClr>
                  </a:outerShdw>
                </a:effectLst>
              </a:rPr>
              <a:t>Availability of Resources for Peer Review</a:t>
            </a:r>
            <a:endParaRPr lang="en-ZA" sz="36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85926"/>
            <a:ext cx="8229600" cy="4340237"/>
          </a:xfrm>
        </p:spPr>
        <p:txBody>
          <a:bodyPr/>
          <a:lstStyle/>
          <a:p>
            <a:pPr marL="0" indent="0">
              <a:buNone/>
            </a:pPr>
            <a:r>
              <a:rPr lang="en-ZA" dirty="0" smtClean="0"/>
              <a:t>Ideal Clinic software (access, data upload and support): </a:t>
            </a:r>
          </a:p>
          <a:p>
            <a:r>
              <a:rPr lang="en-ZA" dirty="0" smtClean="0"/>
              <a:t>The system was not open for capturing on the first day of the peer-review,</a:t>
            </a:r>
          </a:p>
          <a:p>
            <a:r>
              <a:rPr lang="en-ZA" dirty="0" smtClean="0"/>
              <a:t>Support was provided throughout the assessment by NDOH.</a:t>
            </a:r>
          </a:p>
          <a:p>
            <a:pPr marL="0" indent="0">
              <a:buNone/>
            </a:pPr>
            <a:r>
              <a:rPr lang="en-ZA" dirty="0" smtClean="0"/>
              <a:t> </a:t>
            </a:r>
            <a:endParaRPr lang="en-ZA" dirty="0"/>
          </a:p>
        </p:txBody>
      </p:sp>
    </p:spTree>
    <p:extLst>
      <p:ext uri="{BB962C8B-B14F-4D97-AF65-F5344CB8AC3E}">
        <p14:creationId xmlns="" xmlns:p14="http://schemas.microsoft.com/office/powerpoint/2010/main" val="17902239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785794"/>
            <a:ext cx="8229600" cy="1143000"/>
          </a:xfrm>
        </p:spPr>
        <p:txBody>
          <a:bodyPr/>
          <a:lstStyle/>
          <a:p>
            <a:r>
              <a:rPr lang="en-ZA" sz="3600" dirty="0" smtClean="0">
                <a:effectLst>
                  <a:outerShdw blurRad="38100" dist="38100" dir="2700000" algn="tl">
                    <a:srgbClr val="000000">
                      <a:alpha val="43137"/>
                    </a:srgbClr>
                  </a:outerShdw>
                </a:effectLst>
              </a:rPr>
              <a:t>What Went Well and Should Be Part of Future Peer Review</a:t>
            </a:r>
            <a:endParaRPr lang="en-ZA" sz="36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2143116"/>
            <a:ext cx="8229600" cy="4310220"/>
          </a:xfrm>
        </p:spPr>
        <p:txBody>
          <a:bodyPr/>
          <a:lstStyle/>
          <a:p>
            <a:pPr marL="0" indent="0">
              <a:buNone/>
            </a:pPr>
            <a:r>
              <a:rPr lang="en-ZA" sz="2800" dirty="0" smtClean="0"/>
              <a:t>Preparatory Phase:</a:t>
            </a:r>
          </a:p>
          <a:p>
            <a:r>
              <a:rPr lang="en-ZA" sz="2800" dirty="0" smtClean="0"/>
              <a:t>Consultation with district representatives,</a:t>
            </a:r>
          </a:p>
          <a:p>
            <a:r>
              <a:rPr lang="en-ZA" sz="2800" dirty="0" smtClean="0"/>
              <a:t>Criteria used for allocation of teams provided,</a:t>
            </a:r>
          </a:p>
          <a:p>
            <a:r>
              <a:rPr lang="en-ZA" sz="2800" dirty="0" smtClean="0"/>
              <a:t>Availability of draft version prepared us.</a:t>
            </a:r>
          </a:p>
          <a:p>
            <a:pPr marL="0" indent="0">
              <a:buNone/>
            </a:pPr>
            <a:endParaRPr lang="en-ZA" sz="2800" dirty="0" smtClean="0"/>
          </a:p>
          <a:p>
            <a:pPr marL="0" indent="0">
              <a:buNone/>
            </a:pPr>
            <a:r>
              <a:rPr lang="en-ZA" sz="2800" dirty="0" smtClean="0"/>
              <a:t>During Peer Review:</a:t>
            </a:r>
          </a:p>
          <a:p>
            <a:r>
              <a:rPr lang="en-ZA" sz="2800" dirty="0" smtClean="0"/>
              <a:t>Continuous support from NDOH teams,</a:t>
            </a:r>
            <a:endParaRPr lang="en-ZA" sz="2800" dirty="0"/>
          </a:p>
        </p:txBody>
      </p:sp>
    </p:spTree>
    <p:extLst>
      <p:ext uri="{BB962C8B-B14F-4D97-AF65-F5344CB8AC3E}">
        <p14:creationId xmlns="" xmlns:p14="http://schemas.microsoft.com/office/powerpoint/2010/main" val="37674501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714356"/>
            <a:ext cx="8229600" cy="1143000"/>
          </a:xfrm>
        </p:spPr>
        <p:txBody>
          <a:bodyPr/>
          <a:lstStyle/>
          <a:p>
            <a:r>
              <a:rPr lang="en-ZA" sz="3600" dirty="0" smtClean="0">
                <a:effectLst>
                  <a:outerShdw blurRad="38100" dist="38100" dir="2700000" algn="tl">
                    <a:srgbClr val="000000">
                      <a:alpha val="43137"/>
                    </a:srgbClr>
                  </a:outerShdw>
                </a:effectLst>
              </a:rPr>
              <a:t>What went Wrong And Should Be Improved in Future Peer-Reviews</a:t>
            </a:r>
            <a:endParaRPr lang="en-ZA" sz="36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85926"/>
            <a:ext cx="8229600" cy="4955442"/>
          </a:xfrm>
        </p:spPr>
        <p:txBody>
          <a:bodyPr/>
          <a:lstStyle/>
          <a:p>
            <a:pPr marL="0" indent="0">
              <a:buNone/>
            </a:pPr>
            <a:r>
              <a:rPr lang="en-ZA" sz="2800" dirty="0" smtClean="0"/>
              <a:t>Preparatory Phase:</a:t>
            </a:r>
          </a:p>
          <a:p>
            <a:r>
              <a:rPr lang="en-ZA" sz="2800" dirty="0" smtClean="0"/>
              <a:t>Criteria used to select the facilities was not objective and representative, e.g. In NMM only one facility in the entire district was assessed.</a:t>
            </a:r>
          </a:p>
          <a:p>
            <a:r>
              <a:rPr lang="en-ZA" sz="2800" dirty="0" smtClean="0"/>
              <a:t>Unavailability of resources (modems) prior to assessments, </a:t>
            </a:r>
          </a:p>
          <a:p>
            <a:pPr marL="0" indent="0">
              <a:buNone/>
            </a:pPr>
            <a:r>
              <a:rPr lang="en-ZA" sz="2800" dirty="0" smtClean="0"/>
              <a:t>During Peer Review:</a:t>
            </a:r>
          </a:p>
          <a:p>
            <a:r>
              <a:rPr lang="en-ZA" sz="2800" dirty="0" smtClean="0"/>
              <a:t>Inadequate logistical arrangements such as accommodation and meals for some team members.</a:t>
            </a:r>
            <a:endParaRPr lang="en-ZA" sz="2800" dirty="0"/>
          </a:p>
        </p:txBody>
      </p:sp>
    </p:spTree>
    <p:extLst>
      <p:ext uri="{BB962C8B-B14F-4D97-AF65-F5344CB8AC3E}">
        <p14:creationId xmlns="" xmlns:p14="http://schemas.microsoft.com/office/powerpoint/2010/main" val="30310420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857232"/>
            <a:ext cx="8229600" cy="1143000"/>
          </a:xfrm>
        </p:spPr>
        <p:txBody>
          <a:bodyPr/>
          <a:lstStyle/>
          <a:p>
            <a:r>
              <a:rPr lang="en-ZA" dirty="0" smtClean="0">
                <a:effectLst>
                  <a:outerShdw blurRad="38100" dist="38100" dir="2700000" algn="tl">
                    <a:srgbClr val="000000">
                      <a:alpha val="43137"/>
                    </a:srgbClr>
                  </a:outerShdw>
                </a:effectLst>
              </a:rPr>
              <a:t>General Experience of Peer Reviews</a:t>
            </a:r>
            <a:endParaRPr lang="en-ZA"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28596" y="2285992"/>
            <a:ext cx="8229600" cy="4054485"/>
          </a:xfrm>
        </p:spPr>
        <p:txBody>
          <a:bodyPr/>
          <a:lstStyle/>
          <a:p>
            <a:pPr marL="0" indent="0"/>
            <a:r>
              <a:rPr lang="en-ZA" dirty="0" smtClean="0"/>
              <a:t>  Excellent experiential learning,</a:t>
            </a:r>
          </a:p>
          <a:p>
            <a:r>
              <a:rPr lang="en-ZA" dirty="0" smtClean="0"/>
              <a:t>Good practices observed in and around KZN,</a:t>
            </a:r>
          </a:p>
          <a:p>
            <a:r>
              <a:rPr lang="en-ZA" dirty="0" smtClean="0"/>
              <a:t>Resources are a key success factor in compliance,</a:t>
            </a:r>
          </a:p>
          <a:p>
            <a:r>
              <a:rPr lang="en-ZA" dirty="0" smtClean="0"/>
              <a:t>Excellent positive staff attitudes observed in KZN.</a:t>
            </a:r>
          </a:p>
          <a:p>
            <a:endParaRPr lang="en-ZA" dirty="0"/>
          </a:p>
        </p:txBody>
      </p:sp>
    </p:spTree>
    <p:extLst>
      <p:ext uri="{BB962C8B-B14F-4D97-AF65-F5344CB8AC3E}">
        <p14:creationId xmlns="" xmlns:p14="http://schemas.microsoft.com/office/powerpoint/2010/main" val="20655867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714356"/>
            <a:ext cx="8229600" cy="1143000"/>
          </a:xfrm>
        </p:spPr>
        <p:txBody>
          <a:bodyPr/>
          <a:lstStyle/>
          <a:p>
            <a:r>
              <a:rPr lang="en-ZA" dirty="0" smtClean="0">
                <a:effectLst>
                  <a:outerShdw blurRad="38100" dist="38100" dir="2700000" algn="tl">
                    <a:srgbClr val="000000">
                      <a:alpha val="43137"/>
                    </a:srgbClr>
                  </a:outerShdw>
                </a:effectLst>
              </a:rPr>
              <a:t>Additional Comments</a:t>
            </a:r>
            <a:endParaRPr lang="en-ZA"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00034" y="1857364"/>
            <a:ext cx="8229600" cy="4525963"/>
          </a:xfrm>
        </p:spPr>
        <p:txBody>
          <a:bodyPr/>
          <a:lstStyle/>
          <a:p>
            <a:r>
              <a:rPr lang="en-ZA" dirty="0" smtClean="0"/>
              <a:t>Additional team members to cater for capturing, e.g. data capturers, team members,</a:t>
            </a:r>
          </a:p>
          <a:p>
            <a:r>
              <a:rPr lang="en-ZA" dirty="0" smtClean="0"/>
              <a:t>Avoid frequent changing of the tool, </a:t>
            </a:r>
          </a:p>
          <a:p>
            <a:r>
              <a:rPr lang="en-ZA" dirty="0" smtClean="0"/>
              <a:t>Induction of peer reviewers prior to the assessment on the review tool.</a:t>
            </a:r>
            <a:endParaRPr lang="en-ZA" dirty="0"/>
          </a:p>
        </p:txBody>
      </p:sp>
    </p:spTree>
    <p:extLst>
      <p:ext uri="{BB962C8B-B14F-4D97-AF65-F5344CB8AC3E}">
        <p14:creationId xmlns="" xmlns:p14="http://schemas.microsoft.com/office/powerpoint/2010/main" val="37430380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CONCLUSION</a:t>
            </a:r>
            <a:endParaRPr lang="en-ZA" dirty="0"/>
          </a:p>
        </p:txBody>
      </p:sp>
      <p:sp>
        <p:nvSpPr>
          <p:cNvPr id="3" name="Content Placeholder 2"/>
          <p:cNvSpPr>
            <a:spLocks noGrp="1"/>
          </p:cNvSpPr>
          <p:nvPr>
            <p:ph idx="1"/>
          </p:nvPr>
        </p:nvSpPr>
        <p:spPr/>
        <p:txBody>
          <a:bodyPr/>
          <a:lstStyle/>
          <a:p>
            <a:pPr>
              <a:buNone/>
            </a:pPr>
            <a:endParaRPr lang="en-ZA" dirty="0" smtClean="0"/>
          </a:p>
          <a:p>
            <a:pPr>
              <a:buNone/>
            </a:pPr>
            <a:r>
              <a:rPr lang="en-ZA" dirty="0" smtClean="0"/>
              <a:t>Acknowledge and Appreciate this brilliant initiative by the </a:t>
            </a:r>
            <a:r>
              <a:rPr lang="en-ZA" dirty="0" err="1" smtClean="0"/>
              <a:t>NDoH</a:t>
            </a:r>
            <a:r>
              <a:rPr lang="en-ZA" dirty="0" smtClean="0"/>
              <a:t>.</a:t>
            </a:r>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2285992"/>
            <a:ext cx="7772400" cy="3482983"/>
          </a:xfrm>
        </p:spPr>
        <p:txBody>
          <a:bodyPr/>
          <a:lstStyle/>
          <a:p>
            <a:pPr algn="ctr"/>
            <a:r>
              <a:rPr lang="en-ZA" dirty="0" smtClean="0"/>
              <a:t>Thank you</a:t>
            </a:r>
            <a:br>
              <a:rPr lang="en-ZA" dirty="0" smtClean="0"/>
            </a:br>
            <a:r>
              <a:rPr lang="en-ZA" dirty="0" smtClean="0"/>
              <a:t/>
            </a:r>
            <a:br>
              <a:rPr lang="en-ZA" dirty="0" smtClean="0"/>
            </a:br>
            <a:r>
              <a:rPr lang="en-ZA" dirty="0" smtClean="0"/>
              <a:t>re a </a:t>
            </a:r>
            <a:r>
              <a:rPr lang="en-ZA" dirty="0" err="1" smtClean="0"/>
              <a:t>leboga</a:t>
            </a:r>
            <a:endParaRPr lang="en-ZA" dirty="0"/>
          </a:p>
        </p:txBody>
      </p:sp>
      <p:sp>
        <p:nvSpPr>
          <p:cNvPr id="3" name="Text Placeholder 2"/>
          <p:cNvSpPr>
            <a:spLocks noGrp="1"/>
          </p:cNvSpPr>
          <p:nvPr>
            <p:ph type="body" idx="1"/>
          </p:nvPr>
        </p:nvSpPr>
        <p:spPr/>
        <p:txBody>
          <a:bodyPr/>
          <a:lstStyle/>
          <a:p>
            <a:endParaRPr lang="en-ZA" dirty="0"/>
          </a:p>
        </p:txBody>
      </p:sp>
    </p:spTree>
  </p:cSld>
  <p:clrMapOvr>
    <a:masterClrMapping/>
  </p:clrMapOvr>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13168</TotalTime>
  <Words>712</Words>
  <Application>Microsoft Office PowerPoint</Application>
  <PresentationFormat>On-screen Show (4:3)</PresentationFormat>
  <Paragraphs>103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Default Design</vt:lpstr>
      <vt:lpstr>Provincial Peer Review Team Feedback</vt:lpstr>
      <vt:lpstr>  </vt:lpstr>
      <vt:lpstr>Preparatory Comments Before  Peer Review  </vt:lpstr>
      <vt:lpstr>Software Preparation</vt:lpstr>
      <vt:lpstr>Communication to Peer Reviewers </vt:lpstr>
      <vt:lpstr>Comments on Preparation</vt:lpstr>
      <vt:lpstr>Comments during Peer Review</vt:lpstr>
      <vt:lpstr>Comments during Peer Review cont…</vt:lpstr>
      <vt:lpstr>Comments during Peer Review cont…</vt:lpstr>
      <vt:lpstr>Comments During Peer Review cont…</vt:lpstr>
      <vt:lpstr>Availability Of Resources For Peer Review</vt:lpstr>
      <vt:lpstr>Availability of Resources for Peer Review</vt:lpstr>
      <vt:lpstr>What Went Well and Should Be Part of Future Peer Review</vt:lpstr>
      <vt:lpstr>What went Wrong And Should Be Improved in Future Peer-Reviews</vt:lpstr>
      <vt:lpstr>General Experience of Peer Reviews</vt:lpstr>
      <vt:lpstr>Additional Comments</vt:lpstr>
      <vt:lpstr>CONCLUSION</vt:lpstr>
      <vt:lpstr>Thank you  re a leboga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TLekgethwane</dc:creator>
  <cp:lastModifiedBy>Maggy</cp:lastModifiedBy>
  <cp:revision>997</cp:revision>
  <cp:lastPrinted>2015-10-15T07:28:03Z</cp:lastPrinted>
  <dcterms:created xsi:type="dcterms:W3CDTF">2010-12-10T09:53:07Z</dcterms:created>
  <dcterms:modified xsi:type="dcterms:W3CDTF">2016-04-21T09:40:38Z</dcterms:modified>
</cp:coreProperties>
</file>