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447" r:id="rId2"/>
    <p:sldId id="464" r:id="rId3"/>
    <p:sldId id="463" r:id="rId4"/>
    <p:sldId id="450" r:id="rId5"/>
    <p:sldId id="451" r:id="rId6"/>
    <p:sldId id="452" r:id="rId7"/>
    <p:sldId id="453" r:id="rId8"/>
    <p:sldId id="454" r:id="rId9"/>
    <p:sldId id="455" r:id="rId10"/>
    <p:sldId id="456" r:id="rId11"/>
    <p:sldId id="457" r:id="rId12"/>
    <p:sldId id="458" r:id="rId13"/>
    <p:sldId id="459" r:id="rId14"/>
    <p:sldId id="460" r:id="rId15"/>
    <p:sldId id="461" r:id="rId16"/>
    <p:sldId id="440" r:id="rId17"/>
    <p:sldId id="441" r:id="rId18"/>
    <p:sldId id="442" r:id="rId19"/>
    <p:sldId id="465" r:id="rId20"/>
    <p:sldId id="466" r:id="rId21"/>
    <p:sldId id="467" r:id="rId22"/>
    <p:sldId id="468" r:id="rId23"/>
    <p:sldId id="469" r:id="rId24"/>
    <p:sldId id="470" r:id="rId25"/>
    <p:sldId id="471" r:id="rId26"/>
    <p:sldId id="472" r:id="rId27"/>
    <p:sldId id="473" r:id="rId28"/>
    <p:sldId id="474" r:id="rId29"/>
    <p:sldId id="475" r:id="rId30"/>
    <p:sldId id="477" r:id="rId31"/>
    <p:sldId id="462" r:id="rId32"/>
    <p:sldId id="478" r:id="rId33"/>
  </p:sldIdLst>
  <p:sldSz cx="9144000" cy="6858000" type="screen4x3"/>
  <p:notesSz cx="6858000" cy="9034463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808080"/>
    <a:srgbClr val="00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3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2201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ZA"/>
          </a:p>
        </p:txBody>
      </p:sp>
      <p:sp>
        <p:nvSpPr>
          <p:cNvPr id="2201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580438"/>
            <a:ext cx="297180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2201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580438"/>
            <a:ext cx="297180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5331DE0-B56D-4EFE-ACBC-E083B18E2ADB}" type="slidenum">
              <a:rPr lang="en-ZA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8252284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ZA"/>
          </a:p>
        </p:txBody>
      </p:sp>
      <p:sp>
        <p:nvSpPr>
          <p:cNvPr id="61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71575" y="677863"/>
            <a:ext cx="4516438" cy="3387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291013"/>
            <a:ext cx="5486400" cy="406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ZA" smtClean="0"/>
              <a:t>Click to edit Master text styles</a:t>
            </a:r>
          </a:p>
          <a:p>
            <a:pPr lvl="1"/>
            <a:r>
              <a:rPr lang="en-ZA" smtClean="0"/>
              <a:t>Second level</a:t>
            </a:r>
          </a:p>
          <a:p>
            <a:pPr lvl="2"/>
            <a:r>
              <a:rPr lang="en-ZA" smtClean="0"/>
              <a:t>Third level</a:t>
            </a:r>
          </a:p>
          <a:p>
            <a:pPr lvl="3"/>
            <a:r>
              <a:rPr lang="en-ZA" smtClean="0"/>
              <a:t>Fourth level</a:t>
            </a:r>
          </a:p>
          <a:p>
            <a:pPr lvl="4"/>
            <a:r>
              <a:rPr lang="en-ZA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580438"/>
            <a:ext cx="297180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580438"/>
            <a:ext cx="2971800" cy="452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E4D20AC-7ECF-4741-A966-3EA9677C44F1}" type="slidenum">
              <a:rPr lang="en-ZA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543826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ZA"/>
              <a:t>Click to edit Master subtitle style</a:t>
            </a:r>
          </a:p>
        </p:txBody>
      </p:sp>
      <p:sp>
        <p:nvSpPr>
          <p:cNvPr id="205827" name="Rectangle 3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205828" name="Rectangle 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pic>
        <p:nvPicPr>
          <p:cNvPr id="205829" name="Picture 5" descr="HEAT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6408738"/>
            <a:ext cx="9164638" cy="449262"/>
          </a:xfrm>
          <a:prstGeom prst="rect">
            <a:avLst/>
          </a:prstGeom>
          <a:noFill/>
        </p:spPr>
      </p:pic>
      <p:pic>
        <p:nvPicPr>
          <p:cNvPr id="205830" name="Picture 6" descr="Picture1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0" y="106363"/>
            <a:ext cx="1295400" cy="1036637"/>
          </a:xfrm>
          <a:prstGeom prst="rect">
            <a:avLst/>
          </a:prstGeom>
          <a:noFill/>
        </p:spPr>
      </p:pic>
      <p:sp>
        <p:nvSpPr>
          <p:cNvPr id="205831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0446D88F-5158-4016-8A1A-52B5E57AA2AB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205832" name="Text Box 8"/>
          <p:cNvSpPr txBox="1">
            <a:spLocks noChangeArrowheads="1"/>
          </p:cNvSpPr>
          <p:nvPr userDrawn="1"/>
        </p:nvSpPr>
        <p:spPr bwMode="auto">
          <a:xfrm>
            <a:off x="1524000" y="304800"/>
            <a:ext cx="7239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ZA"/>
          </a:p>
        </p:txBody>
      </p:sp>
      <p:sp>
        <p:nvSpPr>
          <p:cNvPr id="205833" name="Rectangle 9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ZA"/>
              <a:t>Click to edit Master title style</a:t>
            </a:r>
          </a:p>
        </p:txBody>
      </p:sp>
      <p:pic>
        <p:nvPicPr>
          <p:cNvPr id="205834" name="Picture 10" descr="Picture5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76200" y="1219200"/>
            <a:ext cx="720725" cy="518160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1D5621-2CCB-46D4-B9CE-89C5CAB4A85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93922-9D01-43A4-B56D-EEB0F4E15F7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0" y="1600200"/>
            <a:ext cx="37719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1600200"/>
            <a:ext cx="37719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B01241-0985-4173-BCFA-16CD0CEBC44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9403E1-6C4D-4804-ADB2-C102936AF86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B23781-C1F4-464A-ACD5-980BED5D3E8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FC8072-6BB6-434C-8F06-DCCA18517C0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C5078B-C102-46CD-AAC9-E43999FCF43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B43242-5355-4AB6-9BEB-4D1DC23427C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DAE0F-155B-44E8-80D3-EE6F73005E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67550" y="274638"/>
            <a:ext cx="19240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274638"/>
            <a:ext cx="56197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86B5D0-CC32-4CDF-805D-0A19B022DE26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274638"/>
            <a:ext cx="76200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295400" y="1600200"/>
            <a:ext cx="37719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19700" y="1600200"/>
            <a:ext cx="37719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458200" y="6457950"/>
            <a:ext cx="609600" cy="476250"/>
          </a:xfrm>
        </p:spPr>
        <p:txBody>
          <a:bodyPr/>
          <a:lstStyle>
            <a:lvl1pPr>
              <a:defRPr/>
            </a:lvl1pPr>
          </a:lstStyle>
          <a:p>
            <a:fld id="{D243E46D-2E3E-4674-BE5C-83C8E29FAE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295400" y="1600200"/>
            <a:ext cx="76962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pic>
        <p:nvPicPr>
          <p:cNvPr id="1031" name="Picture 7" descr="HEAT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6408738"/>
            <a:ext cx="9164638" cy="449262"/>
          </a:xfrm>
          <a:prstGeom prst="rect">
            <a:avLst/>
          </a:prstGeom>
          <a:noFill/>
        </p:spPr>
      </p:pic>
      <p:pic>
        <p:nvPicPr>
          <p:cNvPr id="1034" name="Picture 10" descr="Picture1"/>
          <p:cNvPicPr>
            <a:picLocks noChangeAspect="1" noChangeArrowheads="1"/>
          </p:cNvPicPr>
          <p:nvPr userDrawn="1"/>
        </p:nvPicPr>
        <p:blipFill>
          <a:blip r:embed="rId15"/>
          <a:srcRect/>
          <a:stretch>
            <a:fillRect/>
          </a:stretch>
        </p:blipFill>
        <p:spPr bwMode="auto">
          <a:xfrm>
            <a:off x="0" y="106363"/>
            <a:ext cx="1295400" cy="1036637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458200" y="6457950"/>
            <a:ext cx="609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bg1"/>
                </a:solidFill>
              </a:defRPr>
            </a:lvl1pPr>
          </a:lstStyle>
          <a:p>
            <a:fld id="{D75CFE1A-8A6E-4610-AE63-494BEE1CE10A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35" name="Text Box 11"/>
          <p:cNvSpPr txBox="1">
            <a:spLocks noChangeArrowheads="1"/>
          </p:cNvSpPr>
          <p:nvPr userDrawn="1"/>
        </p:nvSpPr>
        <p:spPr bwMode="auto">
          <a:xfrm>
            <a:off x="1524000" y="304800"/>
            <a:ext cx="7239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endParaRPr lang="en-ZA"/>
          </a:p>
        </p:txBody>
      </p:sp>
      <p:sp>
        <p:nvSpPr>
          <p:cNvPr id="1036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1295400" y="274638"/>
            <a:ext cx="7620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ZA" smtClean="0"/>
              <a:t>Click to edit Master title style</a:t>
            </a:r>
          </a:p>
        </p:txBody>
      </p:sp>
      <p:pic>
        <p:nvPicPr>
          <p:cNvPr id="1037" name="Picture 13" descr="Picture5"/>
          <p:cNvPicPr>
            <a:picLocks noChangeAspect="1" noChangeArrowheads="1"/>
          </p:cNvPicPr>
          <p:nvPr userDrawn="1"/>
        </p:nvPicPr>
        <p:blipFill>
          <a:blip r:embed="rId16"/>
          <a:srcRect/>
          <a:stretch>
            <a:fillRect/>
          </a:stretch>
        </p:blipFill>
        <p:spPr bwMode="auto">
          <a:xfrm>
            <a:off x="76200" y="1219200"/>
            <a:ext cx="720725" cy="5181600"/>
          </a:xfrm>
          <a:prstGeom prst="rect">
            <a:avLst/>
          </a:prstGeom>
          <a:noFill/>
        </p:spPr>
      </p:pic>
      <p:sp>
        <p:nvSpPr>
          <p:cNvPr id="1038" name="Line 14"/>
          <p:cNvSpPr>
            <a:spLocks noChangeShapeType="1"/>
          </p:cNvSpPr>
          <p:nvPr userDrawn="1"/>
        </p:nvSpPr>
        <p:spPr bwMode="auto">
          <a:xfrm>
            <a:off x="2362200" y="1447800"/>
            <a:ext cx="5486400" cy="0"/>
          </a:xfrm>
          <a:prstGeom prst="line">
            <a:avLst/>
          </a:prstGeom>
          <a:noFill/>
          <a:ln w="57150">
            <a:solidFill>
              <a:srgbClr val="FFCC0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9900"/>
        </a:buClr>
        <a:buSzPct val="12000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1" dirty="0"/>
              <a:t>Date : 21  April </a:t>
            </a:r>
            <a:r>
              <a:rPr lang="en-US" b="1" dirty="0" smtClean="0"/>
              <a:t>2016</a:t>
            </a:r>
          </a:p>
          <a:p>
            <a:r>
              <a:rPr lang="en-US" b="1" dirty="0" smtClean="0"/>
              <a:t>Venue :Birchwood Hotel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/>
              <a:t>Presenter</a:t>
            </a:r>
            <a:r>
              <a:rPr lang="en-US" b="1" dirty="0" smtClean="0"/>
              <a:t>: Mpaketsane </a:t>
            </a:r>
            <a:r>
              <a:rPr lang="en-US" b="1" dirty="0"/>
              <a:t>PJ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0446D88F-5158-4016-8A1A-52B5E57AA2AB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 smtClean="0"/>
              <a:t>LIMPOPO</a:t>
            </a:r>
            <a:r>
              <a:rPr lang="en-US" b="1" dirty="0"/>
              <a:t> Peer Review Teams' feedback </a:t>
            </a:r>
          </a:p>
        </p:txBody>
      </p:sp>
    </p:spTree>
    <p:extLst>
      <p:ext uri="{BB962C8B-B14F-4D97-AF65-F5344CB8AC3E}">
        <p14:creationId xmlns:p14="http://schemas.microsoft.com/office/powerpoint/2010/main" val="3344365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z="4000" smtClean="0"/>
              <a:t>Overview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838200" y="1600200"/>
            <a:ext cx="7239000" cy="4114800"/>
          </a:xfrm>
        </p:spPr>
        <p:txBody>
          <a:bodyPr/>
          <a:lstStyle/>
          <a:p>
            <a:pPr>
              <a:lnSpc>
                <a:spcPct val="90000"/>
              </a:lnSpc>
            </a:pPr>
            <a:endParaRPr lang="en-ZA" altLang="en-US" sz="2400" dirty="0" smtClean="0"/>
          </a:p>
          <a:p>
            <a:pPr>
              <a:lnSpc>
                <a:spcPct val="90000"/>
              </a:lnSpc>
            </a:pPr>
            <a:r>
              <a:rPr lang="en-ZA" altLang="en-US" dirty="0" smtClean="0"/>
              <a:t>Preparatory phase</a:t>
            </a:r>
          </a:p>
          <a:p>
            <a:pPr>
              <a:lnSpc>
                <a:spcPct val="90000"/>
              </a:lnSpc>
            </a:pPr>
            <a:r>
              <a:rPr lang="en-ZA" altLang="en-US" dirty="0" smtClean="0"/>
              <a:t>Peer review process</a:t>
            </a:r>
          </a:p>
          <a:p>
            <a:pPr>
              <a:lnSpc>
                <a:spcPct val="90000"/>
              </a:lnSpc>
            </a:pPr>
            <a:r>
              <a:rPr lang="en-ZA" altLang="en-US" dirty="0" smtClean="0"/>
              <a:t>What went well and should be part of future review</a:t>
            </a:r>
          </a:p>
          <a:p>
            <a:pPr>
              <a:lnSpc>
                <a:spcPct val="90000"/>
              </a:lnSpc>
            </a:pPr>
            <a:r>
              <a:rPr lang="en-ZA" altLang="en-US" dirty="0" smtClean="0"/>
              <a:t>Areas for improvement in future review</a:t>
            </a:r>
          </a:p>
          <a:p>
            <a:pPr>
              <a:lnSpc>
                <a:spcPct val="90000"/>
              </a:lnSpc>
            </a:pPr>
            <a:r>
              <a:rPr lang="en-ZA" altLang="en-US" dirty="0" smtClean="0"/>
              <a:t>Lesson learned from KZN</a:t>
            </a:r>
          </a:p>
          <a:p>
            <a:pPr>
              <a:lnSpc>
                <a:spcPct val="90000"/>
              </a:lnSpc>
            </a:pPr>
            <a:endParaRPr lang="en-ZA" altLang="en-US" dirty="0" smtClean="0"/>
          </a:p>
          <a:p>
            <a:pPr>
              <a:lnSpc>
                <a:spcPct val="90000"/>
              </a:lnSpc>
            </a:pPr>
            <a:endParaRPr lang="en-ZA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69895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Province visited KZN</a:t>
            </a:r>
          </a:p>
        </p:txBody>
      </p:sp>
      <p:sp>
        <p:nvSpPr>
          <p:cNvPr id="6147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ZA" altLang="en-US" smtClean="0"/>
              <a:t>Visiting District</a:t>
            </a:r>
          </a:p>
        </p:txBody>
      </p:sp>
      <p:sp>
        <p:nvSpPr>
          <p:cNvPr id="6148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ZA" altLang="en-US" smtClean="0"/>
              <a:t>Waterberg</a:t>
            </a:r>
          </a:p>
          <a:p>
            <a:r>
              <a:rPr lang="en-ZA" altLang="en-US" smtClean="0"/>
              <a:t>Mopani</a:t>
            </a:r>
          </a:p>
          <a:p>
            <a:r>
              <a:rPr lang="en-ZA" altLang="en-US" smtClean="0"/>
              <a:t>Vhembe</a:t>
            </a:r>
          </a:p>
          <a:p>
            <a:endParaRPr lang="en-ZA" altLang="en-US" smtClean="0"/>
          </a:p>
          <a:p>
            <a:r>
              <a:rPr lang="en-ZA" altLang="en-US" smtClean="0"/>
              <a:t>Capricorn</a:t>
            </a:r>
          </a:p>
          <a:p>
            <a:r>
              <a:rPr lang="en-ZA" altLang="en-US" smtClean="0"/>
              <a:t>Sekhukhune</a:t>
            </a:r>
          </a:p>
        </p:txBody>
      </p:sp>
      <p:sp>
        <p:nvSpPr>
          <p:cNvPr id="6149" name="Text Placeholder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ZA" altLang="en-US" smtClean="0"/>
              <a:t>Host district</a:t>
            </a:r>
          </a:p>
        </p:txBody>
      </p:sp>
      <p:sp>
        <p:nvSpPr>
          <p:cNvPr id="6150" name="Content Placeholder 6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ZA" altLang="en-US" smtClean="0"/>
              <a:t>Ugu and Harry Gwala</a:t>
            </a:r>
          </a:p>
          <a:p>
            <a:r>
              <a:rPr lang="en-ZA" altLang="en-US" smtClean="0"/>
              <a:t>Ugu &amp; eThekwini</a:t>
            </a:r>
          </a:p>
          <a:p>
            <a:r>
              <a:rPr lang="en-ZA" altLang="en-US" smtClean="0"/>
              <a:t>ILembe and Umkhanyakude</a:t>
            </a:r>
          </a:p>
          <a:p>
            <a:r>
              <a:rPr lang="en-ZA" altLang="en-US" smtClean="0"/>
              <a:t>Umgugundlovu</a:t>
            </a:r>
          </a:p>
          <a:p>
            <a:r>
              <a:rPr lang="en-ZA" altLang="en-US" smtClean="0"/>
              <a:t>Umzinyathi</a:t>
            </a:r>
          </a:p>
        </p:txBody>
      </p:sp>
    </p:spTree>
    <p:extLst>
      <p:ext uri="{BB962C8B-B14F-4D97-AF65-F5344CB8AC3E}">
        <p14:creationId xmlns:p14="http://schemas.microsoft.com/office/powerpoint/2010/main" val="266236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COMMENTS ON PREPARATORY EVENTS/ISSUES BEFORE PEER REVIEW STARTED ON 1 FEBRUARY 2016 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dirty="0"/>
              <a:t>1.1. </a:t>
            </a:r>
            <a:r>
              <a:rPr lang="en-US" sz="3200" b="1" dirty="0"/>
              <a:t>September meeting </a:t>
            </a:r>
          </a:p>
          <a:p>
            <a:r>
              <a:rPr lang="en-US" b="1" dirty="0"/>
              <a:t>Meeting was well prepared </a:t>
            </a:r>
          </a:p>
          <a:p>
            <a:r>
              <a:rPr lang="en-US" b="1" dirty="0"/>
              <a:t>Discussions and presentations assisted common understanding </a:t>
            </a:r>
          </a:p>
          <a:p>
            <a:r>
              <a:rPr lang="en-US" b="1" dirty="0"/>
              <a:t>As participants we shared best practices towards quick wins and best practices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866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3200" b="1" dirty="0"/>
              <a:t>1.2. December meeting</a:t>
            </a:r>
            <a:br>
              <a:rPr lang="en-US" sz="3200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Logistics well done</a:t>
            </a:r>
          </a:p>
          <a:p>
            <a:r>
              <a:rPr lang="en-US" b="1" dirty="0"/>
              <a:t>Meeting was well prepared and all issues were solved before we left, had a clear understanding of what was expected of the peer review teams </a:t>
            </a:r>
          </a:p>
          <a:p>
            <a:r>
              <a:rPr lang="en-US" b="1" dirty="0"/>
              <a:t>Checklist and dashboard were not fully discussed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23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1.3. Software preparation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Excellent, adding the checklists added value</a:t>
            </a:r>
          </a:p>
          <a:p>
            <a:r>
              <a:rPr lang="en-US" b="1" dirty="0"/>
              <a:t>only problem we had was internet connection, one team had good WIFI connection and had no problem of capturing the data, other team joined another and we helped each other.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8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 smtClean="0"/>
              <a:t>1.4</a:t>
            </a:r>
            <a:r>
              <a:rPr lang="en-US" sz="2800" dirty="0"/>
              <a:t>. </a:t>
            </a:r>
            <a:r>
              <a:rPr lang="en-US" sz="2800" b="1" dirty="0"/>
              <a:t>Communication to peer reviewers before it started (1 February</a:t>
            </a:r>
            <a:r>
              <a:rPr lang="en-US" b="1" dirty="0"/>
              <a:t>)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981200"/>
            <a:ext cx="7696200" cy="3429000"/>
          </a:xfrm>
        </p:spPr>
        <p:txBody>
          <a:bodyPr/>
          <a:lstStyle/>
          <a:p>
            <a:r>
              <a:rPr lang="en-US" b="1" dirty="0"/>
              <a:t>Communication through emails was excellent</a:t>
            </a:r>
          </a:p>
          <a:p>
            <a:r>
              <a:rPr lang="en-US" b="1" dirty="0"/>
              <a:t>But communication regarding delivery of stationery &amp; modems was not on point</a:t>
            </a:r>
          </a:p>
          <a:p>
            <a:pPr marL="0" indent="0">
              <a:buNone/>
            </a:pPr>
            <a:r>
              <a:rPr lang="en-US" b="1" dirty="0"/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82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/>
              <a:t>Comments on events / issues during the peer review from 31 January to 14 February 2016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1" indent="0">
              <a:buClr>
                <a:srgbClr val="009900"/>
              </a:buClr>
              <a:buSzPct val="120000"/>
              <a:buNone/>
            </a:pPr>
            <a:r>
              <a:rPr lang="en-US" sz="2400" b="1" dirty="0"/>
              <a:t>Arrangement for travel to peer review district and return trip was excellent</a:t>
            </a:r>
          </a:p>
          <a:p>
            <a:r>
              <a:rPr lang="en-US" sz="2400" dirty="0" smtClean="0"/>
              <a:t>Shuttle </a:t>
            </a:r>
            <a:r>
              <a:rPr lang="en-US" sz="2400" dirty="0"/>
              <a:t>service was on time and professionally done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 </a:t>
            </a:r>
            <a:r>
              <a:rPr lang="en-US" sz="2400" dirty="0" smtClean="0"/>
              <a:t>No </a:t>
            </a:r>
            <a:r>
              <a:rPr lang="en-US" sz="2400" dirty="0"/>
              <a:t>problems </a:t>
            </a:r>
            <a:r>
              <a:rPr lang="en-US" sz="2400" dirty="0" smtClean="0"/>
              <a:t>experienced with regard to the flight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Cars were available and reliable. We only experienced a problem when the other team had to stay longer and the car was not extended too, had to pour petrol using own money because petrol card was not working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000" dirty="0" smtClean="0"/>
          </a:p>
          <a:p>
            <a:pPr marL="0" indent="0">
              <a:buNone/>
            </a:pPr>
            <a:r>
              <a:rPr lang="en-US" dirty="0" smtClean="0"/>
              <a:t> 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580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914400" lvl="2" indent="0" algn="l"/>
            <a:r>
              <a:rPr lang="en-US" b="1" dirty="0"/>
              <a:t> </a:t>
            </a:r>
            <a:br>
              <a:rPr lang="en-US" b="1" dirty="0"/>
            </a:br>
            <a:r>
              <a:rPr lang="en-US" b="1" dirty="0" smtClean="0"/>
              <a:t>Accommodation </a:t>
            </a:r>
            <a:r>
              <a:rPr lang="en-US" b="1" dirty="0"/>
              <a:t>and </a:t>
            </a:r>
            <a:r>
              <a:rPr lang="en-US" b="1" dirty="0" smtClean="0"/>
              <a:t>meals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Accommodation was good </a:t>
            </a:r>
          </a:p>
          <a:p>
            <a:r>
              <a:rPr lang="en-US" dirty="0"/>
              <a:t>Meals not </a:t>
            </a:r>
            <a:r>
              <a:rPr lang="en-US" dirty="0" smtClean="0"/>
              <a:t>provided on </a:t>
            </a:r>
            <a:r>
              <a:rPr lang="en-US" dirty="0"/>
              <a:t>the first night- Umzinyathi bought food for the team</a:t>
            </a:r>
          </a:p>
          <a:p>
            <a:r>
              <a:rPr lang="en-US" dirty="0"/>
              <a:t>No lunch packs</a:t>
            </a:r>
          </a:p>
          <a:p>
            <a:r>
              <a:rPr lang="en-US" dirty="0"/>
              <a:t>Supper was fast food ordered from nearby </a:t>
            </a:r>
            <a:r>
              <a:rPr lang="en-US" dirty="0" smtClean="0"/>
              <a:t>restaurants</a:t>
            </a:r>
            <a:endParaRPr lang="en-US" dirty="0"/>
          </a:p>
          <a:p>
            <a:pPr marL="914400" lvl="2" indent="0">
              <a:buNone/>
            </a:pP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904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900">
        <p14:warp dir="i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 Support of host district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Excellent </a:t>
            </a:r>
            <a:r>
              <a:rPr lang="en-US" dirty="0"/>
              <a:t>reception and support throughout the peer review.</a:t>
            </a:r>
          </a:p>
          <a:p>
            <a:r>
              <a:rPr lang="en-US" dirty="0"/>
              <a:t> </a:t>
            </a:r>
            <a:r>
              <a:rPr lang="en-US" dirty="0" smtClean="0"/>
              <a:t>A </a:t>
            </a:r>
            <a:r>
              <a:rPr lang="en-US" dirty="0"/>
              <a:t>team or person was always available to assist us to go the facilities</a:t>
            </a:r>
          </a:p>
          <a:p>
            <a:r>
              <a:rPr lang="en-US" dirty="0" smtClean="0"/>
              <a:t>Facility </a:t>
            </a:r>
            <a:r>
              <a:rPr lang="en-US" dirty="0"/>
              <a:t>managers gave us their full support and they were supported by the District team</a:t>
            </a:r>
          </a:p>
          <a:p>
            <a:pPr marL="0" indent="0">
              <a:buNone/>
            </a:pPr>
            <a:r>
              <a:rPr lang="en-US" dirty="0"/>
              <a:t> 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6303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Availability </a:t>
            </a:r>
            <a:r>
              <a:rPr lang="en-US" b="1" dirty="0"/>
              <a:t>of resources for peer review</a:t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b="1" dirty="0"/>
              <a:t>Hard copies were made before we left for the peer reviews for 2 out of the 5 districts</a:t>
            </a:r>
          </a:p>
          <a:p>
            <a:r>
              <a:rPr lang="en-US" sz="2000" b="1" dirty="0"/>
              <a:t>The Host provided</a:t>
            </a:r>
          </a:p>
          <a:p>
            <a:pPr lvl="2"/>
            <a:r>
              <a:rPr lang="en-US" sz="2000" b="1" dirty="0"/>
              <a:t>Data capture (modem, SIM, Data bundle, network availability)</a:t>
            </a:r>
          </a:p>
          <a:p>
            <a:r>
              <a:rPr lang="en-US" sz="2000" b="1" dirty="0"/>
              <a:t>Waterberg team had good WIFI reception and had no problem in capturing the data. </a:t>
            </a:r>
          </a:p>
          <a:p>
            <a:r>
              <a:rPr lang="en-US" sz="2000" b="1" dirty="0"/>
              <a:t>The other team joined us and we assisted one another in the </a:t>
            </a:r>
            <a:r>
              <a:rPr lang="en-US" sz="2000" b="1" dirty="0" smtClean="0"/>
              <a:t>capturing</a:t>
            </a:r>
          </a:p>
          <a:p>
            <a:r>
              <a:rPr lang="en-US" sz="2000" b="1" dirty="0"/>
              <a:t>The modem and sim cards did not work at all.</a:t>
            </a:r>
          </a:p>
          <a:p>
            <a:r>
              <a:rPr lang="en-US" sz="2000" b="1" dirty="0"/>
              <a:t>Host Districts assisted</a:t>
            </a:r>
          </a:p>
          <a:p>
            <a:pPr marL="0" indent="0">
              <a:buNone/>
            </a:pP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29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1 team had no problem in capturing and uploading the data</a:t>
            </a:r>
          </a:p>
          <a:p>
            <a:r>
              <a:rPr lang="en-US" dirty="0"/>
              <a:t>The other teams had serious challenges as they had to use their own gadgets</a:t>
            </a:r>
          </a:p>
          <a:p>
            <a:r>
              <a:rPr lang="en-US" dirty="0"/>
              <a:t>The software had a lot of glitches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582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800" b="1" dirty="0" smtClean="0"/>
              <a:t>What </a:t>
            </a:r>
            <a:r>
              <a:rPr lang="en-US" sz="2800" b="1" dirty="0"/>
              <a:t>went well and should be part of future peer reviews</a:t>
            </a:r>
            <a:r>
              <a:rPr lang="en-US" b="1" dirty="0"/>
              <a:t/>
            </a:r>
            <a:br>
              <a:rPr lang="en-US" b="1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0" algn="just">
              <a:buNone/>
            </a:pPr>
            <a:r>
              <a:rPr lang="en-US" b="1" dirty="0"/>
              <a:t>During Preparatory Phase</a:t>
            </a:r>
          </a:p>
          <a:p>
            <a:pPr lvl="2" algn="just"/>
            <a:r>
              <a:rPr lang="en-US" b="1" dirty="0"/>
              <a:t>Information sharing </a:t>
            </a:r>
          </a:p>
          <a:p>
            <a:pPr lvl="2" algn="just"/>
            <a:r>
              <a:rPr lang="en-US" b="1" dirty="0"/>
              <a:t>and making sure that we understood the tool the same way</a:t>
            </a:r>
          </a:p>
          <a:p>
            <a:pPr lvl="2" algn="just"/>
            <a:r>
              <a:rPr lang="en-US" b="1" dirty="0"/>
              <a:t>We were well informed of all the </a:t>
            </a:r>
            <a:r>
              <a:rPr lang="en-US" b="1" dirty="0" smtClean="0"/>
              <a:t>processes</a:t>
            </a:r>
            <a:r>
              <a:rPr lang="en-US" b="1" dirty="0"/>
              <a:t> </a:t>
            </a:r>
          </a:p>
          <a:p>
            <a:pPr lvl="1" algn="just"/>
            <a:r>
              <a:rPr lang="en-US" b="1" dirty="0"/>
              <a:t>During peer review period</a:t>
            </a:r>
          </a:p>
          <a:p>
            <a:pPr lvl="2" algn="just"/>
            <a:r>
              <a:rPr lang="en-US" b="1" dirty="0"/>
              <a:t>Support that we received from the host districts </a:t>
            </a:r>
          </a:p>
          <a:p>
            <a:pPr lvl="2" algn="just"/>
            <a:r>
              <a:rPr lang="en-US" b="1" dirty="0"/>
              <a:t>The good practices learned</a:t>
            </a:r>
          </a:p>
          <a:p>
            <a:pPr lvl="2" algn="just"/>
            <a:r>
              <a:rPr lang="en-US" b="1" dirty="0"/>
              <a:t>The outstanding support from National Ms </a:t>
            </a:r>
            <a:r>
              <a:rPr lang="en-US" b="1" dirty="0" err="1"/>
              <a:t>Jautse</a:t>
            </a:r>
            <a:r>
              <a:rPr lang="en-US" b="1" dirty="0"/>
              <a:t> and Ms </a:t>
            </a:r>
            <a:r>
              <a:rPr lang="en-US" b="1" dirty="0" err="1"/>
              <a:t>Steinhobel</a:t>
            </a:r>
            <a:endParaRPr lang="en-US" b="1" dirty="0"/>
          </a:p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1041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/>
              <a:t>What went wrong and should be improved on in future peer reviews</a:t>
            </a:r>
            <a:br>
              <a:rPr lang="en-US" sz="3200" b="1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1295400"/>
            <a:ext cx="7696200" cy="4830763"/>
          </a:xfrm>
        </p:spPr>
        <p:txBody>
          <a:bodyPr/>
          <a:lstStyle/>
          <a:p>
            <a:pPr marL="457200" lvl="1" indent="0" algn="just">
              <a:buNone/>
            </a:pPr>
            <a:r>
              <a:rPr lang="en-US" sz="2000" b="1" dirty="0"/>
              <a:t>During Preparatory Phase</a:t>
            </a:r>
          </a:p>
          <a:p>
            <a:pPr lvl="2" algn="just"/>
            <a:r>
              <a:rPr lang="en-US" sz="2000" b="1" dirty="0"/>
              <a:t>we did not understand the tool the same </a:t>
            </a:r>
          </a:p>
          <a:p>
            <a:pPr lvl="2" algn="just"/>
            <a:r>
              <a:rPr lang="en-US" sz="2000" b="1" dirty="0"/>
              <a:t>in future we need to have a thorough workshop on both the tool and capturing</a:t>
            </a:r>
          </a:p>
          <a:p>
            <a:pPr marL="914400" lvl="2" indent="0" algn="just">
              <a:buNone/>
            </a:pPr>
            <a:r>
              <a:rPr lang="en-US" sz="2000" b="1" dirty="0"/>
              <a:t> </a:t>
            </a:r>
          </a:p>
          <a:p>
            <a:pPr marL="457200" lvl="1" indent="0" algn="just">
              <a:buNone/>
            </a:pPr>
            <a:r>
              <a:rPr lang="en-US" sz="2000" b="1" dirty="0"/>
              <a:t>During peer review period</a:t>
            </a:r>
          </a:p>
          <a:p>
            <a:pPr lvl="2" algn="just"/>
            <a:r>
              <a:rPr lang="en-US" sz="2000" b="1" dirty="0"/>
              <a:t>Making sure that there is internet connection for capturing</a:t>
            </a:r>
          </a:p>
          <a:p>
            <a:pPr lvl="2" algn="just"/>
            <a:r>
              <a:rPr lang="en-US" sz="2000" b="1" dirty="0"/>
              <a:t>Modems should be given in advance with data bundles . </a:t>
            </a:r>
          </a:p>
          <a:p>
            <a:pPr lvl="2" algn="just"/>
            <a:r>
              <a:rPr lang="en-US" sz="2000" b="1" dirty="0"/>
              <a:t>Driving long distances, then assessing, driving back and capturing</a:t>
            </a:r>
          </a:p>
          <a:p>
            <a:pPr lvl="2" algn="just"/>
            <a:r>
              <a:rPr lang="en-US" sz="2000" b="1" dirty="0"/>
              <a:t>Having to re capture every time the software and internet had problems</a:t>
            </a:r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549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b="1" dirty="0" smtClean="0"/>
              <a:t> </a:t>
            </a:r>
            <a:r>
              <a:rPr lang="en-US" sz="2800" b="1" dirty="0"/>
              <a:t>What was your experience of Peer Review in general, good or bad?</a:t>
            </a:r>
            <a:br>
              <a:rPr lang="en-US" sz="2800" b="1" dirty="0"/>
            </a:b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/>
              <a:t>Good</a:t>
            </a:r>
          </a:p>
          <a:p>
            <a:r>
              <a:rPr lang="en-US" b="1" dirty="0"/>
              <a:t>Why? This was a learning curve for all of us and we came back with much more knowledge than before.</a:t>
            </a:r>
            <a:r>
              <a:rPr lang="en-US" dirty="0"/>
              <a:t> 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225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 smtClean="0"/>
              <a:t>LESSONS LEARNED FROM KZN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90600" y="1600200"/>
            <a:ext cx="8001000" cy="4525963"/>
          </a:xfrm>
        </p:spPr>
        <p:txBody>
          <a:bodyPr/>
          <a:lstStyle/>
          <a:p>
            <a:r>
              <a:rPr lang="en-ZA" dirty="0" smtClean="0"/>
              <a:t>PHC is strongly supported by hospitals</a:t>
            </a:r>
          </a:p>
          <a:p>
            <a:r>
              <a:rPr lang="en-ZA" dirty="0" smtClean="0"/>
              <a:t>Operation `Sukuma `</a:t>
            </a:r>
            <a:r>
              <a:rPr lang="en-ZA" dirty="0" err="1" smtClean="0"/>
              <a:t>Sakhe</a:t>
            </a:r>
            <a:endParaRPr lang="en-ZA" dirty="0" smtClean="0"/>
          </a:p>
          <a:p>
            <a:pPr lvl="1"/>
            <a:r>
              <a:rPr lang="en-ZA" dirty="0" smtClean="0"/>
              <a:t>Ward councillors are fully involved</a:t>
            </a:r>
          </a:p>
          <a:p>
            <a:r>
              <a:rPr lang="en-ZA" dirty="0" smtClean="0"/>
              <a:t>Good compliance to National Core Standards &amp; ministerial priorities</a:t>
            </a:r>
          </a:p>
          <a:p>
            <a:r>
              <a:rPr lang="en-ZA" dirty="0" smtClean="0"/>
              <a:t>All PHC facilities have appointed operational managers</a:t>
            </a:r>
          </a:p>
          <a:p>
            <a:r>
              <a:rPr lang="en-ZA" dirty="0" smtClean="0"/>
              <a:t>Functional sub-district offices (6 clinics)</a:t>
            </a:r>
          </a:p>
          <a:p>
            <a:endParaRPr lang="en-ZA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2967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>
                <a:solidFill>
                  <a:srgbClr val="000000"/>
                </a:solidFill>
              </a:rPr>
              <a:t>LESSONS </a:t>
            </a:r>
            <a:r>
              <a:rPr lang="en-ZA" dirty="0" smtClean="0">
                <a:solidFill>
                  <a:srgbClr val="000000"/>
                </a:solidFill>
              </a:rPr>
              <a:t>LEARNED </a:t>
            </a:r>
            <a:r>
              <a:rPr lang="en-ZA" dirty="0">
                <a:solidFill>
                  <a:srgbClr val="000000"/>
                </a:solidFill>
              </a:rPr>
              <a:t>FROM KZN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 smtClean="0"/>
              <a:t>Each PHC facility has 2 pharmacy assistants</a:t>
            </a:r>
          </a:p>
          <a:p>
            <a:r>
              <a:rPr lang="en-ZA" dirty="0" smtClean="0"/>
              <a:t>Infrastructure is sufficient </a:t>
            </a:r>
          </a:p>
          <a:p>
            <a:r>
              <a:rPr lang="en-ZA" dirty="0" smtClean="0"/>
              <a:t>Web access available in all facilities</a:t>
            </a:r>
          </a:p>
          <a:p>
            <a:r>
              <a:rPr lang="en-ZA" dirty="0" smtClean="0"/>
              <a:t>Functional </a:t>
            </a:r>
            <a:r>
              <a:rPr lang="en-ZA" dirty="0" err="1" smtClean="0"/>
              <a:t>medi</a:t>
            </a:r>
            <a:r>
              <a:rPr lang="en-ZA" dirty="0" smtClean="0"/>
              <a:t>-posts for CCMD</a:t>
            </a:r>
          </a:p>
          <a:p>
            <a:r>
              <a:rPr lang="en-ZA" dirty="0" smtClean="0"/>
              <a:t>Good team work amongst supervisors and management</a:t>
            </a:r>
          </a:p>
          <a:p>
            <a:r>
              <a:rPr lang="en-ZA" dirty="0" smtClean="0"/>
              <a:t>Clinics are cost centres (R28m/clinic)</a:t>
            </a:r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449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dirty="0">
                <a:solidFill>
                  <a:srgbClr val="000000"/>
                </a:solidFill>
              </a:rPr>
              <a:t>LESSONS LEARNT FROM KZN</a:t>
            </a:r>
            <a:endParaRPr lang="en-Z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ZA" dirty="0" smtClean="0"/>
              <a:t>Efficient staff utilization</a:t>
            </a:r>
          </a:p>
          <a:p>
            <a:r>
              <a:rPr lang="en-ZA" dirty="0" smtClean="0"/>
              <a:t>Waste management is well controlled</a:t>
            </a:r>
          </a:p>
          <a:p>
            <a:r>
              <a:rPr lang="en-ZA" dirty="0" smtClean="0"/>
              <a:t>Laundry services catered for by hospitals</a:t>
            </a:r>
          </a:p>
          <a:p>
            <a:r>
              <a:rPr lang="en-ZA" dirty="0" smtClean="0"/>
              <a:t>Good maintenance services</a:t>
            </a:r>
          </a:p>
          <a:p>
            <a:r>
              <a:rPr lang="en-ZA" dirty="0" smtClean="0"/>
              <a:t>Utilization of digital thermometers reduce waiting time</a:t>
            </a:r>
          </a:p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974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INFRASTRUCTURE</a:t>
            </a:r>
          </a:p>
        </p:txBody>
      </p:sp>
      <p:pic>
        <p:nvPicPr>
          <p:cNvPr id="17411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600200"/>
            <a:ext cx="7696200" cy="4267200"/>
          </a:xfrm>
        </p:spPr>
      </p:pic>
    </p:spTree>
    <p:extLst>
      <p:ext uri="{BB962C8B-B14F-4D97-AF65-F5344CB8AC3E}">
        <p14:creationId xmlns:p14="http://schemas.microsoft.com/office/powerpoint/2010/main" val="3038321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INFRASTRUCTURE</a:t>
            </a:r>
          </a:p>
        </p:txBody>
      </p:sp>
      <p:pic>
        <p:nvPicPr>
          <p:cNvPr id="18435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49275" y="1600200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3637868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ctrTitle"/>
          </p:nvPr>
        </p:nvSpPr>
        <p:spPr>
          <a:xfrm>
            <a:off x="990600" y="457200"/>
            <a:ext cx="7010400" cy="1022350"/>
          </a:xfrm>
        </p:spPr>
        <p:txBody>
          <a:bodyPr/>
          <a:lstStyle/>
          <a:p>
            <a:r>
              <a:rPr lang="en-ZA" altLang="en-US" smtClean="0">
                <a:solidFill>
                  <a:srgbClr val="000000"/>
                </a:solidFill>
              </a:rPr>
              <a:t>INFRASTRUCTURE</a:t>
            </a:r>
            <a:endParaRPr lang="en-ZA" altLang="en-US" smtClean="0"/>
          </a:p>
        </p:txBody>
      </p:sp>
      <p:sp>
        <p:nvSpPr>
          <p:cNvPr id="19459" name="Subtitle 2"/>
          <p:cNvSpPr>
            <a:spLocks noGrp="1"/>
          </p:cNvSpPr>
          <p:nvPr>
            <p:ph type="subTitle" idx="1"/>
          </p:nvPr>
        </p:nvSpPr>
        <p:spPr>
          <a:xfrm>
            <a:off x="1371600" y="2492375"/>
            <a:ext cx="6400800" cy="1752600"/>
          </a:xfrm>
        </p:spPr>
        <p:txBody>
          <a:bodyPr/>
          <a:lstStyle/>
          <a:p>
            <a:endParaRPr lang="en-ZA" altLang="en-US" sz="2800" smtClean="0"/>
          </a:p>
        </p:txBody>
      </p:sp>
      <p:pic>
        <p:nvPicPr>
          <p:cNvPr id="19460" name="Content Placeholder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600200"/>
            <a:ext cx="7620000" cy="441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4058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INFRASTRUCTURE</a:t>
            </a:r>
          </a:p>
        </p:txBody>
      </p:sp>
      <p:pic>
        <p:nvPicPr>
          <p:cNvPr id="20483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600200"/>
            <a:ext cx="7696200" cy="4343400"/>
          </a:xfrm>
        </p:spPr>
      </p:pic>
    </p:spTree>
    <p:extLst>
      <p:ext uri="{BB962C8B-B14F-4D97-AF65-F5344CB8AC3E}">
        <p14:creationId xmlns:p14="http://schemas.microsoft.com/office/powerpoint/2010/main" val="540433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INFORMATION TECHNOLOGY</a:t>
            </a:r>
          </a:p>
        </p:txBody>
      </p:sp>
      <p:pic>
        <p:nvPicPr>
          <p:cNvPr id="21507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0600" y="1600200"/>
            <a:ext cx="7162800" cy="4419600"/>
          </a:xfrm>
        </p:spPr>
      </p:pic>
    </p:spTree>
    <p:extLst>
      <p:ext uri="{BB962C8B-B14F-4D97-AF65-F5344CB8AC3E}">
        <p14:creationId xmlns:p14="http://schemas.microsoft.com/office/powerpoint/2010/main" val="208809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INFORMATION</a:t>
            </a:r>
          </a:p>
        </p:txBody>
      </p:sp>
      <p:pic>
        <p:nvPicPr>
          <p:cNvPr id="22531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9938" y="1433513"/>
            <a:ext cx="7604125" cy="4525962"/>
          </a:xfrm>
        </p:spPr>
      </p:pic>
    </p:spTree>
    <p:extLst>
      <p:ext uri="{BB962C8B-B14F-4D97-AF65-F5344CB8AC3E}">
        <p14:creationId xmlns:p14="http://schemas.microsoft.com/office/powerpoint/2010/main" val="72313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MAINTENANCE</a:t>
            </a:r>
          </a:p>
        </p:txBody>
      </p:sp>
      <p:pic>
        <p:nvPicPr>
          <p:cNvPr id="23555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600200"/>
            <a:ext cx="7391400" cy="4191000"/>
          </a:xfrm>
        </p:spPr>
      </p:pic>
    </p:spTree>
    <p:extLst>
      <p:ext uri="{BB962C8B-B14F-4D97-AF65-F5344CB8AC3E}">
        <p14:creationId xmlns:p14="http://schemas.microsoft.com/office/powerpoint/2010/main" val="1179177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ZA" altLang="en-US" smtClean="0"/>
              <a:t>MAINTENANCE</a:t>
            </a:r>
          </a:p>
        </p:txBody>
      </p:sp>
      <p:pic>
        <p:nvPicPr>
          <p:cNvPr id="24579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600200"/>
            <a:ext cx="7543800" cy="4343400"/>
          </a:xfrm>
        </p:spPr>
      </p:pic>
    </p:spTree>
    <p:extLst>
      <p:ext uri="{BB962C8B-B14F-4D97-AF65-F5344CB8AC3E}">
        <p14:creationId xmlns:p14="http://schemas.microsoft.com/office/powerpoint/2010/main" val="3401982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EQUIPMENT</a:t>
            </a:r>
          </a:p>
        </p:txBody>
      </p:sp>
      <p:pic>
        <p:nvPicPr>
          <p:cNvPr id="25603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" y="1600200"/>
            <a:ext cx="7543800" cy="4525963"/>
          </a:xfrm>
        </p:spPr>
      </p:pic>
      <p:pic>
        <p:nvPicPr>
          <p:cNvPr id="2560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600200"/>
            <a:ext cx="7543800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94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EQUIPMENT</a:t>
            </a:r>
          </a:p>
        </p:txBody>
      </p:sp>
      <p:pic>
        <p:nvPicPr>
          <p:cNvPr id="26627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4400" y="1676400"/>
            <a:ext cx="7391400" cy="4191000"/>
          </a:xfrm>
        </p:spPr>
      </p:pic>
    </p:spTree>
    <p:extLst>
      <p:ext uri="{BB962C8B-B14F-4D97-AF65-F5344CB8AC3E}">
        <p14:creationId xmlns:p14="http://schemas.microsoft.com/office/powerpoint/2010/main" val="17336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EQUIPMENT</a:t>
            </a:r>
          </a:p>
        </p:txBody>
      </p:sp>
      <p:pic>
        <p:nvPicPr>
          <p:cNvPr id="27651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62000" y="1417638"/>
            <a:ext cx="7696200" cy="4525962"/>
          </a:xfrm>
        </p:spPr>
      </p:pic>
    </p:spTree>
    <p:extLst>
      <p:ext uri="{BB962C8B-B14F-4D97-AF65-F5344CB8AC3E}">
        <p14:creationId xmlns:p14="http://schemas.microsoft.com/office/powerpoint/2010/main" val="26221975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r>
              <a:rPr lang="en-ZA" smtClean="0"/>
              <a:t>Experiences of those left behind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1295400" y="1219200"/>
            <a:ext cx="7696200" cy="4525963"/>
          </a:xfrm>
        </p:spPr>
        <p:txBody>
          <a:bodyPr/>
          <a:lstStyle/>
          <a:p>
            <a:r>
              <a:rPr lang="en-ZA" dirty="0" smtClean="0"/>
              <a:t>Most district had a positive experiences in that the reviewers engaged the facility managers and district management.</a:t>
            </a:r>
          </a:p>
          <a:p>
            <a:r>
              <a:rPr lang="en-ZA" dirty="0" smtClean="0"/>
              <a:t>In one district the reviewers worked on their own refuse any engagement and just walked alone and evaluate without asking for help </a:t>
            </a:r>
          </a:p>
          <a:p>
            <a:r>
              <a:rPr lang="en-ZA" dirty="0" smtClean="0"/>
              <a:t>Networking for further sharing of practices after peer review</a:t>
            </a:r>
          </a:p>
          <a:p>
            <a:endParaRPr lang="en-ZA" dirty="0" smtClean="0"/>
          </a:p>
        </p:txBody>
      </p:sp>
    </p:spTree>
    <p:extLst>
      <p:ext uri="{BB962C8B-B14F-4D97-AF65-F5344CB8AC3E}">
        <p14:creationId xmlns:p14="http://schemas.microsoft.com/office/powerpoint/2010/main" val="104668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Any Additional Comments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appreciate National for </a:t>
            </a:r>
            <a:r>
              <a:rPr lang="en-US" u="sng" dirty="0"/>
              <a:t>not outsourcing</a:t>
            </a:r>
            <a:r>
              <a:rPr lang="en-US" dirty="0"/>
              <a:t> the peer review</a:t>
            </a:r>
          </a:p>
          <a:p>
            <a:r>
              <a:rPr lang="en-US" dirty="0"/>
              <a:t>We were able to learn and share good practices</a:t>
            </a:r>
          </a:p>
          <a:p>
            <a:r>
              <a:rPr lang="en-US" dirty="0"/>
              <a:t>This is a great investment</a:t>
            </a:r>
          </a:p>
          <a:p>
            <a:r>
              <a:rPr lang="en-US" dirty="0"/>
              <a:t>We need to standardize documents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D5621-2CCB-46D4-B9CE-89C5CAB4A855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09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FC8072-6BB6-434C-8F06-DCCA18517C02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0" y="2890391"/>
            <a:ext cx="4572000" cy="166814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342900" lvl="0" indent="-342900" algn="l">
              <a:spcBef>
                <a:spcPct val="20000"/>
              </a:spcBef>
              <a:buClr>
                <a:srgbClr val="009900"/>
              </a:buClr>
              <a:buSzPct val="120000"/>
              <a:buFontTx/>
              <a:buChar char="•"/>
            </a:pPr>
            <a:r>
              <a:rPr lang="en-US" sz="3200" kern="0" dirty="0" smtClean="0">
                <a:solidFill>
                  <a:srgbClr val="000000"/>
                </a:solidFill>
                <a:latin typeface="Arial"/>
              </a:rPr>
              <a:t> WE THANK YOU</a:t>
            </a:r>
          </a:p>
          <a:p>
            <a:pPr marL="342900" lvl="0" indent="-342900" algn="l">
              <a:spcBef>
                <a:spcPct val="20000"/>
              </a:spcBef>
              <a:buClr>
                <a:srgbClr val="009900"/>
              </a:buClr>
              <a:buSzPct val="120000"/>
              <a:buFontTx/>
              <a:buChar char="•"/>
            </a:pPr>
            <a:r>
              <a:rPr lang="en-US" sz="3200" kern="0" dirty="0" smtClean="0">
                <a:solidFill>
                  <a:srgbClr val="000000"/>
                </a:solidFill>
                <a:latin typeface="Arial"/>
              </a:rPr>
              <a:t>PEACE UNTO YOU ALL</a:t>
            </a:r>
            <a:endParaRPr lang="en-US" sz="3200" kern="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4056649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6274</TotalTime>
  <Words>716</Words>
  <Application>Microsoft Office PowerPoint</Application>
  <PresentationFormat>On-screen Show (4:3)</PresentationFormat>
  <Paragraphs>151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Default Design</vt:lpstr>
      <vt:lpstr>LIMPOPO Peer Review Teams' feedback </vt:lpstr>
      <vt:lpstr>Overview</vt:lpstr>
      <vt:lpstr>Province visited KZN</vt:lpstr>
      <vt:lpstr>COMMENTS ON PREPARATORY EVENTS/ISSUES BEFORE PEER REVIEW STARTED ON 1 FEBRUARY 2016 </vt:lpstr>
      <vt:lpstr>1.2. December meeting </vt:lpstr>
      <vt:lpstr>1.3. Software preparation </vt:lpstr>
      <vt:lpstr>  1.4. Communication to peer reviewers before it started (1 February) </vt:lpstr>
      <vt:lpstr>Comments on events / issues during the peer review from 31 January to 14 February 2016</vt:lpstr>
      <vt:lpstr>  Accommodation and meals </vt:lpstr>
      <vt:lpstr> Support of host district</vt:lpstr>
      <vt:lpstr> Availability of resources for peer review </vt:lpstr>
      <vt:lpstr>PowerPoint Presentation</vt:lpstr>
      <vt:lpstr> What went well and should be part of future peer reviews </vt:lpstr>
      <vt:lpstr>What went wrong and should be improved on in future peer reviews </vt:lpstr>
      <vt:lpstr> What was your experience of Peer Review in general, good or bad? </vt:lpstr>
      <vt:lpstr>LESSONS LEARNED FROM KZN</vt:lpstr>
      <vt:lpstr>LESSONS LEARNED FROM KZN</vt:lpstr>
      <vt:lpstr>LESSONS LEARNT FROM KZN</vt:lpstr>
      <vt:lpstr>INFRASTRUCTURE</vt:lpstr>
      <vt:lpstr>INFRASTRUCTURE</vt:lpstr>
      <vt:lpstr>INFRASTRUCTURE</vt:lpstr>
      <vt:lpstr>INFRASTRUCTURE</vt:lpstr>
      <vt:lpstr>INFORMATION TECHNOLOGY</vt:lpstr>
      <vt:lpstr>INFORMATION</vt:lpstr>
      <vt:lpstr>MAINTENANCE</vt:lpstr>
      <vt:lpstr>MAINTENANCE</vt:lpstr>
      <vt:lpstr>EQUIPMENT</vt:lpstr>
      <vt:lpstr>EQUIPMENT</vt:lpstr>
      <vt:lpstr>EQUIPMENT</vt:lpstr>
      <vt:lpstr>Experiences of those left behind</vt:lpstr>
      <vt:lpstr>Any Additional Comments</vt:lpstr>
      <vt:lpstr>PowerPoint Presentation</vt:lpstr>
    </vt:vector>
  </TitlesOfParts>
  <Company>PREMIER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Good Morning</dc:title>
  <dc:creator>MSINDWANAA</dc:creator>
  <cp:lastModifiedBy>Phoko.Mpaketsane</cp:lastModifiedBy>
  <cp:revision>418</cp:revision>
  <dcterms:created xsi:type="dcterms:W3CDTF">2007-07-13T16:25:12Z</dcterms:created>
  <dcterms:modified xsi:type="dcterms:W3CDTF">2016-04-21T08:34:32Z</dcterms:modified>
</cp:coreProperties>
</file>