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8"/>
  </p:notesMasterIdLst>
  <p:sldIdLst>
    <p:sldId id="256" r:id="rId2"/>
    <p:sldId id="264" r:id="rId3"/>
    <p:sldId id="289" r:id="rId4"/>
    <p:sldId id="290" r:id="rId5"/>
    <p:sldId id="292" r:id="rId6"/>
    <p:sldId id="287" r:id="rId7"/>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99" autoAdjust="0"/>
    <p:restoredTop sz="96471" autoAdjust="0"/>
  </p:normalViewPr>
  <p:slideViewPr>
    <p:cSldViewPr snapToGrid="0" snapToObjects="1">
      <p:cViewPr varScale="1">
        <p:scale>
          <a:sx n="82" d="100"/>
          <a:sy n="82" d="100"/>
        </p:scale>
        <p:origin x="1474" y="67"/>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52C0F1E-9C42-4B81-AF23-50050421A4C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US"/>
          </a:p>
        </p:txBody>
      </p:sp>
      <p:sp>
        <p:nvSpPr>
          <p:cNvPr id="3" name="Date Placeholder 2">
            <a:extLst>
              <a:ext uri="{FF2B5EF4-FFF2-40B4-BE49-F238E27FC236}">
                <a16:creationId xmlns:a16="http://schemas.microsoft.com/office/drawing/2014/main" id="{F903D89D-B5FE-4764-B560-02FE2CB705F6}"/>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D7820BA9-C933-41E3-A8C6-58E24B41922D}" type="datetimeFigureOut">
              <a:rPr lang="en-US"/>
              <a:pPr>
                <a:defRPr/>
              </a:pPr>
              <a:t>5/5/2021</a:t>
            </a:fld>
            <a:endParaRPr lang="en-US"/>
          </a:p>
        </p:txBody>
      </p:sp>
      <p:sp>
        <p:nvSpPr>
          <p:cNvPr id="4" name="Slide Image Placeholder 3">
            <a:extLst>
              <a:ext uri="{FF2B5EF4-FFF2-40B4-BE49-F238E27FC236}">
                <a16:creationId xmlns:a16="http://schemas.microsoft.com/office/drawing/2014/main" id="{8D5B147B-E3AE-4682-BFAA-07DD381D96D6}"/>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a:extLst>
              <a:ext uri="{FF2B5EF4-FFF2-40B4-BE49-F238E27FC236}">
                <a16:creationId xmlns:a16="http://schemas.microsoft.com/office/drawing/2014/main" id="{44A01F8C-C5A9-4079-A76F-DDB237BC0D57}"/>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EB333362-EE9A-4972-95B1-6F401A6265FE}"/>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US"/>
          </a:p>
        </p:txBody>
      </p:sp>
      <p:sp>
        <p:nvSpPr>
          <p:cNvPr id="7" name="Slide Number Placeholder 6">
            <a:extLst>
              <a:ext uri="{FF2B5EF4-FFF2-40B4-BE49-F238E27FC236}">
                <a16:creationId xmlns:a16="http://schemas.microsoft.com/office/drawing/2014/main" id="{1270E0E9-CA61-4003-9DEA-49A44524E985}"/>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0DBCA963-AEF1-4438-9428-E4F1BB82EB83}"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37546174-4A19-4164-B42C-3F75C70B4415}"/>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EF3AE1F6-8C25-4643-8FD2-D4EA90D5EE44}" type="datetimeFigureOut">
              <a:rPr lang="en-US"/>
              <a:pPr>
                <a:defRPr/>
              </a:pPr>
              <a:t>5/5/2021</a:t>
            </a:fld>
            <a:endParaRPr lang="en-US"/>
          </a:p>
        </p:txBody>
      </p:sp>
      <p:sp>
        <p:nvSpPr>
          <p:cNvPr id="5" name="Footer Placeholder 4">
            <a:extLst>
              <a:ext uri="{FF2B5EF4-FFF2-40B4-BE49-F238E27FC236}">
                <a16:creationId xmlns:a16="http://schemas.microsoft.com/office/drawing/2014/main" id="{9DB48295-BE1D-4FDC-A693-EC806DBD330B}"/>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0BB9DD4F-17D0-4FDD-84AB-AC335286C035}"/>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AD3D3D52-F010-45D1-B7EF-1E47DD14EE4F}" type="slidenum">
              <a:rPr lang="en-US" altLang="en-US"/>
              <a:pPr/>
              <a:t>‹#›</a:t>
            </a:fld>
            <a:endParaRPr lang="en-US" altLang="en-US"/>
          </a:p>
        </p:txBody>
      </p:sp>
    </p:spTree>
    <p:extLst>
      <p:ext uri="{BB962C8B-B14F-4D97-AF65-F5344CB8AC3E}">
        <p14:creationId xmlns:p14="http://schemas.microsoft.com/office/powerpoint/2010/main" val="29353415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55A59A-711D-4A10-A6A9-EC5CAD199374}"/>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CE57DC74-7FD2-4651-A914-E7120164979A}" type="datetimeFigureOut">
              <a:rPr lang="en-US"/>
              <a:pPr>
                <a:defRPr/>
              </a:pPr>
              <a:t>5/5/2021</a:t>
            </a:fld>
            <a:endParaRPr lang="en-US"/>
          </a:p>
        </p:txBody>
      </p:sp>
      <p:sp>
        <p:nvSpPr>
          <p:cNvPr id="5" name="Footer Placeholder 4">
            <a:extLst>
              <a:ext uri="{FF2B5EF4-FFF2-40B4-BE49-F238E27FC236}">
                <a16:creationId xmlns:a16="http://schemas.microsoft.com/office/drawing/2014/main" id="{7A050B78-EF91-4D48-B0FB-14CCFC814975}"/>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64F984DE-C2AA-4393-B8BA-20E995811D5D}"/>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555068FC-088D-443B-BAAF-E08FDF1F325A}" type="slidenum">
              <a:rPr lang="en-US" altLang="en-US"/>
              <a:pPr/>
              <a:t>‹#›</a:t>
            </a:fld>
            <a:endParaRPr lang="en-US" altLang="en-US"/>
          </a:p>
        </p:txBody>
      </p:sp>
    </p:spTree>
    <p:extLst>
      <p:ext uri="{BB962C8B-B14F-4D97-AF65-F5344CB8AC3E}">
        <p14:creationId xmlns:p14="http://schemas.microsoft.com/office/powerpoint/2010/main" val="3851390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7D14A76-793B-4EED-BD28-CED9D78FAADB}"/>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378A7189-69E9-444F-AEEE-9C4679B1155B}" type="datetimeFigureOut">
              <a:rPr lang="en-US"/>
              <a:pPr>
                <a:defRPr/>
              </a:pPr>
              <a:t>5/5/2021</a:t>
            </a:fld>
            <a:endParaRPr lang="en-US"/>
          </a:p>
        </p:txBody>
      </p:sp>
      <p:sp>
        <p:nvSpPr>
          <p:cNvPr id="5" name="Footer Placeholder 4">
            <a:extLst>
              <a:ext uri="{FF2B5EF4-FFF2-40B4-BE49-F238E27FC236}">
                <a16:creationId xmlns:a16="http://schemas.microsoft.com/office/drawing/2014/main" id="{25F020FF-E6AF-40DA-96ED-1F50909F621F}"/>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1DA10229-50D1-42A6-9CA8-0ADC3A56E1A4}"/>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CF84F428-36E6-4A26-B823-A880DCCE1288}" type="slidenum">
              <a:rPr lang="en-US" altLang="en-US"/>
              <a:pPr/>
              <a:t>‹#›</a:t>
            </a:fld>
            <a:endParaRPr lang="en-US" altLang="en-US"/>
          </a:p>
        </p:txBody>
      </p:sp>
    </p:spTree>
    <p:extLst>
      <p:ext uri="{BB962C8B-B14F-4D97-AF65-F5344CB8AC3E}">
        <p14:creationId xmlns:p14="http://schemas.microsoft.com/office/powerpoint/2010/main" val="1770784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6D83D53-7CA9-4029-B8A9-09110DC0183E}"/>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D8056B6D-6E7F-4791-BCCD-90B138CBA051}" type="datetimeFigureOut">
              <a:rPr lang="en-US"/>
              <a:pPr>
                <a:defRPr/>
              </a:pPr>
              <a:t>5/5/2021</a:t>
            </a:fld>
            <a:endParaRPr lang="en-US"/>
          </a:p>
        </p:txBody>
      </p:sp>
      <p:sp>
        <p:nvSpPr>
          <p:cNvPr id="6" name="Footer Placeholder 5">
            <a:extLst>
              <a:ext uri="{FF2B5EF4-FFF2-40B4-BE49-F238E27FC236}">
                <a16:creationId xmlns:a16="http://schemas.microsoft.com/office/drawing/2014/main" id="{4D8B4BA9-1211-46B8-B541-5B15C52342D9}"/>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737E4C5C-2C4F-4DFE-8245-134966B16CD1}"/>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74EC778F-7993-4F4B-98A5-A808987499A0}" type="slidenum">
              <a:rPr lang="en-US" altLang="en-US"/>
              <a:pPr/>
              <a:t>‹#›</a:t>
            </a:fld>
            <a:endParaRPr lang="en-US" altLang="en-US"/>
          </a:p>
        </p:txBody>
      </p:sp>
    </p:spTree>
    <p:extLst>
      <p:ext uri="{BB962C8B-B14F-4D97-AF65-F5344CB8AC3E}">
        <p14:creationId xmlns:p14="http://schemas.microsoft.com/office/powerpoint/2010/main" val="1614393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6161867-6941-460B-AFF9-62F92C2C46F6}"/>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F64963EA-ED07-41B3-AA89-4A980064A8B2}" type="datetimeFigureOut">
              <a:rPr lang="en-US"/>
              <a:pPr>
                <a:defRPr/>
              </a:pPr>
              <a:t>5/5/2021</a:t>
            </a:fld>
            <a:endParaRPr lang="en-US"/>
          </a:p>
        </p:txBody>
      </p:sp>
      <p:sp>
        <p:nvSpPr>
          <p:cNvPr id="8" name="Footer Placeholder 7">
            <a:extLst>
              <a:ext uri="{FF2B5EF4-FFF2-40B4-BE49-F238E27FC236}">
                <a16:creationId xmlns:a16="http://schemas.microsoft.com/office/drawing/2014/main" id="{A5DD1C4C-3347-4730-86AD-1475AF044B27}"/>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9" name="Slide Number Placeholder 8">
            <a:extLst>
              <a:ext uri="{FF2B5EF4-FFF2-40B4-BE49-F238E27FC236}">
                <a16:creationId xmlns:a16="http://schemas.microsoft.com/office/drawing/2014/main" id="{777EAFAA-B12E-4FDB-B01E-7B9E0FD429C6}"/>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8D98D34F-56D7-4FE7-9FEF-E6CF82F24874}" type="slidenum">
              <a:rPr lang="en-US" altLang="en-US"/>
              <a:pPr/>
              <a:t>‹#›</a:t>
            </a:fld>
            <a:endParaRPr lang="en-US" altLang="en-US"/>
          </a:p>
        </p:txBody>
      </p:sp>
    </p:spTree>
    <p:extLst>
      <p:ext uri="{BB962C8B-B14F-4D97-AF65-F5344CB8AC3E}">
        <p14:creationId xmlns:p14="http://schemas.microsoft.com/office/powerpoint/2010/main" val="1957831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22A8C45-54FA-45F2-B75D-64C60C61F5AC}"/>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A87EE9C9-99A7-4C24-BDCB-8D837EC20D6F}" type="datetimeFigureOut">
              <a:rPr lang="en-US"/>
              <a:pPr>
                <a:defRPr/>
              </a:pPr>
              <a:t>5/5/2021</a:t>
            </a:fld>
            <a:endParaRPr lang="en-US"/>
          </a:p>
        </p:txBody>
      </p:sp>
      <p:sp>
        <p:nvSpPr>
          <p:cNvPr id="4" name="Footer Placeholder 3">
            <a:extLst>
              <a:ext uri="{FF2B5EF4-FFF2-40B4-BE49-F238E27FC236}">
                <a16:creationId xmlns:a16="http://schemas.microsoft.com/office/drawing/2014/main" id="{A0C3AFAB-CC7A-470D-B4A0-AE61082A44F0}"/>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5" name="Slide Number Placeholder 4">
            <a:extLst>
              <a:ext uri="{FF2B5EF4-FFF2-40B4-BE49-F238E27FC236}">
                <a16:creationId xmlns:a16="http://schemas.microsoft.com/office/drawing/2014/main" id="{A5BE9F7B-AC81-4F24-AF26-0A6205966F38}"/>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6050FF05-A8CD-4530-99A2-77B53E56557D}" type="slidenum">
              <a:rPr lang="en-US" altLang="en-US"/>
              <a:pPr/>
              <a:t>‹#›</a:t>
            </a:fld>
            <a:endParaRPr lang="en-US" altLang="en-US"/>
          </a:p>
        </p:txBody>
      </p:sp>
    </p:spTree>
    <p:extLst>
      <p:ext uri="{BB962C8B-B14F-4D97-AF65-F5344CB8AC3E}">
        <p14:creationId xmlns:p14="http://schemas.microsoft.com/office/powerpoint/2010/main" val="3682113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F18AF7-5170-4AF2-8E59-0DD68FAB1E27}"/>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D1928534-838B-43FB-9602-E72F545606F2}" type="datetimeFigureOut">
              <a:rPr lang="en-US"/>
              <a:pPr>
                <a:defRPr/>
              </a:pPr>
              <a:t>5/5/2021</a:t>
            </a:fld>
            <a:endParaRPr lang="en-US"/>
          </a:p>
        </p:txBody>
      </p:sp>
      <p:sp>
        <p:nvSpPr>
          <p:cNvPr id="3" name="Footer Placeholder 2">
            <a:extLst>
              <a:ext uri="{FF2B5EF4-FFF2-40B4-BE49-F238E27FC236}">
                <a16:creationId xmlns:a16="http://schemas.microsoft.com/office/drawing/2014/main" id="{FF46230C-74F2-4E3C-834E-04F457FB4BE7}"/>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4" name="Slide Number Placeholder 3">
            <a:extLst>
              <a:ext uri="{FF2B5EF4-FFF2-40B4-BE49-F238E27FC236}">
                <a16:creationId xmlns:a16="http://schemas.microsoft.com/office/drawing/2014/main" id="{26A71E59-E1F4-4DA3-BA21-1158C34D662A}"/>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E17BDBA2-9B49-40CF-9CBE-8477B78ACFC8}" type="slidenum">
              <a:rPr lang="en-US" altLang="en-US"/>
              <a:pPr/>
              <a:t>‹#›</a:t>
            </a:fld>
            <a:endParaRPr lang="en-US" altLang="en-US"/>
          </a:p>
        </p:txBody>
      </p:sp>
    </p:spTree>
    <p:extLst>
      <p:ext uri="{BB962C8B-B14F-4D97-AF65-F5344CB8AC3E}">
        <p14:creationId xmlns:p14="http://schemas.microsoft.com/office/powerpoint/2010/main" val="3830099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8D0D7FCF-DE2F-404C-82F8-90E967B95461}"/>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AE06EF76-F520-49E3-B8C8-2F4C6C3B611A}" type="datetimeFigureOut">
              <a:rPr lang="en-US"/>
              <a:pPr>
                <a:defRPr/>
              </a:pPr>
              <a:t>5/5/2021</a:t>
            </a:fld>
            <a:endParaRPr lang="en-US"/>
          </a:p>
        </p:txBody>
      </p:sp>
      <p:sp>
        <p:nvSpPr>
          <p:cNvPr id="6" name="Footer Placeholder 5">
            <a:extLst>
              <a:ext uri="{FF2B5EF4-FFF2-40B4-BE49-F238E27FC236}">
                <a16:creationId xmlns:a16="http://schemas.microsoft.com/office/drawing/2014/main" id="{673AEBFA-2ABE-4861-B3FB-292884A500B8}"/>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27367DBF-3791-4638-BEDE-FFD749C7BBAA}"/>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320C2C11-300A-4422-AC7B-50F95558EA9B}" type="slidenum">
              <a:rPr lang="en-US" altLang="en-US"/>
              <a:pPr/>
              <a:t>‹#›</a:t>
            </a:fld>
            <a:endParaRPr lang="en-US" altLang="en-US"/>
          </a:p>
        </p:txBody>
      </p:sp>
    </p:spTree>
    <p:extLst>
      <p:ext uri="{BB962C8B-B14F-4D97-AF65-F5344CB8AC3E}">
        <p14:creationId xmlns:p14="http://schemas.microsoft.com/office/powerpoint/2010/main" val="694348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EBDCECD1-5CC6-4150-AECC-6B429CDCEEFF}"/>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ABD53D1D-33BA-4BC0-A753-214B0663C288}" type="datetimeFigureOut">
              <a:rPr lang="en-US"/>
              <a:pPr>
                <a:defRPr/>
              </a:pPr>
              <a:t>5/5/2021</a:t>
            </a:fld>
            <a:endParaRPr lang="en-US"/>
          </a:p>
        </p:txBody>
      </p:sp>
      <p:sp>
        <p:nvSpPr>
          <p:cNvPr id="6" name="Footer Placeholder 5">
            <a:extLst>
              <a:ext uri="{FF2B5EF4-FFF2-40B4-BE49-F238E27FC236}">
                <a16:creationId xmlns:a16="http://schemas.microsoft.com/office/drawing/2014/main" id="{DD840DC9-4BFB-4F76-8752-8AD5575B12D9}"/>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8F201BB6-2D96-490B-B224-808BB91C424B}"/>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D587E2C5-DB45-4E9F-9492-7FADBEF51BAB}" type="slidenum">
              <a:rPr lang="en-US" altLang="en-US"/>
              <a:pPr/>
              <a:t>‹#›</a:t>
            </a:fld>
            <a:endParaRPr lang="en-US" altLang="en-US"/>
          </a:p>
        </p:txBody>
      </p:sp>
    </p:spTree>
    <p:extLst>
      <p:ext uri="{BB962C8B-B14F-4D97-AF65-F5344CB8AC3E}">
        <p14:creationId xmlns:p14="http://schemas.microsoft.com/office/powerpoint/2010/main" val="19753684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9FE970-BD96-4F73-99A2-1744B7BD4AE2}"/>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6295745E-8B63-47E2-A542-0251041F3B92}" type="datetimeFigureOut">
              <a:rPr lang="en-US"/>
              <a:pPr>
                <a:defRPr/>
              </a:pPr>
              <a:t>5/5/2021</a:t>
            </a:fld>
            <a:endParaRPr lang="en-US"/>
          </a:p>
        </p:txBody>
      </p:sp>
      <p:sp>
        <p:nvSpPr>
          <p:cNvPr id="5" name="Footer Placeholder 4">
            <a:extLst>
              <a:ext uri="{FF2B5EF4-FFF2-40B4-BE49-F238E27FC236}">
                <a16:creationId xmlns:a16="http://schemas.microsoft.com/office/drawing/2014/main" id="{CDE0D43A-CCC7-4FF6-B566-44B383FFDF90}"/>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B38EC634-C200-47E1-9009-58A2056E4687}"/>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5E24045A-3A84-4CF4-A12E-7D4377B6929F}" type="slidenum">
              <a:rPr lang="en-US" altLang="en-US"/>
              <a:pPr/>
              <a:t>‹#›</a:t>
            </a:fld>
            <a:endParaRPr lang="en-US" altLang="en-US"/>
          </a:p>
        </p:txBody>
      </p:sp>
    </p:spTree>
    <p:extLst>
      <p:ext uri="{BB962C8B-B14F-4D97-AF65-F5344CB8AC3E}">
        <p14:creationId xmlns:p14="http://schemas.microsoft.com/office/powerpoint/2010/main" val="3424681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428D755-8D86-4E17-9FAE-9C040CB33239}"/>
              </a:ext>
            </a:extLst>
          </p:cNvPr>
          <p:cNvSpPr>
            <a:spLocks noGrp="1"/>
          </p:cNvSpPr>
          <p:nvPr>
            <p:ph type="dt" sz="half" idx="10"/>
          </p:nvPr>
        </p:nvSpPr>
        <p:spPr>
          <a:xfrm>
            <a:off x="457200" y="6356350"/>
            <a:ext cx="2133600" cy="365125"/>
          </a:xfrm>
          <a:prstGeom prst="rect">
            <a:avLst/>
          </a:prstGeom>
        </p:spPr>
        <p:txBody>
          <a:bodyPr/>
          <a:lstStyle>
            <a:lvl1pPr fontAlgn="auto">
              <a:spcBef>
                <a:spcPts val="0"/>
              </a:spcBef>
              <a:spcAft>
                <a:spcPts val="0"/>
              </a:spcAft>
              <a:defRPr>
                <a:latin typeface="+mn-lt"/>
                <a:cs typeface="+mn-cs"/>
              </a:defRPr>
            </a:lvl1pPr>
          </a:lstStyle>
          <a:p>
            <a:pPr>
              <a:defRPr/>
            </a:pPr>
            <a:fld id="{D7BA9820-F2AA-422C-8553-540A934FD1AA}" type="datetimeFigureOut">
              <a:rPr lang="en-US"/>
              <a:pPr>
                <a:defRPr/>
              </a:pPr>
              <a:t>5/5/2021</a:t>
            </a:fld>
            <a:endParaRPr lang="en-US"/>
          </a:p>
        </p:txBody>
      </p:sp>
      <p:sp>
        <p:nvSpPr>
          <p:cNvPr id="5" name="Footer Placeholder 4">
            <a:extLst>
              <a:ext uri="{FF2B5EF4-FFF2-40B4-BE49-F238E27FC236}">
                <a16:creationId xmlns:a16="http://schemas.microsoft.com/office/drawing/2014/main" id="{49108B1F-38A4-4375-9599-4F046ED4E193}"/>
              </a:ext>
            </a:extLst>
          </p:cNvPr>
          <p:cNvSpPr>
            <a:spLocks noGrp="1"/>
          </p:cNvSpPr>
          <p:nvPr>
            <p:ph type="ftr" sz="quarter" idx="11"/>
          </p:nvPr>
        </p:nvSpPr>
        <p:spPr>
          <a:xfrm>
            <a:off x="3124200" y="6356350"/>
            <a:ext cx="2895600" cy="365125"/>
          </a:xfrm>
          <a:prstGeom prst="rect">
            <a:avLst/>
          </a:prstGeom>
        </p:spPr>
        <p:txBody>
          <a:bodyPr/>
          <a:lstStyle>
            <a:lvl1pPr fontAlgn="auto">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36751A9D-37F0-472F-9B16-8CBDB283AA91}"/>
              </a:ext>
            </a:extLst>
          </p:cNvPr>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a:defRPr>
                <a:latin typeface="Calibri" panose="020F0502020204030204" pitchFamily="34" charset="0"/>
              </a:defRPr>
            </a:lvl1pPr>
          </a:lstStyle>
          <a:p>
            <a:fld id="{8876048E-3393-43AE-895D-89E6205D93FF}" type="slidenum">
              <a:rPr lang="en-US" altLang="en-US"/>
              <a:pPr/>
              <a:t>‹#›</a:t>
            </a:fld>
            <a:endParaRPr lang="en-US" altLang="en-US"/>
          </a:p>
        </p:txBody>
      </p:sp>
    </p:spTree>
    <p:extLst>
      <p:ext uri="{BB962C8B-B14F-4D97-AF65-F5344CB8AC3E}">
        <p14:creationId xmlns:p14="http://schemas.microsoft.com/office/powerpoint/2010/main" val="1152095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E5A4E3EA-9D25-4A4E-96B2-6BEA7C80A31C}"/>
              </a:ext>
            </a:extLst>
          </p:cNvPr>
          <p:cNvSpPr>
            <a:spLocks noGrp="1"/>
          </p:cNvSpPr>
          <p:nvPr>
            <p:ph type="title"/>
          </p:nvPr>
        </p:nvSpPr>
        <p:spPr bwMode="auto">
          <a:xfrm>
            <a:off x="1006475" y="831850"/>
            <a:ext cx="80137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D4933BDE-5374-4B53-8D5E-BA5F7451E417}"/>
              </a:ext>
            </a:extLst>
          </p:cNvPr>
          <p:cNvSpPr>
            <a:spLocks noGrp="1"/>
          </p:cNvSpPr>
          <p:nvPr>
            <p:ph type="body" idx="1"/>
          </p:nvPr>
        </p:nvSpPr>
        <p:spPr bwMode="auto">
          <a:xfrm>
            <a:off x="1006475" y="1412875"/>
            <a:ext cx="8013700" cy="525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4309" r:id="rId1"/>
    <p:sldLayoutId id="2147484310" r:id="rId2"/>
    <p:sldLayoutId id="2147484311" r:id="rId3"/>
    <p:sldLayoutId id="2147484312" r:id="rId4"/>
    <p:sldLayoutId id="2147484313" r:id="rId5"/>
    <p:sldLayoutId id="2147484314" r:id="rId6"/>
    <p:sldLayoutId id="2147484315" r:id="rId7"/>
    <p:sldLayoutId id="2147484316" r:id="rId8"/>
    <p:sldLayoutId id="2147484317" r:id="rId9"/>
    <p:sldLayoutId id="2147484318" r:id="rId10"/>
    <p:sldLayoutId id="2147484319" r:id="rId11"/>
  </p:sldLayoutIdLst>
  <p:txStyles>
    <p:titleStyle>
      <a:lvl1pPr algn="ctr" defTabSz="457200" rtl="0" eaLnBrk="0" fontAlgn="base" hangingPunct="0">
        <a:spcBef>
          <a:spcPct val="0"/>
        </a:spcBef>
        <a:spcAft>
          <a:spcPct val="0"/>
        </a:spcAft>
        <a:defRPr sz="3200" kern="1200">
          <a:solidFill>
            <a:srgbClr val="FFFFFF"/>
          </a:solidFill>
          <a:latin typeface="+mj-lt"/>
          <a:ea typeface="+mj-ea"/>
          <a:cs typeface="+mj-cs"/>
        </a:defRPr>
      </a:lvl1pPr>
      <a:lvl2pPr algn="ctr" defTabSz="457200" rtl="0" eaLnBrk="0" fontAlgn="base" hangingPunct="0">
        <a:spcBef>
          <a:spcPct val="0"/>
        </a:spcBef>
        <a:spcAft>
          <a:spcPct val="0"/>
        </a:spcAft>
        <a:defRPr sz="3200">
          <a:solidFill>
            <a:srgbClr val="FFFFFF"/>
          </a:solidFill>
          <a:latin typeface="Calibri" pitchFamily="34" charset="0"/>
        </a:defRPr>
      </a:lvl2pPr>
      <a:lvl3pPr algn="ctr" defTabSz="457200" rtl="0" eaLnBrk="0" fontAlgn="base" hangingPunct="0">
        <a:spcBef>
          <a:spcPct val="0"/>
        </a:spcBef>
        <a:spcAft>
          <a:spcPct val="0"/>
        </a:spcAft>
        <a:defRPr sz="3200">
          <a:solidFill>
            <a:srgbClr val="FFFFFF"/>
          </a:solidFill>
          <a:latin typeface="Calibri" pitchFamily="34" charset="0"/>
        </a:defRPr>
      </a:lvl3pPr>
      <a:lvl4pPr algn="ctr" defTabSz="457200" rtl="0" eaLnBrk="0" fontAlgn="base" hangingPunct="0">
        <a:spcBef>
          <a:spcPct val="0"/>
        </a:spcBef>
        <a:spcAft>
          <a:spcPct val="0"/>
        </a:spcAft>
        <a:defRPr sz="3200">
          <a:solidFill>
            <a:srgbClr val="FFFFFF"/>
          </a:solidFill>
          <a:latin typeface="Calibri" pitchFamily="34" charset="0"/>
        </a:defRPr>
      </a:lvl4pPr>
      <a:lvl5pPr algn="ctr" defTabSz="457200" rtl="0" eaLnBrk="0" fontAlgn="base" hangingPunct="0">
        <a:spcBef>
          <a:spcPct val="0"/>
        </a:spcBef>
        <a:spcAft>
          <a:spcPct val="0"/>
        </a:spcAft>
        <a:defRPr sz="3200">
          <a:solidFill>
            <a:srgbClr val="FFFFFF"/>
          </a:solidFill>
          <a:latin typeface="Calibri" pitchFamily="34" charset="0"/>
        </a:defRPr>
      </a:lvl5pPr>
      <a:lvl6pPr marL="457200" algn="ctr" defTabSz="457200" rtl="0" fontAlgn="base">
        <a:spcBef>
          <a:spcPct val="0"/>
        </a:spcBef>
        <a:spcAft>
          <a:spcPct val="0"/>
        </a:spcAft>
        <a:defRPr sz="3200">
          <a:solidFill>
            <a:srgbClr val="FFFFFF"/>
          </a:solidFill>
          <a:latin typeface="Calibri" pitchFamily="34" charset="0"/>
        </a:defRPr>
      </a:lvl6pPr>
      <a:lvl7pPr marL="914400" algn="ctr" defTabSz="457200" rtl="0" fontAlgn="base">
        <a:spcBef>
          <a:spcPct val="0"/>
        </a:spcBef>
        <a:spcAft>
          <a:spcPct val="0"/>
        </a:spcAft>
        <a:defRPr sz="3200">
          <a:solidFill>
            <a:srgbClr val="FFFFFF"/>
          </a:solidFill>
          <a:latin typeface="Calibri" pitchFamily="34" charset="0"/>
        </a:defRPr>
      </a:lvl7pPr>
      <a:lvl8pPr marL="1371600" algn="ctr" defTabSz="457200" rtl="0" fontAlgn="base">
        <a:spcBef>
          <a:spcPct val="0"/>
        </a:spcBef>
        <a:spcAft>
          <a:spcPct val="0"/>
        </a:spcAft>
        <a:defRPr sz="3200">
          <a:solidFill>
            <a:srgbClr val="FFFFFF"/>
          </a:solidFill>
          <a:latin typeface="Calibri" pitchFamily="34" charset="0"/>
        </a:defRPr>
      </a:lvl8pPr>
      <a:lvl9pPr marL="1828800" algn="ctr" defTabSz="457200" rtl="0" fontAlgn="base">
        <a:spcBef>
          <a:spcPct val="0"/>
        </a:spcBef>
        <a:spcAft>
          <a:spcPct val="0"/>
        </a:spcAft>
        <a:defRPr sz="3200">
          <a:solidFill>
            <a:srgbClr val="FFFFFF"/>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E60147D8-B92B-4E91-A92B-5E7848F077D9}"/>
              </a:ext>
            </a:extLst>
          </p:cNvPr>
          <p:cNvSpPr>
            <a:spLocks noGrp="1"/>
          </p:cNvSpPr>
          <p:nvPr>
            <p:ph type="ctrTitle"/>
          </p:nvPr>
        </p:nvSpPr>
        <p:spPr>
          <a:xfrm>
            <a:off x="685800" y="989013"/>
            <a:ext cx="7772400" cy="2709862"/>
          </a:xfrm>
        </p:spPr>
        <p:txBody>
          <a:bodyPr/>
          <a:lstStyle/>
          <a:p>
            <a:pPr eaLnBrk="1" hangingPunct="1">
              <a:lnSpc>
                <a:spcPct val="150000"/>
              </a:lnSpc>
            </a:pPr>
            <a:br>
              <a:rPr lang="en-US" altLang="en-US">
                <a:solidFill>
                  <a:schemeClr val="bg1"/>
                </a:solidFill>
              </a:rPr>
            </a:br>
            <a:r>
              <a:rPr lang="en-US" altLang="en-US">
                <a:solidFill>
                  <a:schemeClr val="bg1"/>
                </a:solidFill>
              </a:rPr>
              <a:t>GAUTENG PROVINCE</a:t>
            </a:r>
            <a:br>
              <a:rPr lang="en-US" altLang="en-US">
                <a:solidFill>
                  <a:schemeClr val="bg1"/>
                </a:solidFill>
              </a:rPr>
            </a:br>
            <a:r>
              <a:rPr lang="en-US" altLang="en-US" b="1"/>
              <a:t>Combined Provincial Peer Review Teams' feedback on Peer Review Status Determination of February 2016</a:t>
            </a:r>
            <a:br>
              <a:rPr lang="en-ZA" altLang="en-US" b="1"/>
            </a:br>
            <a:br>
              <a:rPr lang="en-US" altLang="en-US">
                <a:solidFill>
                  <a:schemeClr val="bg1"/>
                </a:solidFill>
              </a:rPr>
            </a:br>
            <a:endParaRPr lang="en-US" altLang="en-US">
              <a:solidFill>
                <a:schemeClr val="bg1"/>
              </a:solidFill>
            </a:endParaRPr>
          </a:p>
        </p:txBody>
      </p:sp>
      <p:sp>
        <p:nvSpPr>
          <p:cNvPr id="13315" name="Subtitle 2">
            <a:extLst>
              <a:ext uri="{FF2B5EF4-FFF2-40B4-BE49-F238E27FC236}">
                <a16:creationId xmlns:a16="http://schemas.microsoft.com/office/drawing/2014/main" id="{506EF599-62BC-4E43-8081-2CEC821A64F1}"/>
              </a:ext>
            </a:extLst>
          </p:cNvPr>
          <p:cNvSpPr>
            <a:spLocks noGrp="1"/>
          </p:cNvSpPr>
          <p:nvPr>
            <p:ph type="subTitle" idx="1"/>
          </p:nvPr>
        </p:nvSpPr>
        <p:spPr>
          <a:xfrm>
            <a:off x="2838450" y="3698875"/>
            <a:ext cx="6400800" cy="1543050"/>
          </a:xfrm>
        </p:spPr>
        <p:txBody>
          <a:bodyPr/>
          <a:lstStyle/>
          <a:p>
            <a:pPr algn="l">
              <a:spcBef>
                <a:spcPct val="0"/>
              </a:spcBef>
            </a:pPr>
            <a:endParaRPr lang="en-US" altLang="en-US" sz="2000">
              <a:solidFill>
                <a:schemeClr val="bg1"/>
              </a:solidFill>
            </a:endParaRPr>
          </a:p>
          <a:p>
            <a:pPr algn="l">
              <a:spcBef>
                <a:spcPct val="0"/>
              </a:spcBef>
            </a:pPr>
            <a:endParaRPr lang="en-US" altLang="en-US" sz="2000">
              <a:solidFill>
                <a:schemeClr val="bg1"/>
              </a:solidFill>
            </a:endParaRPr>
          </a:p>
          <a:p>
            <a:pPr algn="l">
              <a:spcBef>
                <a:spcPct val="0"/>
              </a:spcBef>
            </a:pPr>
            <a:r>
              <a:rPr lang="en-US" altLang="en-US" sz="2400" i="1">
                <a:solidFill>
                  <a:schemeClr val="bg1"/>
                </a:solidFill>
              </a:rPr>
              <a:t>Birchwood  Hotel Johannesburg  21</a:t>
            </a:r>
            <a:r>
              <a:rPr lang="en-US" altLang="en-US" sz="2400" i="1" baseline="30000">
                <a:solidFill>
                  <a:schemeClr val="bg1"/>
                </a:solidFill>
              </a:rPr>
              <a:t>st</a:t>
            </a:r>
            <a:r>
              <a:rPr lang="en-US" altLang="en-US" sz="2400" i="1">
                <a:solidFill>
                  <a:schemeClr val="bg1"/>
                </a:solidFill>
              </a:rPr>
              <a:t> April 2016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05D16B40-60B0-4F27-8D9B-C0E26487553B}"/>
              </a:ext>
            </a:extLst>
          </p:cNvPr>
          <p:cNvGraphicFramePr>
            <a:graphicFrameLocks noGrp="1"/>
          </p:cNvGraphicFramePr>
          <p:nvPr>
            <p:ph idx="1"/>
          </p:nvPr>
        </p:nvGraphicFramePr>
        <p:xfrm>
          <a:off x="169863" y="1219200"/>
          <a:ext cx="8847137" cy="5788025"/>
        </p:xfrm>
        <a:graphic>
          <a:graphicData uri="http://schemas.openxmlformats.org/drawingml/2006/table">
            <a:tbl>
              <a:tblPr firstRow="1" bandRow="1">
                <a:tableStyleId>{5C22544A-7EE6-4342-B048-85BDC9FD1C3A}</a:tableStyleId>
              </a:tblPr>
              <a:tblGrid>
                <a:gridCol w="1563136">
                  <a:extLst>
                    <a:ext uri="{9D8B030D-6E8A-4147-A177-3AD203B41FA5}">
                      <a16:colId xmlns:a16="http://schemas.microsoft.com/office/drawing/2014/main" val="20000"/>
                    </a:ext>
                  </a:extLst>
                </a:gridCol>
                <a:gridCol w="1605670">
                  <a:extLst>
                    <a:ext uri="{9D8B030D-6E8A-4147-A177-3AD203B41FA5}">
                      <a16:colId xmlns:a16="http://schemas.microsoft.com/office/drawing/2014/main" val="20001"/>
                    </a:ext>
                  </a:extLst>
                </a:gridCol>
                <a:gridCol w="1233495">
                  <a:extLst>
                    <a:ext uri="{9D8B030D-6E8A-4147-A177-3AD203B41FA5}">
                      <a16:colId xmlns:a16="http://schemas.microsoft.com/office/drawing/2014/main" val="20002"/>
                    </a:ext>
                  </a:extLst>
                </a:gridCol>
                <a:gridCol w="1339831">
                  <a:extLst>
                    <a:ext uri="{9D8B030D-6E8A-4147-A177-3AD203B41FA5}">
                      <a16:colId xmlns:a16="http://schemas.microsoft.com/office/drawing/2014/main" val="20003"/>
                    </a:ext>
                  </a:extLst>
                </a:gridCol>
                <a:gridCol w="1595037">
                  <a:extLst>
                    <a:ext uri="{9D8B030D-6E8A-4147-A177-3AD203B41FA5}">
                      <a16:colId xmlns:a16="http://schemas.microsoft.com/office/drawing/2014/main" val="20004"/>
                    </a:ext>
                  </a:extLst>
                </a:gridCol>
                <a:gridCol w="1509968">
                  <a:extLst>
                    <a:ext uri="{9D8B030D-6E8A-4147-A177-3AD203B41FA5}">
                      <a16:colId xmlns:a16="http://schemas.microsoft.com/office/drawing/2014/main" val="20005"/>
                    </a:ext>
                  </a:extLst>
                </a:gridCol>
              </a:tblGrid>
              <a:tr h="426743">
                <a:tc>
                  <a:txBody>
                    <a:bodyPr/>
                    <a:lstStyle/>
                    <a:p>
                      <a:r>
                        <a:rPr lang="en-ZA" sz="1100" dirty="0"/>
                        <a:t>Issues</a:t>
                      </a:r>
                    </a:p>
                  </a:txBody>
                  <a:tcPr marL="91449" marR="91449" marT="45723" marB="45723"/>
                </a:tc>
                <a:tc>
                  <a:txBody>
                    <a:bodyPr/>
                    <a:lstStyle/>
                    <a:p>
                      <a:r>
                        <a:rPr lang="en-ZA" sz="1100" dirty="0"/>
                        <a:t>EKURHULENI</a:t>
                      </a:r>
                    </a:p>
                  </a:txBody>
                  <a:tcPr marL="91449" marR="91449" marT="45723" marB="45723"/>
                </a:tc>
                <a:tc>
                  <a:txBody>
                    <a:bodyPr/>
                    <a:lstStyle/>
                    <a:p>
                      <a:r>
                        <a:rPr lang="en-ZA" sz="1100" dirty="0"/>
                        <a:t>JOHANNESBURG</a:t>
                      </a:r>
                    </a:p>
                  </a:txBody>
                  <a:tcPr marL="91449" marR="91449" marT="45723" marB="45723"/>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ZA" sz="1100" dirty="0"/>
                        <a:t>TSHWANE</a:t>
                      </a:r>
                    </a:p>
                    <a:p>
                      <a:endParaRPr lang="en-ZA" sz="1100" dirty="0"/>
                    </a:p>
                  </a:txBody>
                  <a:tcPr marL="91449" marR="91449" marT="45723" marB="45723"/>
                </a:tc>
                <a:tc>
                  <a:txBody>
                    <a:bodyPr/>
                    <a:lstStyle/>
                    <a:p>
                      <a:r>
                        <a:rPr lang="en-ZA" sz="1100" dirty="0"/>
                        <a:t>SEDIBENG</a:t>
                      </a:r>
                    </a:p>
                  </a:txBody>
                  <a:tcPr marL="91449" marR="91449" marT="45723" marB="45723"/>
                </a:tc>
                <a:tc>
                  <a:txBody>
                    <a:bodyPr/>
                    <a:lstStyle/>
                    <a:p>
                      <a:r>
                        <a:rPr lang="en-ZA" sz="1100" dirty="0"/>
                        <a:t>WEST RAND</a:t>
                      </a:r>
                    </a:p>
                  </a:txBody>
                  <a:tcPr marL="91449" marR="91449" marT="45723" marB="45723"/>
                </a:tc>
                <a:extLst>
                  <a:ext uri="{0D108BD9-81ED-4DB2-BD59-A6C34878D82A}">
                    <a16:rowId xmlns:a16="http://schemas.microsoft.com/office/drawing/2014/main" val="10000"/>
                  </a:ext>
                </a:extLst>
              </a:tr>
              <a:tr h="523404">
                <a:tc>
                  <a:txBody>
                    <a:bodyPr/>
                    <a:lstStyle/>
                    <a:p>
                      <a:r>
                        <a:rPr lang="en-ZA" sz="1200" b="1" dirty="0"/>
                        <a:t>PROVINCE/DISTRICTS REVIEWED</a:t>
                      </a:r>
                    </a:p>
                  </a:txBody>
                  <a:tcPr marL="9526" marR="9526" marT="9526" marB="0"/>
                </a:tc>
                <a:tc>
                  <a:txBody>
                    <a:bodyPr/>
                    <a:lstStyle/>
                    <a:p>
                      <a:pPr marL="0" indent="0">
                        <a:buFont typeface="Arial" pitchFamily="34" charset="0"/>
                        <a:buNone/>
                      </a:pPr>
                      <a:r>
                        <a:rPr lang="en-US" sz="1200" b="1" kern="1200" dirty="0">
                          <a:solidFill>
                            <a:schemeClr val="dk1"/>
                          </a:solidFill>
                          <a:effectLst/>
                          <a:latin typeface="+mn-lt"/>
                          <a:ea typeface="+mn-ea"/>
                          <a:cs typeface="+mn-cs"/>
                        </a:rPr>
                        <a:t>NC-ZF </a:t>
                      </a:r>
                      <a:r>
                        <a:rPr lang="en-US" sz="1200" b="1" kern="1200" dirty="0" err="1">
                          <a:solidFill>
                            <a:schemeClr val="dk1"/>
                          </a:solidFill>
                          <a:effectLst/>
                          <a:latin typeface="+mn-lt"/>
                          <a:ea typeface="+mn-ea"/>
                          <a:cs typeface="+mn-cs"/>
                        </a:rPr>
                        <a:t>Mgcawu</a:t>
                      </a:r>
                      <a:r>
                        <a:rPr lang="en-US" sz="1200" b="1" kern="1200" dirty="0">
                          <a:solidFill>
                            <a:schemeClr val="dk1"/>
                          </a:solidFill>
                          <a:effectLst/>
                          <a:latin typeface="+mn-lt"/>
                          <a:ea typeface="+mn-ea"/>
                          <a:cs typeface="+mn-cs"/>
                        </a:rPr>
                        <a:t> and </a:t>
                      </a:r>
                      <a:r>
                        <a:rPr lang="en-US" sz="1200" b="1" kern="1200" dirty="0" err="1">
                          <a:solidFill>
                            <a:schemeClr val="dk1"/>
                          </a:solidFill>
                          <a:effectLst/>
                          <a:latin typeface="+mn-lt"/>
                          <a:ea typeface="+mn-ea"/>
                          <a:cs typeface="+mn-cs"/>
                        </a:rPr>
                        <a:t>Prixley</a:t>
                      </a:r>
                      <a:r>
                        <a:rPr lang="en-US" sz="1200" b="1" kern="1200" dirty="0">
                          <a:solidFill>
                            <a:schemeClr val="dk1"/>
                          </a:solidFill>
                          <a:effectLst/>
                          <a:latin typeface="+mn-lt"/>
                          <a:ea typeface="+mn-ea"/>
                          <a:cs typeface="+mn-cs"/>
                        </a:rPr>
                        <a:t> </a:t>
                      </a:r>
                      <a:r>
                        <a:rPr lang="en-US" sz="1200" b="1" kern="1200" dirty="0" err="1">
                          <a:solidFill>
                            <a:schemeClr val="dk1"/>
                          </a:solidFill>
                          <a:effectLst/>
                          <a:latin typeface="+mn-lt"/>
                          <a:ea typeface="+mn-ea"/>
                          <a:cs typeface="+mn-cs"/>
                        </a:rPr>
                        <a:t>Kasemme</a:t>
                      </a:r>
                      <a:endParaRPr lang="en-US" sz="1200" b="1" dirty="0">
                        <a:latin typeface="+mn-lt"/>
                      </a:endParaRPr>
                    </a:p>
                  </a:txBody>
                  <a:tcPr marL="9526" marR="9526" marT="9526" marB="0"/>
                </a:tc>
                <a:tc>
                  <a:txBody>
                    <a:bodyPr/>
                    <a:lstStyle/>
                    <a:p>
                      <a:pPr marL="171450" indent="-171450">
                        <a:buFont typeface="Arial" pitchFamily="34" charset="0"/>
                        <a:buChar char="•"/>
                      </a:pPr>
                      <a:endParaRPr lang="en-US" sz="1200" b="1" dirty="0">
                        <a:latin typeface="+mn-lt"/>
                      </a:endParaRPr>
                    </a:p>
                  </a:txBody>
                  <a:tcPr marL="9526" marR="9526" marT="9526" marB="0"/>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a:solidFill>
                            <a:schemeClr val="dk1"/>
                          </a:solidFill>
                          <a:effectLst/>
                          <a:latin typeface="+mn-lt"/>
                          <a:ea typeface="+mn-ea"/>
                          <a:cs typeface="+mn-cs"/>
                        </a:rPr>
                        <a:t>LP-Vhembe District health</a:t>
                      </a:r>
                      <a:endParaRPr lang="en-US" sz="1200" b="1" dirty="0">
                        <a:latin typeface="+mn-lt"/>
                      </a:endParaRPr>
                    </a:p>
                  </a:txBody>
                  <a:tcPr marL="9526" marR="9526" marT="9526" marB="0"/>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a:solidFill>
                            <a:schemeClr val="dk1"/>
                          </a:solidFill>
                          <a:effectLst/>
                          <a:latin typeface="+mn-lt"/>
                          <a:ea typeface="+mn-ea"/>
                          <a:cs typeface="+mn-cs"/>
                        </a:rPr>
                        <a:t>LP-Vhembe District health</a:t>
                      </a:r>
                      <a:endParaRPr lang="en-US" sz="1200" b="1" dirty="0">
                        <a:latin typeface="+mn-lt"/>
                      </a:endParaRPr>
                    </a:p>
                  </a:txBody>
                  <a:tcPr marL="9526" marR="9526" marT="9526" marB="0"/>
                </a:tc>
                <a:tc>
                  <a:txBody>
                    <a:bodyPr/>
                    <a:lstStyle/>
                    <a:p>
                      <a:pPr marL="0" indent="0">
                        <a:buFont typeface="Arial" pitchFamily="34" charset="0"/>
                        <a:buNone/>
                      </a:pPr>
                      <a:r>
                        <a:rPr lang="en-US" sz="1100" b="1" kern="1200" dirty="0">
                          <a:solidFill>
                            <a:schemeClr val="dk1"/>
                          </a:solidFill>
                          <a:effectLst/>
                          <a:latin typeface="+mn-lt"/>
                          <a:ea typeface="+mn-ea"/>
                          <a:cs typeface="+mn-cs"/>
                        </a:rPr>
                        <a:t>LP-Sekhukhune, Capricorn, Mopani Districts</a:t>
                      </a:r>
                      <a:endParaRPr lang="en-US" sz="1100" dirty="0">
                        <a:latin typeface="+mn-lt"/>
                      </a:endParaRPr>
                    </a:p>
                  </a:txBody>
                  <a:tcPr marL="9526" marR="9526" marT="9526" marB="0"/>
                </a:tc>
                <a:extLst>
                  <a:ext uri="{0D108BD9-81ED-4DB2-BD59-A6C34878D82A}">
                    <a16:rowId xmlns:a16="http://schemas.microsoft.com/office/drawing/2014/main" val="10001"/>
                  </a:ext>
                </a:extLst>
              </a:tr>
              <a:tr h="776215">
                <a:tc>
                  <a:txBody>
                    <a:bodyPr/>
                    <a:lstStyle/>
                    <a:p>
                      <a:pPr algn="l" fontAlgn="t"/>
                      <a:r>
                        <a:rPr lang="en-US" sz="1200" b="1" kern="1200" dirty="0">
                          <a:solidFill>
                            <a:schemeClr val="dk1"/>
                          </a:solidFill>
                          <a:effectLst/>
                          <a:latin typeface="+mn-lt"/>
                          <a:ea typeface="+mn-ea"/>
                          <a:cs typeface="+mn-cs"/>
                        </a:rPr>
                        <a:t>September meeting </a:t>
                      </a:r>
                      <a:endParaRPr lang="en-US" sz="1200" b="1" i="0" u="none" strike="noStrike" dirty="0">
                        <a:solidFill>
                          <a:srgbClr val="000000"/>
                        </a:solidFill>
                        <a:effectLst/>
                        <a:latin typeface="+mn-lt"/>
                      </a:endParaRPr>
                    </a:p>
                  </a:txBody>
                  <a:tcPr marL="9526" marR="9526" marT="9526" marB="0"/>
                </a:tc>
                <a:tc gridSpan="5">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a:solidFill>
                            <a:schemeClr val="dk1"/>
                          </a:solidFill>
                          <a:effectLst/>
                          <a:latin typeface="+mn-lt"/>
                          <a:ea typeface="+mn-ea"/>
                          <a:cs typeface="+mn-cs"/>
                        </a:rPr>
                        <a:t>1.The workshop was beneficial it helped to clarify a lot of issues and we learnt a lot from best practices.</a:t>
                      </a:r>
                      <a:endParaRPr lang="en-ZA" sz="1200" b="1" kern="1200" dirty="0">
                        <a:solidFill>
                          <a:schemeClr val="dk1"/>
                        </a:solidFill>
                        <a:effectLst/>
                        <a:latin typeface="+mn-lt"/>
                        <a:ea typeface="+mn-ea"/>
                        <a:cs typeface="+mn-cs"/>
                      </a:endParaRPr>
                    </a:p>
                    <a:p>
                      <a:pPr lvl="0"/>
                      <a:r>
                        <a:rPr lang="en-US" sz="1200" b="1" kern="1200" dirty="0">
                          <a:solidFill>
                            <a:schemeClr val="dk1"/>
                          </a:solidFill>
                          <a:effectLst/>
                          <a:latin typeface="+mn-lt"/>
                          <a:ea typeface="+mn-ea"/>
                          <a:cs typeface="+mn-cs"/>
                        </a:rPr>
                        <a:t>2. Had tools given to the District 3.Benchmark from  best performing Facility 4.Explanation and preparation of conducting reviews. 5. Meeting had the best outcomes 6. Allocation of facilities  7.Distribution of Draft version 15 manual 8.Some District presented the best practices .9.</a:t>
                      </a:r>
                      <a:r>
                        <a:rPr lang="en-ZA" sz="1200" b="1" kern="1200" dirty="0">
                          <a:solidFill>
                            <a:schemeClr val="dk1"/>
                          </a:solidFill>
                          <a:effectLst/>
                          <a:latin typeface="+mn-lt"/>
                          <a:ea typeface="+mn-ea"/>
                          <a:cs typeface="+mn-cs"/>
                        </a:rPr>
                        <a:t> This was well organised and informative. </a:t>
                      </a:r>
                      <a:endParaRPr lang="en-US" sz="1200" b="1" dirty="0">
                        <a:latin typeface="+mn-lt"/>
                      </a:endParaRPr>
                    </a:p>
                  </a:txBody>
                  <a:tcPr marL="9526" marR="9526"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lvl="0"/>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extLst>
                  <a:ext uri="{0D108BD9-81ED-4DB2-BD59-A6C34878D82A}">
                    <a16:rowId xmlns:a16="http://schemas.microsoft.com/office/drawing/2014/main" val="10002"/>
                  </a:ext>
                </a:extLst>
              </a:tr>
              <a:tr h="1106860">
                <a:tc>
                  <a:txBody>
                    <a:bodyPr/>
                    <a:lstStyle/>
                    <a:p>
                      <a:pPr algn="l" fontAlgn="t"/>
                      <a:r>
                        <a:rPr lang="en-US" sz="1200" b="1" kern="1200" dirty="0">
                          <a:solidFill>
                            <a:schemeClr val="dk1"/>
                          </a:solidFill>
                          <a:effectLst/>
                          <a:latin typeface="+mn-lt"/>
                          <a:ea typeface="+mn-ea"/>
                          <a:cs typeface="+mn-cs"/>
                        </a:rPr>
                        <a:t>December meeting </a:t>
                      </a:r>
                      <a:endParaRPr lang="en-US" sz="1200" b="1" i="0" u="none" strike="noStrike" dirty="0">
                        <a:solidFill>
                          <a:srgbClr val="000000"/>
                        </a:solidFill>
                        <a:effectLst/>
                        <a:latin typeface="+mn-lt"/>
                      </a:endParaRPr>
                    </a:p>
                  </a:txBody>
                  <a:tcPr marL="9526" marR="9526" marT="9526" marB="0"/>
                </a:tc>
                <a:tc gridSpan="5">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1. It really assisted especially with travelling arrangements and accommodation 2. Only one candidate was appointed or nominated to attend the meeting. 3. It was preparation for Peer Review, whereby we met one another with visitors for the District.  4.Meeting with MEC and arrangements were done. Limpopo versus Sedibeng District. 5. Provincial meeting held . 6. Teams were allocated 7. Tools were discussed some elements removed 8. </a:t>
                      </a:r>
                      <a:r>
                        <a:rPr lang="en-ZA" sz="1200" b="1" kern="1200" dirty="0">
                          <a:solidFill>
                            <a:schemeClr val="dk1"/>
                          </a:solidFill>
                          <a:effectLst/>
                          <a:latin typeface="+mn-lt"/>
                          <a:ea typeface="+mn-ea"/>
                          <a:cs typeface="+mn-cs"/>
                        </a:rPr>
                        <a:t>This was well organised and informative but information reached us very late.</a:t>
                      </a:r>
                    </a:p>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endParaRPr lang="en-US" sz="1200" b="1" dirty="0">
                        <a:latin typeface="+mn-lt"/>
                      </a:endParaRPr>
                    </a:p>
                  </a:txBody>
                  <a:tcPr marL="9526" marR="9526" marT="9526" marB="0"/>
                </a:tc>
                <a:tc hMerge="1">
                  <a:txBody>
                    <a:bodyPr/>
                    <a:lstStyle/>
                    <a:p>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000" dirty="0">
                        <a:latin typeface="+mn-lt"/>
                      </a:endParaRPr>
                    </a:p>
                  </a:txBody>
                  <a:tcPr marL="9525" marR="9525" marT="9526" marB="0"/>
                </a:tc>
                <a:tc hMerge="1">
                  <a:txBody>
                    <a:bodyPr/>
                    <a:lstStyle/>
                    <a:p>
                      <a:pPr marL="171450" indent="-171450">
                        <a:buFont typeface="Arial" pitchFamily="34" charset="0"/>
                        <a:buChar char="•"/>
                      </a:pPr>
                      <a:endParaRPr lang="en-US" sz="1100" dirty="0">
                        <a:latin typeface="+mn-lt"/>
                      </a:endParaRPr>
                    </a:p>
                  </a:txBody>
                  <a:tcPr marL="9525" marR="9525" marT="9526" marB="0"/>
                </a:tc>
                <a:extLst>
                  <a:ext uri="{0D108BD9-81ED-4DB2-BD59-A6C34878D82A}">
                    <a16:rowId xmlns:a16="http://schemas.microsoft.com/office/drawing/2014/main" val="10003"/>
                  </a:ext>
                </a:extLst>
              </a:tr>
              <a:tr h="923971">
                <a:tc>
                  <a:txBody>
                    <a:bodyPr/>
                    <a:lstStyle/>
                    <a:p>
                      <a:pPr marL="0" marR="0" lvl="1" indent="0" algn="l" defTabSz="457200" rtl="0" eaLnBrk="1" fontAlgn="t"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Software preparation</a:t>
                      </a:r>
                      <a:endParaRPr lang="en-ZA" sz="1200" b="1" kern="1200" dirty="0">
                        <a:solidFill>
                          <a:schemeClr val="dk1"/>
                        </a:solidFill>
                        <a:effectLst/>
                        <a:latin typeface="+mn-lt"/>
                        <a:ea typeface="+mn-ea"/>
                        <a:cs typeface="+mn-cs"/>
                      </a:endParaRPr>
                    </a:p>
                  </a:txBody>
                  <a:tcPr marL="9526" marR="9526" marT="9526" marB="0"/>
                </a:tc>
                <a:tc gridSpan="5">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1. The manual was user friendly 2. Two (2) team members were having capturing right 3. Only two(2) people were allowed to capture. 4. Passwords were provided without training. 5. Crash course was done at our District regarding soft ware i.e. capturing and the use of the system. 6. </a:t>
                      </a:r>
                      <a:r>
                        <a:rPr lang="en-ZA" sz="1200" b="1" kern="1200" dirty="0">
                          <a:solidFill>
                            <a:schemeClr val="dk1"/>
                          </a:solidFill>
                          <a:effectLst/>
                          <a:latin typeface="+mn-lt"/>
                          <a:ea typeface="+mn-ea"/>
                          <a:cs typeface="+mn-cs"/>
                        </a:rPr>
                        <a:t>It was OK but too late sent to us and the on-line capturing of data was problematic as the network was unstable and this resulted in things having to be recaptured.</a:t>
                      </a:r>
                      <a:endParaRPr lang="en-US" sz="1200" b="1" dirty="0">
                        <a:latin typeface="+mn-lt"/>
                      </a:endParaRPr>
                    </a:p>
                  </a:txBody>
                  <a:tcPr marL="9526" marR="9526" marT="9526" marB="0"/>
                </a:tc>
                <a:tc hMerge="1">
                  <a:txBody>
                    <a:bodyPr/>
                    <a:lstStyle/>
                    <a:p>
                      <a:endParaRPr lang="en-US" sz="1100" dirty="0">
                        <a:latin typeface="+mn-lt"/>
                      </a:endParaRPr>
                    </a:p>
                  </a:txBody>
                  <a:tcPr marL="9525" marR="9525" marT="9526" marB="0"/>
                </a:tc>
                <a:tc hMerge="1">
                  <a:txBody>
                    <a:bodyPr/>
                    <a:lstStyle/>
                    <a:p>
                      <a:pPr lvl="0"/>
                      <a:endParaRPr lang="en-US" sz="1100" dirty="0">
                        <a:latin typeface="+mn-lt"/>
                      </a:endParaRPr>
                    </a:p>
                  </a:txBody>
                  <a:tcPr marL="9525" marR="9525" marT="9526" marB="0"/>
                </a:tc>
                <a:tc hMerge="1">
                  <a:txBody>
                    <a:bodyPr/>
                    <a:lstStyle/>
                    <a:p>
                      <a:pPr lvl="0"/>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extLst>
                  <a:ext uri="{0D108BD9-81ED-4DB2-BD59-A6C34878D82A}">
                    <a16:rowId xmlns:a16="http://schemas.microsoft.com/office/drawing/2014/main" val="10004"/>
                  </a:ext>
                </a:extLst>
              </a:tr>
              <a:tr h="1106860">
                <a:tc>
                  <a:txBody>
                    <a:bodyPr/>
                    <a:lstStyle/>
                    <a:p>
                      <a:pPr algn="l" fontAlgn="t"/>
                      <a:r>
                        <a:rPr lang="en-US" sz="1200" b="1" kern="1200" dirty="0">
                          <a:solidFill>
                            <a:schemeClr val="dk1"/>
                          </a:solidFill>
                          <a:effectLst/>
                          <a:latin typeface="+mn-lt"/>
                          <a:ea typeface="+mn-ea"/>
                          <a:cs typeface="+mn-cs"/>
                        </a:rPr>
                        <a:t>Communication to peer reviewers before it started (1 February</a:t>
                      </a:r>
                      <a:endParaRPr lang="en-US" sz="1200" b="1" i="0" u="none" strike="noStrike" dirty="0">
                        <a:solidFill>
                          <a:srgbClr val="000000"/>
                        </a:solidFill>
                        <a:effectLst/>
                        <a:latin typeface="+mn-lt"/>
                      </a:endParaRPr>
                    </a:p>
                  </a:txBody>
                  <a:tcPr marL="9526" marR="9526" marT="9526" marB="0"/>
                </a:tc>
                <a:tc gridSpan="5">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1. Good 2. We managed to communicate with the nominated person in advanced 3. Communication was provided regarding accommodation, transport, contact person of the host district. 4. Material for use during reviews including Manuals, Checklist and Dashboard were provided 5. The duration of the Peer Reviews was communicated.6. </a:t>
                      </a:r>
                      <a:r>
                        <a:rPr lang="en-ZA" sz="1200" b="1" kern="1200" dirty="0">
                          <a:solidFill>
                            <a:schemeClr val="dk1"/>
                          </a:solidFill>
                          <a:effectLst/>
                          <a:latin typeface="+mn-lt"/>
                          <a:ea typeface="+mn-ea"/>
                          <a:cs typeface="+mn-cs"/>
                        </a:rPr>
                        <a:t>The general communication was well done except the communication regarding the accommodation and travel arrangements.  7. The communication was not well in time and at the last minute causing some challenges </a:t>
                      </a:r>
                      <a:endParaRPr lang="en-US" sz="1200" b="1" dirty="0">
                        <a:latin typeface="+mn-lt"/>
                      </a:endParaRPr>
                    </a:p>
                  </a:txBody>
                  <a:tcPr marL="9526" marR="9526" marT="9526" marB="0"/>
                </a:tc>
                <a:tc hMerge="1">
                  <a:txBody>
                    <a:bodyPr/>
                    <a:lstStyle/>
                    <a:p>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extLst>
                  <a:ext uri="{0D108BD9-81ED-4DB2-BD59-A6C34878D82A}">
                    <a16:rowId xmlns:a16="http://schemas.microsoft.com/office/drawing/2014/main" val="10005"/>
                  </a:ext>
                </a:extLst>
              </a:tr>
              <a:tr h="923971">
                <a:tc>
                  <a:txBody>
                    <a:bodyPr/>
                    <a:lstStyle/>
                    <a:p>
                      <a:pPr marL="0" marR="0" lvl="1" indent="0" algn="l" defTabSz="457200" rtl="0" eaLnBrk="1" fontAlgn="t"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Any other comments on preparation</a:t>
                      </a:r>
                      <a:endParaRPr lang="en-ZA" sz="1200" b="1" kern="1200" dirty="0">
                        <a:solidFill>
                          <a:schemeClr val="dk1"/>
                        </a:solidFill>
                        <a:effectLst/>
                        <a:latin typeface="+mn-lt"/>
                        <a:ea typeface="+mn-ea"/>
                        <a:cs typeface="+mn-cs"/>
                      </a:endParaRPr>
                    </a:p>
                    <a:p>
                      <a:pPr algn="l" fontAlgn="t"/>
                      <a:endParaRPr lang="en-US" sz="1200" b="1" i="0" u="none" strike="noStrike" dirty="0">
                        <a:solidFill>
                          <a:srgbClr val="000000"/>
                        </a:solidFill>
                        <a:effectLst/>
                        <a:latin typeface="+mn-lt"/>
                      </a:endParaRPr>
                    </a:p>
                  </a:txBody>
                  <a:tcPr marL="9526" marR="9526" marT="9526" marB="0"/>
                </a:tc>
                <a:tc gridSpan="5">
                  <a:txBody>
                    <a:bodyPr/>
                    <a:lstStyle/>
                    <a:p>
                      <a:pPr lvl="0"/>
                      <a:r>
                        <a:rPr lang="en-US" sz="1200" b="1" kern="1200" dirty="0">
                          <a:solidFill>
                            <a:schemeClr val="dk1"/>
                          </a:solidFill>
                          <a:effectLst/>
                          <a:latin typeface="+mn-lt"/>
                          <a:ea typeface="+mn-ea"/>
                          <a:cs typeface="+mn-cs"/>
                        </a:rPr>
                        <a:t>1. The District managed to organize evaluation tools for the assessors 2. We were escorted to the relevant facilities</a:t>
                      </a:r>
                      <a:endParaRPr lang="en-ZA" sz="1200" b="1"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3. Facilities were supported by their District Managers. 4. </a:t>
                      </a:r>
                      <a:r>
                        <a:rPr lang="en-ZA" sz="1200" b="1" kern="1200" dirty="0">
                          <a:solidFill>
                            <a:schemeClr val="dk1"/>
                          </a:solidFill>
                          <a:effectLst/>
                          <a:latin typeface="+mn-lt"/>
                          <a:ea typeface="+mn-ea"/>
                          <a:cs typeface="+mn-cs"/>
                        </a:rPr>
                        <a:t>Should be done in time and all the tools needed circulated well in advance to ensure that everybody to have it</a:t>
                      </a:r>
                    </a:p>
                    <a:p>
                      <a:pPr lvl="0"/>
                      <a:endParaRPr lang="en-ZA" sz="1200" b="1" kern="1200" dirty="0">
                        <a:solidFill>
                          <a:schemeClr val="dk1"/>
                        </a:solidFill>
                        <a:effectLst/>
                        <a:latin typeface="+mn-lt"/>
                        <a:ea typeface="+mn-ea"/>
                        <a:cs typeface="+mn-cs"/>
                      </a:endParaRPr>
                    </a:p>
                    <a:p>
                      <a:pPr marL="0" indent="0">
                        <a:buFont typeface="Arial" pitchFamily="34" charset="0"/>
                        <a:buNone/>
                      </a:pPr>
                      <a:endParaRPr lang="en-US" sz="1200" b="1" dirty="0">
                        <a:latin typeface="+mn-lt"/>
                      </a:endParaRPr>
                    </a:p>
                  </a:txBody>
                  <a:tcPr marL="9526" marR="9526" marT="9526" marB="0"/>
                </a:tc>
                <a:tc hMerge="1">
                  <a:txBody>
                    <a:bodyPr/>
                    <a:lstStyle/>
                    <a:p>
                      <a:endParaRPr lang="en-US" sz="1100" dirty="0">
                        <a:latin typeface="+mn-lt"/>
                      </a:endParaRPr>
                    </a:p>
                  </a:txBody>
                  <a:tcPr marL="9525" marR="9525" marT="9526" marB="0"/>
                </a:tc>
                <a:tc hMerge="1">
                  <a:txBody>
                    <a:bodyPr/>
                    <a:lstStyle/>
                    <a:p>
                      <a:pPr marL="171450" indent="-171450">
                        <a:buFont typeface="Arial" pitchFamily="34" charset="0"/>
                        <a:buChar char="•"/>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171450" indent="-171450">
                        <a:buFont typeface="Arial" pitchFamily="34" charset="0"/>
                        <a:buChar char="•"/>
                      </a:pPr>
                      <a:endParaRPr lang="en-US" sz="1100" dirty="0">
                        <a:latin typeface="+mn-lt"/>
                      </a:endParaRPr>
                    </a:p>
                  </a:txBody>
                  <a:tcPr marL="9525" marR="9525" marT="9526" marB="0"/>
                </a:tc>
                <a:extLst>
                  <a:ext uri="{0D108BD9-81ED-4DB2-BD59-A6C34878D82A}">
                    <a16:rowId xmlns:a16="http://schemas.microsoft.com/office/drawing/2014/main" val="10006"/>
                  </a:ext>
                </a:extLst>
              </a:tr>
            </a:tbl>
          </a:graphicData>
        </a:graphic>
      </p:graphicFrame>
      <p:sp>
        <p:nvSpPr>
          <p:cNvPr id="14376" name="Title 1">
            <a:extLst>
              <a:ext uri="{FF2B5EF4-FFF2-40B4-BE49-F238E27FC236}">
                <a16:creationId xmlns:a16="http://schemas.microsoft.com/office/drawing/2014/main" id="{7ECA27B6-245C-458E-91B5-187B14BE6E6D}"/>
              </a:ext>
            </a:extLst>
          </p:cNvPr>
          <p:cNvSpPr>
            <a:spLocks noGrp="1"/>
          </p:cNvSpPr>
          <p:nvPr>
            <p:ph type="title"/>
          </p:nvPr>
        </p:nvSpPr>
        <p:spPr/>
        <p:txBody>
          <a:bodyPr/>
          <a:lstStyle/>
          <a:p>
            <a:br>
              <a:rPr lang="en-US" altLang="en-US" sz="1600" b="1"/>
            </a:br>
            <a:r>
              <a:rPr lang="en-US" altLang="en-US" sz="1600" b="1"/>
              <a:t>Comments on preparatory events/issues before peer review started on 1 February 2016 </a:t>
            </a:r>
            <a:br>
              <a:rPr lang="en-ZA" altLang="en-US" sz="1600" b="1"/>
            </a:br>
            <a:endParaRPr lang="en-US" altLang="en-US" sz="16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7162E2F5-0DD6-499C-89BA-B0C77C900562}"/>
              </a:ext>
            </a:extLst>
          </p:cNvPr>
          <p:cNvGraphicFramePr>
            <a:graphicFrameLocks noGrp="1"/>
          </p:cNvGraphicFramePr>
          <p:nvPr>
            <p:ph idx="1"/>
          </p:nvPr>
        </p:nvGraphicFramePr>
        <p:xfrm>
          <a:off x="169863" y="1219200"/>
          <a:ext cx="8847137" cy="4678363"/>
        </p:xfrm>
        <a:graphic>
          <a:graphicData uri="http://schemas.openxmlformats.org/drawingml/2006/table">
            <a:tbl>
              <a:tblPr firstRow="1" bandRow="1">
                <a:tableStyleId>{5C22544A-7EE6-4342-B048-85BDC9FD1C3A}</a:tableStyleId>
              </a:tblPr>
              <a:tblGrid>
                <a:gridCol w="1563136">
                  <a:extLst>
                    <a:ext uri="{9D8B030D-6E8A-4147-A177-3AD203B41FA5}">
                      <a16:colId xmlns:a16="http://schemas.microsoft.com/office/drawing/2014/main" val="20000"/>
                    </a:ext>
                  </a:extLst>
                </a:gridCol>
                <a:gridCol w="1605670">
                  <a:extLst>
                    <a:ext uri="{9D8B030D-6E8A-4147-A177-3AD203B41FA5}">
                      <a16:colId xmlns:a16="http://schemas.microsoft.com/office/drawing/2014/main" val="20001"/>
                    </a:ext>
                  </a:extLst>
                </a:gridCol>
                <a:gridCol w="1233495">
                  <a:extLst>
                    <a:ext uri="{9D8B030D-6E8A-4147-A177-3AD203B41FA5}">
                      <a16:colId xmlns:a16="http://schemas.microsoft.com/office/drawing/2014/main" val="20002"/>
                    </a:ext>
                  </a:extLst>
                </a:gridCol>
                <a:gridCol w="1339831">
                  <a:extLst>
                    <a:ext uri="{9D8B030D-6E8A-4147-A177-3AD203B41FA5}">
                      <a16:colId xmlns:a16="http://schemas.microsoft.com/office/drawing/2014/main" val="20003"/>
                    </a:ext>
                  </a:extLst>
                </a:gridCol>
                <a:gridCol w="1595037">
                  <a:extLst>
                    <a:ext uri="{9D8B030D-6E8A-4147-A177-3AD203B41FA5}">
                      <a16:colId xmlns:a16="http://schemas.microsoft.com/office/drawing/2014/main" val="20004"/>
                    </a:ext>
                  </a:extLst>
                </a:gridCol>
                <a:gridCol w="1509968">
                  <a:extLst>
                    <a:ext uri="{9D8B030D-6E8A-4147-A177-3AD203B41FA5}">
                      <a16:colId xmlns:a16="http://schemas.microsoft.com/office/drawing/2014/main" val="20005"/>
                    </a:ext>
                  </a:extLst>
                </a:gridCol>
              </a:tblGrid>
              <a:tr h="426714">
                <a:tc>
                  <a:txBody>
                    <a:bodyPr/>
                    <a:lstStyle/>
                    <a:p>
                      <a:r>
                        <a:rPr lang="en-ZA" sz="1100" dirty="0"/>
                        <a:t>Issues</a:t>
                      </a:r>
                    </a:p>
                  </a:txBody>
                  <a:tcPr marL="91449" marR="91449" marT="45717" marB="45717"/>
                </a:tc>
                <a:tc>
                  <a:txBody>
                    <a:bodyPr/>
                    <a:lstStyle/>
                    <a:p>
                      <a:r>
                        <a:rPr lang="en-ZA" sz="1100" dirty="0"/>
                        <a:t>EKURHULENI</a:t>
                      </a:r>
                    </a:p>
                  </a:txBody>
                  <a:tcPr marL="91449" marR="91449" marT="45717" marB="45717"/>
                </a:tc>
                <a:tc>
                  <a:txBody>
                    <a:bodyPr/>
                    <a:lstStyle/>
                    <a:p>
                      <a:r>
                        <a:rPr lang="en-ZA" sz="1100" dirty="0"/>
                        <a:t>JOHANNESBURG</a:t>
                      </a:r>
                    </a:p>
                  </a:txBody>
                  <a:tcPr marL="91449" marR="91449" marT="45717" marB="45717"/>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ZA" sz="1100" dirty="0"/>
                        <a:t>TSHWANE</a:t>
                      </a:r>
                    </a:p>
                    <a:p>
                      <a:endParaRPr lang="en-ZA" sz="1100" dirty="0"/>
                    </a:p>
                  </a:txBody>
                  <a:tcPr marL="91449" marR="91449" marT="45717" marB="45717"/>
                </a:tc>
                <a:tc>
                  <a:txBody>
                    <a:bodyPr/>
                    <a:lstStyle/>
                    <a:p>
                      <a:r>
                        <a:rPr lang="en-ZA" sz="1100" dirty="0"/>
                        <a:t>SEDIBENG</a:t>
                      </a:r>
                    </a:p>
                  </a:txBody>
                  <a:tcPr marL="91449" marR="91449" marT="45717" marB="45717"/>
                </a:tc>
                <a:tc>
                  <a:txBody>
                    <a:bodyPr/>
                    <a:lstStyle/>
                    <a:p>
                      <a:r>
                        <a:rPr lang="en-ZA" sz="1100" dirty="0"/>
                        <a:t>WEST RAND</a:t>
                      </a:r>
                    </a:p>
                  </a:txBody>
                  <a:tcPr marL="91449" marR="91449" marT="45717" marB="45717"/>
                </a:tc>
                <a:extLst>
                  <a:ext uri="{0D108BD9-81ED-4DB2-BD59-A6C34878D82A}">
                    <a16:rowId xmlns:a16="http://schemas.microsoft.com/office/drawing/2014/main" val="10000"/>
                  </a:ext>
                </a:extLst>
              </a:tr>
              <a:tr h="523331">
                <a:tc>
                  <a:txBody>
                    <a:bodyPr/>
                    <a:lstStyle/>
                    <a:p>
                      <a:r>
                        <a:rPr lang="en-ZA" sz="1200" b="1" dirty="0"/>
                        <a:t>PROVINCE/DISTRICTS REVIEWED</a:t>
                      </a:r>
                    </a:p>
                  </a:txBody>
                  <a:tcPr marL="9526" marR="9526" marT="9525" marB="0"/>
                </a:tc>
                <a:tc>
                  <a:txBody>
                    <a:bodyPr/>
                    <a:lstStyle/>
                    <a:p>
                      <a:pPr marL="0" indent="0">
                        <a:buFont typeface="Arial" pitchFamily="34" charset="0"/>
                        <a:buNone/>
                      </a:pPr>
                      <a:r>
                        <a:rPr lang="en-US" sz="1200" b="1" kern="1200" dirty="0">
                          <a:solidFill>
                            <a:schemeClr val="dk1"/>
                          </a:solidFill>
                          <a:effectLst/>
                          <a:latin typeface="+mn-lt"/>
                          <a:ea typeface="+mn-ea"/>
                          <a:cs typeface="+mn-cs"/>
                        </a:rPr>
                        <a:t>NC-ZF </a:t>
                      </a:r>
                      <a:r>
                        <a:rPr lang="en-US" sz="1200" b="1" kern="1200" dirty="0" err="1">
                          <a:solidFill>
                            <a:schemeClr val="dk1"/>
                          </a:solidFill>
                          <a:effectLst/>
                          <a:latin typeface="+mn-lt"/>
                          <a:ea typeface="+mn-ea"/>
                          <a:cs typeface="+mn-cs"/>
                        </a:rPr>
                        <a:t>Mgcawu</a:t>
                      </a:r>
                      <a:r>
                        <a:rPr lang="en-US" sz="1200" b="1" kern="1200" dirty="0">
                          <a:solidFill>
                            <a:schemeClr val="dk1"/>
                          </a:solidFill>
                          <a:effectLst/>
                          <a:latin typeface="+mn-lt"/>
                          <a:ea typeface="+mn-ea"/>
                          <a:cs typeface="+mn-cs"/>
                        </a:rPr>
                        <a:t> and </a:t>
                      </a:r>
                      <a:r>
                        <a:rPr lang="en-US" sz="1200" b="1" kern="1200" dirty="0" err="1">
                          <a:solidFill>
                            <a:schemeClr val="dk1"/>
                          </a:solidFill>
                          <a:effectLst/>
                          <a:latin typeface="+mn-lt"/>
                          <a:ea typeface="+mn-ea"/>
                          <a:cs typeface="+mn-cs"/>
                        </a:rPr>
                        <a:t>Prixley</a:t>
                      </a:r>
                      <a:r>
                        <a:rPr lang="en-US" sz="1200" b="1" kern="1200" dirty="0">
                          <a:solidFill>
                            <a:schemeClr val="dk1"/>
                          </a:solidFill>
                          <a:effectLst/>
                          <a:latin typeface="+mn-lt"/>
                          <a:ea typeface="+mn-ea"/>
                          <a:cs typeface="+mn-cs"/>
                        </a:rPr>
                        <a:t> </a:t>
                      </a:r>
                      <a:r>
                        <a:rPr lang="en-US" sz="1200" b="1" kern="1200" dirty="0" err="1">
                          <a:solidFill>
                            <a:schemeClr val="dk1"/>
                          </a:solidFill>
                          <a:effectLst/>
                          <a:latin typeface="+mn-lt"/>
                          <a:ea typeface="+mn-ea"/>
                          <a:cs typeface="+mn-cs"/>
                        </a:rPr>
                        <a:t>Kasemme</a:t>
                      </a:r>
                      <a:endParaRPr lang="en-US" sz="1200" b="1" dirty="0">
                        <a:latin typeface="+mn-lt"/>
                      </a:endParaRPr>
                    </a:p>
                  </a:txBody>
                  <a:tcPr marL="9526" marR="9526" marT="9525" marB="0"/>
                </a:tc>
                <a:tc>
                  <a:txBody>
                    <a:bodyPr/>
                    <a:lstStyle/>
                    <a:p>
                      <a:pPr marL="171450" indent="-171450">
                        <a:buFont typeface="Arial" pitchFamily="34" charset="0"/>
                        <a:buChar char="•"/>
                      </a:pPr>
                      <a:r>
                        <a:rPr lang="en-US" sz="1200" b="1">
                          <a:latin typeface="+mn-lt"/>
                        </a:rPr>
                        <a:t>EC</a:t>
                      </a:r>
                      <a:endParaRPr lang="en-US" sz="1200" b="1" dirty="0">
                        <a:latin typeface="+mn-lt"/>
                      </a:endParaRPr>
                    </a:p>
                  </a:txBody>
                  <a:tcPr marL="9526" marR="9526" marT="9525" marB="0"/>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a:solidFill>
                            <a:schemeClr val="dk1"/>
                          </a:solidFill>
                          <a:effectLst/>
                          <a:latin typeface="+mn-lt"/>
                          <a:ea typeface="+mn-ea"/>
                          <a:cs typeface="+mn-cs"/>
                        </a:rPr>
                        <a:t>LP-Vhembe District health</a:t>
                      </a:r>
                      <a:endParaRPr lang="en-US" sz="1200" b="1" dirty="0">
                        <a:latin typeface="+mn-lt"/>
                      </a:endParaRPr>
                    </a:p>
                  </a:txBody>
                  <a:tcPr marL="9526" marR="9526" marT="9525" marB="0"/>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a:solidFill>
                            <a:schemeClr val="dk1"/>
                          </a:solidFill>
                          <a:effectLst/>
                          <a:latin typeface="+mn-lt"/>
                          <a:ea typeface="+mn-ea"/>
                          <a:cs typeface="+mn-cs"/>
                        </a:rPr>
                        <a:t>LP-Vhembe District health</a:t>
                      </a:r>
                      <a:endParaRPr lang="en-US" sz="1200" b="1" dirty="0">
                        <a:latin typeface="+mn-lt"/>
                      </a:endParaRPr>
                    </a:p>
                  </a:txBody>
                  <a:tcPr marL="9526" marR="9526" marT="9525" marB="0"/>
                </a:tc>
                <a:tc>
                  <a:txBody>
                    <a:bodyPr/>
                    <a:lstStyle/>
                    <a:p>
                      <a:pPr marL="0" indent="0">
                        <a:buFont typeface="Arial" pitchFamily="34" charset="0"/>
                        <a:buNone/>
                      </a:pPr>
                      <a:r>
                        <a:rPr lang="en-US" sz="1100" b="1" kern="1200" dirty="0">
                          <a:solidFill>
                            <a:schemeClr val="dk1"/>
                          </a:solidFill>
                          <a:effectLst/>
                          <a:latin typeface="+mn-lt"/>
                          <a:ea typeface="+mn-ea"/>
                          <a:cs typeface="+mn-cs"/>
                        </a:rPr>
                        <a:t>LP-Sekhukhune, Capricorn, Mopani Districts</a:t>
                      </a:r>
                      <a:endParaRPr lang="en-US" sz="1100" dirty="0">
                        <a:latin typeface="+mn-lt"/>
                      </a:endParaRPr>
                    </a:p>
                  </a:txBody>
                  <a:tcPr marL="9526" marR="9526" marT="9525" marB="0"/>
                </a:tc>
                <a:extLst>
                  <a:ext uri="{0D108BD9-81ED-4DB2-BD59-A6C34878D82A}">
                    <a16:rowId xmlns:a16="http://schemas.microsoft.com/office/drawing/2014/main" val="10001"/>
                  </a:ext>
                </a:extLst>
              </a:tr>
              <a:tr h="776106">
                <a:tc>
                  <a:txBody>
                    <a:bodyPr/>
                    <a:lstStyle/>
                    <a:p>
                      <a:pPr marL="0" marR="0" lvl="1" indent="0" algn="l" defTabSz="457200" rtl="0" eaLnBrk="1" fontAlgn="t"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Arrangement for travel to peer review district and return trip</a:t>
                      </a:r>
                      <a:endParaRPr lang="en-ZA" sz="1200" b="1" kern="1200" dirty="0">
                        <a:solidFill>
                          <a:schemeClr val="dk1"/>
                        </a:solidFill>
                        <a:effectLst/>
                        <a:latin typeface="+mn-lt"/>
                        <a:ea typeface="+mn-ea"/>
                        <a:cs typeface="+mn-cs"/>
                      </a:endParaRPr>
                    </a:p>
                    <a:p>
                      <a:pPr algn="l" fontAlgn="t"/>
                      <a:endParaRPr lang="en-US" sz="1200" b="1" i="0" u="none" strike="noStrike" dirty="0">
                        <a:solidFill>
                          <a:srgbClr val="000000"/>
                        </a:solidFill>
                        <a:effectLst/>
                        <a:latin typeface="+mn-lt"/>
                      </a:endParaRPr>
                    </a:p>
                  </a:txBody>
                  <a:tcPr marL="9526" marR="9526" marT="9525" marB="0"/>
                </a:tc>
                <a:tc gridSpan="5">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dirty="0">
                          <a:latin typeface="+mn-lt"/>
                        </a:rPr>
                        <a:t> POSITIVE COMMENTS</a:t>
                      </a:r>
                    </a:p>
                  </a:txBody>
                  <a:tcPr marL="9526" marR="9526" marT="9525"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lvl="0"/>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extLst>
                  <a:ext uri="{0D108BD9-81ED-4DB2-BD59-A6C34878D82A}">
                    <a16:rowId xmlns:a16="http://schemas.microsoft.com/office/drawing/2014/main" val="10002"/>
                  </a:ext>
                </a:extLst>
              </a:tr>
              <a:tr h="712317">
                <a:tc>
                  <a:txBody>
                    <a:bodyPr/>
                    <a:lstStyle/>
                    <a:p>
                      <a:pPr marL="0" marR="0" lvl="2" indent="0" algn="l" defTabSz="457200" rtl="0" eaLnBrk="1" fontAlgn="t"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Shuttle service</a:t>
                      </a:r>
                      <a:endParaRPr lang="en-ZA" sz="1200" b="1" kern="1200" dirty="0">
                        <a:solidFill>
                          <a:schemeClr val="dk1"/>
                        </a:solidFill>
                        <a:effectLst/>
                        <a:latin typeface="+mn-lt"/>
                        <a:ea typeface="+mn-ea"/>
                        <a:cs typeface="+mn-cs"/>
                      </a:endParaRPr>
                    </a:p>
                    <a:p>
                      <a:pPr algn="l" fontAlgn="t"/>
                      <a:endParaRPr lang="en-US" sz="1200" b="1" i="0" u="none" strike="noStrike" dirty="0">
                        <a:solidFill>
                          <a:srgbClr val="000000"/>
                        </a:solidFill>
                        <a:effectLst/>
                        <a:latin typeface="+mn-lt"/>
                      </a:endParaRPr>
                    </a:p>
                  </a:txBody>
                  <a:tcPr marL="9526" marR="9526" marT="9525" marB="0"/>
                </a:tc>
                <a:tc gridSpan="5">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dirty="0">
                          <a:latin typeface="+mn-lt"/>
                        </a:rPr>
                        <a:t>POSITIVE COMMENTS</a:t>
                      </a:r>
                    </a:p>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endParaRPr lang="en-US" sz="1200" b="1" dirty="0">
                        <a:latin typeface="+mn-lt"/>
                      </a:endParaRPr>
                    </a:p>
                  </a:txBody>
                  <a:tcPr marL="9526" marR="9526" marT="9525" marB="0"/>
                </a:tc>
                <a:tc hMerge="1">
                  <a:txBody>
                    <a:bodyPr/>
                    <a:lstStyle/>
                    <a:p>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000" dirty="0">
                        <a:latin typeface="+mn-lt"/>
                      </a:endParaRPr>
                    </a:p>
                  </a:txBody>
                  <a:tcPr marL="9525" marR="9525" marT="9526" marB="0"/>
                </a:tc>
                <a:tc hMerge="1">
                  <a:txBody>
                    <a:bodyPr/>
                    <a:lstStyle/>
                    <a:p>
                      <a:pPr marL="171450" indent="-171450">
                        <a:buFont typeface="Arial" pitchFamily="34" charset="0"/>
                        <a:buChar char="•"/>
                      </a:pPr>
                      <a:endParaRPr lang="en-US" sz="1100" dirty="0">
                        <a:latin typeface="+mn-lt"/>
                      </a:endParaRPr>
                    </a:p>
                  </a:txBody>
                  <a:tcPr marL="9525" marR="9525" marT="9526" marB="0"/>
                </a:tc>
                <a:extLst>
                  <a:ext uri="{0D108BD9-81ED-4DB2-BD59-A6C34878D82A}">
                    <a16:rowId xmlns:a16="http://schemas.microsoft.com/office/drawing/2014/main" val="10003"/>
                  </a:ext>
                </a:extLst>
              </a:tr>
              <a:tr h="720510">
                <a:tc>
                  <a:txBody>
                    <a:bodyPr/>
                    <a:lstStyle/>
                    <a:p>
                      <a:pPr marL="0" marR="0" lvl="1" indent="0" algn="l" defTabSz="457200" rtl="0" eaLnBrk="1" fontAlgn="t"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Flight tickets</a:t>
                      </a:r>
                      <a:endParaRPr lang="en-ZA" sz="1200" b="1" kern="1200" dirty="0">
                        <a:solidFill>
                          <a:schemeClr val="dk1"/>
                        </a:solidFill>
                        <a:effectLst/>
                        <a:latin typeface="+mn-lt"/>
                        <a:ea typeface="+mn-ea"/>
                        <a:cs typeface="+mn-cs"/>
                      </a:endParaRPr>
                    </a:p>
                    <a:p>
                      <a:pPr marL="0" marR="0" lvl="1" indent="0" algn="l" defTabSz="457200" rtl="0" eaLnBrk="1" fontAlgn="t" latinLnBrk="0" hangingPunct="1">
                        <a:lnSpc>
                          <a:spcPct val="100000"/>
                        </a:lnSpc>
                        <a:spcBef>
                          <a:spcPts val="0"/>
                        </a:spcBef>
                        <a:spcAft>
                          <a:spcPts val="0"/>
                        </a:spcAft>
                        <a:buClrTx/>
                        <a:buSzTx/>
                        <a:buFontTx/>
                        <a:buNone/>
                        <a:tabLst/>
                        <a:defRPr/>
                      </a:pPr>
                      <a:endParaRPr lang="en-ZA" sz="1200" b="1" kern="1200" dirty="0">
                        <a:solidFill>
                          <a:schemeClr val="dk1"/>
                        </a:solidFill>
                        <a:effectLst/>
                        <a:latin typeface="+mn-lt"/>
                        <a:ea typeface="+mn-ea"/>
                        <a:cs typeface="+mn-cs"/>
                      </a:endParaRPr>
                    </a:p>
                  </a:txBody>
                  <a:tcPr marL="9526" marR="9526" marT="9525" marB="0"/>
                </a:tc>
                <a:tc gridSpan="5">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b="1" dirty="0">
                          <a:latin typeface="+mn-lt"/>
                        </a:rPr>
                        <a:t>POSITIVE COMMENTS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b="1" dirty="0">
                        <a:latin typeface="+mn-lt"/>
                      </a:endParaRPr>
                    </a:p>
                  </a:txBody>
                  <a:tcPr marL="9526" marR="9526" marT="9525" marB="0"/>
                </a:tc>
                <a:tc hMerge="1">
                  <a:txBody>
                    <a:bodyPr/>
                    <a:lstStyle/>
                    <a:p>
                      <a:endParaRPr lang="en-US" sz="1100" dirty="0">
                        <a:latin typeface="+mn-lt"/>
                      </a:endParaRPr>
                    </a:p>
                  </a:txBody>
                  <a:tcPr marL="9525" marR="9525" marT="9526" marB="0"/>
                </a:tc>
                <a:tc hMerge="1">
                  <a:txBody>
                    <a:bodyPr/>
                    <a:lstStyle/>
                    <a:p>
                      <a:pPr lvl="0"/>
                      <a:endParaRPr lang="en-US" sz="1100" dirty="0">
                        <a:latin typeface="+mn-lt"/>
                      </a:endParaRPr>
                    </a:p>
                  </a:txBody>
                  <a:tcPr marL="9525" marR="9525" marT="9526" marB="0"/>
                </a:tc>
                <a:tc hMerge="1">
                  <a:txBody>
                    <a:bodyPr/>
                    <a:lstStyle/>
                    <a:p>
                      <a:pPr lvl="0"/>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extLst>
                  <a:ext uri="{0D108BD9-81ED-4DB2-BD59-A6C34878D82A}">
                    <a16:rowId xmlns:a16="http://schemas.microsoft.com/office/drawing/2014/main" val="10004"/>
                  </a:ext>
                </a:extLst>
              </a:tr>
              <a:tr h="765475">
                <a:tc>
                  <a:txBody>
                    <a:bodyPr/>
                    <a:lstStyle/>
                    <a:p>
                      <a:pPr marL="0" marR="0" lvl="2" indent="0" algn="l" defTabSz="457200" rtl="0" eaLnBrk="1" fontAlgn="t"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Car Hire</a:t>
                      </a:r>
                      <a:endParaRPr lang="en-ZA" sz="1200" b="1" kern="1200" dirty="0">
                        <a:solidFill>
                          <a:schemeClr val="dk1"/>
                        </a:solidFill>
                        <a:effectLst/>
                        <a:latin typeface="+mn-lt"/>
                        <a:ea typeface="+mn-ea"/>
                        <a:cs typeface="+mn-cs"/>
                      </a:endParaRPr>
                    </a:p>
                    <a:p>
                      <a:pPr algn="l" fontAlgn="t"/>
                      <a:endParaRPr lang="en-US" sz="1200" b="1" i="0" u="none" strike="noStrike" dirty="0">
                        <a:solidFill>
                          <a:srgbClr val="000000"/>
                        </a:solidFill>
                        <a:effectLst/>
                        <a:latin typeface="+mn-lt"/>
                      </a:endParaRPr>
                    </a:p>
                  </a:txBody>
                  <a:tcPr marL="9526" marR="9526" marT="9525" marB="0"/>
                </a:tc>
                <a:tc gridSpan="5">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1200" b="1" dirty="0">
                          <a:latin typeface="+mn-lt"/>
                        </a:rPr>
                        <a:t>POSITIVE COMMENTS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sz="1200" b="1" dirty="0">
                        <a:latin typeface="+mn-lt"/>
                      </a:endParaRPr>
                    </a:p>
                  </a:txBody>
                  <a:tcPr marL="9526" marR="9526" marT="9525" marB="0"/>
                </a:tc>
                <a:tc hMerge="1">
                  <a:txBody>
                    <a:bodyPr/>
                    <a:lstStyle/>
                    <a:p>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extLst>
                  <a:ext uri="{0D108BD9-81ED-4DB2-BD59-A6C34878D82A}">
                    <a16:rowId xmlns:a16="http://schemas.microsoft.com/office/drawing/2014/main" val="10005"/>
                  </a:ext>
                </a:extLst>
              </a:tr>
              <a:tr h="753909">
                <a:tc>
                  <a:txBody>
                    <a:bodyPr/>
                    <a:lstStyle/>
                    <a:p>
                      <a:pPr marL="0" marR="0" lvl="2" indent="0" algn="l" defTabSz="457200" rtl="0" eaLnBrk="1" fontAlgn="t" latinLnBrk="0" hangingPunct="1">
                        <a:lnSpc>
                          <a:spcPct val="100000"/>
                        </a:lnSpc>
                        <a:spcBef>
                          <a:spcPts val="0"/>
                        </a:spcBef>
                        <a:spcAft>
                          <a:spcPts val="0"/>
                        </a:spcAft>
                        <a:buClrTx/>
                        <a:buSzTx/>
                        <a:buFontTx/>
                        <a:buNone/>
                        <a:tabLst/>
                        <a:defRPr/>
                      </a:pPr>
                      <a:r>
                        <a:rPr lang="en-US" sz="1200" b="1" kern="1200" dirty="0">
                          <a:solidFill>
                            <a:schemeClr val="dk1"/>
                          </a:solidFill>
                          <a:effectLst/>
                          <a:latin typeface="+mn-lt"/>
                          <a:ea typeface="+mn-ea"/>
                          <a:cs typeface="+mn-cs"/>
                        </a:rPr>
                        <a:t>Accommodation and meals</a:t>
                      </a:r>
                      <a:endParaRPr lang="en-ZA" sz="1200" b="1" kern="1200" dirty="0">
                        <a:solidFill>
                          <a:schemeClr val="dk1"/>
                        </a:solidFill>
                        <a:effectLst/>
                        <a:latin typeface="+mn-lt"/>
                        <a:ea typeface="+mn-ea"/>
                        <a:cs typeface="+mn-cs"/>
                      </a:endParaRPr>
                    </a:p>
                    <a:p>
                      <a:pPr algn="l" fontAlgn="t"/>
                      <a:endParaRPr lang="en-US" sz="1200" b="1" i="0" u="none" strike="noStrike" dirty="0">
                        <a:solidFill>
                          <a:srgbClr val="000000"/>
                        </a:solidFill>
                        <a:effectLst/>
                        <a:latin typeface="+mn-lt"/>
                      </a:endParaRPr>
                    </a:p>
                  </a:txBody>
                  <a:tcPr marL="9526" marR="9526" marT="9525" marB="0"/>
                </a:tc>
                <a:tc gridSpan="5">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dirty="0">
                          <a:latin typeface="+mn-lt"/>
                        </a:rPr>
                        <a:t>POSITIVE COMMENTS</a:t>
                      </a:r>
                    </a:p>
                    <a:p>
                      <a:pPr marL="0" indent="0">
                        <a:buFont typeface="Arial" pitchFamily="34" charset="0"/>
                        <a:buNone/>
                      </a:pPr>
                      <a:endParaRPr lang="en-US" sz="1200" b="1" dirty="0">
                        <a:latin typeface="+mn-lt"/>
                      </a:endParaRPr>
                    </a:p>
                  </a:txBody>
                  <a:tcPr marL="9526" marR="9526" marT="9525" marB="0"/>
                </a:tc>
                <a:tc hMerge="1">
                  <a:txBody>
                    <a:bodyPr/>
                    <a:lstStyle/>
                    <a:p>
                      <a:endParaRPr lang="en-US" sz="1100" dirty="0">
                        <a:latin typeface="+mn-lt"/>
                      </a:endParaRPr>
                    </a:p>
                  </a:txBody>
                  <a:tcPr marL="9525" marR="9525" marT="9526" marB="0"/>
                </a:tc>
                <a:tc hMerge="1">
                  <a:txBody>
                    <a:bodyPr/>
                    <a:lstStyle/>
                    <a:p>
                      <a:pPr marL="171450" indent="-171450">
                        <a:buFont typeface="Arial" pitchFamily="34" charset="0"/>
                        <a:buChar char="•"/>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171450" indent="-171450">
                        <a:buFont typeface="Arial" pitchFamily="34" charset="0"/>
                        <a:buChar char="•"/>
                      </a:pPr>
                      <a:endParaRPr lang="en-US" sz="1100" dirty="0">
                        <a:latin typeface="+mn-lt"/>
                      </a:endParaRPr>
                    </a:p>
                  </a:txBody>
                  <a:tcPr marL="9525" marR="9525" marT="9526" marB="0"/>
                </a:tc>
                <a:extLst>
                  <a:ext uri="{0D108BD9-81ED-4DB2-BD59-A6C34878D82A}">
                    <a16:rowId xmlns:a16="http://schemas.microsoft.com/office/drawing/2014/main" val="10006"/>
                  </a:ext>
                </a:extLst>
              </a:tr>
            </a:tbl>
          </a:graphicData>
        </a:graphic>
      </p:graphicFrame>
      <p:sp>
        <p:nvSpPr>
          <p:cNvPr id="15400" name="Title 1">
            <a:extLst>
              <a:ext uri="{FF2B5EF4-FFF2-40B4-BE49-F238E27FC236}">
                <a16:creationId xmlns:a16="http://schemas.microsoft.com/office/drawing/2014/main" id="{0A53AF89-50C8-4205-A5A5-B65ADDC0741A}"/>
              </a:ext>
            </a:extLst>
          </p:cNvPr>
          <p:cNvSpPr>
            <a:spLocks noGrp="1"/>
          </p:cNvSpPr>
          <p:nvPr>
            <p:ph type="title"/>
          </p:nvPr>
        </p:nvSpPr>
        <p:spPr/>
        <p:txBody>
          <a:bodyPr/>
          <a:lstStyle/>
          <a:p>
            <a:r>
              <a:rPr lang="en-US" altLang="en-US" sz="1600" b="1"/>
              <a:t>Comments on events / issues during the peer review from 31 January to 14 February 2016</a:t>
            </a:r>
            <a:endParaRPr lang="en-ZA" altLang="en-US" sz="1600" b="1"/>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BDB8819C-78A4-4970-90F0-12CEBD787051}"/>
              </a:ext>
            </a:extLst>
          </p:cNvPr>
          <p:cNvGraphicFramePr>
            <a:graphicFrameLocks noGrp="1"/>
          </p:cNvGraphicFramePr>
          <p:nvPr>
            <p:ph idx="1"/>
          </p:nvPr>
        </p:nvGraphicFramePr>
        <p:xfrm>
          <a:off x="169863" y="1219200"/>
          <a:ext cx="8847137" cy="4640263"/>
        </p:xfrm>
        <a:graphic>
          <a:graphicData uri="http://schemas.openxmlformats.org/drawingml/2006/table">
            <a:tbl>
              <a:tblPr firstRow="1" bandRow="1">
                <a:tableStyleId>{5C22544A-7EE6-4342-B048-85BDC9FD1C3A}</a:tableStyleId>
              </a:tblPr>
              <a:tblGrid>
                <a:gridCol w="1563136">
                  <a:extLst>
                    <a:ext uri="{9D8B030D-6E8A-4147-A177-3AD203B41FA5}">
                      <a16:colId xmlns:a16="http://schemas.microsoft.com/office/drawing/2014/main" val="20000"/>
                    </a:ext>
                  </a:extLst>
                </a:gridCol>
                <a:gridCol w="1605670">
                  <a:extLst>
                    <a:ext uri="{9D8B030D-6E8A-4147-A177-3AD203B41FA5}">
                      <a16:colId xmlns:a16="http://schemas.microsoft.com/office/drawing/2014/main" val="20001"/>
                    </a:ext>
                  </a:extLst>
                </a:gridCol>
                <a:gridCol w="1233495">
                  <a:extLst>
                    <a:ext uri="{9D8B030D-6E8A-4147-A177-3AD203B41FA5}">
                      <a16:colId xmlns:a16="http://schemas.microsoft.com/office/drawing/2014/main" val="20002"/>
                    </a:ext>
                  </a:extLst>
                </a:gridCol>
                <a:gridCol w="1339831">
                  <a:extLst>
                    <a:ext uri="{9D8B030D-6E8A-4147-A177-3AD203B41FA5}">
                      <a16:colId xmlns:a16="http://schemas.microsoft.com/office/drawing/2014/main" val="20003"/>
                    </a:ext>
                  </a:extLst>
                </a:gridCol>
                <a:gridCol w="1595037">
                  <a:extLst>
                    <a:ext uri="{9D8B030D-6E8A-4147-A177-3AD203B41FA5}">
                      <a16:colId xmlns:a16="http://schemas.microsoft.com/office/drawing/2014/main" val="20004"/>
                    </a:ext>
                  </a:extLst>
                </a:gridCol>
                <a:gridCol w="1509968">
                  <a:extLst>
                    <a:ext uri="{9D8B030D-6E8A-4147-A177-3AD203B41FA5}">
                      <a16:colId xmlns:a16="http://schemas.microsoft.com/office/drawing/2014/main" val="20005"/>
                    </a:ext>
                  </a:extLst>
                </a:gridCol>
              </a:tblGrid>
              <a:tr h="426792">
                <a:tc>
                  <a:txBody>
                    <a:bodyPr/>
                    <a:lstStyle/>
                    <a:p>
                      <a:r>
                        <a:rPr lang="en-ZA" sz="1100" dirty="0"/>
                        <a:t>Issues</a:t>
                      </a:r>
                    </a:p>
                  </a:txBody>
                  <a:tcPr marL="91449" marR="91449" marT="45729" marB="45729"/>
                </a:tc>
                <a:tc>
                  <a:txBody>
                    <a:bodyPr/>
                    <a:lstStyle/>
                    <a:p>
                      <a:r>
                        <a:rPr lang="en-ZA" sz="1100" dirty="0"/>
                        <a:t>EKURHULENI</a:t>
                      </a:r>
                    </a:p>
                  </a:txBody>
                  <a:tcPr marL="91449" marR="91449" marT="45729" marB="45729"/>
                </a:tc>
                <a:tc>
                  <a:txBody>
                    <a:bodyPr/>
                    <a:lstStyle/>
                    <a:p>
                      <a:r>
                        <a:rPr lang="en-ZA" sz="1100" dirty="0"/>
                        <a:t>JOHANNESBURG</a:t>
                      </a:r>
                    </a:p>
                  </a:txBody>
                  <a:tcPr marL="91449" marR="91449" marT="45729" marB="45729"/>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ZA" sz="1100" dirty="0"/>
                        <a:t>TSHWANE</a:t>
                      </a:r>
                    </a:p>
                    <a:p>
                      <a:endParaRPr lang="en-ZA" sz="1100" dirty="0"/>
                    </a:p>
                  </a:txBody>
                  <a:tcPr marL="91449" marR="91449" marT="45729" marB="45729"/>
                </a:tc>
                <a:tc>
                  <a:txBody>
                    <a:bodyPr/>
                    <a:lstStyle/>
                    <a:p>
                      <a:r>
                        <a:rPr lang="en-ZA" sz="1100" dirty="0"/>
                        <a:t>SEDIBENG</a:t>
                      </a:r>
                    </a:p>
                  </a:txBody>
                  <a:tcPr marL="91449" marR="91449" marT="45729" marB="45729"/>
                </a:tc>
                <a:tc>
                  <a:txBody>
                    <a:bodyPr/>
                    <a:lstStyle/>
                    <a:p>
                      <a:r>
                        <a:rPr lang="en-ZA" sz="1100" dirty="0"/>
                        <a:t>WEST RAND</a:t>
                      </a:r>
                    </a:p>
                  </a:txBody>
                  <a:tcPr marL="91449" marR="91449" marT="45729" marB="45729"/>
                </a:tc>
                <a:extLst>
                  <a:ext uri="{0D108BD9-81ED-4DB2-BD59-A6C34878D82A}">
                    <a16:rowId xmlns:a16="http://schemas.microsoft.com/office/drawing/2014/main" val="10000"/>
                  </a:ext>
                </a:extLst>
              </a:tr>
              <a:tr h="523463">
                <a:tc>
                  <a:txBody>
                    <a:bodyPr/>
                    <a:lstStyle/>
                    <a:p>
                      <a:r>
                        <a:rPr lang="en-ZA" sz="1200" b="1" dirty="0"/>
                        <a:t>PROVINCE/DISTRICTS REVIEWED</a:t>
                      </a:r>
                    </a:p>
                  </a:txBody>
                  <a:tcPr marL="9526" marR="9526" marT="9528" marB="0"/>
                </a:tc>
                <a:tc>
                  <a:txBody>
                    <a:bodyPr/>
                    <a:lstStyle/>
                    <a:p>
                      <a:pPr marL="0" indent="0">
                        <a:buFont typeface="Arial" pitchFamily="34" charset="0"/>
                        <a:buNone/>
                      </a:pPr>
                      <a:r>
                        <a:rPr lang="en-US" sz="1200" b="1" kern="1200" dirty="0">
                          <a:solidFill>
                            <a:schemeClr val="dk1"/>
                          </a:solidFill>
                          <a:effectLst/>
                          <a:latin typeface="+mn-lt"/>
                          <a:ea typeface="+mn-ea"/>
                          <a:cs typeface="+mn-cs"/>
                        </a:rPr>
                        <a:t>NC-ZF </a:t>
                      </a:r>
                      <a:r>
                        <a:rPr lang="en-US" sz="1200" b="1" kern="1200" dirty="0" err="1">
                          <a:solidFill>
                            <a:schemeClr val="dk1"/>
                          </a:solidFill>
                          <a:effectLst/>
                          <a:latin typeface="+mn-lt"/>
                          <a:ea typeface="+mn-ea"/>
                          <a:cs typeface="+mn-cs"/>
                        </a:rPr>
                        <a:t>Mgcawu</a:t>
                      </a:r>
                      <a:r>
                        <a:rPr lang="en-US" sz="1200" b="1" kern="1200" dirty="0">
                          <a:solidFill>
                            <a:schemeClr val="dk1"/>
                          </a:solidFill>
                          <a:effectLst/>
                          <a:latin typeface="+mn-lt"/>
                          <a:ea typeface="+mn-ea"/>
                          <a:cs typeface="+mn-cs"/>
                        </a:rPr>
                        <a:t> and </a:t>
                      </a:r>
                      <a:r>
                        <a:rPr lang="en-US" sz="1200" b="1" kern="1200" dirty="0" err="1">
                          <a:solidFill>
                            <a:schemeClr val="dk1"/>
                          </a:solidFill>
                          <a:effectLst/>
                          <a:latin typeface="+mn-lt"/>
                          <a:ea typeface="+mn-ea"/>
                          <a:cs typeface="+mn-cs"/>
                        </a:rPr>
                        <a:t>Prixley</a:t>
                      </a:r>
                      <a:r>
                        <a:rPr lang="en-US" sz="1200" b="1" kern="1200" dirty="0">
                          <a:solidFill>
                            <a:schemeClr val="dk1"/>
                          </a:solidFill>
                          <a:effectLst/>
                          <a:latin typeface="+mn-lt"/>
                          <a:ea typeface="+mn-ea"/>
                          <a:cs typeface="+mn-cs"/>
                        </a:rPr>
                        <a:t> </a:t>
                      </a:r>
                      <a:r>
                        <a:rPr lang="en-US" sz="1200" b="1" kern="1200" dirty="0" err="1">
                          <a:solidFill>
                            <a:schemeClr val="dk1"/>
                          </a:solidFill>
                          <a:effectLst/>
                          <a:latin typeface="+mn-lt"/>
                          <a:ea typeface="+mn-ea"/>
                          <a:cs typeface="+mn-cs"/>
                        </a:rPr>
                        <a:t>Kasemme</a:t>
                      </a:r>
                      <a:endParaRPr lang="en-US" sz="1200" b="1" dirty="0">
                        <a:latin typeface="+mn-lt"/>
                      </a:endParaRPr>
                    </a:p>
                  </a:txBody>
                  <a:tcPr marL="9526" marR="9526" marT="9528" marB="0"/>
                </a:tc>
                <a:tc>
                  <a:txBody>
                    <a:bodyPr/>
                    <a:lstStyle/>
                    <a:p>
                      <a:pPr marL="0" indent="0">
                        <a:buFont typeface="Arial" pitchFamily="34" charset="0"/>
                        <a:buNone/>
                      </a:pPr>
                      <a:endParaRPr lang="en-US" sz="1200" b="1" dirty="0">
                        <a:latin typeface="+mn-lt"/>
                      </a:endParaRPr>
                    </a:p>
                  </a:txBody>
                  <a:tcPr marL="9526" marR="9526" marT="9528" marB="0"/>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a:solidFill>
                            <a:schemeClr val="dk1"/>
                          </a:solidFill>
                          <a:effectLst/>
                          <a:latin typeface="+mn-lt"/>
                          <a:ea typeface="+mn-ea"/>
                          <a:cs typeface="+mn-cs"/>
                        </a:rPr>
                        <a:t>LP-Vhembe District health</a:t>
                      </a:r>
                      <a:endParaRPr lang="en-US" sz="1200" b="1" dirty="0">
                        <a:latin typeface="+mn-lt"/>
                      </a:endParaRPr>
                    </a:p>
                  </a:txBody>
                  <a:tcPr marL="9526" marR="9526" marT="9528" marB="0"/>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a:solidFill>
                            <a:schemeClr val="dk1"/>
                          </a:solidFill>
                          <a:effectLst/>
                          <a:latin typeface="+mn-lt"/>
                          <a:ea typeface="+mn-ea"/>
                          <a:cs typeface="+mn-cs"/>
                        </a:rPr>
                        <a:t>LP-Vhembe District health</a:t>
                      </a:r>
                      <a:endParaRPr lang="en-US" sz="1200" b="1" dirty="0">
                        <a:latin typeface="+mn-lt"/>
                      </a:endParaRPr>
                    </a:p>
                  </a:txBody>
                  <a:tcPr marL="9526" marR="9526" marT="9528" marB="0"/>
                </a:tc>
                <a:tc>
                  <a:txBody>
                    <a:bodyPr/>
                    <a:lstStyle/>
                    <a:p>
                      <a:pPr marL="0" indent="0">
                        <a:buFont typeface="Arial" pitchFamily="34" charset="0"/>
                        <a:buNone/>
                      </a:pPr>
                      <a:r>
                        <a:rPr lang="en-US" sz="1100" b="1" kern="1200" dirty="0">
                          <a:solidFill>
                            <a:schemeClr val="dk1"/>
                          </a:solidFill>
                          <a:effectLst/>
                          <a:latin typeface="+mn-lt"/>
                          <a:ea typeface="+mn-ea"/>
                          <a:cs typeface="+mn-cs"/>
                        </a:rPr>
                        <a:t>LP-Sekhukhune, Capricorn, Mopani Districts</a:t>
                      </a:r>
                      <a:endParaRPr lang="en-US" sz="1100" dirty="0">
                        <a:latin typeface="+mn-lt"/>
                      </a:endParaRPr>
                    </a:p>
                  </a:txBody>
                  <a:tcPr marL="9526" marR="9526" marT="9528" marB="0"/>
                </a:tc>
                <a:extLst>
                  <a:ext uri="{0D108BD9-81ED-4DB2-BD59-A6C34878D82A}">
                    <a16:rowId xmlns:a16="http://schemas.microsoft.com/office/drawing/2014/main" val="10001"/>
                  </a:ext>
                </a:extLst>
              </a:tr>
              <a:tr h="2935908">
                <a:tc>
                  <a:txBody>
                    <a:bodyPr/>
                    <a:lstStyle/>
                    <a:p>
                      <a:pPr algn="l" fontAlgn="t"/>
                      <a:endParaRPr lang="en-US" sz="1200" b="1" i="0" u="none" strike="noStrike" dirty="0">
                        <a:solidFill>
                          <a:srgbClr val="000000"/>
                        </a:solidFill>
                        <a:effectLst/>
                        <a:latin typeface="+mn-lt"/>
                      </a:endParaRPr>
                    </a:p>
                  </a:txBody>
                  <a:tcPr marL="9526" marR="9526" marT="9528" marB="0"/>
                </a:tc>
                <a:tc gridSpan="5">
                  <a:txBody>
                    <a:bodyPr/>
                    <a:lstStyle/>
                    <a:p>
                      <a:pPr marL="800100" lvl="1" indent="-342900">
                        <a:buFont typeface="+mj-lt"/>
                        <a:buAutoNum type="arabicPeriod"/>
                      </a:pPr>
                      <a:r>
                        <a:rPr lang="en-US" sz="1800" b="1" kern="1200" dirty="0">
                          <a:solidFill>
                            <a:schemeClr val="dk1"/>
                          </a:solidFill>
                          <a:effectLst/>
                          <a:latin typeface="+mn-lt"/>
                          <a:ea typeface="+mn-ea"/>
                          <a:cs typeface="+mn-cs"/>
                        </a:rPr>
                        <a:t>Communication was good</a:t>
                      </a:r>
                      <a:endParaRPr lang="en-ZA" sz="1800" b="1" kern="1200" dirty="0">
                        <a:solidFill>
                          <a:schemeClr val="dk1"/>
                        </a:solidFill>
                        <a:effectLst/>
                        <a:latin typeface="+mn-lt"/>
                        <a:ea typeface="+mn-ea"/>
                        <a:cs typeface="+mn-cs"/>
                      </a:endParaRPr>
                    </a:p>
                    <a:p>
                      <a:pPr marL="800100" lvl="1" indent="-342900">
                        <a:buFont typeface="+mj-lt"/>
                        <a:buAutoNum type="arabicPeriod"/>
                      </a:pPr>
                      <a:r>
                        <a:rPr lang="en-US" sz="1800" b="1" kern="1200" dirty="0">
                          <a:solidFill>
                            <a:schemeClr val="dk1"/>
                          </a:solidFill>
                          <a:effectLst/>
                          <a:latin typeface="+mn-lt"/>
                          <a:ea typeface="+mn-ea"/>
                          <a:cs typeface="+mn-cs"/>
                        </a:rPr>
                        <a:t>Plenary meeting was held</a:t>
                      </a:r>
                      <a:endParaRPr lang="en-ZA" sz="1800" b="1" kern="1200" dirty="0">
                        <a:solidFill>
                          <a:schemeClr val="dk1"/>
                        </a:solidFill>
                        <a:effectLst/>
                        <a:latin typeface="+mn-lt"/>
                        <a:ea typeface="+mn-ea"/>
                        <a:cs typeface="+mn-cs"/>
                      </a:endParaRPr>
                    </a:p>
                    <a:p>
                      <a:pPr marL="800100" lvl="1" indent="-342900">
                        <a:buFont typeface="+mj-lt"/>
                        <a:buAutoNum type="arabicPeriod"/>
                      </a:pPr>
                      <a:r>
                        <a:rPr lang="en-US" sz="1800" b="1" kern="1200" dirty="0">
                          <a:solidFill>
                            <a:schemeClr val="dk1"/>
                          </a:solidFill>
                          <a:effectLst/>
                          <a:latin typeface="+mn-lt"/>
                          <a:ea typeface="+mn-ea"/>
                          <a:cs typeface="+mn-cs"/>
                        </a:rPr>
                        <a:t>Assessment tools (availability of assessment tools)</a:t>
                      </a:r>
                      <a:endParaRPr lang="en-ZA" sz="1800" b="1" kern="1200" dirty="0">
                        <a:solidFill>
                          <a:schemeClr val="dk1"/>
                        </a:solidFill>
                        <a:effectLst/>
                        <a:latin typeface="+mn-lt"/>
                        <a:ea typeface="+mn-ea"/>
                        <a:cs typeface="+mn-cs"/>
                      </a:endParaRPr>
                    </a:p>
                    <a:p>
                      <a:pPr marL="800100" lvl="1" indent="-342900">
                        <a:buFont typeface="+mj-lt"/>
                        <a:buAutoNum type="arabicPeriod"/>
                      </a:pPr>
                      <a:r>
                        <a:rPr lang="en-US" sz="1800" b="1" kern="1200" dirty="0">
                          <a:solidFill>
                            <a:schemeClr val="dk1"/>
                          </a:solidFill>
                          <a:effectLst/>
                          <a:latin typeface="+mn-lt"/>
                          <a:ea typeface="+mn-ea"/>
                          <a:cs typeface="+mn-cs"/>
                        </a:rPr>
                        <a:t>Communication with visited District</a:t>
                      </a:r>
                    </a:p>
                    <a:p>
                      <a:pPr marL="800100" lvl="1" indent="-342900">
                        <a:buFont typeface="+mj-lt"/>
                        <a:buAutoNum type="arabicPeriod"/>
                      </a:pPr>
                      <a:r>
                        <a:rPr lang="en-US" sz="1800" b="1" kern="1200">
                          <a:solidFill>
                            <a:schemeClr val="dk1"/>
                          </a:solidFill>
                          <a:effectLst/>
                          <a:latin typeface="+mn-lt"/>
                          <a:ea typeface="+mn-ea"/>
                          <a:cs typeface="+mn-cs"/>
                        </a:rPr>
                        <a:t>Teams got </a:t>
                      </a:r>
                      <a:r>
                        <a:rPr lang="en-US" sz="1800" b="1" kern="1200" dirty="0">
                          <a:solidFill>
                            <a:schemeClr val="dk1"/>
                          </a:solidFill>
                          <a:effectLst/>
                          <a:latin typeface="+mn-lt"/>
                          <a:ea typeface="+mn-ea"/>
                          <a:cs typeface="+mn-cs"/>
                        </a:rPr>
                        <a:t>support from the host districts throughout the assessment period</a:t>
                      </a:r>
                    </a:p>
                    <a:p>
                      <a:pPr marL="800100" lvl="1" indent="-342900">
                        <a:buFont typeface="+mj-lt"/>
                        <a:buAutoNum type="arabicPeriod"/>
                      </a:pPr>
                      <a:r>
                        <a:rPr lang="en-US" sz="1800" b="1" kern="1200" dirty="0">
                          <a:solidFill>
                            <a:schemeClr val="dk1"/>
                          </a:solidFill>
                          <a:effectLst/>
                          <a:latin typeface="+mn-lt"/>
                          <a:ea typeface="+mn-ea"/>
                          <a:cs typeface="+mn-cs"/>
                        </a:rPr>
                        <a:t>Continuous </a:t>
                      </a:r>
                      <a:r>
                        <a:rPr lang="en-US" sz="1800" b="1" kern="1200" dirty="0" err="1">
                          <a:solidFill>
                            <a:schemeClr val="dk1"/>
                          </a:solidFill>
                          <a:effectLst/>
                          <a:latin typeface="+mn-lt"/>
                          <a:ea typeface="+mn-ea"/>
                          <a:cs typeface="+mn-cs"/>
                        </a:rPr>
                        <a:t>NDoH</a:t>
                      </a:r>
                      <a:r>
                        <a:rPr lang="en-US" sz="1800" b="1" kern="1200" dirty="0">
                          <a:solidFill>
                            <a:schemeClr val="dk1"/>
                          </a:solidFill>
                          <a:effectLst/>
                          <a:latin typeface="+mn-lt"/>
                          <a:ea typeface="+mn-ea"/>
                          <a:cs typeface="+mn-cs"/>
                        </a:rPr>
                        <a:t> availability and support during capturing to clarify issues</a:t>
                      </a:r>
                    </a:p>
                    <a:p>
                      <a:pPr marL="800100" lvl="1" indent="-342900">
                        <a:buFont typeface="+mj-lt"/>
                        <a:buAutoNum type="arabicPeriod"/>
                      </a:pPr>
                      <a:r>
                        <a:rPr lang="en-US" sz="1800" b="1" kern="1200" dirty="0">
                          <a:solidFill>
                            <a:schemeClr val="dk1"/>
                          </a:solidFill>
                          <a:effectLst/>
                          <a:latin typeface="+mn-lt"/>
                          <a:ea typeface="+mn-ea"/>
                          <a:cs typeface="+mn-cs"/>
                        </a:rPr>
                        <a:t>Good Lessons were learnt on certain processes</a:t>
                      </a:r>
                      <a:endParaRPr lang="en-ZA" sz="1600" b="1" kern="1200" dirty="0">
                        <a:solidFill>
                          <a:schemeClr val="dk1"/>
                        </a:solidFill>
                        <a:effectLst/>
                        <a:latin typeface="+mn-lt"/>
                        <a:ea typeface="+mn-ea"/>
                        <a:cs typeface="+mn-cs"/>
                      </a:endParaRPr>
                    </a:p>
                    <a:p>
                      <a:pPr marL="800100" lvl="1" indent="-342900">
                        <a:buFont typeface="+mj-lt"/>
                        <a:buAutoNum type="arabicPeriod"/>
                      </a:pPr>
                      <a:endParaRPr lang="en-ZA" sz="1800" b="1" kern="1200" dirty="0">
                        <a:solidFill>
                          <a:schemeClr val="dk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endParaRPr lang="en-US" sz="1200" b="1" dirty="0">
                        <a:latin typeface="+mn-lt"/>
                      </a:endParaRPr>
                    </a:p>
                  </a:txBody>
                  <a:tcPr marL="9526" marR="9526" marT="9528"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lvl="0"/>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extLst>
                  <a:ext uri="{0D108BD9-81ED-4DB2-BD59-A6C34878D82A}">
                    <a16:rowId xmlns:a16="http://schemas.microsoft.com/office/drawing/2014/main" val="10002"/>
                  </a:ext>
                </a:extLst>
              </a:tr>
              <a:tr h="754100">
                <a:tc>
                  <a:txBody>
                    <a:bodyPr/>
                    <a:lstStyle/>
                    <a:p>
                      <a:pPr algn="l" fontAlgn="t"/>
                      <a:endParaRPr lang="en-US" sz="1200" b="1" i="0" u="none" strike="noStrike" dirty="0">
                        <a:solidFill>
                          <a:srgbClr val="000000"/>
                        </a:solidFill>
                        <a:effectLst/>
                        <a:latin typeface="+mn-lt"/>
                      </a:endParaRPr>
                    </a:p>
                  </a:txBody>
                  <a:tcPr marL="9526" marR="9526" marT="9528" marB="0"/>
                </a:tc>
                <a:tc gridSpan="5">
                  <a:txBody>
                    <a:bodyPr/>
                    <a:lstStyle/>
                    <a:p>
                      <a:pPr marL="0" indent="0">
                        <a:buFont typeface="Arial" pitchFamily="34" charset="0"/>
                        <a:buNone/>
                      </a:pPr>
                      <a:endParaRPr lang="en-US" sz="1200" b="1" dirty="0">
                        <a:latin typeface="+mn-lt"/>
                      </a:endParaRPr>
                    </a:p>
                  </a:txBody>
                  <a:tcPr marL="9526" marR="9526" marT="9528" marB="0"/>
                </a:tc>
                <a:tc hMerge="1">
                  <a:txBody>
                    <a:bodyPr/>
                    <a:lstStyle/>
                    <a:p>
                      <a:endParaRPr lang="en-US" sz="1100" dirty="0">
                        <a:latin typeface="+mn-lt"/>
                      </a:endParaRPr>
                    </a:p>
                  </a:txBody>
                  <a:tcPr marL="9525" marR="9525" marT="9526" marB="0"/>
                </a:tc>
                <a:tc hMerge="1">
                  <a:txBody>
                    <a:bodyPr/>
                    <a:lstStyle/>
                    <a:p>
                      <a:pPr marL="171450" indent="-171450">
                        <a:buFont typeface="Arial" pitchFamily="34" charset="0"/>
                        <a:buChar char="•"/>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171450" indent="-171450">
                        <a:buFont typeface="Arial" pitchFamily="34" charset="0"/>
                        <a:buChar char="•"/>
                      </a:pPr>
                      <a:endParaRPr lang="en-US" sz="1100" dirty="0">
                        <a:latin typeface="+mn-lt"/>
                      </a:endParaRPr>
                    </a:p>
                  </a:txBody>
                  <a:tcPr marL="9525" marR="9525" marT="9526" marB="0"/>
                </a:tc>
                <a:extLst>
                  <a:ext uri="{0D108BD9-81ED-4DB2-BD59-A6C34878D82A}">
                    <a16:rowId xmlns:a16="http://schemas.microsoft.com/office/drawing/2014/main" val="10003"/>
                  </a:ext>
                </a:extLst>
              </a:tr>
            </a:tbl>
          </a:graphicData>
        </a:graphic>
      </p:graphicFrame>
      <p:sp>
        <p:nvSpPr>
          <p:cNvPr id="16415" name="Title 1">
            <a:extLst>
              <a:ext uri="{FF2B5EF4-FFF2-40B4-BE49-F238E27FC236}">
                <a16:creationId xmlns:a16="http://schemas.microsoft.com/office/drawing/2014/main" id="{AECADD13-A20E-4037-9B8D-31160D52C370}"/>
              </a:ext>
            </a:extLst>
          </p:cNvPr>
          <p:cNvSpPr>
            <a:spLocks noGrp="1"/>
          </p:cNvSpPr>
          <p:nvPr>
            <p:ph type="title"/>
          </p:nvPr>
        </p:nvSpPr>
        <p:spPr/>
        <p:txBody>
          <a:bodyPr/>
          <a:lstStyle/>
          <a:p>
            <a:r>
              <a:rPr lang="en-US" altLang="en-US" sz="1600" b="1"/>
              <a:t>What went well and should be part of future peer reviews?</a:t>
            </a:r>
            <a:endParaRPr lang="en-ZA" altLang="en-US" sz="1600" b="1"/>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C5344A2D-2059-4360-B0FE-020DC9CC52C4}"/>
              </a:ext>
            </a:extLst>
          </p:cNvPr>
          <p:cNvGraphicFramePr>
            <a:graphicFrameLocks noGrp="1"/>
          </p:cNvGraphicFramePr>
          <p:nvPr>
            <p:ph idx="1"/>
          </p:nvPr>
        </p:nvGraphicFramePr>
        <p:xfrm>
          <a:off x="169863" y="1219200"/>
          <a:ext cx="8847137" cy="4159250"/>
        </p:xfrm>
        <a:graphic>
          <a:graphicData uri="http://schemas.openxmlformats.org/drawingml/2006/table">
            <a:tbl>
              <a:tblPr firstRow="1" bandRow="1">
                <a:tableStyleId>{5C22544A-7EE6-4342-B048-85BDC9FD1C3A}</a:tableStyleId>
              </a:tblPr>
              <a:tblGrid>
                <a:gridCol w="1584509">
                  <a:extLst>
                    <a:ext uri="{9D8B030D-6E8A-4147-A177-3AD203B41FA5}">
                      <a16:colId xmlns:a16="http://schemas.microsoft.com/office/drawing/2014/main" val="20000"/>
                    </a:ext>
                  </a:extLst>
                </a:gridCol>
                <a:gridCol w="1584297">
                  <a:extLst>
                    <a:ext uri="{9D8B030D-6E8A-4147-A177-3AD203B41FA5}">
                      <a16:colId xmlns:a16="http://schemas.microsoft.com/office/drawing/2014/main" val="20001"/>
                    </a:ext>
                  </a:extLst>
                </a:gridCol>
                <a:gridCol w="1233495">
                  <a:extLst>
                    <a:ext uri="{9D8B030D-6E8A-4147-A177-3AD203B41FA5}">
                      <a16:colId xmlns:a16="http://schemas.microsoft.com/office/drawing/2014/main" val="20002"/>
                    </a:ext>
                  </a:extLst>
                </a:gridCol>
                <a:gridCol w="1339831">
                  <a:extLst>
                    <a:ext uri="{9D8B030D-6E8A-4147-A177-3AD203B41FA5}">
                      <a16:colId xmlns:a16="http://schemas.microsoft.com/office/drawing/2014/main" val="20003"/>
                    </a:ext>
                  </a:extLst>
                </a:gridCol>
                <a:gridCol w="1595037">
                  <a:extLst>
                    <a:ext uri="{9D8B030D-6E8A-4147-A177-3AD203B41FA5}">
                      <a16:colId xmlns:a16="http://schemas.microsoft.com/office/drawing/2014/main" val="20004"/>
                    </a:ext>
                  </a:extLst>
                </a:gridCol>
                <a:gridCol w="1509968">
                  <a:extLst>
                    <a:ext uri="{9D8B030D-6E8A-4147-A177-3AD203B41FA5}">
                      <a16:colId xmlns:a16="http://schemas.microsoft.com/office/drawing/2014/main" val="20005"/>
                    </a:ext>
                  </a:extLst>
                </a:gridCol>
              </a:tblGrid>
              <a:tr h="426635">
                <a:tc>
                  <a:txBody>
                    <a:bodyPr/>
                    <a:lstStyle/>
                    <a:p>
                      <a:r>
                        <a:rPr lang="en-ZA" sz="1100" dirty="0"/>
                        <a:t>Issues</a:t>
                      </a:r>
                    </a:p>
                  </a:txBody>
                  <a:tcPr marL="91449" marR="91449" marT="45702" marB="45702"/>
                </a:tc>
                <a:tc>
                  <a:txBody>
                    <a:bodyPr/>
                    <a:lstStyle/>
                    <a:p>
                      <a:r>
                        <a:rPr lang="en-ZA" sz="1100" dirty="0"/>
                        <a:t>EKURHULENI</a:t>
                      </a:r>
                    </a:p>
                  </a:txBody>
                  <a:tcPr marL="91449" marR="91449" marT="45702" marB="45702"/>
                </a:tc>
                <a:tc>
                  <a:txBody>
                    <a:bodyPr/>
                    <a:lstStyle/>
                    <a:p>
                      <a:r>
                        <a:rPr lang="en-ZA" sz="1100" dirty="0"/>
                        <a:t>JOHANNESBURG</a:t>
                      </a:r>
                    </a:p>
                  </a:txBody>
                  <a:tcPr marL="91449" marR="91449" marT="45702" marB="45702"/>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ZA" sz="1100" dirty="0"/>
                        <a:t>TSHWANE</a:t>
                      </a:r>
                    </a:p>
                    <a:p>
                      <a:endParaRPr lang="en-ZA" sz="1100" dirty="0"/>
                    </a:p>
                  </a:txBody>
                  <a:tcPr marL="91449" marR="91449" marT="45702" marB="45702"/>
                </a:tc>
                <a:tc>
                  <a:txBody>
                    <a:bodyPr/>
                    <a:lstStyle/>
                    <a:p>
                      <a:r>
                        <a:rPr lang="en-ZA" sz="1100" dirty="0"/>
                        <a:t>SEDIBENG</a:t>
                      </a:r>
                    </a:p>
                  </a:txBody>
                  <a:tcPr marL="91449" marR="91449" marT="45702" marB="45702"/>
                </a:tc>
                <a:tc>
                  <a:txBody>
                    <a:bodyPr/>
                    <a:lstStyle/>
                    <a:p>
                      <a:r>
                        <a:rPr lang="en-ZA" sz="1100" dirty="0"/>
                        <a:t>WEST RAND</a:t>
                      </a:r>
                    </a:p>
                  </a:txBody>
                  <a:tcPr marL="91449" marR="91449" marT="45702" marB="45702"/>
                </a:tc>
                <a:extLst>
                  <a:ext uri="{0D108BD9-81ED-4DB2-BD59-A6C34878D82A}">
                    <a16:rowId xmlns:a16="http://schemas.microsoft.com/office/drawing/2014/main" val="10000"/>
                  </a:ext>
                </a:extLst>
              </a:tr>
              <a:tr h="523166">
                <a:tc>
                  <a:txBody>
                    <a:bodyPr/>
                    <a:lstStyle/>
                    <a:p>
                      <a:r>
                        <a:rPr lang="en-ZA" sz="1200" b="1" dirty="0"/>
                        <a:t>PROVINCE/DISTRICTS REVIEWED</a:t>
                      </a:r>
                    </a:p>
                  </a:txBody>
                  <a:tcPr marL="9526" marR="9526" marT="9522" marB="0"/>
                </a:tc>
                <a:tc>
                  <a:txBody>
                    <a:bodyPr/>
                    <a:lstStyle/>
                    <a:p>
                      <a:pPr marL="0" indent="0">
                        <a:buFont typeface="Arial" pitchFamily="34" charset="0"/>
                        <a:buNone/>
                      </a:pPr>
                      <a:r>
                        <a:rPr lang="en-US" sz="1200" b="1" kern="1200" dirty="0">
                          <a:solidFill>
                            <a:schemeClr val="dk1"/>
                          </a:solidFill>
                          <a:effectLst/>
                          <a:latin typeface="+mn-lt"/>
                          <a:ea typeface="+mn-ea"/>
                          <a:cs typeface="+mn-cs"/>
                        </a:rPr>
                        <a:t>NC-ZF </a:t>
                      </a:r>
                      <a:r>
                        <a:rPr lang="en-US" sz="1200" b="1" kern="1200" dirty="0" err="1">
                          <a:solidFill>
                            <a:schemeClr val="dk1"/>
                          </a:solidFill>
                          <a:effectLst/>
                          <a:latin typeface="+mn-lt"/>
                          <a:ea typeface="+mn-ea"/>
                          <a:cs typeface="+mn-cs"/>
                        </a:rPr>
                        <a:t>Mgcawu</a:t>
                      </a:r>
                      <a:r>
                        <a:rPr lang="en-US" sz="1200" b="1" kern="1200" dirty="0">
                          <a:solidFill>
                            <a:schemeClr val="dk1"/>
                          </a:solidFill>
                          <a:effectLst/>
                          <a:latin typeface="+mn-lt"/>
                          <a:ea typeface="+mn-ea"/>
                          <a:cs typeface="+mn-cs"/>
                        </a:rPr>
                        <a:t> and </a:t>
                      </a:r>
                      <a:r>
                        <a:rPr lang="en-US" sz="1200" b="1" kern="1200" dirty="0" err="1">
                          <a:solidFill>
                            <a:schemeClr val="dk1"/>
                          </a:solidFill>
                          <a:effectLst/>
                          <a:latin typeface="+mn-lt"/>
                          <a:ea typeface="+mn-ea"/>
                          <a:cs typeface="+mn-cs"/>
                        </a:rPr>
                        <a:t>Prixley</a:t>
                      </a:r>
                      <a:r>
                        <a:rPr lang="en-US" sz="1200" b="1" kern="1200" dirty="0">
                          <a:solidFill>
                            <a:schemeClr val="dk1"/>
                          </a:solidFill>
                          <a:effectLst/>
                          <a:latin typeface="+mn-lt"/>
                          <a:ea typeface="+mn-ea"/>
                          <a:cs typeface="+mn-cs"/>
                        </a:rPr>
                        <a:t> </a:t>
                      </a:r>
                      <a:r>
                        <a:rPr lang="en-US" sz="1200" b="1" kern="1200" dirty="0" err="1">
                          <a:solidFill>
                            <a:schemeClr val="dk1"/>
                          </a:solidFill>
                          <a:effectLst/>
                          <a:latin typeface="+mn-lt"/>
                          <a:ea typeface="+mn-ea"/>
                          <a:cs typeface="+mn-cs"/>
                        </a:rPr>
                        <a:t>Kasemme</a:t>
                      </a:r>
                      <a:endParaRPr lang="en-US" sz="1200" b="1" dirty="0">
                        <a:latin typeface="+mn-lt"/>
                      </a:endParaRPr>
                    </a:p>
                  </a:txBody>
                  <a:tcPr marL="9526" marR="9526" marT="9522" marB="0"/>
                </a:tc>
                <a:tc>
                  <a:txBody>
                    <a:bodyPr/>
                    <a:lstStyle/>
                    <a:p>
                      <a:pPr marL="171450" indent="-171450">
                        <a:buFont typeface="Arial" pitchFamily="34" charset="0"/>
                        <a:buChar char="•"/>
                      </a:pPr>
                      <a:endParaRPr lang="en-US" sz="1200" b="1" dirty="0">
                        <a:latin typeface="+mn-lt"/>
                      </a:endParaRPr>
                    </a:p>
                  </a:txBody>
                  <a:tcPr marL="9526" marR="9526" marT="9522" marB="0"/>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a:solidFill>
                            <a:schemeClr val="dk1"/>
                          </a:solidFill>
                          <a:effectLst/>
                          <a:latin typeface="+mn-lt"/>
                          <a:ea typeface="+mn-ea"/>
                          <a:cs typeface="+mn-cs"/>
                        </a:rPr>
                        <a:t>LP-Vhembe District health</a:t>
                      </a:r>
                      <a:endParaRPr lang="en-US" sz="1200" b="1" dirty="0">
                        <a:latin typeface="+mn-lt"/>
                      </a:endParaRPr>
                    </a:p>
                  </a:txBody>
                  <a:tcPr marL="9526" marR="9526" marT="9522" marB="0"/>
                </a:tc>
                <a:tc>
                  <a:txBody>
                    <a:bodyPr/>
                    <a:lstStyle/>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r>
                        <a:rPr lang="en-US" sz="1200" b="1" kern="1200" dirty="0">
                          <a:solidFill>
                            <a:schemeClr val="dk1"/>
                          </a:solidFill>
                          <a:effectLst/>
                          <a:latin typeface="+mn-lt"/>
                          <a:ea typeface="+mn-ea"/>
                          <a:cs typeface="+mn-cs"/>
                        </a:rPr>
                        <a:t>LP-Vhembe District health</a:t>
                      </a:r>
                      <a:endParaRPr lang="en-US" sz="1200" b="1" dirty="0">
                        <a:latin typeface="+mn-lt"/>
                      </a:endParaRPr>
                    </a:p>
                  </a:txBody>
                  <a:tcPr marL="9526" marR="9526" marT="9522" marB="0"/>
                </a:tc>
                <a:tc>
                  <a:txBody>
                    <a:bodyPr/>
                    <a:lstStyle/>
                    <a:p>
                      <a:pPr marL="0" indent="0">
                        <a:buFont typeface="Arial" pitchFamily="34" charset="0"/>
                        <a:buNone/>
                      </a:pPr>
                      <a:r>
                        <a:rPr lang="en-US" sz="1100" b="1" kern="1200" dirty="0">
                          <a:solidFill>
                            <a:schemeClr val="dk1"/>
                          </a:solidFill>
                          <a:effectLst/>
                          <a:latin typeface="+mn-lt"/>
                          <a:ea typeface="+mn-ea"/>
                          <a:cs typeface="+mn-cs"/>
                        </a:rPr>
                        <a:t>LP-Sekhukhune, Capricorn, Mopani Districts</a:t>
                      </a:r>
                      <a:endParaRPr lang="en-US" sz="1100" dirty="0">
                        <a:latin typeface="+mn-lt"/>
                      </a:endParaRPr>
                    </a:p>
                  </a:txBody>
                  <a:tcPr marL="9526" marR="9526" marT="9522" marB="0"/>
                </a:tc>
                <a:extLst>
                  <a:ext uri="{0D108BD9-81ED-4DB2-BD59-A6C34878D82A}">
                    <a16:rowId xmlns:a16="http://schemas.microsoft.com/office/drawing/2014/main" val="10001"/>
                  </a:ext>
                </a:extLst>
              </a:tr>
              <a:tr h="3209449">
                <a:tc>
                  <a:txBody>
                    <a:bodyPr/>
                    <a:lstStyle/>
                    <a:p>
                      <a:pPr algn="l" fontAlgn="t"/>
                      <a:endParaRPr lang="en-US" sz="1200" b="1" i="0" u="none" strike="noStrike" dirty="0">
                        <a:solidFill>
                          <a:srgbClr val="000000"/>
                        </a:solidFill>
                        <a:effectLst/>
                        <a:latin typeface="+mn-lt"/>
                      </a:endParaRPr>
                    </a:p>
                  </a:txBody>
                  <a:tcPr marL="9526" marR="9526" marT="9522" marB="0"/>
                </a:tc>
                <a:tc gridSpan="5">
                  <a:txBody>
                    <a:bodyPr/>
                    <a:lstStyle/>
                    <a:p>
                      <a:pPr marL="264600" lvl="2" indent="-228600">
                        <a:buFont typeface="+mj-lt"/>
                        <a:buAutoNum type="arabicPeriod"/>
                      </a:pPr>
                      <a:r>
                        <a:rPr lang="en-US" sz="1400" b="0" kern="1200" dirty="0">
                          <a:solidFill>
                            <a:schemeClr val="dk1"/>
                          </a:solidFill>
                          <a:effectLst/>
                          <a:latin typeface="+mn-lt"/>
                          <a:ea typeface="+mn-ea"/>
                          <a:cs typeface="+mn-cs"/>
                        </a:rPr>
                        <a:t>Unavailability of cars</a:t>
                      </a:r>
                      <a:endParaRPr lang="en-ZA" sz="1400" b="0" kern="1200" dirty="0">
                        <a:solidFill>
                          <a:schemeClr val="dk1"/>
                        </a:solidFill>
                        <a:effectLst/>
                        <a:latin typeface="+mn-lt"/>
                        <a:ea typeface="+mn-ea"/>
                        <a:cs typeface="+mn-cs"/>
                      </a:endParaRPr>
                    </a:p>
                    <a:p>
                      <a:pPr marL="264600" lvl="2" indent="-228600">
                        <a:buFont typeface="+mj-lt"/>
                        <a:buAutoNum type="arabicPeriod"/>
                      </a:pPr>
                      <a:r>
                        <a:rPr lang="en-US" sz="1400" b="0" kern="1200" dirty="0">
                          <a:solidFill>
                            <a:schemeClr val="dk1"/>
                          </a:solidFill>
                          <a:effectLst/>
                          <a:latin typeface="+mn-lt"/>
                          <a:ea typeface="+mn-ea"/>
                          <a:cs typeface="+mn-cs"/>
                        </a:rPr>
                        <a:t>Shortage of checklists and dashboards</a:t>
                      </a:r>
                    </a:p>
                    <a:p>
                      <a:pPr marL="264600" lvl="2" indent="-228600">
                        <a:buFont typeface="+mj-lt"/>
                        <a:buAutoNum type="arabicPeriod"/>
                      </a:pPr>
                      <a:r>
                        <a:rPr lang="en-US" sz="1400" b="0" kern="1200" dirty="0">
                          <a:solidFill>
                            <a:schemeClr val="dk1"/>
                          </a:solidFill>
                          <a:effectLst/>
                          <a:latin typeface="+mn-lt"/>
                          <a:ea typeface="+mn-ea"/>
                          <a:cs typeface="+mn-cs"/>
                        </a:rPr>
                        <a:t>Different interpretations  of tools.</a:t>
                      </a:r>
                      <a:endParaRPr lang="en-ZA" sz="1400" b="0" kern="1200" dirty="0">
                        <a:solidFill>
                          <a:schemeClr val="dk1"/>
                        </a:solidFill>
                        <a:effectLst/>
                        <a:latin typeface="+mn-lt"/>
                        <a:ea typeface="+mn-ea"/>
                        <a:cs typeface="+mn-cs"/>
                      </a:endParaRPr>
                    </a:p>
                    <a:p>
                      <a:pPr marL="264600" lvl="2" indent="-228600">
                        <a:buFont typeface="+mj-lt"/>
                        <a:buAutoNum type="arabicPeriod"/>
                      </a:pPr>
                      <a:r>
                        <a:rPr lang="en-US" sz="1400" b="0" kern="1200" dirty="0">
                          <a:solidFill>
                            <a:schemeClr val="dk1"/>
                          </a:solidFill>
                          <a:effectLst/>
                          <a:latin typeface="+mn-lt"/>
                          <a:ea typeface="+mn-ea"/>
                          <a:cs typeface="+mn-cs"/>
                        </a:rPr>
                        <a:t>Rigidity and inflexibility during the assessment</a:t>
                      </a:r>
                      <a:endParaRPr lang="en-ZA" sz="1400" b="0" kern="1200" dirty="0">
                        <a:solidFill>
                          <a:schemeClr val="dk1"/>
                        </a:solidFill>
                        <a:effectLst/>
                        <a:latin typeface="+mn-lt"/>
                        <a:ea typeface="+mn-ea"/>
                        <a:cs typeface="+mn-cs"/>
                      </a:endParaRPr>
                    </a:p>
                    <a:p>
                      <a:pPr marL="264600" lvl="2" indent="-228600">
                        <a:buFont typeface="+mj-lt"/>
                        <a:buAutoNum type="arabicPeriod"/>
                      </a:pPr>
                      <a:r>
                        <a:rPr lang="en-US" sz="1400" b="0" kern="1200" dirty="0">
                          <a:solidFill>
                            <a:schemeClr val="dk1"/>
                          </a:solidFill>
                          <a:effectLst/>
                          <a:latin typeface="+mn-lt"/>
                          <a:ea typeface="+mn-ea"/>
                          <a:cs typeface="+mn-cs"/>
                        </a:rPr>
                        <a:t>Guest assessors using background of National Core Standards</a:t>
                      </a:r>
                      <a:endParaRPr lang="en-ZA" sz="1400" b="0" kern="1200" dirty="0">
                        <a:solidFill>
                          <a:schemeClr val="dk1"/>
                        </a:solidFill>
                        <a:effectLst/>
                        <a:latin typeface="+mn-lt"/>
                        <a:ea typeface="+mn-ea"/>
                        <a:cs typeface="+mn-cs"/>
                      </a:endParaRPr>
                    </a:p>
                    <a:p>
                      <a:pPr marL="264600" lvl="2" indent="-228600">
                        <a:buFont typeface="+mj-lt"/>
                        <a:buAutoNum type="arabicPeriod"/>
                      </a:pPr>
                      <a:r>
                        <a:rPr lang="en-US" sz="1400" b="0" kern="1200" dirty="0">
                          <a:solidFill>
                            <a:schemeClr val="dk1"/>
                          </a:solidFill>
                          <a:effectLst/>
                          <a:latin typeface="+mn-lt"/>
                          <a:ea typeface="+mn-ea"/>
                          <a:cs typeface="+mn-cs"/>
                        </a:rPr>
                        <a:t>Assessors not using option N/A this led to zero allocation</a:t>
                      </a:r>
                      <a:endParaRPr lang="en-ZA" sz="1400" b="0" kern="1200" dirty="0">
                        <a:solidFill>
                          <a:schemeClr val="dk1"/>
                        </a:solidFill>
                        <a:effectLst/>
                        <a:latin typeface="+mn-lt"/>
                        <a:ea typeface="+mn-ea"/>
                        <a:cs typeface="+mn-cs"/>
                      </a:endParaRPr>
                    </a:p>
                    <a:p>
                      <a:pPr marL="264600" lvl="2" indent="-228600">
                        <a:buFont typeface="+mj-lt"/>
                        <a:buAutoNum type="arabicPeriod"/>
                      </a:pPr>
                      <a:r>
                        <a:rPr lang="en-US" sz="1400" b="0" kern="1200" dirty="0">
                          <a:solidFill>
                            <a:schemeClr val="dk1"/>
                          </a:solidFill>
                          <a:effectLst/>
                          <a:latin typeface="+mn-lt"/>
                          <a:ea typeface="+mn-ea"/>
                          <a:cs typeface="+mn-cs"/>
                        </a:rPr>
                        <a:t>Wrong capturing e.g. declaring generator not available but green for weekly checking</a:t>
                      </a:r>
                      <a:endParaRPr lang="en-ZA" sz="1400" b="0" kern="1200" dirty="0">
                        <a:solidFill>
                          <a:schemeClr val="dk1"/>
                        </a:solidFill>
                        <a:effectLst/>
                        <a:latin typeface="+mn-lt"/>
                        <a:ea typeface="+mn-ea"/>
                        <a:cs typeface="+mn-cs"/>
                      </a:endParaRPr>
                    </a:p>
                    <a:p>
                      <a:pPr marL="264600" lvl="2" indent="-228600">
                        <a:buFont typeface="+mj-lt"/>
                        <a:buAutoNum type="arabicPeriod"/>
                      </a:pPr>
                      <a:r>
                        <a:rPr lang="en-US" sz="1400" b="0" kern="1200" dirty="0">
                          <a:solidFill>
                            <a:schemeClr val="dk1"/>
                          </a:solidFill>
                          <a:effectLst/>
                          <a:latin typeface="+mn-lt"/>
                          <a:ea typeface="+mn-ea"/>
                          <a:cs typeface="+mn-cs"/>
                        </a:rPr>
                        <a:t>Late arrival for assessment</a:t>
                      </a:r>
                      <a:endParaRPr lang="en-ZA" sz="1400" b="0" kern="1200" dirty="0">
                        <a:solidFill>
                          <a:schemeClr val="dk1"/>
                        </a:solidFill>
                        <a:effectLst/>
                        <a:latin typeface="+mn-lt"/>
                        <a:ea typeface="+mn-ea"/>
                        <a:cs typeface="+mn-cs"/>
                      </a:endParaRPr>
                    </a:p>
                    <a:p>
                      <a:pPr marL="264600" lvl="2" indent="-228600">
                        <a:buFont typeface="+mj-lt"/>
                        <a:buAutoNum type="arabicPeriod"/>
                      </a:pPr>
                      <a:r>
                        <a:rPr lang="en-US" sz="1400" b="0" kern="1200" dirty="0">
                          <a:solidFill>
                            <a:schemeClr val="dk1"/>
                          </a:solidFill>
                          <a:effectLst/>
                          <a:latin typeface="+mn-lt"/>
                          <a:ea typeface="+mn-ea"/>
                          <a:cs typeface="+mn-cs"/>
                        </a:rPr>
                        <a:t>Assessors had difficulty in capturing </a:t>
                      </a:r>
                    </a:p>
                    <a:p>
                      <a:pPr marL="264600" lvl="2" indent="-228600">
                        <a:buFont typeface="+mj-lt"/>
                        <a:buAutoNum type="arabicPeriod"/>
                      </a:pPr>
                      <a:r>
                        <a:rPr lang="en-US" sz="1400" b="0" kern="1200" dirty="0">
                          <a:solidFill>
                            <a:schemeClr val="dk1"/>
                          </a:solidFill>
                          <a:effectLst/>
                          <a:latin typeface="+mn-lt"/>
                          <a:ea typeface="+mn-ea"/>
                          <a:cs typeface="+mn-cs"/>
                        </a:rPr>
                        <a:t>Human Element Mistakes</a:t>
                      </a:r>
                    </a:p>
                    <a:p>
                      <a:pPr marL="264600" lvl="2" indent="-228600">
                        <a:buFont typeface="+mj-lt"/>
                        <a:buAutoNum type="arabicPeriod"/>
                      </a:pPr>
                      <a:r>
                        <a:rPr lang="en-US" sz="1400" b="0" kern="1200" dirty="0">
                          <a:solidFill>
                            <a:schemeClr val="dk1"/>
                          </a:solidFill>
                          <a:effectLst/>
                          <a:latin typeface="+mn-lt"/>
                          <a:ea typeface="+mn-ea"/>
                          <a:cs typeface="+mn-cs"/>
                        </a:rPr>
                        <a:t>Having no stationery and modems</a:t>
                      </a:r>
                      <a:endParaRPr lang="en-ZA" sz="1400" b="0" kern="1200" dirty="0">
                        <a:solidFill>
                          <a:schemeClr val="dk1"/>
                        </a:solidFill>
                        <a:effectLst/>
                        <a:latin typeface="+mn-lt"/>
                        <a:ea typeface="+mn-ea"/>
                        <a:cs typeface="+mn-cs"/>
                      </a:endParaRPr>
                    </a:p>
                    <a:p>
                      <a:pPr marL="264600" lvl="2" indent="-228600">
                        <a:buFont typeface="+mj-lt"/>
                        <a:buAutoNum type="arabicPeriod"/>
                      </a:pPr>
                      <a:r>
                        <a:rPr lang="en-US" sz="1400" b="0" kern="1200" dirty="0">
                          <a:solidFill>
                            <a:schemeClr val="dk1"/>
                          </a:solidFill>
                          <a:effectLst/>
                          <a:latin typeface="+mn-lt"/>
                          <a:ea typeface="+mn-ea"/>
                          <a:cs typeface="+mn-cs"/>
                        </a:rPr>
                        <a:t> Lack</a:t>
                      </a:r>
                      <a:r>
                        <a:rPr lang="en-US" sz="1400" b="0" kern="1200" baseline="0" dirty="0">
                          <a:solidFill>
                            <a:schemeClr val="dk1"/>
                          </a:solidFill>
                          <a:effectLst/>
                          <a:latin typeface="+mn-lt"/>
                          <a:ea typeface="+mn-ea"/>
                          <a:cs typeface="+mn-cs"/>
                        </a:rPr>
                        <a:t> of </a:t>
                      </a:r>
                      <a:r>
                        <a:rPr lang="en-US" sz="1400" b="0" kern="1200" dirty="0">
                          <a:solidFill>
                            <a:schemeClr val="dk1"/>
                          </a:solidFill>
                          <a:effectLst/>
                          <a:latin typeface="+mn-lt"/>
                          <a:ea typeface="+mn-ea"/>
                          <a:cs typeface="+mn-cs"/>
                        </a:rPr>
                        <a:t>Data capturers</a:t>
                      </a:r>
                      <a:endParaRPr lang="en-ZA" sz="1400" b="0" kern="1200" dirty="0">
                        <a:solidFill>
                          <a:schemeClr val="dk1"/>
                        </a:solidFill>
                        <a:effectLst/>
                        <a:latin typeface="+mn-lt"/>
                        <a:ea typeface="+mn-ea"/>
                        <a:cs typeface="+mn-cs"/>
                      </a:endParaRPr>
                    </a:p>
                    <a:p>
                      <a:pPr lvl="2"/>
                      <a:endParaRPr lang="en-ZA" sz="1200" b="0" kern="1200" dirty="0">
                        <a:solidFill>
                          <a:schemeClr val="dk1"/>
                        </a:solidFill>
                        <a:effectLst/>
                        <a:latin typeface="+mn-lt"/>
                        <a:ea typeface="+mn-ea"/>
                        <a:cs typeface="+mn-cs"/>
                      </a:endParaRPr>
                    </a:p>
                    <a:p>
                      <a:pPr lvl="2"/>
                      <a:endParaRPr lang="en-ZA" sz="1800" b="1" kern="1200" dirty="0">
                        <a:solidFill>
                          <a:schemeClr val="dk1"/>
                        </a:solidFill>
                        <a:effectLst/>
                        <a:latin typeface="+mn-lt"/>
                        <a:ea typeface="+mn-ea"/>
                        <a:cs typeface="+mn-cs"/>
                      </a:endParaRPr>
                    </a:p>
                    <a:p>
                      <a:pPr marL="0" marR="0" indent="0" algn="l" defTabSz="457200" rtl="0" eaLnBrk="1" fontAlgn="auto" latinLnBrk="0" hangingPunct="1">
                        <a:lnSpc>
                          <a:spcPct val="100000"/>
                        </a:lnSpc>
                        <a:spcBef>
                          <a:spcPts val="0"/>
                        </a:spcBef>
                        <a:spcAft>
                          <a:spcPts val="0"/>
                        </a:spcAft>
                        <a:buClrTx/>
                        <a:buSzTx/>
                        <a:buFont typeface="Arial" pitchFamily="34" charset="0"/>
                        <a:buNone/>
                        <a:tabLst/>
                        <a:defRPr/>
                      </a:pPr>
                      <a:endParaRPr lang="en-US" sz="1200" b="1" dirty="0">
                        <a:latin typeface="+mn-lt"/>
                      </a:endParaRPr>
                    </a:p>
                  </a:txBody>
                  <a:tcPr marL="9526" marR="9526" marT="9522"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tc hMerge="1">
                  <a:txBody>
                    <a:bodyPr/>
                    <a:lstStyle/>
                    <a:p>
                      <a:pPr lvl="0"/>
                      <a:endParaRPr lang="en-US" sz="1100" dirty="0">
                        <a:latin typeface="+mn-lt"/>
                      </a:endParaRPr>
                    </a:p>
                  </a:txBody>
                  <a:tcPr marL="9525" marR="9525" marT="9526" marB="0"/>
                </a:tc>
                <a:tc hMerge="1">
                  <a:txBody>
                    <a:bodyPr/>
                    <a:lstStyle/>
                    <a:p>
                      <a:pPr marL="0" indent="0">
                        <a:buFont typeface="Arial" pitchFamily="34" charset="0"/>
                        <a:buNone/>
                      </a:pPr>
                      <a:endParaRPr lang="en-US" sz="1100" dirty="0">
                        <a:latin typeface="+mn-lt"/>
                      </a:endParaRPr>
                    </a:p>
                  </a:txBody>
                  <a:tcPr marL="9525" marR="9525" marT="9526" marB="0"/>
                </a:tc>
                <a:extLst>
                  <a:ext uri="{0D108BD9-81ED-4DB2-BD59-A6C34878D82A}">
                    <a16:rowId xmlns:a16="http://schemas.microsoft.com/office/drawing/2014/main" val="10002"/>
                  </a:ext>
                </a:extLst>
              </a:tr>
            </a:tbl>
          </a:graphicData>
        </a:graphic>
      </p:graphicFrame>
      <p:sp>
        <p:nvSpPr>
          <p:cNvPr id="17436" name="Title 1">
            <a:extLst>
              <a:ext uri="{FF2B5EF4-FFF2-40B4-BE49-F238E27FC236}">
                <a16:creationId xmlns:a16="http://schemas.microsoft.com/office/drawing/2014/main" id="{AA74B574-C490-40E0-BD3D-98576429033A}"/>
              </a:ext>
            </a:extLst>
          </p:cNvPr>
          <p:cNvSpPr>
            <a:spLocks noGrp="1"/>
          </p:cNvSpPr>
          <p:nvPr>
            <p:ph type="title"/>
          </p:nvPr>
        </p:nvSpPr>
        <p:spPr/>
        <p:txBody>
          <a:bodyPr/>
          <a:lstStyle/>
          <a:p>
            <a:br>
              <a:rPr lang="en-US" altLang="en-US" sz="1600" b="1"/>
            </a:br>
            <a:r>
              <a:rPr lang="en-US" altLang="en-US" sz="1600" b="1"/>
              <a:t>What went wrong and should be improved on in future peer reviews</a:t>
            </a:r>
            <a:br>
              <a:rPr lang="en-ZA" altLang="en-US" sz="1600" b="1"/>
            </a:br>
            <a:endParaRPr lang="en-ZA" altLang="en-US" sz="1600"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F01FB1AC-5536-4705-ACE1-239F36242E72}"/>
              </a:ext>
            </a:extLst>
          </p:cNvPr>
          <p:cNvSpPr>
            <a:spLocks noGrp="1"/>
          </p:cNvSpPr>
          <p:nvPr>
            <p:ph type="title"/>
          </p:nvPr>
        </p:nvSpPr>
        <p:spPr/>
        <p:txBody>
          <a:bodyPr/>
          <a:lstStyle/>
          <a:p>
            <a:r>
              <a:rPr lang="en-US" altLang="en-US"/>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5540</TotalTime>
  <Words>798</Words>
  <Application>Microsoft Office PowerPoint</Application>
  <PresentationFormat>On-screen Show (4:3)</PresentationFormat>
  <Paragraphs>96</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 GAUTENG PROVINCE Combined Provincial Peer Review Teams' feedback on Peer Review Status Determination of February 2016  </vt:lpstr>
      <vt:lpstr> Comments on preparatory events/issues before peer review started on 1 February 2016  </vt:lpstr>
      <vt:lpstr>Comments on events / issues during the peer review from 31 January to 14 February 2016</vt:lpstr>
      <vt:lpstr>What went well and should be part of future peer reviews?</vt:lpstr>
      <vt:lpstr> What went wrong and should be improved on in future peer reviews </vt:lpstr>
      <vt:lpstr>Thank You</vt:lpstr>
    </vt:vector>
  </TitlesOfParts>
  <Company>Office of the Premier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Noble Mufhandu</dc:creator>
  <cp:lastModifiedBy>Marelize Jooste</cp:lastModifiedBy>
  <cp:revision>299</cp:revision>
  <cp:lastPrinted>2014-07-09T11:45:54Z</cp:lastPrinted>
  <dcterms:created xsi:type="dcterms:W3CDTF">2013-11-07T08:17:59Z</dcterms:created>
  <dcterms:modified xsi:type="dcterms:W3CDTF">2021-05-05T12:57:51Z</dcterms:modified>
</cp:coreProperties>
</file>