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1" r:id="rId2"/>
  </p:sldMasterIdLst>
  <p:notesMasterIdLst>
    <p:notesMasterId r:id="rId20"/>
  </p:notesMasterIdLst>
  <p:handoutMasterIdLst>
    <p:handoutMasterId r:id="rId21"/>
  </p:handoutMasterIdLst>
  <p:sldIdLst>
    <p:sldId id="256" r:id="rId3"/>
    <p:sldId id="275" r:id="rId4"/>
    <p:sldId id="313" r:id="rId5"/>
    <p:sldId id="328" r:id="rId6"/>
    <p:sldId id="331" r:id="rId7"/>
    <p:sldId id="336" r:id="rId8"/>
    <p:sldId id="335" r:id="rId9"/>
    <p:sldId id="332" r:id="rId10"/>
    <p:sldId id="333" r:id="rId11"/>
    <p:sldId id="334" r:id="rId12"/>
    <p:sldId id="337" r:id="rId13"/>
    <p:sldId id="338" r:id="rId14"/>
    <p:sldId id="341" r:id="rId15"/>
    <p:sldId id="340" r:id="rId16"/>
    <p:sldId id="330" r:id="rId17"/>
    <p:sldId id="322" r:id="rId18"/>
    <p:sldId id="327" r:id="rId19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3" autoAdjust="0"/>
    <p:restoredTop sz="94669" autoAdjust="0"/>
  </p:normalViewPr>
  <p:slideViewPr>
    <p:cSldViewPr showGuides="1"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50" d="100"/>
          <a:sy n="50" d="100"/>
        </p:scale>
        <p:origin x="-2532" y="-102"/>
      </p:cViewPr>
      <p:guideLst>
        <p:guide orient="horz" pos="3126"/>
        <p:guide pos="2142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B8C7A82-1080-4BDE-B022-2571D47F933E}" type="datetimeFigureOut">
              <a:rPr lang="en-US"/>
              <a:pPr>
                <a:defRPr/>
              </a:pPr>
              <a:t>4/22/2016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23E3915-965A-499B-8BDA-7522852F4233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  <p:extLst>
      <p:ext uri="{BB962C8B-B14F-4D97-AF65-F5344CB8AC3E}">
        <p14:creationId xmlns="" xmlns:p14="http://schemas.microsoft.com/office/powerpoint/2010/main" val="177583232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2370ABA-7AAF-4240-97F9-3CA465A3A123}" type="datetimeFigureOut">
              <a:rPr lang="en-US"/>
              <a:pPr>
                <a:defRPr/>
              </a:pPr>
              <a:t>4/22/2016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ZA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1" y="4714877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ZA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657E595-3A1D-49A6-9392-8220C6182B2D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  <p:extLst>
      <p:ext uri="{BB962C8B-B14F-4D97-AF65-F5344CB8AC3E}">
        <p14:creationId xmlns="" xmlns:p14="http://schemas.microsoft.com/office/powerpoint/2010/main" val="3529479554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53DA0-72EF-44E4-9C23-6D28D11210C9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ZA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6483AE-F4F2-4081-86E1-08F512EA578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4/22/2016</a:t>
            </a:fld>
            <a:endParaRPr lang="en-ZA" smtClean="0"/>
          </a:p>
        </p:txBody>
      </p:sp>
      <p:sp>
        <p:nvSpPr>
          <p:cNvPr id="8198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53DA0-72EF-44E4-9C23-6D28D11210C9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ZA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6483AE-F4F2-4081-86E1-08F512EA578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4/22/2016</a:t>
            </a:fld>
            <a:endParaRPr lang="en-ZA" smtClean="0"/>
          </a:p>
        </p:txBody>
      </p:sp>
      <p:sp>
        <p:nvSpPr>
          <p:cNvPr id="8198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53DA0-72EF-44E4-9C23-6D28D11210C9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ZA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6483AE-F4F2-4081-86E1-08F512EA578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4/22/2016</a:t>
            </a:fld>
            <a:endParaRPr lang="en-ZA" smtClean="0"/>
          </a:p>
        </p:txBody>
      </p:sp>
      <p:sp>
        <p:nvSpPr>
          <p:cNvPr id="8198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53DA0-72EF-44E4-9C23-6D28D11210C9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ZA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6483AE-F4F2-4081-86E1-08F512EA578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4/22/2016</a:t>
            </a:fld>
            <a:endParaRPr lang="en-ZA" smtClean="0"/>
          </a:p>
        </p:txBody>
      </p:sp>
      <p:sp>
        <p:nvSpPr>
          <p:cNvPr id="8198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53DA0-72EF-44E4-9C23-6D28D11210C9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ZA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6483AE-F4F2-4081-86E1-08F512EA578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4/22/2016</a:t>
            </a:fld>
            <a:endParaRPr lang="en-ZA" smtClean="0"/>
          </a:p>
        </p:txBody>
      </p:sp>
      <p:sp>
        <p:nvSpPr>
          <p:cNvPr id="8198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53DA0-72EF-44E4-9C23-6D28D11210C9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ZA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6483AE-F4F2-4081-86E1-08F512EA578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4/22/2016</a:t>
            </a:fld>
            <a:endParaRPr lang="en-ZA" smtClean="0"/>
          </a:p>
        </p:txBody>
      </p:sp>
      <p:sp>
        <p:nvSpPr>
          <p:cNvPr id="8198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53DA0-72EF-44E4-9C23-6D28D11210C9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ZA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6483AE-F4F2-4081-86E1-08F512EA578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4/22/2016</a:t>
            </a:fld>
            <a:endParaRPr lang="en-ZA" smtClean="0"/>
          </a:p>
        </p:txBody>
      </p:sp>
      <p:sp>
        <p:nvSpPr>
          <p:cNvPr id="8198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53DA0-72EF-44E4-9C23-6D28D11210C9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ZA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6483AE-F4F2-4081-86E1-08F512EA578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4/22/2016</a:t>
            </a:fld>
            <a:endParaRPr lang="en-ZA" smtClean="0"/>
          </a:p>
        </p:txBody>
      </p:sp>
      <p:sp>
        <p:nvSpPr>
          <p:cNvPr id="8198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53DA0-72EF-44E4-9C23-6D28D11210C9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ZA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6483AE-F4F2-4081-86E1-08F512EA578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4/22/2016</a:t>
            </a:fld>
            <a:endParaRPr lang="en-ZA" smtClean="0"/>
          </a:p>
        </p:txBody>
      </p:sp>
      <p:sp>
        <p:nvSpPr>
          <p:cNvPr id="8198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53DA0-72EF-44E4-9C23-6D28D11210C9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ZA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6483AE-F4F2-4081-86E1-08F512EA578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4/22/2016</a:t>
            </a:fld>
            <a:endParaRPr lang="en-ZA" smtClean="0"/>
          </a:p>
        </p:txBody>
      </p:sp>
      <p:sp>
        <p:nvSpPr>
          <p:cNvPr id="8198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53DA0-72EF-44E4-9C23-6D28D11210C9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ZA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6483AE-F4F2-4081-86E1-08F512EA578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4/22/2016</a:t>
            </a:fld>
            <a:endParaRPr lang="en-ZA" smtClean="0"/>
          </a:p>
        </p:txBody>
      </p:sp>
      <p:sp>
        <p:nvSpPr>
          <p:cNvPr id="8198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53DA0-72EF-44E4-9C23-6D28D11210C9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ZA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6483AE-F4F2-4081-86E1-08F512EA578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4/22/2016</a:t>
            </a:fld>
            <a:endParaRPr lang="en-ZA" smtClean="0"/>
          </a:p>
        </p:txBody>
      </p:sp>
      <p:sp>
        <p:nvSpPr>
          <p:cNvPr id="8198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53DA0-72EF-44E4-9C23-6D28D11210C9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ZA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6483AE-F4F2-4081-86E1-08F512EA578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4/22/2016</a:t>
            </a:fld>
            <a:endParaRPr lang="en-ZA" smtClean="0"/>
          </a:p>
        </p:txBody>
      </p:sp>
      <p:sp>
        <p:nvSpPr>
          <p:cNvPr id="8198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53DA0-72EF-44E4-9C23-6D28D11210C9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ZA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6483AE-F4F2-4081-86E1-08F512EA578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4/22/2016</a:t>
            </a:fld>
            <a:endParaRPr lang="en-ZA" smtClean="0"/>
          </a:p>
        </p:txBody>
      </p:sp>
      <p:sp>
        <p:nvSpPr>
          <p:cNvPr id="8198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53DA0-72EF-44E4-9C23-6D28D11210C9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ZA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6483AE-F4F2-4081-86E1-08F512EA578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4/22/2016</a:t>
            </a:fld>
            <a:endParaRPr lang="en-ZA" smtClean="0"/>
          </a:p>
        </p:txBody>
      </p:sp>
      <p:sp>
        <p:nvSpPr>
          <p:cNvPr id="8198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53DA0-72EF-44E4-9C23-6D28D11210C9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ZA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6483AE-F4F2-4081-86E1-08F512EA578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4/22/2016</a:t>
            </a:fld>
            <a:endParaRPr lang="en-ZA" smtClean="0"/>
          </a:p>
        </p:txBody>
      </p:sp>
      <p:sp>
        <p:nvSpPr>
          <p:cNvPr id="8198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 r="25999"/>
          <a:stretch>
            <a:fillRect/>
          </a:stretch>
        </p:blipFill>
        <p:spPr bwMode="auto">
          <a:xfrm>
            <a:off x="228600" y="1219200"/>
            <a:ext cx="1524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>
            <a:picLocks noChangeAspect="1" noChangeArrowheads="1"/>
          </p:cNvPicPr>
          <p:nvPr userDrawn="1"/>
        </p:nvPicPr>
        <p:blipFill>
          <a:blip r:embed="rId3" cstate="print"/>
          <a:srcRect l="18813" r="5798"/>
          <a:stretch>
            <a:fillRect/>
          </a:stretch>
        </p:blipFill>
        <p:spPr bwMode="auto">
          <a:xfrm>
            <a:off x="228600" y="2743200"/>
            <a:ext cx="15240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 l="11563" r="32932" b="27168"/>
          <a:stretch>
            <a:fillRect/>
          </a:stretch>
        </p:blipFill>
        <p:spPr bwMode="auto">
          <a:xfrm>
            <a:off x="228600" y="4267200"/>
            <a:ext cx="156686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2" descr="NDOH Logo.jpg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Straight Connector 8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ZA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2697709-CDB9-497B-90D9-7BAB987F6D70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51" name="Picture 7" descr="NDOH Log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11"/>
          <p:cNvPicPr>
            <a:picLocks noChangeAspect="1" noChangeArrowheads="1"/>
          </p:cNvPicPr>
          <p:nvPr/>
        </p:nvPicPr>
        <p:blipFill>
          <a:blip r:embed="rId4" cstate="print"/>
          <a:srcRect r="25999"/>
          <a:stretch>
            <a:fillRect/>
          </a:stretch>
        </p:blipFill>
        <p:spPr bwMode="auto">
          <a:xfrm>
            <a:off x="7342188" y="0"/>
            <a:ext cx="11842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4600" y="1752600"/>
            <a:ext cx="5791200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ICRM Peer Review Feedback and Planning Presentation</a:t>
            </a:r>
            <a:endParaRPr 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4600" y="3276600"/>
            <a:ext cx="5791200" cy="4924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 smtClean="0"/>
              <a:t>Presenter: Ms </a:t>
            </a:r>
            <a:r>
              <a:rPr lang="en-US" sz="2600" b="1" dirty="0" err="1" smtClean="0"/>
              <a:t>Maneo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Dichaba</a:t>
            </a:r>
            <a:r>
              <a:rPr lang="en-US" sz="2600" b="1" dirty="0" smtClean="0"/>
              <a:t> </a:t>
            </a:r>
            <a:endParaRPr lang="en-US" sz="2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514600" y="4800600"/>
            <a:ext cx="57912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Date: 21 April 2016</a:t>
            </a:r>
            <a:endParaRPr lang="en-US" sz="2400" b="1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3400" y="0"/>
            <a:ext cx="7315200" cy="8382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sz="2800" b="1" dirty="0"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447800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6147" name="Slide Number Placeholder 1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288" y="188913"/>
            <a:ext cx="6769100" cy="801687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ea typeface="+mj-ea"/>
              </a:rPr>
              <a:t>Outline of presentation</a:t>
            </a:r>
            <a:endParaRPr lang="en-GB" sz="2800" b="1" dirty="0">
              <a:ea typeface="+mj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TextBox 7"/>
          <p:cNvSpPr txBox="1"/>
          <p:nvPr/>
        </p:nvSpPr>
        <p:spPr>
          <a:xfrm>
            <a:off x="914400" y="1509713"/>
            <a:ext cx="7924800" cy="32316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2400" b="1" dirty="0" smtClean="0"/>
              <a:t>Background of PPTICRM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2400" b="1" dirty="0" smtClean="0"/>
              <a:t>Composition of PPTICRMs and responsibilities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2400" b="1" dirty="0" smtClean="0"/>
              <a:t>Current status of PPTICRM at Provinces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2400" b="1" dirty="0" smtClean="0"/>
              <a:t>Challenges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2400" b="1" dirty="0" smtClean="0"/>
              <a:t>Conclusion</a:t>
            </a: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400" b="1" dirty="0"/>
          </a:p>
        </p:txBody>
      </p:sp>
    </p:spTree>
    <p:extLst>
      <p:ext uri="{BB962C8B-B14F-4D97-AF65-F5344CB8AC3E}">
        <p14:creationId xmlns="" xmlns:p14="http://schemas.microsoft.com/office/powerpoint/2010/main" val="3802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1295400"/>
            <a:ext cx="7924800" cy="6370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Completion of pilot phase of ICRM in 2014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Need to roll out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Establishment of programme drivers - PPTICRM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National conducted 4 Provincial workshops facilitated by HST</a:t>
            </a:r>
          </a:p>
          <a:p>
            <a:pPr marL="404813" indent="-352425">
              <a:buFont typeface="Wingdings" pitchFamily="2" charset="2"/>
              <a:buChar char="§"/>
            </a:pPr>
            <a:r>
              <a:rPr lang="en-ZA" sz="2400" dirty="0" smtClean="0">
                <a:latin typeface="Vrinda" pitchFamily="34" charset="0"/>
                <a:cs typeface="Vrinda" pitchFamily="34" charset="0"/>
              </a:rPr>
              <a:t>Outcome –</a:t>
            </a:r>
            <a:r>
              <a:rPr lang="en-ZA" sz="2400" b="1" dirty="0" smtClean="0">
                <a:latin typeface="Vrinda" pitchFamily="34" charset="0"/>
                <a:cs typeface="Vrinda" pitchFamily="34" charset="0"/>
              </a:rPr>
              <a:t>PPTICRM</a:t>
            </a:r>
            <a:r>
              <a:rPr lang="en-ZA" sz="2400" dirty="0" smtClean="0">
                <a:latin typeface="Vrinda" pitchFamily="34" charset="0"/>
                <a:cs typeface="Vrinda" pitchFamily="34" charset="0"/>
              </a:rPr>
              <a:t> composition, team leader, roles and responsibilities, communication channels.</a:t>
            </a:r>
          </a:p>
          <a:p>
            <a:pPr marL="1776413" lvl="3" indent="-352425"/>
            <a:r>
              <a:rPr lang="en-ZA" sz="2400" dirty="0" smtClean="0">
                <a:latin typeface="Vrinda" pitchFamily="34" charset="0"/>
                <a:cs typeface="Vrinda" pitchFamily="34" charset="0"/>
              </a:rPr>
              <a:t>- </a:t>
            </a:r>
            <a:r>
              <a:rPr lang="en-ZA" sz="2400" b="1" dirty="0" smtClean="0">
                <a:latin typeface="Vrinda" pitchFamily="34" charset="0"/>
                <a:cs typeface="Vrinda" pitchFamily="34" charset="0"/>
              </a:rPr>
              <a:t>Steering Committee</a:t>
            </a:r>
            <a:r>
              <a:rPr lang="en-ZA" sz="2400" dirty="0" smtClean="0">
                <a:latin typeface="Vrinda" pitchFamily="34" charset="0"/>
                <a:cs typeface="Vrinda" pitchFamily="34" charset="0"/>
              </a:rPr>
              <a:t> ( enabler) composition, roles and responsibilities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 </a:t>
            </a:r>
            <a:r>
              <a:rPr lang="en-ZA" sz="2400" dirty="0">
                <a:latin typeface="Arial" charset="0"/>
                <a:cs typeface="Arial" charset="0"/>
              </a:rPr>
              <a:t>	</a:t>
            </a:r>
            <a:endParaRPr lang="en-ZA" sz="2400" dirty="0" smtClean="0">
              <a:latin typeface="Arial" charset="0"/>
              <a:cs typeface="Arial" charset="0"/>
            </a:endParaRP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ZA" sz="2400" dirty="0">
              <a:latin typeface="Arial" charset="0"/>
              <a:cs typeface="Arial" charset="0"/>
            </a:endParaRP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</p:txBody>
      </p:sp>
      <p:sp>
        <p:nvSpPr>
          <p:cNvPr id="6147" name="Slide Number Placeholder 1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288" y="188913"/>
            <a:ext cx="6769100" cy="801687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ea typeface="+mj-ea"/>
              </a:rPr>
              <a:t>Background of PPTICRM</a:t>
            </a:r>
            <a:endParaRPr lang="en-GB" sz="2800" b="1" dirty="0">
              <a:ea typeface="+mj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TextBox 7"/>
          <p:cNvSpPr txBox="1"/>
          <p:nvPr/>
        </p:nvSpPr>
        <p:spPr>
          <a:xfrm>
            <a:off x="914400" y="1509713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</p:spTree>
    <p:extLst>
      <p:ext uri="{BB962C8B-B14F-4D97-AF65-F5344CB8AC3E}">
        <p14:creationId xmlns="" xmlns:p14="http://schemas.microsoft.com/office/powerpoint/2010/main" val="3802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313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6147" name="Slide Number Placeholder 1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288" y="188913"/>
            <a:ext cx="6769100" cy="801687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ea typeface="+mj-ea"/>
              </a:rPr>
              <a:t>Background of PPTICRM</a:t>
            </a:r>
            <a:endParaRPr lang="en-GB" sz="2800" b="1" dirty="0">
              <a:ea typeface="+mj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67000" y="5334000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TextBox 7"/>
          <p:cNvSpPr txBox="1"/>
          <p:nvPr/>
        </p:nvSpPr>
        <p:spPr>
          <a:xfrm>
            <a:off x="914400" y="1509713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9" name="Rectangle 8"/>
          <p:cNvSpPr/>
          <p:nvPr/>
        </p:nvSpPr>
        <p:spPr>
          <a:xfrm>
            <a:off x="381000" y="1371601"/>
            <a:ext cx="8153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eaLnBrk="0" hangingPunct="0">
              <a:buFont typeface="Wingdings" pitchFamily="2" charset="2"/>
              <a:buChar char="§"/>
            </a:pPr>
            <a:r>
              <a:rPr lang="en-ZA" sz="2400" b="1" dirty="0" smtClean="0"/>
              <a:t>Core business of PPTICRM </a:t>
            </a:r>
            <a:r>
              <a:rPr lang="en-ZA" sz="2400" dirty="0" smtClean="0"/>
              <a:t>–move / change  </a:t>
            </a:r>
            <a:r>
              <a:rPr lang="en-ZA" sz="2400" b="1" dirty="0" smtClean="0"/>
              <a:t>red </a:t>
            </a:r>
            <a:r>
              <a:rPr lang="en-ZA" sz="2400" dirty="0" smtClean="0"/>
              <a:t>and </a:t>
            </a:r>
            <a:r>
              <a:rPr lang="en-ZA" sz="2400" b="1" dirty="0" smtClean="0"/>
              <a:t>amber</a:t>
            </a:r>
            <a:r>
              <a:rPr lang="en-ZA" sz="2400" dirty="0" smtClean="0"/>
              <a:t> colours to </a:t>
            </a:r>
            <a:r>
              <a:rPr lang="en-ZA" sz="2400" b="1" dirty="0" smtClean="0"/>
              <a:t>green  </a:t>
            </a:r>
            <a:r>
              <a:rPr lang="en-ZA" sz="2400" dirty="0" smtClean="0"/>
              <a:t>and </a:t>
            </a:r>
            <a:r>
              <a:rPr lang="en-ZA" sz="2400" b="1" dirty="0" smtClean="0"/>
              <a:t>sustained ( National Core Standards)</a:t>
            </a:r>
          </a:p>
          <a:p>
            <a:pPr lvl="1" eaLnBrk="0" hangingPunct="0">
              <a:buFont typeface="Wingdings" pitchFamily="2" charset="2"/>
              <a:buChar char="§"/>
            </a:pPr>
            <a:endParaRPr lang="en-ZA" sz="2400" b="1" dirty="0" smtClean="0"/>
          </a:p>
          <a:p>
            <a:pPr lvl="1" eaLnBrk="0" hangingPunct="0">
              <a:buFont typeface="Wingdings" pitchFamily="2" charset="2"/>
              <a:buChar char="§"/>
            </a:pPr>
            <a:r>
              <a:rPr lang="en-ZA" sz="2400" b="1" dirty="0" smtClean="0"/>
              <a:t> 6 weeks Operation Phakisa Health lab in 2014 came up with initiatives to improve service delivery from ( 8 work streams)</a:t>
            </a:r>
          </a:p>
          <a:p>
            <a:pPr lvl="1" eaLnBrk="0" hangingPunct="0">
              <a:buFont typeface="Wingdings" pitchFamily="2" charset="2"/>
              <a:buChar char="§"/>
            </a:pPr>
            <a:endParaRPr lang="en-ZA" sz="2400" b="1" dirty="0" smtClean="0"/>
          </a:p>
          <a:p>
            <a:pPr lvl="1" eaLnBrk="0" hangingPunct="0">
              <a:buFont typeface="Wingdings" pitchFamily="2" charset="2"/>
              <a:buChar char="§"/>
            </a:pPr>
            <a:r>
              <a:rPr lang="en-ZA" sz="2400" dirty="0" smtClean="0"/>
              <a:t> One recommendation from the scale up and sustainable work stream was establishment of delivery units at different levels of Health Management  for ICRM to be realised.</a:t>
            </a:r>
          </a:p>
          <a:p>
            <a:pPr lvl="1" eaLnBrk="0" hangingPunct="0">
              <a:buFont typeface="Wingdings" pitchFamily="2" charset="2"/>
              <a:buChar char="§"/>
            </a:pPr>
            <a:endParaRPr lang="en-ZA" sz="2400" b="1" dirty="0" smtClean="0"/>
          </a:p>
          <a:p>
            <a:pPr lvl="1" eaLnBrk="0" hangingPunct="0">
              <a:buFont typeface="Arial" charset="0"/>
              <a:buChar char="•"/>
            </a:pPr>
            <a:endParaRPr lang="en-ZA" sz="2400" b="1" dirty="0" smtClean="0">
              <a:solidFill>
                <a:srgbClr val="FF0000"/>
              </a:solidFill>
            </a:endParaRPr>
          </a:p>
          <a:p>
            <a:pPr lvl="1" eaLnBrk="0" hangingPunct="0"/>
            <a:endParaRPr lang="en-ZA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02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313"/>
            <a:ext cx="7924800" cy="65556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National DG:  (chairperson)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Provincial HODs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National DDG: PHC (National ICRM Champion)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National CFO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Co-opted Officials (Infrastructure, HR, Pharmaceutical and Health Information Management)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DG nominated stakeholders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ZA" sz="2400" dirty="0" smtClean="0">
              <a:latin typeface="Arial" charset="0"/>
              <a:cs typeface="Arial" charset="0"/>
            </a:endParaRP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ZA" sz="2400" dirty="0" smtClean="0">
              <a:latin typeface="Arial" charset="0"/>
              <a:cs typeface="Arial" charset="0"/>
            </a:endParaRP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6147" name="Slide Number Placeholder 1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288" y="188913"/>
            <a:ext cx="6769100" cy="801687"/>
          </a:xfrm>
          <a:prstGeom prst="rect">
            <a:avLst/>
          </a:prstGeom>
        </p:spPr>
        <p:txBody>
          <a:bodyPr anchor="b">
            <a:normAutofit fontScale="92500" lnSpcReduction="20000"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ea typeface="+mj-ea"/>
              </a:rPr>
              <a:t>Composition  at National Executive level (NHC Tech) </a:t>
            </a:r>
            <a:endParaRPr lang="en-GB" sz="2800" b="1" dirty="0">
              <a:ea typeface="+mj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TextBox 7"/>
          <p:cNvSpPr txBox="1"/>
          <p:nvPr/>
        </p:nvSpPr>
        <p:spPr>
          <a:xfrm>
            <a:off x="914400" y="1509713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</p:spTree>
    <p:extLst>
      <p:ext uri="{BB962C8B-B14F-4D97-AF65-F5344CB8AC3E}">
        <p14:creationId xmlns="" xmlns:p14="http://schemas.microsoft.com/office/powerpoint/2010/main" val="3802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313"/>
            <a:ext cx="7924800" cy="32316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Administrative oversight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Mobilise resources 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Remove implementation bottlenecks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Monitoring and evaluation</a:t>
            </a: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6147" name="Slide Number Placeholder 1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288" y="188913"/>
            <a:ext cx="6769100" cy="801687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ea typeface="+mj-ea"/>
              </a:rPr>
              <a:t>Role of NHC Tech  </a:t>
            </a:r>
            <a:endParaRPr lang="en-GB" sz="2800" b="1" dirty="0">
              <a:ea typeface="+mj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TextBox 7"/>
          <p:cNvSpPr txBox="1"/>
          <p:nvPr/>
        </p:nvSpPr>
        <p:spPr>
          <a:xfrm>
            <a:off x="914400" y="1509713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</p:spTree>
    <p:extLst>
      <p:ext uri="{BB962C8B-B14F-4D97-AF65-F5344CB8AC3E}">
        <p14:creationId xmlns="" xmlns:p14="http://schemas.microsoft.com/office/powerpoint/2010/main" val="3802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313"/>
            <a:ext cx="7924800" cy="54476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DDG: PHC (chairperson)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National Provincial ICRM Managers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Chief Director :DHS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Senior Manager: PHC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Technical Support Team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Quality representative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Infrastructure Representative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Finance Representative</a:t>
            </a: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6147" name="Slide Number Placeholder 1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288" y="188913"/>
            <a:ext cx="6769100" cy="801687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ea typeface="+mj-ea"/>
              </a:rPr>
              <a:t>Composition of National PPTICRM </a:t>
            </a:r>
            <a:endParaRPr lang="en-GB" sz="2800" b="1" dirty="0">
              <a:ea typeface="+mj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TextBox 7"/>
          <p:cNvSpPr txBox="1"/>
          <p:nvPr/>
        </p:nvSpPr>
        <p:spPr>
          <a:xfrm>
            <a:off x="914400" y="1509713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</p:spTree>
    <p:extLst>
      <p:ext uri="{BB962C8B-B14F-4D97-AF65-F5344CB8AC3E}">
        <p14:creationId xmlns="" xmlns:p14="http://schemas.microsoft.com/office/powerpoint/2010/main" val="3802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313"/>
            <a:ext cx="7924800" cy="37856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Oversee overall ICRM implementation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Support implementation in provinces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Escalate bottlenecks to the NHC Tech after  communicating them to the provinces.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6147" name="Slide Number Placeholder 1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288" y="188913"/>
            <a:ext cx="6769100" cy="801687"/>
          </a:xfrm>
          <a:prstGeom prst="rect">
            <a:avLst/>
          </a:prstGeom>
        </p:spPr>
        <p:txBody>
          <a:bodyPr anchor="b">
            <a:normAutofit fontScale="92500" lnSpcReduction="20000"/>
          </a:bodyPr>
          <a:lstStyle/>
          <a:p>
            <a:pPr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ea typeface="+mj-ea"/>
              </a:rPr>
              <a:t> National PPTICRM Roles and   Responsibilities </a:t>
            </a:r>
            <a:endParaRPr lang="en-GB" sz="2800" b="1" dirty="0">
              <a:ea typeface="+mj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TextBox 7"/>
          <p:cNvSpPr txBox="1"/>
          <p:nvPr/>
        </p:nvSpPr>
        <p:spPr>
          <a:xfrm>
            <a:off x="914400" y="1509713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</p:spTree>
    <p:extLst>
      <p:ext uri="{BB962C8B-B14F-4D97-AF65-F5344CB8AC3E}">
        <p14:creationId xmlns="" xmlns:p14="http://schemas.microsoft.com/office/powerpoint/2010/main" val="3802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313"/>
            <a:ext cx="7924800" cy="54476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Head of Department: Chairperson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Deputy Director General: Clinical Health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Deputy Director General: NHI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Provincial: CFO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Chief Director: DHS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Chief Director: HR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ZA" sz="2400" dirty="0" smtClean="0">
              <a:latin typeface="Arial" charset="0"/>
              <a:cs typeface="Arial" charset="0"/>
            </a:endParaRP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6147" name="Slide Number Placeholder 1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288" y="188913"/>
            <a:ext cx="6769100" cy="801687"/>
          </a:xfrm>
          <a:prstGeom prst="rect">
            <a:avLst/>
          </a:prstGeom>
        </p:spPr>
        <p:txBody>
          <a:bodyPr anchor="b">
            <a:normAutofit fontScale="92500" lnSpcReduction="20000"/>
          </a:bodyPr>
          <a:lstStyle/>
          <a:p>
            <a:pPr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ea typeface="+mj-ea"/>
              </a:rPr>
              <a:t> Provincial Executive Committee composition </a:t>
            </a:r>
            <a:endParaRPr lang="en-GB" sz="2800" b="1" dirty="0">
              <a:ea typeface="+mj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TextBox 7"/>
          <p:cNvSpPr txBox="1"/>
          <p:nvPr/>
        </p:nvSpPr>
        <p:spPr>
          <a:xfrm>
            <a:off x="914400" y="1509713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</p:spTree>
    <p:extLst>
      <p:ext uri="{BB962C8B-B14F-4D97-AF65-F5344CB8AC3E}">
        <p14:creationId xmlns="" xmlns:p14="http://schemas.microsoft.com/office/powerpoint/2010/main" val="3802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313"/>
            <a:ext cx="7924800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ZA" sz="2400" dirty="0" smtClean="0">
              <a:latin typeface="Arial" charset="0"/>
              <a:cs typeface="Arial" charset="0"/>
            </a:endParaRP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6147" name="Slide Number Placeholder 1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288" y="188913"/>
            <a:ext cx="6769100" cy="801687"/>
          </a:xfrm>
          <a:prstGeom prst="rect">
            <a:avLst/>
          </a:prstGeom>
        </p:spPr>
        <p:txBody>
          <a:bodyPr anchor="b">
            <a:normAutofit fontScale="92500" lnSpcReduction="20000"/>
          </a:bodyPr>
          <a:lstStyle/>
          <a:p>
            <a:pPr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ea typeface="+mj-ea"/>
              </a:rPr>
              <a:t> Provincial Executive Management Committee Role and Responsibilities</a:t>
            </a:r>
            <a:endParaRPr lang="en-GB" sz="2800" b="1" dirty="0">
              <a:ea typeface="+mj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TextBox 7"/>
          <p:cNvSpPr txBox="1"/>
          <p:nvPr/>
        </p:nvSpPr>
        <p:spPr>
          <a:xfrm>
            <a:off x="914400" y="1509713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9" name="Rectangle 8"/>
          <p:cNvSpPr/>
          <p:nvPr/>
        </p:nvSpPr>
        <p:spPr>
          <a:xfrm>
            <a:off x="457200" y="1295400"/>
            <a:ext cx="6400800" cy="2239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Administrative oversight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Mobilise resources 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Remove implementation bottlenecks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Monitoring and evaluation</a:t>
            </a: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3802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313"/>
            <a:ext cx="7924800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ZA" sz="2400" dirty="0" smtClean="0">
              <a:latin typeface="Arial" charset="0"/>
              <a:cs typeface="Arial" charset="0"/>
            </a:endParaRP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6147" name="Slide Number Placeholder 1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288" y="188913"/>
            <a:ext cx="6769100" cy="801687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ea typeface="+mj-ea"/>
              </a:rPr>
              <a:t> Provincial PPTICRM Composition </a:t>
            </a:r>
            <a:endParaRPr lang="en-GB" sz="2800" b="1" dirty="0">
              <a:ea typeface="+mj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TextBox 7"/>
          <p:cNvSpPr txBox="1"/>
          <p:nvPr/>
        </p:nvSpPr>
        <p:spPr>
          <a:xfrm>
            <a:off x="914400" y="1509713"/>
            <a:ext cx="7924800" cy="489364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Provincial Manager: Quality: Chairperson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Provincial Manager: PHC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Finance Representative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District Managers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Infrastructure Representative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Finance Representative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ZA" sz="2400" dirty="0">
              <a:latin typeface="Arial" charset="0"/>
              <a:cs typeface="Arial" charset="0"/>
            </a:endParaRP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</p:txBody>
      </p:sp>
    </p:spTree>
    <p:extLst>
      <p:ext uri="{BB962C8B-B14F-4D97-AF65-F5344CB8AC3E}">
        <p14:creationId xmlns="" xmlns:p14="http://schemas.microsoft.com/office/powerpoint/2010/main" val="3802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313"/>
            <a:ext cx="7924800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ZA" sz="2400" dirty="0" smtClean="0">
              <a:latin typeface="Arial" charset="0"/>
              <a:cs typeface="Arial" charset="0"/>
            </a:endParaRP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6147" name="Slide Number Placeholder 1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288" y="188913"/>
            <a:ext cx="6769100" cy="801687"/>
          </a:xfrm>
          <a:prstGeom prst="rect">
            <a:avLst/>
          </a:prstGeom>
        </p:spPr>
        <p:txBody>
          <a:bodyPr anchor="b">
            <a:normAutofit fontScale="92500" lnSpcReduction="20000"/>
          </a:bodyPr>
          <a:lstStyle/>
          <a:p>
            <a:pPr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ea typeface="+mj-ea"/>
              </a:rPr>
              <a:t> Provincial PPTICRM  Roles and Responsibilities</a:t>
            </a:r>
            <a:endParaRPr lang="en-GB" sz="2800" b="1" dirty="0">
              <a:ea typeface="+mj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TextBox 7"/>
          <p:cNvSpPr txBox="1"/>
          <p:nvPr/>
        </p:nvSpPr>
        <p:spPr>
          <a:xfrm>
            <a:off x="914400" y="1509713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9" name="Rectangle 8"/>
          <p:cNvSpPr/>
          <p:nvPr/>
        </p:nvSpPr>
        <p:spPr>
          <a:xfrm>
            <a:off x="457200" y="1295400"/>
            <a:ext cx="6400800" cy="1685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Oversee overall ICRM implementation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Support implementation in provinces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ZA" sz="2400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02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313"/>
            <a:ext cx="7924800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ZA" sz="2400" dirty="0" smtClean="0">
              <a:latin typeface="Arial" charset="0"/>
              <a:cs typeface="Arial" charset="0"/>
            </a:endParaRP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6147" name="Slide Number Placeholder 1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288" y="188913"/>
            <a:ext cx="6769100" cy="801687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ea typeface="+mj-ea"/>
              </a:rPr>
              <a:t> District PPTICRM  Composition</a:t>
            </a:r>
            <a:endParaRPr lang="en-GB" sz="2800" b="1" dirty="0">
              <a:ea typeface="+mj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TextBox 7"/>
          <p:cNvSpPr txBox="1"/>
          <p:nvPr/>
        </p:nvSpPr>
        <p:spPr>
          <a:xfrm>
            <a:off x="914400" y="1509713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9" name="Rectangle 8"/>
          <p:cNvSpPr/>
          <p:nvPr/>
        </p:nvSpPr>
        <p:spPr>
          <a:xfrm>
            <a:off x="228600" y="1066800"/>
            <a:ext cx="83058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District  Manager: Chairperson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PHC Manager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Finance manager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HR Manager 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Infrastructure Manager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Quality Assurance: Manager</a:t>
            </a:r>
            <a:endParaRPr lang="en-ZA" sz="2400" b="1" dirty="0" smtClean="0">
              <a:latin typeface="Arial" charset="0"/>
              <a:cs typeface="Arial" charset="0"/>
            </a:endParaRP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Sub-District manager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Pharmacy Manager</a:t>
            </a:r>
          </a:p>
          <a:p>
            <a:pPr marL="2286000" lvl="4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:</a:t>
            </a:r>
            <a:r>
              <a:rPr lang="en-ZA" sz="2400" b="1" dirty="0" smtClean="0">
                <a:latin typeface="Arial" charset="0"/>
                <a:cs typeface="Arial" charset="0"/>
              </a:rPr>
              <a:t>ICRM</a:t>
            </a:r>
            <a:r>
              <a:rPr lang="en-ZA" sz="2400" dirty="0" smtClean="0">
                <a:latin typeface="Arial" charset="0"/>
                <a:cs typeface="Arial" charset="0"/>
              </a:rPr>
              <a:t> </a:t>
            </a:r>
            <a:r>
              <a:rPr lang="en-ZA" sz="2400" b="1" dirty="0" smtClean="0">
                <a:latin typeface="Arial" charset="0"/>
                <a:cs typeface="Arial" charset="0"/>
              </a:rPr>
              <a:t>Champion choice....</a:t>
            </a:r>
            <a:endParaRPr lang="en-ZA" sz="2400" dirty="0" smtClean="0">
              <a:latin typeface="Arial" charset="0"/>
              <a:cs typeface="Arial" charset="0"/>
            </a:endParaRP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ZA" sz="2400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02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313"/>
            <a:ext cx="7924800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ZA" sz="2400" dirty="0" smtClean="0">
              <a:latin typeface="Arial" charset="0"/>
              <a:cs typeface="Arial" charset="0"/>
            </a:endParaRP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6147" name="Slide Number Placeholder 1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288" y="188913"/>
            <a:ext cx="6769100" cy="801687"/>
          </a:xfrm>
          <a:prstGeom prst="rect">
            <a:avLst/>
          </a:prstGeom>
        </p:spPr>
        <p:txBody>
          <a:bodyPr anchor="b">
            <a:normAutofit fontScale="92500" lnSpcReduction="20000"/>
          </a:bodyPr>
          <a:lstStyle/>
          <a:p>
            <a:pPr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ea typeface="+mj-ea"/>
              </a:rPr>
              <a:t> District PPTICRM  Roles and Responsibilities</a:t>
            </a:r>
            <a:endParaRPr lang="en-GB" sz="2800" b="1" dirty="0">
              <a:ea typeface="+mj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TextBox 7"/>
          <p:cNvSpPr txBox="1"/>
          <p:nvPr/>
        </p:nvSpPr>
        <p:spPr>
          <a:xfrm>
            <a:off x="914400" y="1509713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9" name="Rectangle 8"/>
          <p:cNvSpPr/>
          <p:nvPr/>
        </p:nvSpPr>
        <p:spPr>
          <a:xfrm>
            <a:off x="457200" y="1295400"/>
            <a:ext cx="838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Facilitate  and support overall ICRM implementation</a:t>
            </a:r>
          </a:p>
          <a:p>
            <a:pPr marL="1371600" lvl="2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Status determination</a:t>
            </a:r>
          </a:p>
          <a:p>
            <a:pPr marL="1371600" lvl="2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Peer reviews</a:t>
            </a:r>
          </a:p>
          <a:p>
            <a:pPr marL="1371600" lvl="2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400" dirty="0" smtClean="0">
                <a:latin typeface="Arial" charset="0"/>
                <a:cs typeface="Arial" charset="0"/>
              </a:rPr>
              <a:t>Facility improvement plans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ZA" sz="2400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02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313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6147" name="Slide Number Placeholder 1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288" y="188913"/>
            <a:ext cx="6769100" cy="801687"/>
          </a:xfrm>
          <a:prstGeom prst="rect">
            <a:avLst/>
          </a:prstGeom>
        </p:spPr>
        <p:txBody>
          <a:bodyPr anchor="b">
            <a:normAutofit fontScale="92500"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ea typeface="+mj-ea"/>
              </a:rPr>
              <a:t>Current status of PPTICRMs at Provinces</a:t>
            </a:r>
            <a:endParaRPr lang="en-GB" sz="2800" b="1" dirty="0">
              <a:ea typeface="+mj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TextBox 7"/>
          <p:cNvSpPr txBox="1"/>
          <p:nvPr/>
        </p:nvSpPr>
        <p:spPr>
          <a:xfrm>
            <a:off x="914400" y="1509713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685800" y="1524000"/>
          <a:ext cx="8001000" cy="4284735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2482850"/>
                <a:gridCol w="2482850"/>
                <a:gridCol w="3035300"/>
              </a:tblGrid>
              <a:tr h="616324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Province</a:t>
                      </a:r>
                      <a:endParaRPr lang="en-US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Provincial PPTIRMs</a:t>
                      </a:r>
                      <a:endParaRPr lang="en-US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District PPTICRMs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</a:tr>
              <a:tr h="35218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Eastern</a:t>
                      </a:r>
                      <a:r>
                        <a:rPr lang="en-US" baseline="0" dirty="0" smtClean="0">
                          <a:solidFill>
                            <a:sysClr val="windowText" lastClr="000000"/>
                          </a:solidFill>
                        </a:rPr>
                        <a:t> Cape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 delegated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1district appointed,7 delegated                            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</a:tr>
              <a:tr h="35218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Free State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r>
                        <a:rPr lang="en-US" baseline="0" dirty="0" smtClean="0">
                          <a:solidFill>
                            <a:sysClr val="windowText" lastClr="000000"/>
                          </a:solidFill>
                        </a:rPr>
                        <a:t> delegated official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5 districts appointed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</a:tr>
              <a:tr h="35218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Gauteng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1 delegated official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3</a:t>
                      </a:r>
                      <a:r>
                        <a:rPr lang="en-US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districts except </a:t>
                      </a:r>
                      <a:r>
                        <a:rPr lang="en-US" smtClean="0">
                          <a:solidFill>
                            <a:sysClr val="windowText" lastClr="000000"/>
                          </a:solidFill>
                        </a:rPr>
                        <a:t>2</a:t>
                      </a:r>
                      <a:r>
                        <a:rPr lang="en-US" baseline="0" smtClean="0">
                          <a:solidFill>
                            <a:sysClr val="windowText" lastClr="000000"/>
                          </a:solidFill>
                        </a:rPr>
                        <a:t> Metros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</a:tr>
              <a:tr h="526676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Kwazulu Natal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1 appointed official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11  Districts not appointed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</a:tr>
              <a:tr h="440231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Limpopo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2 delegated official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5 districts</a:t>
                      </a:r>
                      <a:r>
                        <a:rPr lang="en-US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appointed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</a:tr>
              <a:tr h="366859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Mpumalanga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appointed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3 districts appointed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</a:tr>
              <a:tr h="42964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Northern Cape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Delegated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5 districts delegated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North West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Delegated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4 districts delegated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802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1143000"/>
            <a:ext cx="8610600" cy="55861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200" dirty="0" smtClean="0">
                <a:latin typeface="Arial" charset="0"/>
                <a:cs typeface="Arial" charset="0"/>
              </a:rPr>
              <a:t>Provincial PPTICRMs in some provinces not </a:t>
            </a:r>
            <a:r>
              <a:rPr lang="en-ZA" sz="2200" b="1" dirty="0" smtClean="0">
                <a:latin typeface="Arial" charset="0"/>
                <a:cs typeface="Arial" charset="0"/>
              </a:rPr>
              <a:t>formally</a:t>
            </a:r>
            <a:r>
              <a:rPr lang="en-ZA" sz="2200" dirty="0" smtClean="0">
                <a:latin typeface="Arial" charset="0"/>
                <a:cs typeface="Arial" charset="0"/>
              </a:rPr>
              <a:t> appointed resulting in low levels of commitment.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200" dirty="0" smtClean="0">
                <a:latin typeface="Arial" charset="0"/>
                <a:cs typeface="Arial" charset="0"/>
              </a:rPr>
              <a:t>Ideal Clinic activities are not seen as part of core responsibilities.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200" dirty="0" smtClean="0">
                <a:latin typeface="Arial" charset="0"/>
                <a:cs typeface="Arial" charset="0"/>
              </a:rPr>
              <a:t>District champions are also responsible for other programs, e.g. Risk Management, MCWH,NCS, Infection control and complaints managements,etc.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ZA" sz="2200" dirty="0" smtClean="0">
                <a:latin typeface="Arial" charset="0"/>
                <a:cs typeface="Arial" charset="0"/>
              </a:rPr>
              <a:t>Team members are allocated other ad hoc</a:t>
            </a:r>
            <a:r>
              <a:rPr lang="en-ZA" sz="2200" dirty="0">
                <a:latin typeface="Arial" charset="0"/>
                <a:cs typeface="Arial" charset="0"/>
              </a:rPr>
              <a:t> </a:t>
            </a:r>
            <a:r>
              <a:rPr lang="en-ZA" sz="2200" dirty="0" smtClean="0">
                <a:latin typeface="Arial" charset="0"/>
                <a:cs typeface="Arial" charset="0"/>
              </a:rPr>
              <a:t>responsibilities by their immediate supervisors</a:t>
            </a:r>
            <a:endParaRPr lang="en-ZA" sz="2200" dirty="0">
              <a:latin typeface="Arial" charset="0"/>
              <a:cs typeface="Arial" charset="0"/>
            </a:endParaRP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</p:txBody>
      </p:sp>
      <p:sp>
        <p:nvSpPr>
          <p:cNvPr id="6147" name="Slide Number Placeholder 1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288" y="188913"/>
            <a:ext cx="6769100" cy="801687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ea typeface="+mj-ea"/>
              </a:rPr>
              <a:t>Challenges of PPTICRMs  </a:t>
            </a:r>
            <a:endParaRPr lang="en-GB" sz="2800" b="1" dirty="0">
              <a:ea typeface="+mj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TextBox 7"/>
          <p:cNvSpPr txBox="1"/>
          <p:nvPr/>
        </p:nvSpPr>
        <p:spPr>
          <a:xfrm>
            <a:off x="914400" y="1509713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</p:spTree>
    <p:extLst>
      <p:ext uri="{BB962C8B-B14F-4D97-AF65-F5344CB8AC3E}">
        <p14:creationId xmlns="" xmlns:p14="http://schemas.microsoft.com/office/powerpoint/2010/main" val="3802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295400"/>
            <a:ext cx="79248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6147" name="Slide Number Placeholder 1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288" y="188913"/>
            <a:ext cx="6769100" cy="649287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ea typeface="+mj-ea"/>
              </a:rPr>
              <a:t>CONCLUSION </a:t>
            </a:r>
            <a:endParaRPr lang="en-GB" sz="2800" b="1" dirty="0">
              <a:ea typeface="+mj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TextBox 7"/>
          <p:cNvSpPr txBox="1"/>
          <p:nvPr/>
        </p:nvSpPr>
        <p:spPr>
          <a:xfrm>
            <a:off x="914400" y="1509712"/>
            <a:ext cx="79248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400" dirty="0">
                <a:latin typeface="Arial" charset="0"/>
                <a:cs typeface="Arial" charset="0"/>
              </a:rPr>
              <a:t>	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62000" y="1357313"/>
            <a:ext cx="7924800" cy="184665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b="1" dirty="0" smtClean="0">
                <a:latin typeface="Arial" charset="0"/>
                <a:cs typeface="Arial" charset="0"/>
              </a:rPr>
              <a:t>The is a need for provinces/districts to </a:t>
            </a:r>
            <a:r>
              <a:rPr lang="en-US" sz="2000" b="1" dirty="0" err="1" smtClean="0">
                <a:latin typeface="Arial" charset="0"/>
                <a:cs typeface="Arial" charset="0"/>
              </a:rPr>
              <a:t>operationalise</a:t>
            </a:r>
            <a:r>
              <a:rPr lang="en-US" sz="2000" b="1" dirty="0" smtClean="0">
                <a:latin typeface="Arial" charset="0"/>
                <a:cs typeface="Arial" charset="0"/>
              </a:rPr>
              <a:t> resolutions of the Operation </a:t>
            </a:r>
            <a:r>
              <a:rPr lang="en-US" sz="2000" b="1" dirty="0" err="1" smtClean="0">
                <a:latin typeface="Arial" charset="0"/>
                <a:cs typeface="Arial" charset="0"/>
              </a:rPr>
              <a:t>Phakisa</a:t>
            </a:r>
            <a:r>
              <a:rPr lang="en-US" sz="2000" b="1" dirty="0" smtClean="0">
                <a:latin typeface="Arial" charset="0"/>
                <a:cs typeface="Arial" charset="0"/>
              </a:rPr>
              <a:t> ICRM Lab as approved by Departments of Health and The Presidency.</a:t>
            </a:r>
            <a:endParaRPr lang="en-US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sz="2400" b="1" dirty="0"/>
          </a:p>
        </p:txBody>
      </p:sp>
    </p:spTree>
    <p:extLst>
      <p:ext uri="{BB962C8B-B14F-4D97-AF65-F5344CB8AC3E}">
        <p14:creationId xmlns="" xmlns:p14="http://schemas.microsoft.com/office/powerpoint/2010/main" val="3802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2147</TotalTime>
  <Words>607</Words>
  <Application>Microsoft Office PowerPoint</Application>
  <PresentationFormat>On-screen Show (4:3)</PresentationFormat>
  <Paragraphs>189</Paragraphs>
  <Slides>17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Office Theme</vt:lpstr>
      <vt:lpstr>Custom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Schmim</dc:creator>
  <cp:lastModifiedBy>ShivaE</cp:lastModifiedBy>
  <cp:revision>268</cp:revision>
  <dcterms:created xsi:type="dcterms:W3CDTF">2013-10-17T06:13:57Z</dcterms:created>
  <dcterms:modified xsi:type="dcterms:W3CDTF">2016-04-22T07:07:18Z</dcterms:modified>
</cp:coreProperties>
</file>