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22"/>
  </p:notesMasterIdLst>
  <p:handoutMasterIdLst>
    <p:handoutMasterId r:id="rId23"/>
  </p:handoutMasterIdLst>
  <p:sldIdLst>
    <p:sldId id="256" r:id="rId3"/>
    <p:sldId id="338" r:id="rId4"/>
    <p:sldId id="345" r:id="rId5"/>
    <p:sldId id="344" r:id="rId6"/>
    <p:sldId id="346" r:id="rId7"/>
    <p:sldId id="340" r:id="rId8"/>
    <p:sldId id="343" r:id="rId9"/>
    <p:sldId id="347" r:id="rId10"/>
    <p:sldId id="341" r:id="rId11"/>
    <p:sldId id="342" r:id="rId12"/>
    <p:sldId id="295" r:id="rId13"/>
    <p:sldId id="296" r:id="rId14"/>
    <p:sldId id="297" r:id="rId15"/>
    <p:sldId id="301" r:id="rId16"/>
    <p:sldId id="309" r:id="rId17"/>
    <p:sldId id="322" r:id="rId18"/>
    <p:sldId id="329" r:id="rId19"/>
    <p:sldId id="332" r:id="rId20"/>
    <p:sldId id="337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1" d="100"/>
          <a:sy n="61" d="100"/>
        </p:scale>
        <p:origin x="-15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12/20/2015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12/20/2015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4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2400" b="1" dirty="0" smtClean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Background - Cross </a:t>
            </a:r>
            <a:r>
              <a:rPr lang="en-US" sz="2400" b="1" dirty="0" smtClean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District Peer reviews </a:t>
            </a:r>
            <a:endParaRPr lang="en-US" sz="24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0"/>
            <a:ext cx="8352928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71736" y="5345684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Date:  7 December  2015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3212976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Presented:  </a:t>
            </a:r>
            <a:r>
              <a:rPr lang="en-US" sz="2400" dirty="0" err="1" smtClean="0"/>
              <a:t>Ronel</a:t>
            </a:r>
            <a:r>
              <a:rPr lang="en-US" sz="2400" dirty="0" smtClean="0"/>
              <a:t> Steinhobel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Purpose of the meeting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814393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73025" algn="ctr"/>
            <a:r>
              <a:rPr lang="en-US" sz="3600" dirty="0" smtClean="0"/>
              <a:t>Planning for Cross District Peer Reviews</a:t>
            </a:r>
          </a:p>
          <a:p>
            <a:pPr lvl="1" indent="73025" algn="ctr"/>
            <a:r>
              <a:rPr lang="en-US" sz="3600" dirty="0" smtClean="0"/>
              <a:t>18 January 2016 to February 2016</a:t>
            </a:r>
          </a:p>
          <a:p>
            <a:pPr lvl="1" indent="73025"/>
            <a:endParaRPr lang="en-US" sz="3200" dirty="0" smtClean="0"/>
          </a:p>
          <a:p>
            <a:pPr lvl="1" indent="73025">
              <a:buFont typeface="Wingdings" pitchFamily="2" charset="2"/>
              <a:buChar char="Ø"/>
            </a:pPr>
            <a:r>
              <a:rPr lang="en-US" sz="3200" dirty="0" smtClean="0"/>
              <a:t>  Confirmation of routes by host district</a:t>
            </a:r>
          </a:p>
          <a:p>
            <a:pPr marL="992188" lvl="1" indent="-542925">
              <a:buFont typeface="Wingdings" pitchFamily="2" charset="2"/>
              <a:buChar char="Ø"/>
            </a:pPr>
            <a:r>
              <a:rPr lang="en-US" sz="3200" dirty="0" smtClean="0"/>
              <a:t>Orientation of reviewing district to the routes</a:t>
            </a:r>
          </a:p>
          <a:p>
            <a:pPr marL="992188" lvl="1" indent="-549275">
              <a:buFont typeface="Wingdings" pitchFamily="2" charset="2"/>
              <a:buChar char="Ø"/>
              <a:tabLst>
                <a:tab pos="992188" algn="l"/>
              </a:tabLst>
            </a:pPr>
            <a:r>
              <a:rPr lang="en-US" sz="3200" dirty="0" smtClean="0"/>
              <a:t> Agreement on feedback and communication  process during the peer review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92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Facilities selected for peer review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124744"/>
            <a:ext cx="81439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Facilities selected for cross district peer review: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/>
              <a:t>First year scale-up facilities – 1 169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/>
              <a:t>Performing very poor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/>
              <a:t>Top 600 facilities selected from first year scale-up facilities with best scores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Confirmation of routes and orientation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340768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6450" lvl="1" indent="-357188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Individual consultation session with each host and visiting district </a:t>
            </a:r>
          </a:p>
          <a:p>
            <a:pPr marL="806450" lvl="1" indent="-357188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Schedule indicate times – be available 1 hour before session</a:t>
            </a:r>
          </a:p>
          <a:p>
            <a:pPr lvl="1" indent="73025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  Google maps to show routes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Confirmation of routes and orientation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6450" lvl="1" indent="-357188">
              <a:buFont typeface="Arial" pitchFamily="34" charset="0"/>
              <a:buChar char="•"/>
            </a:pPr>
            <a:r>
              <a:rPr lang="en-US" sz="3400" dirty="0" smtClean="0"/>
              <a:t>Host district:</a:t>
            </a:r>
          </a:p>
          <a:p>
            <a:pPr marL="1263650" lvl="2" indent="-357188">
              <a:buFont typeface="Wingdings" pitchFamily="2" charset="2"/>
              <a:buChar char="Ø"/>
            </a:pPr>
            <a:r>
              <a:rPr lang="en-US" sz="3200" dirty="0" smtClean="0"/>
              <a:t>confirm location of facilities</a:t>
            </a:r>
          </a:p>
          <a:p>
            <a:pPr marL="1263650" lvl="2" indent="-357188">
              <a:buFont typeface="Wingdings" pitchFamily="2" charset="2"/>
              <a:buChar char="Ø"/>
            </a:pPr>
            <a:r>
              <a:rPr lang="en-US" sz="3200" dirty="0" smtClean="0"/>
              <a:t>vehicles required and </a:t>
            </a:r>
          </a:p>
          <a:p>
            <a:pPr marL="1263650" lvl="2" indent="-357188">
              <a:buFont typeface="Wingdings" pitchFamily="2" charset="2"/>
              <a:buChar char="Ø"/>
            </a:pPr>
            <a:r>
              <a:rPr lang="en-US" sz="3200" dirty="0" smtClean="0"/>
              <a:t>accommodation</a:t>
            </a:r>
          </a:p>
          <a:p>
            <a:pPr marL="806450" lvl="1" indent="-357188">
              <a:buFont typeface="Arial" pitchFamily="34" charset="0"/>
              <a:buChar char="•"/>
            </a:pPr>
            <a:r>
              <a:rPr lang="en-US" sz="3400" dirty="0" smtClean="0"/>
              <a:t>Visiting district:</a:t>
            </a:r>
          </a:p>
          <a:p>
            <a:pPr marL="1263650" lvl="2" indent="-357188">
              <a:buFont typeface="Wingdings" pitchFamily="2" charset="2"/>
              <a:buChar char="Ø"/>
            </a:pPr>
            <a:r>
              <a:rPr lang="en-US" sz="3200" dirty="0" smtClean="0"/>
              <a:t>confirm location from where they will leave</a:t>
            </a:r>
          </a:p>
          <a:p>
            <a:pPr marL="1263650" lvl="2" indent="-357188">
              <a:buFont typeface="Wingdings" pitchFamily="2" charset="2"/>
              <a:buChar char="Ø"/>
            </a:pPr>
            <a:r>
              <a:rPr lang="en-US" sz="3200" dirty="0" smtClean="0"/>
              <a:t>orientate themselves on the planned routes  </a:t>
            </a:r>
          </a:p>
          <a:p>
            <a:pPr marL="806450" lvl="2" indent="-357188">
              <a:buFont typeface="Arial" pitchFamily="34" charset="0"/>
              <a:buChar char="•"/>
            </a:pPr>
            <a:r>
              <a:rPr lang="en-US" sz="3400" dirty="0" smtClean="0"/>
              <a:t>All: </a:t>
            </a:r>
          </a:p>
          <a:p>
            <a:pPr marL="1263650" lvl="3" indent="-357188">
              <a:buFont typeface="Wingdings" pitchFamily="2" charset="2"/>
              <a:buChar char="Ø"/>
            </a:pPr>
            <a:r>
              <a:rPr lang="en-US" sz="3200" dirty="0" smtClean="0"/>
              <a:t>confirm members and personal detail of team members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Teams for Peer Reviews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814393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 dirty="0" smtClean="0"/>
              <a:t>2 Teams per district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dirty="0" smtClean="0"/>
              <a:t>2 staff members per team = 4 per members per district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dirty="0" smtClean="0"/>
              <a:t>All team members will be assigned rights to capture for the district they are reviewing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200" dirty="0" smtClean="0"/>
              <a:t>= </a:t>
            </a:r>
            <a:r>
              <a:rPr lang="en-US" sz="3200" b="1" dirty="0" smtClean="0"/>
              <a:t>PPTICRM PR </a:t>
            </a:r>
            <a:r>
              <a:rPr lang="en-US" sz="3200" dirty="0" smtClean="0"/>
              <a:t>(Peer Review)</a:t>
            </a:r>
          </a:p>
          <a:p>
            <a:pPr marL="449263" indent="-449263"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Teams conduct Status Determinations (SD) according to schedule 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 Capture SD at the end of every day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Process during peer review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052736"/>
            <a:ext cx="889248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If facility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did not achieve Ideal Clinic status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49263" indent="-449263">
              <a:tabLst>
                <a:tab pos="449263" algn="l"/>
              </a:tabLst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898525" lvl="1" indent="-277813"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PPTICRM PR that conducted the SD contact the National coordinator for that provinces and inform him/her that clinic failed</a:t>
            </a:r>
          </a:p>
          <a:p>
            <a:pPr marL="898525" lvl="1" indent="-277813"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National coordinator will then assist facility to correct elements that were failed</a:t>
            </a:r>
          </a:p>
          <a:p>
            <a:pPr marL="898525" lvl="1" indent="-277813"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District PPTICRM of that district will then conduct another SD once facilities has corrected short falls – ROLE: PPTICRM PRU (Peer Review Update)</a:t>
            </a:r>
          </a:p>
          <a:p>
            <a:pPr marL="457200" indent="163513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In preparation for peer review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556792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163513">
              <a:buFont typeface="Arial" pitchFamily="34" charset="0"/>
              <a:buChar char="•"/>
            </a:pPr>
            <a:endParaRPr lang="en-US" dirty="0" smtClean="0"/>
          </a:p>
          <a:p>
            <a:pPr marL="457200" indent="441325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smtClean="0"/>
              <a:t>Set </a:t>
            </a:r>
            <a:r>
              <a:rPr lang="en-US" sz="3600" dirty="0" smtClean="0"/>
              <a:t>of documents containing:</a:t>
            </a:r>
          </a:p>
          <a:p>
            <a:pPr marL="914400" lvl="1" indent="341313">
              <a:lnSpc>
                <a:spcPct val="150000"/>
              </a:lnSpc>
              <a:buFont typeface="Wingdings" pitchFamily="2" charset="2"/>
              <a:buChar char="Ø"/>
              <a:tabLst>
                <a:tab pos="1704975" algn="l"/>
                <a:tab pos="1968500" algn="l"/>
              </a:tabLst>
            </a:pPr>
            <a:r>
              <a:rPr lang="en-US" sz="3600" dirty="0" smtClean="0"/>
              <a:t>Ideal Clinic dashboard version 15</a:t>
            </a:r>
          </a:p>
          <a:p>
            <a:pPr marL="914400" lvl="1" indent="341313">
              <a:lnSpc>
                <a:spcPct val="150000"/>
              </a:lnSpc>
              <a:buFont typeface="Wingdings" pitchFamily="2" charset="2"/>
              <a:buChar char="Ø"/>
              <a:tabLst>
                <a:tab pos="1704975" algn="l"/>
                <a:tab pos="1968500" algn="l"/>
              </a:tabLst>
            </a:pPr>
            <a:r>
              <a:rPr lang="en-US" sz="3600" dirty="0" smtClean="0"/>
              <a:t>Check list </a:t>
            </a:r>
          </a:p>
          <a:p>
            <a:pPr marL="914400" lvl="1" indent="341313">
              <a:lnSpc>
                <a:spcPct val="150000"/>
              </a:lnSpc>
              <a:buFont typeface="Wingdings" pitchFamily="2" charset="2"/>
              <a:buChar char="Ø"/>
              <a:tabLst>
                <a:tab pos="1704975" algn="l"/>
                <a:tab pos="1968500" algn="l"/>
              </a:tabLst>
            </a:pPr>
            <a:r>
              <a:rPr lang="en-US" sz="3600" dirty="0" smtClean="0"/>
              <a:t>Ideal Clinic Manual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Changes to weights – version 15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553" y="1277937"/>
            <a:ext cx="7260886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Definition of Ideal Clinic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96952"/>
            <a:ext cx="8557012" cy="2804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51520" y="1052736"/>
            <a:ext cx="88924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Clinic is Ideal when it obtained one of the Ideal Clinic Categories</a:t>
            </a:r>
          </a:p>
          <a:p>
            <a:pPr marL="620713" indent="-17145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Silver</a:t>
            </a:r>
          </a:p>
          <a:p>
            <a:pPr marL="620713" indent="-17145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Gold</a:t>
            </a:r>
          </a:p>
          <a:p>
            <a:pPr marL="620713" indent="-17145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Platinum</a:t>
            </a:r>
          </a:p>
          <a:p>
            <a:pPr marL="620713" indent="-17145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Diamond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925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Summary of facilities identified for cross district peer review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214423"/>
          <a:ext cx="8715436" cy="442915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71834"/>
                <a:gridCol w="1571636"/>
                <a:gridCol w="1643074"/>
                <a:gridCol w="2428892"/>
              </a:tblGrid>
              <a:tr h="665197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Average % scored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Facilities with IC category status</a:t>
                      </a:r>
                    </a:p>
                  </a:txBody>
                  <a:tcPr marL="0" marR="0" marT="0" marB="0"/>
                </a:tc>
              </a:tr>
              <a:tr h="42614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Eastern Cape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2407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Free State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49996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Gauteng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35752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KwaZulu-Natal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46772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Limpopo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33259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Mpumalanga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6565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Northern Cape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38562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North West Province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</a:tr>
              <a:tr h="40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Average / Total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Eastern Cape: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7158" y="1428736"/>
          <a:ext cx="8286809" cy="381707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71834"/>
                <a:gridCol w="1857388"/>
                <a:gridCol w="3357587"/>
              </a:tblGrid>
              <a:tr h="42691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3914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Alfred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Nzo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958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Amathole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05361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Buffalo City</a:t>
                      </a:r>
                      <a:endParaRPr lang="it-IT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901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Chris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Hani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712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Joe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Gqabi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75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Nelson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Mandela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Bay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830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Oliver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Tambo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4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Sarah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Baartman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053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Free State: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571612"/>
          <a:ext cx="8286808" cy="35572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57586"/>
                <a:gridCol w="1428760"/>
                <a:gridCol w="3500462"/>
              </a:tblGrid>
              <a:tr h="642942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51672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Fezile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Dabi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1422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Lejweleputswa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305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Mangaung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Metropolitan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3987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Thabo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Mofutsanyane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3736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Xhariep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305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Gauteng: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571612"/>
          <a:ext cx="8643998" cy="36473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71834"/>
                <a:gridCol w="1857388"/>
                <a:gridCol w="3714776"/>
              </a:tblGrid>
              <a:tr h="500066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7908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City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Johannesburg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0540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City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Tshwane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13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Ekurhuleni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3060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Sedibeng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2814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West Rand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13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err="1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KwaZulu</a:t>
            </a: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- Natal: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287578"/>
          <a:ext cx="8786875" cy="51521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86148"/>
                <a:gridCol w="1714512"/>
                <a:gridCol w="3786215"/>
              </a:tblGrid>
              <a:tr h="57274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3914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Amajuba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958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eThekwini Metropolitan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053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Harry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Gwala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901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iLembe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0712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Ugu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75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uMgungundlovu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830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Umkhanyakude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4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Umzinyathi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4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Uthukela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4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Uthungulu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964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Zululand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053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Limpopo: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287578"/>
          <a:ext cx="8572561" cy="378449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00396"/>
                <a:gridCol w="1428760"/>
                <a:gridCol w="4143405"/>
              </a:tblGrid>
              <a:tr h="102758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48882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Capricorn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86456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Mopani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1286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Sekhukhune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1071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Vhembe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50834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Waterberg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381286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Mpumalanga: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857364"/>
          <a:ext cx="8572561" cy="293788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28958"/>
                <a:gridCol w="1714512"/>
                <a:gridCol w="3929091"/>
              </a:tblGrid>
              <a:tr h="78410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60581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Ehlanzeni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60288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Gert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Sibande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Nkangala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North West: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2" y="1590206"/>
          <a:ext cx="8715435" cy="33389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14842"/>
                <a:gridCol w="1285884"/>
                <a:gridCol w="3214709"/>
              </a:tblGrid>
              <a:tr h="712662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60581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Bojanala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Platinum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60288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Dr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Kenneth Kaunda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Dr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Ruth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Segomotsi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Mompati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Ngaka Modiri Molema District</a:t>
                      </a:r>
                      <a:endParaRPr lang="it-IT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Northern Cape: Summary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1" y="1571612"/>
          <a:ext cx="8786875" cy="395702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00396"/>
                <a:gridCol w="1714513"/>
                <a:gridCol w="4071966"/>
              </a:tblGrid>
              <a:tr h="71438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 of Facilities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District(s) conducting SD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/>
                </a:tc>
              </a:tr>
              <a:tr h="605817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Frances </a:t>
                      </a:r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Baard </a:t>
                      </a:r>
                      <a:r>
                        <a:rPr lang="fr-FR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60288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John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Taolo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Gaetsewe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Namakwa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Pixley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ka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Seme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Zwelentlanga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Fatman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Mgcawu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47254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1875</TotalTime>
  <Words>720</Words>
  <Application>Microsoft Office PowerPoint</Application>
  <PresentationFormat>On-screen Show (4:3)</PresentationFormat>
  <Paragraphs>237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Steinhobel</cp:lastModifiedBy>
  <cp:revision>192</cp:revision>
  <dcterms:created xsi:type="dcterms:W3CDTF">2013-10-17T06:13:57Z</dcterms:created>
  <dcterms:modified xsi:type="dcterms:W3CDTF">2015-12-20T13:01:18Z</dcterms:modified>
</cp:coreProperties>
</file>