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0"/>
  </p:notesMasterIdLst>
  <p:sldIdLst>
    <p:sldId id="256" r:id="rId2"/>
    <p:sldId id="259" r:id="rId3"/>
    <p:sldId id="262" r:id="rId4"/>
    <p:sldId id="266" r:id="rId5"/>
    <p:sldId id="263" r:id="rId6"/>
    <p:sldId id="264" r:id="rId7"/>
    <p:sldId id="265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F874BF-36D5-48F0-A6E8-384CCD50006C}" type="datetimeFigureOut">
              <a:rPr lang="en-US" smtClean="0"/>
              <a:t>9/17/2015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FF92B-9839-4724-9728-ACA4CA8E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77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95CBB1-0FC6-4535-A3FA-F7DB2CAD6834}" type="datetime1">
              <a:rPr lang="en-US" smtClean="0"/>
              <a:t>9/17/2015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30736-2705-4096-AFE9-ED37CFA4BAAA}" type="datetime1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17E62-3EAC-4967-AC02-128C2EC943B0}" type="datetime1">
              <a:rPr lang="en-US" smtClean="0"/>
              <a:t>9/17/2015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3C0A243-79BA-4F3F-A7B6-EC68551F6B69}" type="datetime1">
              <a:rPr lang="en-US" smtClean="0"/>
              <a:t>9/17/2015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A0A1BE1-579A-43C4-B21A-8DB859B871A5}" type="datetime1">
              <a:rPr lang="en-US" smtClean="0"/>
              <a:t>9/17/2015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BFDE-AEFF-491E-8679-4D48704C35E9}" type="datetime1">
              <a:rPr lang="en-US" smtClean="0"/>
              <a:t>9/17/2015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B5626-EC58-4379-9A11-76BC6D32173E}" type="datetime1">
              <a:rPr lang="en-US" smtClean="0"/>
              <a:t>9/17/2015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E5A20-1508-4A4D-9A25-78752D46E23C}" type="datetime1">
              <a:rPr lang="en-US" smtClean="0"/>
              <a:t>9/17/2015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C7C099F-7F90-4B03-9ADF-866A2145F090}" type="datetime1">
              <a:rPr lang="en-US" smtClean="0"/>
              <a:t>9/17/2015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7D103-5BE6-400E-960D-675E4AC531FC}" type="datetime1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C95CAFD-15C9-406E-A8B4-88A5ECBB8F1C}" type="datetime1">
              <a:rPr lang="en-US" smtClean="0"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90540D-87F9-41F1-82D1-C317E076D798}" type="datetime1">
              <a:rPr lang="en-US" smtClean="0"/>
              <a:t>9/17/2015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AADC71-3B5B-486B-AC45-C900BF16BAE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85800"/>
            <a:ext cx="8001000" cy="18288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NDOH ORIENTATION WORKSHOP</a:t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sz="4000" b="1" dirty="0" smtClean="0">
                <a:solidFill>
                  <a:schemeClr val="tx1"/>
                </a:solidFill>
              </a:rPr>
              <a:t>COMPONENTS 9 &amp; </a:t>
            </a:r>
            <a:r>
              <a:rPr lang="en-US" sz="4000" b="1" dirty="0">
                <a:solidFill>
                  <a:schemeClr val="tx1"/>
                </a:solidFill>
              </a:rPr>
              <a:t>5</a:t>
            </a:r>
            <a:r>
              <a:rPr lang="en-US" sz="4000" b="1" dirty="0" smtClean="0">
                <a:solidFill>
                  <a:schemeClr val="tx1"/>
                </a:solidFill>
              </a:rPr>
              <a:t> session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3352800"/>
            <a:ext cx="7620000" cy="25908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District Health System Support and Support services</a:t>
            </a:r>
          </a:p>
          <a:p>
            <a:pPr algn="ctr"/>
            <a:r>
              <a:rPr lang="en-US" b="1" dirty="0" smtClean="0"/>
              <a:t> 16 September 2015</a:t>
            </a:r>
          </a:p>
          <a:p>
            <a:pPr algn="ctr"/>
            <a:r>
              <a:rPr lang="en-US" b="1" dirty="0" smtClean="0"/>
              <a:t>Birchwood Hotel </a:t>
            </a:r>
            <a:endParaRPr lang="en-US" b="1" dirty="0" smtClean="0"/>
          </a:p>
          <a:p>
            <a:pPr algn="ctr"/>
            <a:r>
              <a:rPr lang="en-US" b="1" dirty="0" err="1" smtClean="0"/>
              <a:t>Mr</a:t>
            </a:r>
            <a:r>
              <a:rPr lang="en-US" b="1" dirty="0" smtClean="0"/>
              <a:t> M </a:t>
            </a:r>
            <a:r>
              <a:rPr lang="en-US" b="1" dirty="0" err="1" smtClean="0"/>
              <a:t>Makhudu</a:t>
            </a:r>
            <a:r>
              <a:rPr lang="en-US" b="1" dirty="0" smtClean="0"/>
              <a:t> – </a:t>
            </a:r>
            <a:r>
              <a:rPr lang="en-US" b="1" dirty="0" err="1" smtClean="0"/>
              <a:t>Programme</a:t>
            </a:r>
            <a:r>
              <a:rPr lang="en-US" b="1" dirty="0" smtClean="0"/>
              <a:t> Director</a:t>
            </a:r>
            <a:endParaRPr lang="en-US" b="1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59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FACILITATOR/CHAIRPERSON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762000" y="1981200"/>
            <a:ext cx="3124200" cy="3951288"/>
          </a:xfrm>
        </p:spPr>
        <p:txBody>
          <a:bodyPr/>
          <a:lstStyle/>
          <a:p>
            <a:pPr algn="ctr"/>
            <a:r>
              <a:rPr lang="en-US" dirty="0" smtClean="0"/>
              <a:t>Modise Makhudu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Gauteng PPTICRM Team Leader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38601" y="1828800"/>
            <a:ext cx="4800600" cy="5029200"/>
          </a:xfrm>
        </p:spPr>
        <p:txBody>
          <a:bodyPr>
            <a:normAutofit fontScale="47500" lnSpcReduction="20000"/>
          </a:bodyPr>
          <a:lstStyle/>
          <a:p>
            <a:r>
              <a:rPr lang="en-US" sz="4200" dirty="0" smtClean="0"/>
              <a:t>Organizing the </a:t>
            </a:r>
            <a:r>
              <a:rPr lang="en-US" sz="4200" dirty="0" smtClean="0">
                <a:solidFill>
                  <a:srgbClr val="FF0000"/>
                </a:solidFill>
              </a:rPr>
              <a:t>purpose, scope, and deliverables </a:t>
            </a:r>
            <a:r>
              <a:rPr lang="en-US" sz="4200" dirty="0" smtClean="0"/>
              <a:t>of the meeting or workshop 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4200" dirty="0" smtClean="0"/>
              <a:t>Keeping the group </a:t>
            </a:r>
            <a:r>
              <a:rPr lang="en-US" sz="4200" dirty="0" smtClean="0">
                <a:solidFill>
                  <a:srgbClr val="FF0000"/>
                </a:solidFill>
              </a:rPr>
              <a:t>on track</a:t>
            </a:r>
            <a:r>
              <a:rPr lang="en-US" sz="4200" dirty="0" smtClean="0"/>
              <a:t> to achieve its goals in the time allotted </a:t>
            </a:r>
          </a:p>
          <a:p>
            <a:endParaRPr lang="en-US" sz="4200" dirty="0" smtClean="0"/>
          </a:p>
          <a:p>
            <a:r>
              <a:rPr lang="en-US" sz="4200" dirty="0" smtClean="0"/>
              <a:t>Reminding the group of the </a:t>
            </a:r>
            <a:r>
              <a:rPr lang="en-US" sz="4200" dirty="0" smtClean="0">
                <a:solidFill>
                  <a:srgbClr val="FF0000"/>
                </a:solidFill>
              </a:rPr>
              <a:t>objectives or deliverables</a:t>
            </a:r>
            <a:r>
              <a:rPr lang="en-US" sz="4200" dirty="0" smtClean="0"/>
              <a:t> of the meeting or session</a:t>
            </a:r>
          </a:p>
          <a:p>
            <a:pPr marL="0" indent="0">
              <a:buNone/>
            </a:pPr>
            <a:r>
              <a:rPr lang="en-US" sz="4200" dirty="0" smtClean="0"/>
              <a:t> </a:t>
            </a:r>
          </a:p>
          <a:p>
            <a:r>
              <a:rPr lang="en-US" sz="4200" dirty="0" smtClean="0"/>
              <a:t>Assist the workshop </a:t>
            </a:r>
            <a:r>
              <a:rPr lang="en-US" sz="4200" dirty="0" smtClean="0">
                <a:solidFill>
                  <a:srgbClr val="FF0000"/>
                </a:solidFill>
              </a:rPr>
              <a:t>members  listen to each other </a:t>
            </a:r>
            <a:r>
              <a:rPr lang="en-US" sz="4200" dirty="0" smtClean="0"/>
              <a:t>and </a:t>
            </a:r>
            <a:r>
              <a:rPr lang="en-US" sz="4200" dirty="0" smtClean="0">
                <a:solidFill>
                  <a:srgbClr val="FF0000"/>
                </a:solidFill>
              </a:rPr>
              <a:t>create solutions together </a:t>
            </a:r>
          </a:p>
          <a:p>
            <a:endParaRPr lang="en-US" sz="4200" dirty="0" smtClean="0"/>
          </a:p>
          <a:p>
            <a:r>
              <a:rPr lang="en-US" sz="4200" dirty="0" smtClean="0"/>
              <a:t>Tentatively </a:t>
            </a:r>
            <a:r>
              <a:rPr lang="en-US" sz="4200" dirty="0" smtClean="0">
                <a:solidFill>
                  <a:srgbClr val="FF0000"/>
                </a:solidFill>
              </a:rPr>
              <a:t>paraphrasing or capturing verbatim</a:t>
            </a:r>
            <a:r>
              <a:rPr lang="en-US" sz="4200" dirty="0" smtClean="0"/>
              <a:t> individual contributions to confirm understanding and ensure they are </a:t>
            </a:r>
            <a:r>
              <a:rPr lang="en-US" sz="4200" dirty="0" smtClean="0">
                <a:solidFill>
                  <a:srgbClr val="FF0000"/>
                </a:solidFill>
              </a:rPr>
              <a:t>heard by the whole group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2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"/>
          </p:nvPr>
        </p:nvSpPr>
        <p:spPr>
          <a:xfrm>
            <a:off x="533400" y="1219200"/>
            <a:ext cx="4040188" cy="533400"/>
          </a:xfrm>
        </p:spPr>
        <p:txBody>
          <a:bodyPr/>
          <a:lstStyle/>
          <a:p>
            <a:pPr algn="ctr"/>
            <a:r>
              <a:rPr lang="en-US" dirty="0" smtClean="0"/>
              <a:t>Name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219200"/>
            <a:ext cx="4041775" cy="457200"/>
          </a:xfrm>
        </p:spPr>
        <p:txBody>
          <a:bodyPr/>
          <a:lstStyle/>
          <a:p>
            <a:pPr algn="ctr"/>
            <a:r>
              <a:rPr lang="en-US" dirty="0" smtClean="0"/>
              <a:t>Role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92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QUOTES ABOUT IDEAL CLINIC PROGRAMME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5029200"/>
          </a:xfrm>
        </p:spPr>
        <p:txBody>
          <a:bodyPr>
            <a:noAutofit/>
          </a:bodyPr>
          <a:lstStyle/>
          <a:p>
            <a:pPr algn="just"/>
            <a:endParaRPr lang="en-US" sz="2800" dirty="0" smtClean="0"/>
          </a:p>
          <a:p>
            <a:pPr algn="just"/>
            <a:r>
              <a:rPr lang="en-US" sz="2800" dirty="0"/>
              <a:t>National Health Council </a:t>
            </a:r>
            <a:r>
              <a:rPr lang="en-US" sz="2800" dirty="0" smtClean="0">
                <a:solidFill>
                  <a:srgbClr val="FF0000"/>
                </a:solidFill>
              </a:rPr>
              <a:t>(NHC) </a:t>
            </a:r>
            <a:r>
              <a:rPr lang="en-US" sz="2800" dirty="0" smtClean="0"/>
              <a:t>agreed </a:t>
            </a:r>
            <a:r>
              <a:rPr lang="en-US" sz="2800" dirty="0"/>
              <a:t>to roll out of Ideal Clinic realization programme on </a:t>
            </a:r>
            <a:r>
              <a:rPr lang="en-US" sz="2800" dirty="0" smtClean="0"/>
              <a:t>the 14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of </a:t>
            </a:r>
            <a:r>
              <a:rPr lang="en-US" sz="2800" dirty="0"/>
              <a:t>March 2014.</a:t>
            </a:r>
          </a:p>
          <a:p>
            <a:pPr algn="just"/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706237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QUOTES ABOUT IDEAL CLINIC PROGRAMME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5029200"/>
          </a:xfrm>
        </p:spPr>
        <p:txBody>
          <a:bodyPr>
            <a:noAutofit/>
          </a:bodyPr>
          <a:lstStyle/>
          <a:p>
            <a:pPr algn="just"/>
            <a:endParaRPr lang="en-US" sz="2800" dirty="0" smtClean="0"/>
          </a:p>
          <a:p>
            <a:pPr algn="just"/>
            <a:r>
              <a:rPr lang="en-US" sz="2800" dirty="0" smtClean="0"/>
              <a:t>National Health Care Facilities Baseline </a:t>
            </a:r>
            <a:r>
              <a:rPr lang="en-US" sz="2800" dirty="0" smtClean="0">
                <a:solidFill>
                  <a:srgbClr val="FF0000"/>
                </a:solidFill>
              </a:rPr>
              <a:t>Audit</a:t>
            </a:r>
            <a:r>
              <a:rPr lang="en-US" sz="2800" dirty="0" smtClean="0"/>
              <a:t>, conducted by the department across clinics and hospitals in 2011, the country’s clinics scored an overall average of less than 50% in six key areas (cleanliness, staff attitude, drug stocks, infection control, patient and staff safety, and waiting times). </a:t>
            </a:r>
          </a:p>
          <a:p>
            <a:pPr algn="just"/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587372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QUOTES ABOUT IDEAL CLINIC PROGRAMME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5029200"/>
          </a:xfrm>
        </p:spPr>
        <p:txBody>
          <a:bodyPr>
            <a:noAutofit/>
          </a:bodyPr>
          <a:lstStyle/>
          <a:p>
            <a:pPr algn="just"/>
            <a:endParaRPr lang="en-US" sz="2800" dirty="0"/>
          </a:p>
          <a:p>
            <a:pPr algn="just"/>
            <a:r>
              <a:rPr lang="en-US" sz="2800" dirty="0" smtClean="0"/>
              <a:t>“Under </a:t>
            </a:r>
            <a:r>
              <a:rPr lang="en-US" sz="2800" dirty="0" smtClean="0">
                <a:solidFill>
                  <a:srgbClr val="FF0000"/>
                </a:solidFill>
              </a:rPr>
              <a:t>NHI</a:t>
            </a:r>
            <a:r>
              <a:rPr lang="en-US" sz="2800" dirty="0" smtClean="0"/>
              <a:t>, we have got a model of what we call the prototype ideal clinic… it shows what a clinic should look like for us to be satisfied. In these clinics in the NHI pilots, we are starting to make them ideal,”</a:t>
            </a:r>
          </a:p>
          <a:p>
            <a:pPr algn="just"/>
            <a:endParaRPr lang="en-US" sz="800" dirty="0" smtClean="0"/>
          </a:p>
        </p:txBody>
      </p:sp>
    </p:spTree>
    <p:extLst>
      <p:ext uri="{BB962C8B-B14F-4D97-AF65-F5344CB8AC3E}">
        <p14:creationId xmlns:p14="http://schemas.microsoft.com/office/powerpoint/2010/main" val="28138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/>
          <a:lstStyle/>
          <a:p>
            <a:r>
              <a:rPr lang="en-US" dirty="0" smtClean="0"/>
              <a:t>QUOTES FROM LEADERSHIP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5029200"/>
          </a:xfrm>
        </p:spPr>
        <p:txBody>
          <a:bodyPr>
            <a:noAutofit/>
          </a:bodyPr>
          <a:lstStyle/>
          <a:p>
            <a:pPr algn="just"/>
            <a:endParaRPr lang="en-US" sz="800" dirty="0" smtClean="0"/>
          </a:p>
          <a:p>
            <a:pPr algn="just"/>
            <a:r>
              <a:rPr lang="en-US" dirty="0" smtClean="0"/>
              <a:t>“The goal of ‘Ideal Clinic’ (IC) initiative is to have a high quality PHC services universally available as in a </a:t>
            </a:r>
            <a:r>
              <a:rPr lang="en-US" dirty="0" smtClean="0">
                <a:solidFill>
                  <a:srgbClr val="FF0000"/>
                </a:solidFill>
              </a:rPr>
              <a:t>‘social franchise’.</a:t>
            </a:r>
          </a:p>
          <a:p>
            <a:pPr algn="just"/>
            <a:endParaRPr lang="en-US" sz="800" dirty="0" smtClean="0"/>
          </a:p>
          <a:p>
            <a:pPr algn="just"/>
            <a:endParaRPr lang="en-US" sz="800" dirty="0" smtClean="0"/>
          </a:p>
        </p:txBody>
      </p:sp>
    </p:spTree>
    <p:extLst>
      <p:ext uri="{BB962C8B-B14F-4D97-AF65-F5344CB8AC3E}">
        <p14:creationId xmlns:p14="http://schemas.microsoft.com/office/powerpoint/2010/main" val="6030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QUOTES ABOUT IDEAL CLINIC PROGRAMME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5029200"/>
          </a:xfrm>
        </p:spPr>
        <p:txBody>
          <a:bodyPr>
            <a:noAutofit/>
          </a:bodyPr>
          <a:lstStyle/>
          <a:p>
            <a:pPr algn="just"/>
            <a:endParaRPr lang="en-US" sz="800" dirty="0" smtClean="0"/>
          </a:p>
          <a:p>
            <a:pPr algn="just"/>
            <a:endParaRPr lang="en-US" sz="800" dirty="0" smtClean="0"/>
          </a:p>
          <a:p>
            <a:pPr algn="just"/>
            <a:r>
              <a:rPr lang="en-US" sz="2800" dirty="0" smtClean="0"/>
              <a:t>“Soon after the audit was finalized, the department developed a concept known as the </a:t>
            </a:r>
            <a:r>
              <a:rPr lang="en-US" sz="2800" dirty="0" smtClean="0">
                <a:solidFill>
                  <a:srgbClr val="FF0000"/>
                </a:solidFill>
              </a:rPr>
              <a:t>ideal clinic prototype</a:t>
            </a:r>
            <a:r>
              <a:rPr lang="en-US" sz="2800" dirty="0" smtClean="0"/>
              <a:t>, which will guide us on what a clinic in South Africa should look like and how it should function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56129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DOCUMENT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72AADC71-3B5B-486B-AC45-C900BF16BAEB}" type="slidenum">
              <a:rPr lang="en-US" smtClean="0"/>
              <a:t>8</a:t>
            </a:fld>
            <a:endParaRPr lang="en-US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1600200"/>
            <a:ext cx="82296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9699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43</TotalTime>
  <Words>327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Median</vt:lpstr>
      <vt:lpstr>NDOH ORIENTATION WORKSHOP COMPONENTS 9 &amp; 5 session</vt:lpstr>
      <vt:lpstr>FACILITATOR/CHAIRPERSON</vt:lpstr>
      <vt:lpstr>QUOTES ABOUT IDEAL CLINIC PROGRAMME</vt:lpstr>
      <vt:lpstr>QUOTES ABOUT IDEAL CLINIC PROGRAMME</vt:lpstr>
      <vt:lpstr>QUOTES ABOUT IDEAL CLINIC PROGRAMME</vt:lpstr>
      <vt:lpstr>QUOTES FROM LEADERSHIP</vt:lpstr>
      <vt:lpstr>QUOTES ABOUT IDEAL CLINIC PROGRAMME</vt:lpstr>
      <vt:lpstr>IMPORTANT DOCUMENT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8, 9 &amp; 10 session</dc:title>
  <dc:creator>Modise Makhudu_Yello</dc:creator>
  <cp:lastModifiedBy>Acer</cp:lastModifiedBy>
  <cp:revision>8</cp:revision>
  <dcterms:created xsi:type="dcterms:W3CDTF">2015-09-16T04:44:18Z</dcterms:created>
  <dcterms:modified xsi:type="dcterms:W3CDTF">2015-09-17T08:10:15Z</dcterms:modified>
</cp:coreProperties>
</file>