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75" r:id="rId3"/>
    <p:sldId id="276" r:id="rId4"/>
    <p:sldId id="282" r:id="rId5"/>
    <p:sldId id="277" r:id="rId6"/>
    <p:sldId id="284" r:id="rId7"/>
    <p:sldId id="280" r:id="rId8"/>
    <p:sldId id="281" r:id="rId9"/>
    <p:sldId id="285" r:id="rId10"/>
    <p:sldId id="286" r:id="rId11"/>
    <p:sldId id="287" r:id="rId12"/>
    <p:sldId id="261" r:id="rId13"/>
    <p:sldId id="274" r:id="rId14"/>
    <p:sldId id="268" r:id="rId15"/>
    <p:sldId id="269" r:id="rId16"/>
    <p:sldId id="270" r:id="rId17"/>
    <p:sldId id="262" r:id="rId18"/>
    <p:sldId id="271" r:id="rId19"/>
    <p:sldId id="272" r:id="rId20"/>
    <p:sldId id="273" r:id="rId21"/>
    <p:sldId id="289" r:id="rId22"/>
    <p:sldId id="288" r:id="rId23"/>
    <p:sldId id="26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60"/>
  </p:normalViewPr>
  <p:slideViewPr>
    <p:cSldViewPr>
      <p:cViewPr>
        <p:scale>
          <a:sx n="70" d="100"/>
          <a:sy n="70" d="100"/>
        </p:scale>
        <p:origin x="-1920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6732B-3E64-439D-8482-9C40A8F3E46D}" type="datetimeFigureOut">
              <a:rPr lang="en-ZA" smtClean="0"/>
              <a:t>2015/09/16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6419A-2088-460A-B717-03BDA51B021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68228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70E88-E8D3-49E2-A4C2-3960FC68C03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93378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170E88-E8D3-49E2-A4C2-3960FC68C039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1838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14E52-54B8-465F-8699-0BE9902E597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27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23317-2DCA-41CC-B3DD-F78543482F8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9546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4DDAC-C9E8-47D2-981A-18972641581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75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8AFE7-E012-4CE6-B524-53F068FC33B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765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E2917-A471-4376-B070-E17FBC485E7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390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253BE-E592-40A6-9A46-0BA73C5723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3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67B95-9C78-423D-A039-F97419EE44D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06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69F7F-E6A8-4EAC-961D-B4566113190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639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BC5EA-E80C-43BF-A7B5-E19E55DC5A7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6563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E2AC0-AD76-4420-AA62-2EAF3B3354C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98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0D853-4515-4A45-99E0-05393F30485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669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877" y="274638"/>
            <a:ext cx="62579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E4FD2-FE50-4F6F-A595-6E819074C27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706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877" y="274638"/>
            <a:ext cx="62579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8809A-B446-496D-BD31-F329A71B501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9348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50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35BEB-CE8E-4D47-A8C0-7B35E7A0706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3757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877" y="274638"/>
            <a:ext cx="62579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endParaRPr lang="en-ZA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56697-3847-4EA0-A8AA-A8040590953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553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ue holding shap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51550"/>
            <a:ext cx="91440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Dep-Health logo colou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7188"/>
            <a:ext cx="1981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" descr="blue holding shap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51550"/>
            <a:ext cx="91440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2428877" y="274638"/>
            <a:ext cx="62579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>
                    <a:tint val="75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52B719-0C79-4DD5-AD69-C6B8FB30F32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531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484784"/>
            <a:ext cx="7772400" cy="1470025"/>
          </a:xfrm>
        </p:spPr>
        <p:txBody>
          <a:bodyPr/>
          <a:lstStyle/>
          <a:p>
            <a:r>
              <a:rPr lang="en-ZA" dirty="0" smtClean="0"/>
              <a:t>Free State Province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ZA" dirty="0" smtClean="0"/>
              <a:t>DOMAIN 4 : PUBLIC HEALTH</a:t>
            </a:r>
          </a:p>
          <a:p>
            <a:r>
              <a:rPr lang="en-ZA" dirty="0" smtClean="0"/>
              <a:t>DOMAIN 6 : OPERATIONAL</a:t>
            </a:r>
          </a:p>
          <a:p>
            <a:r>
              <a:rPr lang="en-ZA" dirty="0" smtClean="0"/>
              <a:t>COMPONENT 8 : COMMUNICATION</a:t>
            </a:r>
          </a:p>
          <a:p>
            <a:r>
              <a:rPr lang="en-ZA" dirty="0" smtClean="0"/>
              <a:t>Sub COMPONENTS : 26 and </a:t>
            </a:r>
            <a:r>
              <a:rPr lang="en-ZA" dirty="0" smtClean="0"/>
              <a:t>27</a:t>
            </a:r>
          </a:p>
          <a:p>
            <a:endParaRPr lang="en-ZA" dirty="0" smtClean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7558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/>
              <a:t>BACKGROUND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2800" dirty="0" smtClean="0"/>
              <a:t>Orientation of District Management Teams</a:t>
            </a:r>
          </a:p>
          <a:p>
            <a:r>
              <a:rPr lang="en-ZA" sz="2800" dirty="0" smtClean="0"/>
              <a:t>Identification of champions</a:t>
            </a:r>
          </a:p>
          <a:p>
            <a:r>
              <a:rPr lang="en-ZA" sz="2800" dirty="0" smtClean="0"/>
              <a:t>Nomination and appointment of PPTICRM by MEC</a:t>
            </a:r>
          </a:p>
          <a:p>
            <a:r>
              <a:rPr lang="en-ZA" sz="2800" dirty="0" smtClean="0"/>
              <a:t>Adoption of facilities by PPTICRM members.</a:t>
            </a:r>
          </a:p>
          <a:p>
            <a:r>
              <a:rPr lang="en-ZA" sz="2800" dirty="0" smtClean="0"/>
              <a:t>Training of Facility Managers</a:t>
            </a:r>
          </a:p>
          <a:p>
            <a:r>
              <a:rPr lang="en-ZA" sz="2800" dirty="0" smtClean="0"/>
              <a:t>Job Descriptions(KPA) revised . </a:t>
            </a:r>
          </a:p>
          <a:p>
            <a:r>
              <a:rPr lang="en-ZA" sz="2800" dirty="0" smtClean="0"/>
              <a:t>Training of all facility staff members</a:t>
            </a:r>
          </a:p>
          <a:p>
            <a:r>
              <a:rPr lang="en-ZA" sz="2800" dirty="0" smtClean="0"/>
              <a:t>The clinic committees and Stakeholders were involved in the orientation and training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67670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491064" cy="922114"/>
          </a:xfrm>
        </p:spPr>
        <p:txBody>
          <a:bodyPr>
            <a:normAutofit fontScale="90000"/>
          </a:bodyPr>
          <a:lstStyle/>
          <a:p>
            <a:r>
              <a:rPr lang="en-ZA" sz="3600" b="1" dirty="0" smtClean="0"/>
              <a:t>VERSION 15 ASSESSMENT: XHARIEP 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ZA" dirty="0" smtClean="0"/>
              <a:t>The </a:t>
            </a:r>
            <a:r>
              <a:rPr lang="en-ZA" b="1" dirty="0" smtClean="0"/>
              <a:t>ten facilities</a:t>
            </a:r>
            <a:r>
              <a:rPr lang="en-ZA" dirty="0" smtClean="0"/>
              <a:t> have been assessed with version 15 and captured online.</a:t>
            </a:r>
            <a:endParaRPr lang="en-ZA" dirty="0"/>
          </a:p>
          <a:p>
            <a:pPr lvl="0"/>
            <a:r>
              <a:rPr lang="en-ZA" dirty="0" smtClean="0"/>
              <a:t>The </a:t>
            </a:r>
            <a:r>
              <a:rPr lang="en-ZA" b="1" dirty="0" smtClean="0"/>
              <a:t>dashboard report </a:t>
            </a:r>
            <a:r>
              <a:rPr lang="en-ZA" dirty="0" smtClean="0"/>
              <a:t>has been shared with facilities and stakeholders. </a:t>
            </a:r>
          </a:p>
          <a:p>
            <a:pPr lvl="0"/>
            <a:r>
              <a:rPr lang="en-ZA" dirty="0" smtClean="0"/>
              <a:t>The role out plan to train </a:t>
            </a:r>
            <a:r>
              <a:rPr lang="en-ZA" dirty="0"/>
              <a:t>facilities </a:t>
            </a:r>
            <a:r>
              <a:rPr lang="en-ZA" dirty="0" smtClean="0"/>
              <a:t>on Ideal Clinic and </a:t>
            </a:r>
            <a:r>
              <a:rPr lang="en-ZA" dirty="0"/>
              <a:t>software (include user </a:t>
            </a:r>
            <a:r>
              <a:rPr lang="en-ZA" dirty="0" smtClean="0"/>
              <a:t>accounts) and to </a:t>
            </a:r>
            <a:r>
              <a:rPr lang="en-ZA" dirty="0"/>
              <a:t>monitor and evaluate </a:t>
            </a:r>
            <a:r>
              <a:rPr lang="en-ZA" dirty="0" smtClean="0"/>
              <a:t>Status  </a:t>
            </a:r>
            <a:r>
              <a:rPr lang="en-ZA" dirty="0"/>
              <a:t>Determination (SD) on </a:t>
            </a:r>
            <a:r>
              <a:rPr lang="en-ZA" dirty="0" smtClean="0"/>
              <a:t>software (</a:t>
            </a:r>
            <a:r>
              <a:rPr lang="en-ZA" b="1" dirty="0" smtClean="0"/>
              <a:t>Training done)</a:t>
            </a:r>
            <a:endParaRPr lang="en-ZA" b="1" dirty="0"/>
          </a:p>
          <a:p>
            <a:pPr lvl="0"/>
            <a:r>
              <a:rPr lang="en-ZA" dirty="0" smtClean="0"/>
              <a:t>All facilities have been given memory sticks for practical training .</a:t>
            </a:r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5109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868362"/>
          </a:xfrm>
        </p:spPr>
        <p:txBody>
          <a:bodyPr/>
          <a:lstStyle/>
          <a:p>
            <a:r>
              <a:rPr lang="en-ZA" sz="3200" dirty="0" smtClean="0"/>
              <a:t>THEMBALETHU STAFF WORKSHOP </a:t>
            </a:r>
            <a:endParaRPr lang="en-GB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71296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69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6347048" cy="922114"/>
          </a:xfrm>
        </p:spPr>
        <p:txBody>
          <a:bodyPr>
            <a:normAutofit fontScale="90000"/>
          </a:bodyPr>
          <a:lstStyle/>
          <a:p>
            <a:r>
              <a:rPr lang="en-ZA" sz="3600" b="1" dirty="0"/>
              <a:t>HEALTH SERVICE RE-ORGANISATION</a:t>
            </a:r>
            <a:r>
              <a:rPr lang="en-ZA" sz="3600" b="1" u="sng" dirty="0"/>
              <a:t/>
            </a:r>
            <a:br>
              <a:rPr lang="en-ZA" sz="3600" b="1" u="sng" dirty="0"/>
            </a:br>
            <a:endParaRPr lang="en-ZA" sz="36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>
            <a:normAutofit lnSpcReduction="10000"/>
          </a:bodyPr>
          <a:lstStyle/>
          <a:p>
            <a:r>
              <a:rPr lang="en-ZA" dirty="0" smtClean="0"/>
              <a:t>All facilities have single administration point </a:t>
            </a:r>
          </a:p>
          <a:p>
            <a:r>
              <a:rPr lang="en-ZA" dirty="0" smtClean="0"/>
              <a:t>Appointment schedule introduced </a:t>
            </a:r>
            <a:endParaRPr lang="en-ZA" dirty="0"/>
          </a:p>
          <a:p>
            <a:pPr lvl="0"/>
            <a:r>
              <a:rPr lang="en-ZA" dirty="0"/>
              <a:t>  </a:t>
            </a:r>
            <a:r>
              <a:rPr lang="en-ZA" b="1" dirty="0"/>
              <a:t>Re-organisation of patient flow</a:t>
            </a:r>
          </a:p>
          <a:p>
            <a:pPr lvl="1">
              <a:buFont typeface="Courier New" pitchFamily="49" charset="0"/>
              <a:buChar char="o"/>
            </a:pPr>
            <a:r>
              <a:rPr lang="en-ZA" dirty="0"/>
              <a:t>	Pre-appointment retrieval of clinical records</a:t>
            </a:r>
          </a:p>
          <a:p>
            <a:pPr lvl="1">
              <a:buFont typeface="Courier New" pitchFamily="49" charset="0"/>
              <a:buChar char="o"/>
            </a:pPr>
            <a:r>
              <a:rPr lang="en-ZA" dirty="0"/>
              <a:t>	Designated waiting areas</a:t>
            </a:r>
          </a:p>
          <a:p>
            <a:pPr lvl="1">
              <a:buFont typeface="Courier New" pitchFamily="49" charset="0"/>
              <a:buChar char="o"/>
            </a:pPr>
            <a:r>
              <a:rPr lang="en-ZA" dirty="0"/>
              <a:t>	Designated consultation area</a:t>
            </a:r>
          </a:p>
          <a:p>
            <a:pPr lvl="1">
              <a:buFont typeface="Courier New" pitchFamily="49" charset="0"/>
              <a:buChar char="o"/>
            </a:pPr>
            <a:r>
              <a:rPr lang="en-ZA" dirty="0"/>
              <a:t>	Designated vital signs </a:t>
            </a:r>
            <a:r>
              <a:rPr lang="en-ZA" dirty="0" smtClean="0"/>
              <a:t>station</a:t>
            </a:r>
            <a:endParaRPr lang="en-ZA" dirty="0"/>
          </a:p>
          <a:p>
            <a:pPr lvl="0"/>
            <a:r>
              <a:rPr lang="en-ZA" dirty="0"/>
              <a:t>Integration of care</a:t>
            </a:r>
          </a:p>
          <a:p>
            <a:r>
              <a:rPr lang="en-ZA" dirty="0" smtClean="0"/>
              <a:t> </a:t>
            </a:r>
            <a:r>
              <a:rPr lang="en-ZA" dirty="0"/>
              <a:t>T</a:t>
            </a:r>
            <a:r>
              <a:rPr lang="en-ZA" dirty="0" smtClean="0"/>
              <a:t>he booking system is in place all facilities</a:t>
            </a:r>
          </a:p>
          <a:p>
            <a:pPr lvl="0"/>
            <a:endParaRPr lang="en-ZA" dirty="0"/>
          </a:p>
          <a:p>
            <a:pPr lvl="0"/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4810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868362"/>
          </a:xfrm>
        </p:spPr>
        <p:txBody>
          <a:bodyPr/>
          <a:lstStyle/>
          <a:p>
            <a:r>
              <a:rPr lang="en-ZA" dirty="0" smtClean="0"/>
              <a:t>THEMBALETHU FLOOR PLAN  </a:t>
            </a:r>
            <a:endParaRPr lang="en-GB" dirty="0"/>
          </a:p>
        </p:txBody>
      </p:sp>
      <p:pic>
        <p:nvPicPr>
          <p:cNvPr id="6146" name="Picture 2" descr="C:\Users\Loyiso.Tshetsha\Pictures\2015-06-04\1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92899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08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CHALLENGES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1438"/>
            <a:ext cx="8712968" cy="498316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ZA" sz="2400" b="1" dirty="0" smtClean="0"/>
              <a:t>Data</a:t>
            </a:r>
            <a:r>
              <a:rPr lang="en-ZA" sz="2400" dirty="0" smtClean="0"/>
              <a:t> is not managed properly in some facilities </a:t>
            </a:r>
          </a:p>
          <a:p>
            <a:pPr>
              <a:lnSpc>
                <a:spcPct val="200000"/>
              </a:lnSpc>
            </a:pPr>
            <a:r>
              <a:rPr lang="en-ZA" sz="2400" b="1" dirty="0" smtClean="0"/>
              <a:t>Policies</a:t>
            </a:r>
            <a:r>
              <a:rPr lang="en-ZA" sz="2400" dirty="0" smtClean="0"/>
              <a:t> from National is problematic</a:t>
            </a:r>
          </a:p>
          <a:p>
            <a:pPr>
              <a:lnSpc>
                <a:spcPct val="200000"/>
              </a:lnSpc>
            </a:pPr>
            <a:r>
              <a:rPr lang="en-ZA" sz="2400" b="1" dirty="0" smtClean="0"/>
              <a:t>Subcomponent 32 Multi-sectoral collaboration</a:t>
            </a:r>
          </a:p>
          <a:p>
            <a:pPr>
              <a:lnSpc>
                <a:spcPct val="200000"/>
              </a:lnSpc>
            </a:pPr>
            <a:r>
              <a:rPr lang="en-ZA" sz="2400" b="1" dirty="0" smtClean="0"/>
              <a:t>PC101</a:t>
            </a:r>
            <a:r>
              <a:rPr lang="en-ZA" sz="2400" dirty="0" smtClean="0"/>
              <a:t> guide lines are not available</a:t>
            </a:r>
          </a:p>
          <a:p>
            <a:pPr>
              <a:lnSpc>
                <a:spcPct val="200000"/>
              </a:lnSpc>
            </a:pPr>
            <a:r>
              <a:rPr lang="en-ZA" sz="2400" dirty="0" smtClean="0"/>
              <a:t>There </a:t>
            </a:r>
            <a:r>
              <a:rPr lang="en-ZA" sz="2400" dirty="0"/>
              <a:t>are section of PC01 guide that are out dated </a:t>
            </a:r>
          </a:p>
          <a:p>
            <a:pPr>
              <a:lnSpc>
                <a:spcPct val="200000"/>
              </a:lnSpc>
            </a:pPr>
            <a:endParaRPr lang="en-ZA" sz="2400" dirty="0" smtClean="0"/>
          </a:p>
          <a:p>
            <a:pPr>
              <a:lnSpc>
                <a:spcPct val="200000"/>
              </a:lnSpc>
            </a:pPr>
            <a:endParaRPr lang="en-ZA" sz="2400" dirty="0" smtClean="0"/>
          </a:p>
          <a:p>
            <a:pPr>
              <a:lnSpc>
                <a:spcPct val="200000"/>
              </a:lnSpc>
              <a:buNone/>
            </a:pPr>
            <a:endParaRPr lang="en-ZA" sz="2400" dirty="0" smtClean="0"/>
          </a:p>
          <a:p>
            <a:pPr>
              <a:lnSpc>
                <a:spcPct val="200000"/>
              </a:lnSpc>
              <a:buNone/>
            </a:pPr>
            <a:endParaRPr lang="en-ZA" sz="2400" dirty="0" smtClean="0"/>
          </a:p>
        </p:txBody>
      </p:sp>
    </p:spTree>
    <p:extLst>
      <p:ext uri="{BB962C8B-B14F-4D97-AF65-F5344CB8AC3E}">
        <p14:creationId xmlns:p14="http://schemas.microsoft.com/office/powerpoint/2010/main" val="103835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WAYFORWARD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1438"/>
            <a:ext cx="8712968" cy="498316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ZA" sz="2400" dirty="0" smtClean="0"/>
              <a:t>Facilities  </a:t>
            </a:r>
            <a:r>
              <a:rPr lang="en-ZA" sz="2400" b="1" dirty="0" smtClean="0"/>
              <a:t>adopted</a:t>
            </a:r>
            <a:r>
              <a:rPr lang="en-ZA" sz="2400" dirty="0" smtClean="0"/>
              <a:t> by PPTICRM members to provide </a:t>
            </a:r>
            <a:r>
              <a:rPr lang="en-ZA" sz="2400" b="1" dirty="0" smtClean="0"/>
              <a:t>progress reports on monthly basis</a:t>
            </a:r>
            <a:r>
              <a:rPr lang="en-ZA" sz="24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ZA" sz="2400" dirty="0"/>
              <a:t>PPTICRM members </a:t>
            </a:r>
            <a:r>
              <a:rPr lang="en-ZA" sz="2400" dirty="0" smtClean="0"/>
              <a:t> continue with follow up support  visits</a:t>
            </a:r>
          </a:p>
          <a:p>
            <a:pPr>
              <a:lnSpc>
                <a:spcPct val="200000"/>
              </a:lnSpc>
            </a:pPr>
            <a:r>
              <a:rPr lang="en-ZA" sz="2400" dirty="0" smtClean="0"/>
              <a:t>Liaise with RTC for PC101 guidelines </a:t>
            </a:r>
          </a:p>
          <a:p>
            <a:pPr>
              <a:lnSpc>
                <a:spcPct val="200000"/>
              </a:lnSpc>
            </a:pPr>
            <a:r>
              <a:rPr lang="en-ZA" sz="2400" b="1" dirty="0" smtClean="0"/>
              <a:t>Linkage of partners to facilities and communities </a:t>
            </a:r>
          </a:p>
          <a:p>
            <a:pPr>
              <a:lnSpc>
                <a:spcPct val="200000"/>
              </a:lnSpc>
            </a:pPr>
            <a:endParaRPr lang="en-ZA" sz="2400" dirty="0" smtClean="0"/>
          </a:p>
          <a:p>
            <a:pPr>
              <a:lnSpc>
                <a:spcPct val="200000"/>
              </a:lnSpc>
              <a:buNone/>
            </a:pPr>
            <a:endParaRPr lang="en-ZA" sz="2400" dirty="0" smtClean="0"/>
          </a:p>
        </p:txBody>
      </p:sp>
    </p:spTree>
    <p:extLst>
      <p:ext uri="{BB962C8B-B14F-4D97-AF65-F5344CB8AC3E}">
        <p14:creationId xmlns:p14="http://schemas.microsoft.com/office/powerpoint/2010/main" val="45166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274638"/>
            <a:ext cx="5915000" cy="70609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r>
              <a:rPr lang="en-Z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Sub District Comparison</a:t>
            </a:r>
            <a:endParaRPr lang="en-Z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6" name="Picture 2" descr="C:\Users\Mphola.Matee\Downloads\chart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196752"/>
            <a:ext cx="900100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885"/>
            <a:ext cx="2509837" cy="10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803108"/>
          </a:xfrm>
        </p:spPr>
        <p:txBody>
          <a:bodyPr>
            <a:normAutofit/>
          </a:bodyPr>
          <a:lstStyle/>
          <a:p>
            <a:pPr algn="ctr"/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Facility </a:t>
            </a:r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Performance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Users\Mphola.Matee\Downloads\chart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84221"/>
            <a:ext cx="8572500" cy="345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885"/>
            <a:ext cx="2509837" cy="10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8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808" y="116632"/>
            <a:ext cx="5842992" cy="1152128"/>
          </a:xfrm>
        </p:spPr>
        <p:txBody>
          <a:bodyPr>
            <a:normAutofit fontScale="90000"/>
          </a:bodyPr>
          <a:lstStyle/>
          <a:p>
            <a:pPr algn="l"/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Performance in terms of components</a:t>
            </a:r>
            <a:endParaRPr lang="en-Z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C:\Users\Mphola.Matee\Downloads\chart (1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0" y="1646390"/>
            <a:ext cx="9005164" cy="423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885"/>
            <a:ext cx="2509837" cy="10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76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000" b="1" dirty="0"/>
              <a:t>IDEAL CLINIC REALISATION AND MAINTENANCE</a:t>
            </a:r>
            <a:br>
              <a:rPr lang="en-ZA" sz="2000" b="1" dirty="0"/>
            </a:br>
            <a:r>
              <a:rPr lang="en-ZA" sz="2000" b="1" dirty="0"/>
              <a:t>COMPONENTS, SUB-COMPONENTS AND ELEMENTS - VERSION 15</a:t>
            </a:r>
            <a:endParaRPr lang="en-ZA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8313016"/>
              </p:ext>
            </p:extLst>
          </p:nvPr>
        </p:nvGraphicFramePr>
        <p:xfrm>
          <a:off x="457200" y="1600200"/>
          <a:ext cx="8229600" cy="3782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504056"/>
                <a:gridCol w="648072"/>
                <a:gridCol w="4464496"/>
                <a:gridCol w="360040"/>
                <a:gridCol w="648072"/>
                <a:gridCol w="576064"/>
                <a:gridCol w="452736"/>
              </a:tblGrid>
              <a:tr h="936104">
                <a:tc rowSpan="5"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DOMAIN 6</a:t>
                      </a:r>
                      <a:r>
                        <a:rPr lang="en-ZA" baseline="0" dirty="0" smtClean="0"/>
                        <a:t> : OPERATIONAL</a:t>
                      </a:r>
                      <a:endParaRPr lang="en-ZA" dirty="0"/>
                    </a:p>
                  </a:txBody>
                  <a:tcPr vert="vert270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8. COMMUNICATION</a:t>
                      </a:r>
                      <a:endParaRPr lang="en-ZA" dirty="0"/>
                    </a:p>
                  </a:txBody>
                  <a:tcPr vert="vert270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ZA" sz="1600" dirty="0" smtClean="0"/>
                        <a:t>Sub Component</a:t>
                      </a:r>
                    </a:p>
                    <a:p>
                      <a:r>
                        <a:rPr lang="en-ZA" sz="1600" dirty="0" smtClean="0"/>
                        <a:t>26. Internal communication : Monitor whether the communications system required for improved quality for delivery is in place.</a:t>
                      </a:r>
                      <a:endParaRPr lang="en-ZA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1224136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ELEMENTS</a:t>
                      </a:r>
                      <a:endParaRPr lang="en-ZA" sz="12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WEIGHT</a:t>
                      </a:r>
                      <a:endParaRPr lang="en-ZA" sz="12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METHOD OF  MEASUREMENT </a:t>
                      </a:r>
                      <a:endParaRPr lang="en-ZA" sz="12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PERFOMANCE</a:t>
                      </a:r>
                      <a:endParaRPr lang="en-ZA" sz="12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LEVEL OF RESPONSIBILITY</a:t>
                      </a:r>
                      <a:endParaRPr lang="en-ZA" sz="1200" b="1" dirty="0"/>
                    </a:p>
                  </a:txBody>
                  <a:tcPr vert="vert270"/>
                </a:tc>
              </a:tr>
              <a:tr h="504056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182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There are district quarterly facility performance reviews meetings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􀀉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D</a:t>
                      </a:r>
                      <a:endParaRPr lang="en-ZA" sz="1200" dirty="0"/>
                    </a:p>
                  </a:txBody>
                  <a:tcPr/>
                </a:tc>
              </a:tr>
              <a:tr h="477961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183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There is at least a monthly staff meeting within the facility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􀀉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HF</a:t>
                      </a:r>
                      <a:endParaRPr lang="en-ZA" sz="1200" dirty="0"/>
                    </a:p>
                  </a:txBody>
                  <a:tcPr/>
                </a:tc>
              </a:tr>
              <a:tr h="477961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184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Staff members demonstrate that incoming policies and notices have</a:t>
                      </a:r>
                    </a:p>
                    <a:p>
                      <a:r>
                        <a:rPr lang="en-ZA" sz="1200" dirty="0" smtClean="0"/>
                        <a:t>been read and are understood by appending their signatures on such</a:t>
                      </a:r>
                    </a:p>
                    <a:p>
                      <a:r>
                        <a:rPr lang="en-ZA" sz="1200" dirty="0" smtClean="0"/>
                        <a:t>policies and notifications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􀀉</a:t>
                      </a:r>
                      <a:endParaRPr lang="en-Z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HF</a:t>
                      </a:r>
                      <a:endParaRPr lang="en-ZA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378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116632"/>
            <a:ext cx="6257925" cy="1143000"/>
          </a:xfrm>
        </p:spPr>
        <p:txBody>
          <a:bodyPr/>
          <a:lstStyle/>
          <a:p>
            <a:r>
              <a:rPr lang="en-ZA" sz="3600" b="1" dirty="0" smtClean="0"/>
              <a:t>182 : PROCESS ( How)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28592"/>
          </a:xfrm>
        </p:spPr>
        <p:txBody>
          <a:bodyPr/>
          <a:lstStyle/>
          <a:p>
            <a:r>
              <a:rPr lang="en-ZA" sz="1800" b="1" dirty="0" smtClean="0"/>
              <a:t>Schedule dates </a:t>
            </a:r>
            <a:r>
              <a:rPr lang="en-ZA" sz="1800" dirty="0" smtClean="0"/>
              <a:t>for the </a:t>
            </a:r>
            <a:r>
              <a:rPr lang="en-ZA" sz="1800" dirty="0"/>
              <a:t>quarterly performance review meetings as part of the sub-district/district  annual </a:t>
            </a:r>
            <a:r>
              <a:rPr lang="en-ZA" sz="1800" dirty="0" smtClean="0"/>
              <a:t>calendar.</a:t>
            </a: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There are scheduled dates for quarterly performance review meetings</a:t>
            </a:r>
            <a:r>
              <a:rPr lang="en-ZA" sz="1400" dirty="0" smtClean="0"/>
              <a:t>. </a:t>
            </a:r>
          </a:p>
          <a:p>
            <a:pPr marL="685800"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The minutes, agenda and attendance register is submitted as evidence  for district performance to the Balance Score Card.</a:t>
            </a:r>
          </a:p>
          <a:p>
            <a:pPr marL="685800"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District  annual calendars are shared with in the province.</a:t>
            </a:r>
          </a:p>
          <a:p>
            <a:r>
              <a:rPr lang="en-ZA" sz="1800" dirty="0" smtClean="0"/>
              <a:t>Review each programme’s performance against predetermined targets and motivate for variations. </a:t>
            </a: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Reporting  template is the same for all levels.</a:t>
            </a:r>
            <a:endParaRPr lang="en-ZA" sz="1400" b="1" dirty="0">
              <a:solidFill>
                <a:srgbClr val="0000FF"/>
              </a:solidFill>
            </a:endParaRP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The </a:t>
            </a:r>
            <a:r>
              <a:rPr lang="en-ZA" sz="1400" b="1" dirty="0">
                <a:solidFill>
                  <a:srgbClr val="0000FF"/>
                </a:solidFill>
              </a:rPr>
              <a:t>facility manager must schedule a meeting with the facility staff one week before to prepare the facility’s </a:t>
            </a:r>
            <a:r>
              <a:rPr lang="en-ZA" sz="1400" b="1" dirty="0" smtClean="0">
                <a:solidFill>
                  <a:srgbClr val="0000FF"/>
                </a:solidFill>
              </a:rPr>
              <a:t>presentation</a:t>
            </a: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Develop Quality Improvement  Plan for poor performance.</a:t>
            </a:r>
            <a:endParaRPr lang="en-ZA" sz="1400" b="1" dirty="0">
              <a:solidFill>
                <a:srgbClr val="0000FF"/>
              </a:solidFill>
            </a:endParaRPr>
          </a:p>
          <a:p>
            <a:r>
              <a:rPr lang="en-ZA" sz="1800" b="1" dirty="0" smtClean="0"/>
              <a:t>Deliver </a:t>
            </a:r>
            <a:r>
              <a:rPr lang="en-ZA" sz="1800" b="1" dirty="0"/>
              <a:t>the facility’s presentation </a:t>
            </a:r>
            <a:r>
              <a:rPr lang="en-ZA" sz="1800" b="1" dirty="0" smtClean="0"/>
              <a:t> </a:t>
            </a:r>
            <a:r>
              <a:rPr lang="en-ZA" sz="1800" dirty="0" smtClean="0"/>
              <a:t>and </a:t>
            </a:r>
            <a:r>
              <a:rPr lang="en-ZA" sz="1800" dirty="0"/>
              <a:t>answer all questions.</a:t>
            </a:r>
          </a:p>
          <a:p>
            <a:r>
              <a:rPr lang="en-ZA" sz="1800" b="1" dirty="0" smtClean="0"/>
              <a:t>Make </a:t>
            </a:r>
            <a:r>
              <a:rPr lang="en-ZA" sz="1800" b="1" dirty="0"/>
              <a:t>notes </a:t>
            </a:r>
            <a:r>
              <a:rPr lang="en-ZA" sz="1800" dirty="0"/>
              <a:t>of activities and challenges in other facilities and any good practices that you could replicate in your own facility.</a:t>
            </a:r>
          </a:p>
          <a:p>
            <a:r>
              <a:rPr lang="en-ZA" sz="1800" b="1" dirty="0" smtClean="0"/>
              <a:t>File </a:t>
            </a:r>
            <a:r>
              <a:rPr lang="en-ZA" sz="1800" b="1" dirty="0"/>
              <a:t>a copy </a:t>
            </a:r>
            <a:r>
              <a:rPr lang="en-ZA" sz="1800" dirty="0"/>
              <a:t>of the presentation electronically and make sure that computer content is backed up appropriately</a:t>
            </a:r>
            <a:r>
              <a:rPr lang="en-ZA" sz="1800" dirty="0" smtClean="0"/>
              <a:t>. </a:t>
            </a: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Keep as evidence to be availed during assessments.</a:t>
            </a:r>
          </a:p>
          <a:p>
            <a:pPr lvl="1"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</a:rPr>
              <a:t>Keep to monitor progress from quarter to quarter</a:t>
            </a:r>
            <a:endParaRPr lang="en-ZA" sz="14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4909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0"/>
            <a:ext cx="6257925" cy="980728"/>
          </a:xfrm>
        </p:spPr>
        <p:txBody>
          <a:bodyPr/>
          <a:lstStyle/>
          <a:p>
            <a:r>
              <a:rPr lang="en-ZA" sz="3600" b="1" dirty="0" smtClean="0"/>
              <a:t>183 : PROCESS (How)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328592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600" dirty="0" smtClean="0">
                <a:latin typeface="Arial"/>
                <a:ea typeface="Calibri"/>
                <a:cs typeface="Times New Roman"/>
              </a:rPr>
              <a:t>Draw </a:t>
            </a:r>
            <a:r>
              <a:rPr lang="en-ZA" sz="1600" dirty="0">
                <a:latin typeface="Arial"/>
                <a:ea typeface="Calibri"/>
                <a:cs typeface="Times New Roman"/>
              </a:rPr>
              <a:t>up a </a:t>
            </a:r>
            <a:r>
              <a:rPr lang="en-ZA" sz="1600" b="1" dirty="0">
                <a:latin typeface="Arial"/>
                <a:ea typeface="Calibri"/>
                <a:cs typeface="Times New Roman"/>
              </a:rPr>
              <a:t>monthly meeting </a:t>
            </a:r>
            <a:r>
              <a:rPr lang="en-ZA" sz="1600" b="1" dirty="0" smtClean="0">
                <a:latin typeface="Arial"/>
                <a:ea typeface="Calibri"/>
                <a:cs typeface="Times New Roman"/>
              </a:rPr>
              <a:t>schedule</a:t>
            </a: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Draw an annual calendar </a:t>
            </a:r>
            <a:r>
              <a:rPr lang="en-ZA" sz="12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schedule </a:t>
            </a:r>
            <a:endParaRPr lang="en-ZA" sz="1200" b="1" dirty="0" smtClean="0">
              <a:solidFill>
                <a:srgbClr val="0000FF"/>
              </a:solidFill>
              <a:latin typeface="Arial"/>
              <a:ea typeface="Calibri"/>
              <a:cs typeface="Times New Roman"/>
            </a:endParaRP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Different programmes and sub-districts develop their annual meeting schedules which are used to draw the annual programme </a:t>
            </a:r>
          </a:p>
          <a:p>
            <a:pPr marL="685800"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Facilities set meeting dates interms of facility workloads and availability of staff</a:t>
            </a:r>
            <a:r>
              <a:rPr lang="en-ZA" sz="1400" dirty="0" smtClean="0">
                <a:latin typeface="Arial"/>
                <a:ea typeface="Calibri"/>
                <a:cs typeface="Times New Roman"/>
              </a:rPr>
              <a:t>.  </a:t>
            </a:r>
            <a:endParaRPr lang="en-ZA" sz="1400" dirty="0" smtClean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600" b="1" dirty="0" smtClean="0">
                <a:latin typeface="Arial"/>
                <a:ea typeface="Calibri"/>
                <a:cs typeface="Times New Roman"/>
              </a:rPr>
              <a:t>Include monthly meeting dates on the Annual Facility Calendar</a:t>
            </a:r>
            <a:r>
              <a:rPr lang="en-ZA" sz="1800" dirty="0" smtClean="0">
                <a:latin typeface="Arial"/>
                <a:ea typeface="Calibri"/>
                <a:cs typeface="Times New Roman"/>
              </a:rPr>
              <a:t>.</a:t>
            </a: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The scheduled dates are shared within the sub- district</a:t>
            </a:r>
            <a:r>
              <a:rPr lang="en-ZA" sz="1400" dirty="0" smtClean="0">
                <a:latin typeface="Arial"/>
                <a:ea typeface="Calibri"/>
                <a:cs typeface="Times New Roman"/>
              </a:rPr>
              <a:t>.</a:t>
            </a:r>
          </a:p>
          <a:p>
            <a:pPr marL="342900" lvl="1" indent="-342900">
              <a:lnSpc>
                <a:spcPct val="150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en-ZA" sz="1800" dirty="0">
                <a:latin typeface="Arial"/>
                <a:ea typeface="Calibri"/>
                <a:cs typeface="Times New Roman"/>
              </a:rPr>
              <a:t> </a:t>
            </a:r>
            <a:r>
              <a:rPr lang="en-ZA" sz="1600" dirty="0">
                <a:latin typeface="Arial"/>
                <a:ea typeface="Calibri"/>
                <a:cs typeface="Times New Roman"/>
              </a:rPr>
              <a:t>Inform staff about the dates and place the monthly meeting schedule for the year on the staff notice board. </a:t>
            </a:r>
            <a:r>
              <a:rPr lang="en-ZA" sz="1600" b="1" dirty="0">
                <a:latin typeface="Arial"/>
                <a:ea typeface="Calibri"/>
                <a:cs typeface="Times New Roman"/>
              </a:rPr>
              <a:t>All staff</a:t>
            </a:r>
            <a:r>
              <a:rPr lang="en-ZA" sz="1600" dirty="0">
                <a:latin typeface="Arial"/>
                <a:ea typeface="Calibri"/>
                <a:cs typeface="Times New Roman"/>
              </a:rPr>
              <a:t> (</a:t>
            </a:r>
            <a:r>
              <a:rPr lang="en-ZA" sz="1600" dirty="0">
                <a:solidFill>
                  <a:srgbClr val="FF0000"/>
                </a:solidFill>
                <a:highlight>
                  <a:srgbClr val="FFFF00"/>
                </a:highlight>
                <a:latin typeface="Arial"/>
                <a:ea typeface="Calibri"/>
                <a:cs typeface="Times New Roman"/>
              </a:rPr>
              <a:t>All categories within the clinic</a:t>
            </a:r>
            <a:r>
              <a:rPr lang="en-ZA" sz="1600" dirty="0">
                <a:latin typeface="Arial"/>
                <a:ea typeface="Calibri"/>
                <a:cs typeface="Times New Roman"/>
              </a:rPr>
              <a:t>) must be available for these meetings </a:t>
            </a:r>
            <a:endParaRPr lang="en-ZA" sz="1600" dirty="0" smtClean="0">
              <a:latin typeface="Arial"/>
              <a:ea typeface="Calibri"/>
              <a:cs typeface="Times New Roman"/>
            </a:endParaRP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Develop </a:t>
            </a:r>
            <a:r>
              <a:rPr lang="en-ZA" sz="1200" b="1" dirty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an agenda for the meeting</a:t>
            </a: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200" b="1" dirty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. All staff who attended the meeting must sign the attendance register </a:t>
            </a:r>
            <a:endParaRPr lang="en-ZA" sz="1200" b="1" dirty="0" smtClean="0">
              <a:solidFill>
                <a:srgbClr val="0000FF"/>
              </a:solidFill>
              <a:latin typeface="Arial"/>
              <a:ea typeface="Calibri"/>
              <a:cs typeface="Times New Roman"/>
            </a:endParaRPr>
          </a:p>
        </p:txBody>
      </p:sp>
      <p:sp>
        <p:nvSpPr>
          <p:cNvPr id="5" name="Explosion 1 4"/>
          <p:cNvSpPr/>
          <p:nvPr/>
        </p:nvSpPr>
        <p:spPr bwMode="auto">
          <a:xfrm>
            <a:off x="4499992" y="1079550"/>
            <a:ext cx="2736304" cy="914400"/>
          </a:xfrm>
          <a:prstGeom prst="irregularSeal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Z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Fixed Meetings</a:t>
            </a:r>
            <a:endParaRPr kumimoji="0" lang="en-Z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92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3600" b="1" dirty="0" smtClean="0"/>
              <a:t>183 : PROCESS (How)</a:t>
            </a:r>
            <a:endParaRPr lang="en-Z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1277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800" b="1" dirty="0" smtClean="0">
                <a:latin typeface="Arial"/>
                <a:ea typeface="Calibri"/>
                <a:cs typeface="Times New Roman"/>
              </a:rPr>
              <a:t>Designate</a:t>
            </a:r>
            <a:r>
              <a:rPr lang="en-ZA" sz="1800" dirty="0" smtClean="0">
                <a:latin typeface="Arial"/>
                <a:ea typeface="Calibri"/>
                <a:cs typeface="Times New Roman"/>
              </a:rPr>
              <a:t> </a:t>
            </a:r>
            <a:r>
              <a:rPr lang="en-ZA" sz="1800" dirty="0">
                <a:latin typeface="Arial"/>
                <a:ea typeface="Calibri"/>
                <a:cs typeface="Times New Roman"/>
              </a:rPr>
              <a:t>a staff member to take minutes.  </a:t>
            </a:r>
            <a:endParaRPr lang="en-ZA" sz="18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800" b="1" dirty="0" smtClean="0">
                <a:latin typeface="Arial"/>
                <a:ea typeface="Calibri"/>
                <a:cs typeface="Times New Roman"/>
              </a:rPr>
              <a:t>Minutes</a:t>
            </a:r>
            <a:r>
              <a:rPr lang="en-ZA" sz="1800" dirty="0" smtClean="0">
                <a:latin typeface="Arial"/>
                <a:ea typeface="Calibri"/>
                <a:cs typeface="Times New Roman"/>
              </a:rPr>
              <a:t> </a:t>
            </a:r>
            <a:r>
              <a:rPr lang="en-ZA" sz="1800" dirty="0">
                <a:latin typeface="Arial"/>
                <a:ea typeface="Calibri"/>
                <a:cs typeface="Times New Roman"/>
              </a:rPr>
              <a:t>of the meeting will </a:t>
            </a:r>
            <a:r>
              <a:rPr lang="en-ZA" sz="1800" b="1" dirty="0">
                <a:latin typeface="Arial"/>
                <a:ea typeface="Calibri"/>
                <a:cs typeface="Times New Roman"/>
              </a:rPr>
              <a:t>be available within three working days after </a:t>
            </a:r>
            <a:r>
              <a:rPr lang="en-ZA" sz="1800" dirty="0">
                <a:latin typeface="Arial"/>
                <a:ea typeface="Calibri"/>
                <a:cs typeface="Times New Roman"/>
              </a:rPr>
              <a:t>the meeting and will be filed electronically in month / date order. Minutes are available for all staff to read. 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800" b="1" dirty="0" smtClean="0">
                <a:latin typeface="Arial"/>
                <a:ea typeface="Calibri"/>
                <a:cs typeface="Times New Roman"/>
              </a:rPr>
              <a:t>Review </a:t>
            </a:r>
            <a:r>
              <a:rPr lang="en-ZA" sz="1800" b="1" dirty="0">
                <a:latin typeface="Arial"/>
                <a:ea typeface="Calibri"/>
                <a:cs typeface="Times New Roman"/>
              </a:rPr>
              <a:t>the action points </a:t>
            </a:r>
            <a:r>
              <a:rPr lang="en-ZA" sz="1800" dirty="0">
                <a:latin typeface="Arial"/>
                <a:ea typeface="Calibri"/>
                <a:cs typeface="Times New Roman"/>
              </a:rPr>
              <a:t>after the meeting and ensure that all activities that were agreed upon at the meeting, </a:t>
            </a:r>
            <a:r>
              <a:rPr lang="en-ZA" sz="1800" b="1" dirty="0">
                <a:latin typeface="Arial"/>
                <a:ea typeface="Calibri"/>
                <a:cs typeface="Times New Roman"/>
              </a:rPr>
              <a:t>are executed</a:t>
            </a:r>
            <a:r>
              <a:rPr lang="en-ZA" sz="1800" dirty="0" smtClean="0">
                <a:latin typeface="Arial"/>
                <a:ea typeface="Calibri"/>
                <a:cs typeface="Times New Roman"/>
              </a:rPr>
              <a:t>.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ZA" sz="1800" dirty="0">
                <a:latin typeface="Arial"/>
                <a:ea typeface="Calibri"/>
                <a:cs typeface="Times New Roman"/>
              </a:rPr>
              <a:t>File the minutes, agenda and attendance register</a:t>
            </a:r>
            <a:r>
              <a:rPr lang="en-ZA" sz="1800" dirty="0" smtClean="0">
                <a:latin typeface="Arial"/>
                <a:ea typeface="Calibri"/>
                <a:cs typeface="Times New Roman"/>
              </a:rPr>
              <a:t>.</a:t>
            </a:r>
          </a:p>
          <a:p>
            <a:pPr lvl="1">
              <a:lnSpc>
                <a:spcPct val="150000"/>
              </a:lnSpc>
              <a:spcAft>
                <a:spcPts val="1000"/>
              </a:spcAft>
              <a:buFont typeface="Courier New" pitchFamily="49" charset="0"/>
              <a:buChar char="o"/>
            </a:pPr>
            <a:r>
              <a:rPr lang="en-ZA" sz="1400" b="1" dirty="0" smtClean="0">
                <a:solidFill>
                  <a:srgbClr val="0000FF"/>
                </a:solidFill>
                <a:latin typeface="Arial"/>
                <a:ea typeface="Calibri"/>
                <a:cs typeface="Times New Roman"/>
              </a:rPr>
              <a:t>Submit the minutes, agenda and attendance register as evidence to sub- district.</a:t>
            </a:r>
            <a:endParaRPr lang="en-ZA" sz="1400" b="1" dirty="0">
              <a:solidFill>
                <a:srgbClr val="0000FF"/>
              </a:solidFill>
              <a:ea typeface="Calibri"/>
              <a:cs typeface="Times New Roman"/>
            </a:endParaRPr>
          </a:p>
          <a:p>
            <a:endParaRPr lang="en-ZA" sz="1600" dirty="0"/>
          </a:p>
        </p:txBody>
      </p:sp>
      <p:sp>
        <p:nvSpPr>
          <p:cNvPr id="4" name="Explosion 2 3"/>
          <p:cNvSpPr/>
          <p:nvPr/>
        </p:nvSpPr>
        <p:spPr bwMode="auto">
          <a:xfrm>
            <a:off x="6372200" y="3933056"/>
            <a:ext cx="2771800" cy="914400"/>
          </a:xfrm>
          <a:prstGeom prst="irregularSeal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ZA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Feedback </a:t>
            </a:r>
            <a:endParaRPr kumimoji="0" lang="en-ZA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98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6257925" cy="1296144"/>
          </a:xfrm>
        </p:spPr>
        <p:txBody>
          <a:bodyPr/>
          <a:lstStyle/>
          <a:p>
            <a:r>
              <a:rPr lang="en-ZA" sz="3600" b="1" dirty="0" smtClean="0">
                <a:solidFill>
                  <a:srgbClr val="000000"/>
                </a:solidFill>
              </a:rPr>
              <a:t>184 </a:t>
            </a:r>
            <a:r>
              <a:rPr lang="en-ZA" sz="3600" b="1" dirty="0">
                <a:solidFill>
                  <a:srgbClr val="000000"/>
                </a:solidFill>
              </a:rPr>
              <a:t>: PROCESS (How)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2000" dirty="0" smtClean="0"/>
              <a:t> When </a:t>
            </a:r>
            <a:r>
              <a:rPr lang="en-ZA" sz="2000" dirty="0"/>
              <a:t>new policies and notifications are received </a:t>
            </a:r>
            <a:r>
              <a:rPr lang="en-ZA" sz="2000" b="1" dirty="0"/>
              <a:t>check if they replace existing policies and notices</a:t>
            </a:r>
            <a:r>
              <a:rPr lang="en-ZA" sz="2000" b="1" dirty="0" smtClean="0"/>
              <a:t>.</a:t>
            </a:r>
          </a:p>
          <a:p>
            <a:pPr lvl="1">
              <a:buFont typeface="Courier New" pitchFamily="49" charset="0"/>
              <a:buChar char="o"/>
            </a:pPr>
            <a:r>
              <a:rPr lang="en-ZA" sz="1600" b="1" dirty="0" smtClean="0">
                <a:solidFill>
                  <a:srgbClr val="0000FF"/>
                </a:solidFill>
              </a:rPr>
              <a:t>Facility has a file with signed documents</a:t>
            </a:r>
            <a:r>
              <a:rPr lang="en-ZA" sz="1600" dirty="0" smtClean="0"/>
              <a:t>.</a:t>
            </a:r>
          </a:p>
          <a:p>
            <a:r>
              <a:rPr lang="en-ZA" sz="2000" b="1" dirty="0" smtClean="0"/>
              <a:t>Discuss </a:t>
            </a:r>
            <a:r>
              <a:rPr lang="en-ZA" sz="2000" b="1" dirty="0"/>
              <a:t>the new policies and notices with staff immediately</a:t>
            </a:r>
            <a:r>
              <a:rPr lang="en-ZA" sz="2000" dirty="0"/>
              <a:t>. </a:t>
            </a:r>
          </a:p>
          <a:p>
            <a:r>
              <a:rPr lang="en-ZA" sz="2000" b="1" dirty="0" smtClean="0"/>
              <a:t>Check</a:t>
            </a:r>
            <a:r>
              <a:rPr lang="en-ZA" sz="2000" dirty="0" smtClean="0"/>
              <a:t> </a:t>
            </a:r>
            <a:r>
              <a:rPr lang="en-ZA" sz="2000" dirty="0"/>
              <a:t>to see that all </a:t>
            </a:r>
            <a:r>
              <a:rPr lang="en-ZA" sz="2000" b="1" dirty="0"/>
              <a:t>staff members understand </a:t>
            </a:r>
            <a:r>
              <a:rPr lang="en-ZA" sz="2000" dirty="0"/>
              <a:t>the changes and determine if further training may be required. If training is required, request this using the district training protocol</a:t>
            </a:r>
            <a:r>
              <a:rPr lang="en-ZA" sz="2000" dirty="0" smtClean="0"/>
              <a:t>.</a:t>
            </a:r>
          </a:p>
          <a:p>
            <a:pPr lvl="1">
              <a:buFont typeface="Courier New" pitchFamily="49" charset="0"/>
              <a:buChar char="o"/>
            </a:pPr>
            <a:r>
              <a:rPr lang="en-ZA" sz="1600" b="1" dirty="0">
                <a:solidFill>
                  <a:srgbClr val="0000FF"/>
                </a:solidFill>
              </a:rPr>
              <a:t>Facilities are allocated  2 hours per week to discuss the new documents( Friday afternoon</a:t>
            </a:r>
            <a:r>
              <a:rPr lang="en-ZA" sz="1600" b="1" dirty="0" smtClean="0">
                <a:solidFill>
                  <a:srgbClr val="0000FF"/>
                </a:solidFill>
              </a:rPr>
              <a:t>)</a:t>
            </a:r>
            <a:endParaRPr lang="en-ZA" sz="2000" b="1" dirty="0">
              <a:solidFill>
                <a:srgbClr val="0000FF"/>
              </a:solidFill>
            </a:endParaRPr>
          </a:p>
          <a:p>
            <a:r>
              <a:rPr lang="en-ZA" sz="2000" b="1" dirty="0" smtClean="0"/>
              <a:t>Get </a:t>
            </a:r>
            <a:r>
              <a:rPr lang="en-ZA" sz="2000" b="1" dirty="0"/>
              <a:t>all staff members to sign the acknowledgement form</a:t>
            </a:r>
            <a:r>
              <a:rPr lang="en-ZA" sz="2000" dirty="0"/>
              <a:t>. Attach this to the back of the new policy or notice and file the </a:t>
            </a:r>
            <a:r>
              <a:rPr lang="en-ZA" sz="2000" dirty="0" smtClean="0"/>
              <a:t>document.</a:t>
            </a:r>
            <a:endParaRPr lang="en-ZA" sz="2000" dirty="0"/>
          </a:p>
          <a:p>
            <a:r>
              <a:rPr lang="en-ZA" sz="2000" dirty="0" smtClean="0"/>
              <a:t>If </a:t>
            </a:r>
            <a:r>
              <a:rPr lang="en-ZA" sz="2000" dirty="0"/>
              <a:t>there are further questions regarding the policies and notices seek relevant answers from the  relevant source or your Local Area Manager.</a:t>
            </a:r>
          </a:p>
          <a:p>
            <a:pPr marL="0" indent="0">
              <a:buNone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9769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000" b="1" dirty="0" smtClean="0"/>
              <a:t>IDEAL CLINIC REALISATION AND MAINTENANCE</a:t>
            </a:r>
            <a:br>
              <a:rPr lang="en-ZA" sz="2000" b="1" dirty="0" smtClean="0"/>
            </a:br>
            <a:r>
              <a:rPr lang="en-ZA" sz="2000" b="1" dirty="0" smtClean="0"/>
              <a:t>COMPONENTS, SUB-COMPONENTS AND ELEMENTS - VERSION 15</a:t>
            </a:r>
            <a:endParaRPr lang="en-ZA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9748219"/>
              </p:ext>
            </p:extLst>
          </p:nvPr>
        </p:nvGraphicFramePr>
        <p:xfrm>
          <a:off x="457200" y="1600200"/>
          <a:ext cx="8228826" cy="3821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10"/>
                <a:gridCol w="504009"/>
                <a:gridCol w="648011"/>
                <a:gridCol w="4464076"/>
                <a:gridCol w="472563"/>
                <a:gridCol w="612061"/>
                <a:gridCol w="544055"/>
                <a:gridCol w="408041"/>
              </a:tblGrid>
              <a:tr h="829114">
                <a:tc rowSpan="5"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DOMAIN 4:</a:t>
                      </a:r>
                      <a:r>
                        <a:rPr lang="en-ZA" baseline="0" dirty="0" smtClean="0"/>
                        <a:t> </a:t>
                      </a:r>
                      <a:r>
                        <a:rPr lang="en-ZA" dirty="0" smtClean="0"/>
                        <a:t>PUBLIC HEALTH</a:t>
                      </a:r>
                      <a:endParaRPr lang="en-ZA" dirty="0"/>
                    </a:p>
                  </a:txBody>
                  <a:tcPr marL="86359" marR="86359" vert="vert270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8. COMMUNICATION</a:t>
                      </a:r>
                      <a:endParaRPr lang="en-ZA" dirty="0"/>
                    </a:p>
                  </a:txBody>
                  <a:tcPr marL="86359" marR="86359" vert="vert270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27. Community engagement: Monitor whether the community participates in PHC facility activities through</a:t>
                      </a:r>
                    </a:p>
                    <a:p>
                      <a:pPr algn="ctr"/>
                      <a:r>
                        <a:rPr lang="en-ZA" dirty="0" smtClean="0"/>
                        <a:t>representation in a functional clinic committee.</a:t>
                      </a:r>
                      <a:endParaRPr lang="en-ZA" dirty="0"/>
                    </a:p>
                  </a:txBody>
                  <a:tcPr marL="86359" marR="86359"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</a:tr>
              <a:tr h="1317847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ELEMENTS</a:t>
                      </a:r>
                      <a:endParaRPr lang="en-ZA" sz="1200" b="1" dirty="0"/>
                    </a:p>
                  </a:txBody>
                  <a:tcPr marL="86359" marR="86359" anchor="ctr"/>
                </a:tc>
                <a:tc h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WEIGHT</a:t>
                      </a:r>
                      <a:endParaRPr lang="en-ZA" sz="1200" b="1" dirty="0"/>
                    </a:p>
                  </a:txBody>
                  <a:tcPr marL="86359" marR="86359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METHOD OF  MEASUREMENT </a:t>
                      </a:r>
                      <a:endParaRPr lang="en-ZA" sz="1200" b="1" dirty="0"/>
                    </a:p>
                  </a:txBody>
                  <a:tcPr marL="86359" marR="86359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PERFOMANCE</a:t>
                      </a:r>
                      <a:endParaRPr lang="en-ZA" sz="1200" b="1" dirty="0"/>
                    </a:p>
                  </a:txBody>
                  <a:tcPr marL="86359" marR="86359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/>
                        <a:t>LEVEL OF RESPONSIBILITY</a:t>
                      </a:r>
                      <a:endParaRPr lang="en-ZA" sz="1200" b="1" dirty="0"/>
                    </a:p>
                  </a:txBody>
                  <a:tcPr marL="86359" marR="86359" vert="vert270"/>
                </a:tc>
              </a:tr>
              <a:tr h="432048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185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There is a functional clinic committee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􀀉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D</a:t>
                      </a:r>
                      <a:endParaRPr lang="en-ZA" sz="1200" dirty="0"/>
                    </a:p>
                  </a:txBody>
                  <a:tcPr marL="86359" marR="86359"/>
                </a:tc>
              </a:tr>
              <a:tr h="393132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186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Contact details of clinic committee members are visibly displayed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􀀮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HF</a:t>
                      </a:r>
                      <a:endParaRPr lang="en-ZA" sz="1200" dirty="0"/>
                    </a:p>
                  </a:txBody>
                  <a:tcPr marL="86359" marR="86359"/>
                </a:tc>
              </a:tr>
              <a:tr h="764236"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187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There is an annual open day facilitated by the clinic committee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I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b="0" i="0" u="none" strike="noStrike" baseline="0" dirty="0" smtClean="0">
                          <a:latin typeface="Wingdings-Regular"/>
                        </a:rPr>
                        <a:t>􀀉</a:t>
                      </a:r>
                      <a:endParaRPr lang="en-ZA" sz="1200" dirty="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endParaRPr lang="en-ZA" sz="1200"/>
                    </a:p>
                  </a:txBody>
                  <a:tcPr marL="86359" marR="86359"/>
                </a:tc>
                <a:tc>
                  <a:txBody>
                    <a:bodyPr/>
                    <a:lstStyle/>
                    <a:p>
                      <a:r>
                        <a:rPr lang="en-ZA" sz="1200" dirty="0" smtClean="0"/>
                        <a:t>HF</a:t>
                      </a:r>
                      <a:endParaRPr lang="en-ZA" sz="1200" dirty="0"/>
                    </a:p>
                  </a:txBody>
                  <a:tcPr marL="86359" marR="8635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472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2400" b="1" i="1" dirty="0"/>
              <a:t>186	There is a functional clinic committee</a:t>
            </a:r>
            <a:br>
              <a:rPr lang="en-ZA" sz="2400" b="1" i="1" dirty="0"/>
            </a:br>
            <a:r>
              <a:rPr lang="en-ZA" sz="2400" b="1" i="1" dirty="0"/>
              <a:t>187	Contact details of clinic committee members are visibly displayed</a:t>
            </a:r>
            <a:br>
              <a:rPr lang="en-ZA" sz="2400" b="1" i="1" dirty="0"/>
            </a:b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ZA" sz="1600" dirty="0"/>
          </a:p>
          <a:p>
            <a:r>
              <a:rPr lang="en-ZA" sz="1800" b="1" dirty="0" smtClean="0"/>
              <a:t>Establish the clinic committee according to the guidelines</a:t>
            </a:r>
            <a:endParaRPr lang="en-ZA" sz="1800" b="1" dirty="0" smtClean="0"/>
          </a:p>
          <a:p>
            <a:pPr lvl="1">
              <a:buFont typeface="Courier New" pitchFamily="49" charset="0"/>
              <a:buChar char="o"/>
            </a:pPr>
            <a:r>
              <a:rPr lang="en-ZA" sz="1800" b="1" dirty="0" smtClean="0">
                <a:solidFill>
                  <a:srgbClr val="0000FF"/>
                </a:solidFill>
              </a:rPr>
              <a:t>The committee is  elected by the community </a:t>
            </a:r>
            <a:r>
              <a:rPr lang="en-ZA" sz="1800" b="1" dirty="0">
                <a:solidFill>
                  <a:srgbClr val="0000FF"/>
                </a:solidFill>
              </a:rPr>
              <a:t> </a:t>
            </a:r>
            <a:r>
              <a:rPr lang="en-ZA" sz="1800" b="1" dirty="0" smtClean="0">
                <a:solidFill>
                  <a:srgbClr val="0000FF"/>
                </a:solidFill>
              </a:rPr>
              <a:t>mass meeting</a:t>
            </a:r>
          </a:p>
          <a:p>
            <a:pPr lvl="1">
              <a:buFont typeface="Courier New" pitchFamily="49" charset="0"/>
              <a:buChar char="o"/>
            </a:pPr>
            <a:r>
              <a:rPr lang="en-ZA" sz="1800" b="1" dirty="0" smtClean="0">
                <a:solidFill>
                  <a:srgbClr val="0000FF"/>
                </a:solidFill>
              </a:rPr>
              <a:t>Training is conducted inline with the Provincial clinic committees manual</a:t>
            </a:r>
            <a:endParaRPr lang="en-ZA" sz="1800" b="1" dirty="0">
              <a:solidFill>
                <a:srgbClr val="0000FF"/>
              </a:solidFill>
            </a:endParaRPr>
          </a:p>
          <a:p>
            <a:r>
              <a:rPr lang="en-ZA" sz="1800" dirty="0" smtClean="0"/>
              <a:t>The committee </a:t>
            </a:r>
            <a:r>
              <a:rPr lang="en-ZA" sz="1800" b="1" dirty="0" smtClean="0"/>
              <a:t>must</a:t>
            </a:r>
            <a:r>
              <a:rPr lang="en-ZA" sz="1800" dirty="0" smtClean="0"/>
              <a:t> be functional</a:t>
            </a:r>
            <a:endParaRPr lang="en-ZA" sz="1800" dirty="0"/>
          </a:p>
          <a:p>
            <a:r>
              <a:rPr lang="en-ZA" sz="1800" dirty="0"/>
              <a:t>Functional implies that</a:t>
            </a:r>
            <a:r>
              <a:rPr lang="en-ZA" sz="1800" dirty="0" smtClean="0"/>
              <a:t>:  </a:t>
            </a:r>
          </a:p>
          <a:p>
            <a:pPr marL="571500" lvl="1" indent="-171450">
              <a:buFont typeface="Courier New" pitchFamily="49" charset="0"/>
              <a:buChar char="o"/>
            </a:pPr>
            <a:r>
              <a:rPr lang="en-ZA" sz="1800" b="1" dirty="0" smtClean="0">
                <a:solidFill>
                  <a:srgbClr val="0000FF"/>
                </a:solidFill>
              </a:rPr>
              <a:t>    Clinic </a:t>
            </a:r>
            <a:r>
              <a:rPr lang="en-ZA" sz="1800" b="1" dirty="0">
                <a:solidFill>
                  <a:srgbClr val="0000FF"/>
                </a:solidFill>
              </a:rPr>
              <a:t>committee members have been officially appointed in writing by the MEC for Health in the province.</a:t>
            </a:r>
          </a:p>
          <a:p>
            <a:pPr marL="571500" lvl="1" indent="-171450">
              <a:buFont typeface="Courier New" pitchFamily="49" charset="0"/>
              <a:buChar char="o"/>
            </a:pPr>
            <a:r>
              <a:rPr lang="en-ZA" sz="1800" b="1" dirty="0">
                <a:solidFill>
                  <a:srgbClr val="0000FF"/>
                </a:solidFill>
              </a:rPr>
              <a:t> </a:t>
            </a:r>
            <a:r>
              <a:rPr lang="en-ZA" sz="1800" b="1" dirty="0" smtClean="0">
                <a:solidFill>
                  <a:srgbClr val="0000FF"/>
                </a:solidFill>
              </a:rPr>
              <a:t>    </a:t>
            </a:r>
            <a:r>
              <a:rPr lang="en-ZA" sz="1800" b="1" dirty="0">
                <a:solidFill>
                  <a:srgbClr val="0000FF"/>
                </a:solidFill>
              </a:rPr>
              <a:t>C</a:t>
            </a:r>
            <a:r>
              <a:rPr lang="en-ZA" sz="1800" b="1" dirty="0" smtClean="0">
                <a:solidFill>
                  <a:srgbClr val="0000FF"/>
                </a:solidFill>
              </a:rPr>
              <a:t>linic committee </a:t>
            </a:r>
            <a:r>
              <a:rPr lang="en-ZA" sz="1800" b="1" dirty="0">
                <a:solidFill>
                  <a:srgbClr val="0000FF"/>
                </a:solidFill>
              </a:rPr>
              <a:t>has required number of members</a:t>
            </a:r>
          </a:p>
          <a:p>
            <a:pPr marL="571500" lvl="1" indent="-171450">
              <a:buFont typeface="Courier New" pitchFamily="49" charset="0"/>
              <a:buChar char="o"/>
            </a:pPr>
            <a:r>
              <a:rPr lang="en-ZA" sz="1800" b="1" dirty="0" smtClean="0">
                <a:solidFill>
                  <a:srgbClr val="0000FF"/>
                </a:solidFill>
              </a:rPr>
              <a:t>      Regular </a:t>
            </a:r>
            <a:r>
              <a:rPr lang="en-ZA" sz="1800" b="1" dirty="0">
                <a:solidFill>
                  <a:srgbClr val="0000FF"/>
                </a:solidFill>
              </a:rPr>
              <a:t>meetings are held</a:t>
            </a:r>
          </a:p>
          <a:p>
            <a:pPr marL="571500" lvl="1" indent="-171450">
              <a:buFont typeface="Courier New" pitchFamily="49" charset="0"/>
              <a:buChar char="o"/>
            </a:pPr>
            <a:r>
              <a:rPr lang="en-ZA" sz="1800" b="1" dirty="0">
                <a:solidFill>
                  <a:srgbClr val="0000FF"/>
                </a:solidFill>
              </a:rPr>
              <a:t> </a:t>
            </a:r>
            <a:r>
              <a:rPr lang="en-ZA" sz="1800" b="1" dirty="0" smtClean="0">
                <a:solidFill>
                  <a:srgbClr val="0000FF"/>
                </a:solidFill>
              </a:rPr>
              <a:t>     </a:t>
            </a:r>
            <a:r>
              <a:rPr lang="en-ZA" sz="1800" b="1" dirty="0">
                <a:solidFill>
                  <a:srgbClr val="0000FF"/>
                </a:solidFill>
              </a:rPr>
              <a:t>M</a:t>
            </a:r>
            <a:r>
              <a:rPr lang="en-ZA" sz="1800" b="1" dirty="0" smtClean="0">
                <a:solidFill>
                  <a:srgbClr val="0000FF"/>
                </a:solidFill>
              </a:rPr>
              <a:t>inutes </a:t>
            </a:r>
            <a:r>
              <a:rPr lang="en-ZA" sz="1800" b="1" dirty="0">
                <a:solidFill>
                  <a:srgbClr val="0000FF"/>
                </a:solidFill>
              </a:rPr>
              <a:t>of meetings are available</a:t>
            </a:r>
          </a:p>
          <a:p>
            <a:pPr lvl="1">
              <a:buFont typeface="Courier New" pitchFamily="49" charset="0"/>
              <a:buChar char="o"/>
            </a:pPr>
            <a:r>
              <a:rPr lang="en-ZA" sz="1800" b="1" dirty="0" smtClean="0">
                <a:solidFill>
                  <a:srgbClr val="0000FF"/>
                </a:solidFill>
              </a:rPr>
              <a:t>Minutes</a:t>
            </a:r>
            <a:r>
              <a:rPr lang="en-ZA" sz="1800" b="1" dirty="0" smtClean="0">
                <a:solidFill>
                  <a:srgbClr val="0000FF"/>
                </a:solidFill>
              </a:rPr>
              <a:t>, Agenda and Attendance register are filed  and  are submitted as evidence for functionality and proof for performance on </a:t>
            </a:r>
            <a:r>
              <a:rPr lang="en-ZA" sz="1800" b="1" dirty="0" smtClean="0">
                <a:solidFill>
                  <a:srgbClr val="FF0000"/>
                </a:solidFill>
              </a:rPr>
              <a:t>Balance Score Card</a:t>
            </a:r>
            <a:r>
              <a:rPr lang="en-ZA" sz="1800" b="1" dirty="0" smtClean="0">
                <a:solidFill>
                  <a:srgbClr val="0000FF"/>
                </a:solidFill>
              </a:rPr>
              <a:t>.</a:t>
            </a:r>
            <a:endParaRPr lang="en-ZA" sz="18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ZA" sz="1800" dirty="0"/>
          </a:p>
        </p:txBody>
      </p:sp>
    </p:spTree>
    <p:extLst>
      <p:ext uri="{BB962C8B-B14F-4D97-AF65-F5344CB8AC3E}">
        <p14:creationId xmlns:p14="http://schemas.microsoft.com/office/powerpoint/2010/main" val="192677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2400" b="1" i="1" dirty="0"/>
              <a:t>186	There is a functional clinic committee</a:t>
            </a:r>
            <a:br>
              <a:rPr lang="en-ZA" sz="2400" b="1" i="1" dirty="0"/>
            </a:br>
            <a:r>
              <a:rPr lang="en-ZA" sz="2400" b="1" i="1" dirty="0"/>
              <a:t>187	Contact details of clinic committee members are visibly displayed</a:t>
            </a:r>
            <a:br>
              <a:rPr lang="en-ZA" sz="2400" b="1" i="1" dirty="0"/>
            </a:b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r>
              <a:rPr lang="en-ZA" sz="1800" dirty="0" smtClean="0"/>
              <a:t>In </a:t>
            </a:r>
            <a:r>
              <a:rPr lang="en-ZA" sz="1800" dirty="0"/>
              <a:t>cooperation with the office of the</a:t>
            </a:r>
            <a:r>
              <a:rPr lang="en-ZA" sz="1800" b="1" dirty="0"/>
              <a:t> MEC </a:t>
            </a:r>
            <a:r>
              <a:rPr lang="en-ZA" sz="1800" dirty="0"/>
              <a:t>obtain nominations of clinic committee members and complete the election process. </a:t>
            </a:r>
          </a:p>
          <a:p>
            <a:r>
              <a:rPr lang="en-ZA" sz="1800" dirty="0" smtClean="0"/>
              <a:t>Develop </a:t>
            </a:r>
            <a:r>
              <a:rPr lang="en-ZA" sz="1800" dirty="0"/>
              <a:t>a </a:t>
            </a:r>
            <a:r>
              <a:rPr lang="en-ZA" sz="1800" b="1" dirty="0"/>
              <a:t>clear and legible list of the names of clinic committee members </a:t>
            </a:r>
            <a:r>
              <a:rPr lang="en-ZA" sz="1800" dirty="0"/>
              <a:t>and all their contact details. 	</a:t>
            </a:r>
          </a:p>
          <a:p>
            <a:r>
              <a:rPr lang="en-ZA" sz="1800" dirty="0" smtClean="0"/>
              <a:t>Place </a:t>
            </a:r>
            <a:r>
              <a:rPr lang="en-ZA" sz="1800" dirty="0"/>
              <a:t>this list on </a:t>
            </a:r>
            <a:r>
              <a:rPr lang="en-ZA" sz="1800" b="1" dirty="0"/>
              <a:t>patient notice board </a:t>
            </a:r>
            <a:r>
              <a:rPr lang="en-ZA" sz="1800" dirty="0"/>
              <a:t>in the waiting area.</a:t>
            </a:r>
          </a:p>
          <a:p>
            <a:r>
              <a:rPr lang="en-ZA" sz="1800" dirty="0" smtClean="0"/>
              <a:t>Update </a:t>
            </a:r>
            <a:r>
              <a:rPr lang="en-ZA" sz="1800" dirty="0"/>
              <a:t>this list when there are changes to clinic committee members. </a:t>
            </a:r>
          </a:p>
          <a:p>
            <a:r>
              <a:rPr lang="en-ZA" sz="1800" dirty="0" smtClean="0"/>
              <a:t>In </a:t>
            </a:r>
            <a:r>
              <a:rPr lang="en-ZA" sz="1800" dirty="0"/>
              <a:t>cooperation with the chairperson of the clinic committee: </a:t>
            </a:r>
          </a:p>
          <a:p>
            <a:pPr lvl="1">
              <a:buFont typeface="Courier New" pitchFamily="49" charset="0"/>
              <a:buChar char="o"/>
            </a:pPr>
            <a:r>
              <a:rPr lang="en-ZA" sz="1800" dirty="0" smtClean="0">
                <a:solidFill>
                  <a:srgbClr val="0000FF"/>
                </a:solidFill>
              </a:rPr>
              <a:t>Develop </a:t>
            </a:r>
            <a:r>
              <a:rPr lang="en-ZA" sz="1800" dirty="0">
                <a:solidFill>
                  <a:srgbClr val="0000FF"/>
                </a:solidFill>
              </a:rPr>
              <a:t>a schedule of monthly meetings.</a:t>
            </a:r>
          </a:p>
          <a:p>
            <a:pPr lvl="1">
              <a:buFont typeface="Courier New" pitchFamily="49" charset="0"/>
              <a:buChar char="o"/>
            </a:pPr>
            <a:r>
              <a:rPr lang="en-ZA" sz="1800" dirty="0" smtClean="0">
                <a:solidFill>
                  <a:srgbClr val="0000FF"/>
                </a:solidFill>
              </a:rPr>
              <a:t>Request </a:t>
            </a:r>
            <a:r>
              <a:rPr lang="en-ZA" sz="1800" dirty="0">
                <a:solidFill>
                  <a:srgbClr val="0000FF"/>
                </a:solidFill>
              </a:rPr>
              <a:t>training for clinic committee members from the district.</a:t>
            </a:r>
          </a:p>
          <a:p>
            <a:pPr lvl="1">
              <a:buFont typeface="Courier New" pitchFamily="49" charset="0"/>
              <a:buChar char="o"/>
            </a:pPr>
            <a:r>
              <a:rPr lang="en-ZA" sz="1800" dirty="0" smtClean="0">
                <a:solidFill>
                  <a:srgbClr val="0000FF"/>
                </a:solidFill>
              </a:rPr>
              <a:t>Attend </a:t>
            </a:r>
            <a:r>
              <a:rPr lang="en-ZA" sz="1800" dirty="0">
                <a:solidFill>
                  <a:srgbClr val="0000FF"/>
                </a:solidFill>
              </a:rPr>
              <a:t>clinic committee meetings, ensure that agenda developed, register is kept and minutes are taken. </a:t>
            </a:r>
          </a:p>
          <a:p>
            <a:r>
              <a:rPr lang="en-ZA" sz="1800" b="1" dirty="0" smtClean="0"/>
              <a:t>Follow </a:t>
            </a:r>
            <a:r>
              <a:rPr lang="en-ZA" sz="1800" b="1" dirty="0"/>
              <a:t>up actions arising out of clinic committee meetings.</a:t>
            </a:r>
          </a:p>
          <a:p>
            <a:pPr marL="0" indent="0">
              <a:buNone/>
            </a:pPr>
            <a:endParaRPr lang="en-ZA" sz="1800" dirty="0"/>
          </a:p>
        </p:txBody>
      </p:sp>
    </p:spTree>
    <p:extLst>
      <p:ext uri="{BB962C8B-B14F-4D97-AF65-F5344CB8AC3E}">
        <p14:creationId xmlns:p14="http://schemas.microsoft.com/office/powerpoint/2010/main" val="73806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sz="2800" b="1" i="1" dirty="0"/>
              <a:t>188	  There is an annual open day facilitated by the clinic committee</a:t>
            </a:r>
            <a:br>
              <a:rPr lang="en-ZA" sz="2800" b="1" i="1" dirty="0"/>
            </a:br>
            <a:endParaRPr lang="en-Z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ZA" sz="1800" dirty="0"/>
          </a:p>
          <a:p>
            <a:r>
              <a:rPr lang="en-ZA" sz="1800" dirty="0" smtClean="0"/>
              <a:t>Arrange </a:t>
            </a:r>
            <a:r>
              <a:rPr lang="en-ZA" sz="1800" dirty="0"/>
              <a:t>a </a:t>
            </a:r>
            <a:r>
              <a:rPr lang="en-ZA" sz="1800" b="1" dirty="0"/>
              <a:t>meeting with the clinic committee to discuss community engagement activities and plan for open days</a:t>
            </a:r>
            <a:r>
              <a:rPr lang="en-ZA" sz="1800" dirty="0"/>
              <a:t>. </a:t>
            </a:r>
            <a:endParaRPr lang="en-ZA" sz="1800" dirty="0"/>
          </a:p>
          <a:p>
            <a:r>
              <a:rPr lang="en-ZA" sz="1800" b="1" dirty="0" smtClean="0"/>
              <a:t>Log </a:t>
            </a:r>
            <a:r>
              <a:rPr lang="en-ZA" sz="1800" b="1" dirty="0"/>
              <a:t>dates agreed on with clinic committee in an annual calendar </a:t>
            </a:r>
            <a:r>
              <a:rPr lang="en-ZA" sz="1800" dirty="0"/>
              <a:t>to be displayed on the notice board. </a:t>
            </a:r>
          </a:p>
          <a:p>
            <a:r>
              <a:rPr lang="en-ZA" sz="1800" dirty="0" smtClean="0"/>
              <a:t>Designate </a:t>
            </a:r>
            <a:r>
              <a:rPr lang="en-ZA" sz="1800" dirty="0"/>
              <a:t>a staff member to organise and  market the Open Day with the clinic committee.</a:t>
            </a:r>
          </a:p>
          <a:p>
            <a:r>
              <a:rPr lang="en-ZA" sz="1800" b="1" dirty="0" smtClean="0"/>
              <a:t>In </a:t>
            </a:r>
            <a:r>
              <a:rPr lang="en-ZA" sz="1800" b="1" dirty="0"/>
              <a:t>cooperation with the clinic committee seek support from relevant sources.</a:t>
            </a:r>
          </a:p>
          <a:p>
            <a:r>
              <a:rPr lang="en-ZA" sz="1800" dirty="0" smtClean="0"/>
              <a:t>On </a:t>
            </a:r>
            <a:r>
              <a:rPr lang="en-ZA" sz="1800" dirty="0"/>
              <a:t>the day of the event in cooperation with the clinic committee, oversee the set up and activities including various health screening.</a:t>
            </a:r>
          </a:p>
          <a:p>
            <a:r>
              <a:rPr lang="en-ZA" sz="1800" b="1" dirty="0" smtClean="0"/>
              <a:t>Compile </a:t>
            </a:r>
            <a:r>
              <a:rPr lang="en-ZA" sz="1800" b="1" dirty="0"/>
              <a:t>a report </a:t>
            </a:r>
            <a:r>
              <a:rPr lang="en-ZA" sz="1800" dirty="0"/>
              <a:t>of the event including relevant statistics of screenings conducted. </a:t>
            </a:r>
          </a:p>
          <a:p>
            <a:r>
              <a:rPr lang="en-ZA" sz="1800" b="1" dirty="0" smtClean="0"/>
              <a:t>Submit </a:t>
            </a:r>
            <a:r>
              <a:rPr lang="en-ZA" sz="1800" b="1" dirty="0"/>
              <a:t>the report </a:t>
            </a:r>
            <a:r>
              <a:rPr lang="en-ZA" sz="1800" dirty="0"/>
              <a:t>to the sub-district/district and file the report.</a:t>
            </a:r>
          </a:p>
          <a:p>
            <a:endParaRPr lang="en-ZA" sz="1800" dirty="0"/>
          </a:p>
        </p:txBody>
      </p:sp>
    </p:spTree>
    <p:extLst>
      <p:ext uri="{BB962C8B-B14F-4D97-AF65-F5344CB8AC3E}">
        <p14:creationId xmlns:p14="http://schemas.microsoft.com/office/powerpoint/2010/main" val="78455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0"/>
            <a:ext cx="6257925" cy="1143000"/>
          </a:xfrm>
        </p:spPr>
        <p:txBody>
          <a:bodyPr/>
          <a:lstStyle/>
          <a:p>
            <a:r>
              <a:rPr lang="en-ZA" b="1" dirty="0" smtClean="0"/>
              <a:t>Facility Open Day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903649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37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964487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125760"/>
            <a:ext cx="6257925" cy="1143000"/>
          </a:xfrm>
        </p:spPr>
        <p:txBody>
          <a:bodyPr/>
          <a:lstStyle/>
          <a:p>
            <a:r>
              <a:rPr lang="en-ZA" dirty="0" smtClean="0"/>
              <a:t>Means to an end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5849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71600" y="4149080"/>
            <a:ext cx="7772400" cy="1362075"/>
          </a:xfrm>
        </p:spPr>
        <p:txBody>
          <a:bodyPr/>
          <a:lstStyle/>
          <a:p>
            <a:r>
              <a:rPr lang="en-ZA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</a:t>
            </a:r>
            <a:r>
              <a:rPr lang="en-ZA" sz="20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OPPORTUNITY.</a:t>
            </a:r>
            <a:endParaRPr lang="en-ZA" sz="20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27584" y="1628800"/>
            <a:ext cx="7772400" cy="1500187"/>
          </a:xfrm>
        </p:spPr>
        <p:txBody>
          <a:bodyPr/>
          <a:lstStyle/>
          <a:p>
            <a:r>
              <a:rPr lang="en-ZA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Task Ahead is Never as Great as The Power Behind ”. Unknown</a:t>
            </a:r>
            <a:endParaRPr lang="en-ZA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155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1_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4123</TotalTime>
  <Words>1240</Words>
  <Application>Microsoft Office PowerPoint</Application>
  <PresentationFormat>On-screen Show (4:3)</PresentationFormat>
  <Paragraphs>178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1_Office Theme</vt:lpstr>
      <vt:lpstr>Free State Province </vt:lpstr>
      <vt:lpstr>BACKGROUND</vt:lpstr>
      <vt:lpstr>VERSION 15 ASSESSMENT: XHARIEP </vt:lpstr>
      <vt:lpstr>THEMBALETHU STAFF WORKSHOP </vt:lpstr>
      <vt:lpstr>HEALTH SERVICE RE-ORGANISATION </vt:lpstr>
      <vt:lpstr>THEMBALETHU FLOOR PLAN  </vt:lpstr>
      <vt:lpstr>CHALLENGES </vt:lpstr>
      <vt:lpstr>WAYFORWARD </vt:lpstr>
      <vt:lpstr>Sub District Comparison</vt:lpstr>
      <vt:lpstr>Facility Performance</vt:lpstr>
      <vt:lpstr>Performance in terms of components</vt:lpstr>
      <vt:lpstr>IDEAL CLINIC REALISATION AND MAINTENANCE COMPONENTS, SUB-COMPONENTS AND ELEMENTS - VERSION 15</vt:lpstr>
      <vt:lpstr>182 : PROCESS ( How)</vt:lpstr>
      <vt:lpstr>183 : PROCESS (How)</vt:lpstr>
      <vt:lpstr>183 : PROCESS (How)</vt:lpstr>
      <vt:lpstr>184 : PROCESS (How)</vt:lpstr>
      <vt:lpstr>IDEAL CLINIC REALISATION AND MAINTENANCE COMPONENTS, SUB-COMPONENTS AND ELEMENTS - VERSION 15</vt:lpstr>
      <vt:lpstr>186 There is a functional clinic committee 187 Contact details of clinic committee members are visibly displayed </vt:lpstr>
      <vt:lpstr>186 There is a functional clinic committee 187 Contact details of clinic committee members are visibly displayed </vt:lpstr>
      <vt:lpstr>188   There is an annual open day facilitated by the clinic committee </vt:lpstr>
      <vt:lpstr>Facility Open Day</vt:lpstr>
      <vt:lpstr>Means to an end</vt:lpstr>
      <vt:lpstr>THANK YOU FOR THE OPPORTUNITY.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State Province</dc:title>
  <dc:creator>Lebajwa</dc:creator>
  <cp:lastModifiedBy>Lebajwa</cp:lastModifiedBy>
  <cp:revision>86</cp:revision>
  <dcterms:created xsi:type="dcterms:W3CDTF">2015-08-26T07:21:13Z</dcterms:created>
  <dcterms:modified xsi:type="dcterms:W3CDTF">2015-09-16T04:32:42Z</dcterms:modified>
</cp:coreProperties>
</file>