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9" r:id="rId2"/>
    <p:sldId id="278" r:id="rId3"/>
    <p:sldId id="284" r:id="rId4"/>
    <p:sldId id="280" r:id="rId5"/>
    <p:sldId id="270" r:id="rId6"/>
    <p:sldId id="282" r:id="rId7"/>
    <p:sldId id="277" r:id="rId8"/>
    <p:sldId id="261" r:id="rId9"/>
    <p:sldId id="268" r:id="rId10"/>
    <p:sldId id="269" r:id="rId11"/>
    <p:sldId id="262" r:id="rId12"/>
    <p:sldId id="264" r:id="rId13"/>
    <p:sldId id="263" r:id="rId14"/>
    <p:sldId id="271" r:id="rId15"/>
    <p:sldId id="283" r:id="rId16"/>
    <p:sldId id="272" r:id="rId17"/>
    <p:sldId id="275" r:id="rId18"/>
    <p:sldId id="285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94C91"/>
    <a:srgbClr val="AD7E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844" autoAdjust="0"/>
  </p:normalViewPr>
  <p:slideViewPr>
    <p:cSldViewPr showGuides="1"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2363771-A781-48EE-A593-229D677FBE84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3965A2EF-8649-4913-842B-D6A530FC1B99}">
      <dgm:prSet phldrT="[Text]" custT="1"/>
      <dgm:spPr/>
      <dgm:t>
        <a:bodyPr/>
        <a:lstStyle/>
        <a:p>
          <a:r>
            <a:rPr lang="en-ZA" sz="2000" b="1" baseline="0" dirty="0" smtClean="0"/>
            <a:t>Sub </a:t>
          </a:r>
        </a:p>
        <a:p>
          <a:r>
            <a:rPr lang="en-ZA" sz="2000" b="1" baseline="0" dirty="0" smtClean="0"/>
            <a:t>District </a:t>
          </a:r>
        </a:p>
        <a:p>
          <a:r>
            <a:rPr lang="en-ZA" sz="2000" b="1" baseline="0" dirty="0" smtClean="0"/>
            <a:t>Manager</a:t>
          </a:r>
          <a:endParaRPr lang="en-ZA" sz="2000" b="1" baseline="0" dirty="0"/>
        </a:p>
      </dgm:t>
    </dgm:pt>
    <dgm:pt modelId="{1E87770A-7617-4FD8-A7F6-252A1B0C92B9}" type="parTrans" cxnId="{3E97E659-1C83-434B-ABE9-1D7596B000AC}">
      <dgm:prSet/>
      <dgm:spPr/>
      <dgm:t>
        <a:bodyPr/>
        <a:lstStyle/>
        <a:p>
          <a:endParaRPr lang="en-ZA"/>
        </a:p>
      </dgm:t>
    </dgm:pt>
    <dgm:pt modelId="{51238EC8-F10B-430F-8A7B-D0189F14C24A}" type="sibTrans" cxnId="{3E97E659-1C83-434B-ABE9-1D7596B000AC}">
      <dgm:prSet/>
      <dgm:spPr/>
      <dgm:t>
        <a:bodyPr/>
        <a:lstStyle/>
        <a:p>
          <a:endParaRPr lang="en-ZA"/>
        </a:p>
      </dgm:t>
    </dgm:pt>
    <dgm:pt modelId="{8FF383C4-8FE0-4705-841A-E6CD9E76765F}">
      <dgm:prSet phldrT="[Text]"/>
      <dgm:spPr/>
      <dgm:t>
        <a:bodyPr/>
        <a:lstStyle/>
        <a:p>
          <a:r>
            <a:rPr lang="en-ZA" b="1" dirty="0" smtClean="0"/>
            <a:t>Programme Manager</a:t>
          </a:r>
          <a:endParaRPr lang="en-ZA" b="1" dirty="0"/>
        </a:p>
      </dgm:t>
    </dgm:pt>
    <dgm:pt modelId="{F87833AE-5E98-4C5E-8B43-18ECD76DB107}" type="parTrans" cxnId="{71426BCE-584C-429D-9701-12540E28DC72}">
      <dgm:prSet/>
      <dgm:spPr/>
      <dgm:t>
        <a:bodyPr/>
        <a:lstStyle/>
        <a:p>
          <a:endParaRPr lang="en-ZA"/>
        </a:p>
      </dgm:t>
    </dgm:pt>
    <dgm:pt modelId="{F8F70B68-1097-4ABC-9C99-3098B9C922CB}" type="sibTrans" cxnId="{71426BCE-584C-429D-9701-12540E28DC72}">
      <dgm:prSet/>
      <dgm:spPr/>
      <dgm:t>
        <a:bodyPr/>
        <a:lstStyle/>
        <a:p>
          <a:endParaRPr lang="en-ZA"/>
        </a:p>
      </dgm:t>
    </dgm:pt>
    <dgm:pt modelId="{F2DE36E3-70FE-4681-BA65-DA76DF3D8D4D}">
      <dgm:prSet/>
      <dgm:spPr/>
      <dgm:t>
        <a:bodyPr/>
        <a:lstStyle/>
        <a:p>
          <a:r>
            <a:rPr lang="en-ZA" b="1" dirty="0" smtClean="0"/>
            <a:t>Operational Manager</a:t>
          </a:r>
          <a:endParaRPr lang="en-ZA" b="1" dirty="0"/>
        </a:p>
      </dgm:t>
    </dgm:pt>
    <dgm:pt modelId="{7E6B51C7-A402-42F7-BFF9-E847478F65C1}" type="parTrans" cxnId="{92F7192D-FB13-404F-80CB-EDF0AA2AD486}">
      <dgm:prSet/>
      <dgm:spPr/>
      <dgm:t>
        <a:bodyPr/>
        <a:lstStyle/>
        <a:p>
          <a:endParaRPr lang="en-ZA"/>
        </a:p>
      </dgm:t>
    </dgm:pt>
    <dgm:pt modelId="{E84A9C25-4F7D-4F3C-95E6-A26C41F3A724}" type="sibTrans" cxnId="{92F7192D-FB13-404F-80CB-EDF0AA2AD486}">
      <dgm:prSet/>
      <dgm:spPr/>
      <dgm:t>
        <a:bodyPr/>
        <a:lstStyle/>
        <a:p>
          <a:endParaRPr lang="en-ZA"/>
        </a:p>
      </dgm:t>
    </dgm:pt>
    <dgm:pt modelId="{EE8F09E5-2412-401D-8E87-DC92E34FB13F}">
      <dgm:prSet/>
      <dgm:spPr/>
      <dgm:t>
        <a:bodyPr/>
        <a:lstStyle/>
        <a:p>
          <a:r>
            <a:rPr lang="en-ZA" b="1" dirty="0" smtClean="0"/>
            <a:t>Clinic Supervisor</a:t>
          </a:r>
          <a:endParaRPr lang="en-ZA" b="1" dirty="0"/>
        </a:p>
      </dgm:t>
    </dgm:pt>
    <dgm:pt modelId="{E1F45E02-AA4E-4AB3-A69A-18F6EA5CC7BD}" type="parTrans" cxnId="{D5333B7C-4A48-4BD9-8CBD-A10AEC16D9C6}">
      <dgm:prSet/>
      <dgm:spPr/>
      <dgm:t>
        <a:bodyPr/>
        <a:lstStyle/>
        <a:p>
          <a:endParaRPr lang="en-ZA"/>
        </a:p>
      </dgm:t>
    </dgm:pt>
    <dgm:pt modelId="{49E5E996-672C-48FB-8FFE-7E054C4EA73A}" type="sibTrans" cxnId="{D5333B7C-4A48-4BD9-8CBD-A10AEC16D9C6}">
      <dgm:prSet/>
      <dgm:spPr/>
      <dgm:t>
        <a:bodyPr/>
        <a:lstStyle/>
        <a:p>
          <a:endParaRPr lang="en-ZA"/>
        </a:p>
      </dgm:t>
    </dgm:pt>
    <dgm:pt modelId="{8A324446-9A46-49FF-A8EB-CFD6C9FDE31C}" type="pres">
      <dgm:prSet presAssocID="{12363771-A781-48EE-A593-229D677FBE84}" presName="Name0" presStyleCnt="0">
        <dgm:presLayoutVars>
          <dgm:dir/>
          <dgm:animLvl val="lvl"/>
          <dgm:resizeHandles val="exact"/>
        </dgm:presLayoutVars>
      </dgm:prSet>
      <dgm:spPr/>
    </dgm:pt>
    <dgm:pt modelId="{8A5A4425-1FFD-41D2-8FC9-0C574D61502B}" type="pres">
      <dgm:prSet presAssocID="{3965A2EF-8649-4913-842B-D6A530FC1B99}" presName="Name8" presStyleCnt="0"/>
      <dgm:spPr/>
    </dgm:pt>
    <dgm:pt modelId="{53E5570B-20AF-4264-A96E-608617987541}" type="pres">
      <dgm:prSet presAssocID="{3965A2EF-8649-4913-842B-D6A530FC1B99}" presName="level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BACF5A08-BCB9-458E-ADEF-0420F5C6AF22}" type="pres">
      <dgm:prSet presAssocID="{3965A2EF-8649-4913-842B-D6A530FC1B99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2596B7E2-C60C-44CB-8ED0-6DEF0D1291C5}" type="pres">
      <dgm:prSet presAssocID="{8FF383C4-8FE0-4705-841A-E6CD9E76765F}" presName="Name8" presStyleCnt="0"/>
      <dgm:spPr/>
    </dgm:pt>
    <dgm:pt modelId="{6E7A2007-B91A-46CE-8FAB-460AD4B8A9DA}" type="pres">
      <dgm:prSet presAssocID="{8FF383C4-8FE0-4705-841A-E6CD9E76765F}" presName="level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DBEBC5B0-2401-424C-8FA5-D1917ACC4A79}" type="pres">
      <dgm:prSet presAssocID="{8FF383C4-8FE0-4705-841A-E6CD9E76765F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66C38200-8395-4C98-87EF-F1622CC27E1A}" type="pres">
      <dgm:prSet presAssocID="{EE8F09E5-2412-401D-8E87-DC92E34FB13F}" presName="Name8" presStyleCnt="0"/>
      <dgm:spPr/>
    </dgm:pt>
    <dgm:pt modelId="{66E7B8F4-844B-498E-B945-F7A402DCE55B}" type="pres">
      <dgm:prSet presAssocID="{EE8F09E5-2412-401D-8E87-DC92E34FB13F}" presName="level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31364388-412F-439A-AB8A-7A0031C55827}" type="pres">
      <dgm:prSet presAssocID="{EE8F09E5-2412-401D-8E87-DC92E34FB13F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50CC51F4-93F3-42D9-9FE4-941DA4AD13A9}" type="pres">
      <dgm:prSet presAssocID="{F2DE36E3-70FE-4681-BA65-DA76DF3D8D4D}" presName="Name8" presStyleCnt="0"/>
      <dgm:spPr/>
    </dgm:pt>
    <dgm:pt modelId="{5F920706-E981-4214-94B4-834C972DA327}" type="pres">
      <dgm:prSet presAssocID="{F2DE36E3-70FE-4681-BA65-DA76DF3D8D4D}" presName="level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4BF99070-06C0-4D93-9663-51DD683E6EAC}" type="pres">
      <dgm:prSet presAssocID="{F2DE36E3-70FE-4681-BA65-DA76DF3D8D4D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ZA"/>
        </a:p>
      </dgm:t>
    </dgm:pt>
  </dgm:ptLst>
  <dgm:cxnLst>
    <dgm:cxn modelId="{57F3266B-7F4B-4417-BCAF-B303D94EF1C2}" type="presOf" srcId="{EE8F09E5-2412-401D-8E87-DC92E34FB13F}" destId="{31364388-412F-439A-AB8A-7A0031C55827}" srcOrd="1" destOrd="0" presId="urn:microsoft.com/office/officeart/2005/8/layout/pyramid1"/>
    <dgm:cxn modelId="{F2067939-64DD-4D55-9D84-3284CDD09380}" type="presOf" srcId="{8FF383C4-8FE0-4705-841A-E6CD9E76765F}" destId="{6E7A2007-B91A-46CE-8FAB-460AD4B8A9DA}" srcOrd="0" destOrd="0" presId="urn:microsoft.com/office/officeart/2005/8/layout/pyramid1"/>
    <dgm:cxn modelId="{D5333B7C-4A48-4BD9-8CBD-A10AEC16D9C6}" srcId="{12363771-A781-48EE-A593-229D677FBE84}" destId="{EE8F09E5-2412-401D-8E87-DC92E34FB13F}" srcOrd="2" destOrd="0" parTransId="{E1F45E02-AA4E-4AB3-A69A-18F6EA5CC7BD}" sibTransId="{49E5E996-672C-48FB-8FFE-7E054C4EA73A}"/>
    <dgm:cxn modelId="{8FEA63AA-9DC2-41CE-840D-798E375A00E6}" type="presOf" srcId="{8FF383C4-8FE0-4705-841A-E6CD9E76765F}" destId="{DBEBC5B0-2401-424C-8FA5-D1917ACC4A79}" srcOrd="1" destOrd="0" presId="urn:microsoft.com/office/officeart/2005/8/layout/pyramid1"/>
    <dgm:cxn modelId="{7F49013C-A4B5-4E3D-B264-B7BB86C14288}" type="presOf" srcId="{12363771-A781-48EE-A593-229D677FBE84}" destId="{8A324446-9A46-49FF-A8EB-CFD6C9FDE31C}" srcOrd="0" destOrd="0" presId="urn:microsoft.com/office/officeart/2005/8/layout/pyramid1"/>
    <dgm:cxn modelId="{A2987C39-90F5-47EA-8EA3-EA1CC14ADB5F}" type="presOf" srcId="{F2DE36E3-70FE-4681-BA65-DA76DF3D8D4D}" destId="{5F920706-E981-4214-94B4-834C972DA327}" srcOrd="0" destOrd="0" presId="urn:microsoft.com/office/officeart/2005/8/layout/pyramid1"/>
    <dgm:cxn modelId="{F8C08F6B-FE58-45BA-9A1D-984DD09A34D0}" type="presOf" srcId="{F2DE36E3-70FE-4681-BA65-DA76DF3D8D4D}" destId="{4BF99070-06C0-4D93-9663-51DD683E6EAC}" srcOrd="1" destOrd="0" presId="urn:microsoft.com/office/officeart/2005/8/layout/pyramid1"/>
    <dgm:cxn modelId="{658E65D5-86E4-4366-992E-ABF0F0E68694}" type="presOf" srcId="{3965A2EF-8649-4913-842B-D6A530FC1B99}" destId="{BACF5A08-BCB9-458E-ADEF-0420F5C6AF22}" srcOrd="1" destOrd="0" presId="urn:microsoft.com/office/officeart/2005/8/layout/pyramid1"/>
    <dgm:cxn modelId="{92F7192D-FB13-404F-80CB-EDF0AA2AD486}" srcId="{12363771-A781-48EE-A593-229D677FBE84}" destId="{F2DE36E3-70FE-4681-BA65-DA76DF3D8D4D}" srcOrd="3" destOrd="0" parTransId="{7E6B51C7-A402-42F7-BFF9-E847478F65C1}" sibTransId="{E84A9C25-4F7D-4F3C-95E6-A26C41F3A724}"/>
    <dgm:cxn modelId="{0E50B5BE-A04C-42DE-B0BA-D581290CED77}" type="presOf" srcId="{EE8F09E5-2412-401D-8E87-DC92E34FB13F}" destId="{66E7B8F4-844B-498E-B945-F7A402DCE55B}" srcOrd="0" destOrd="0" presId="urn:microsoft.com/office/officeart/2005/8/layout/pyramid1"/>
    <dgm:cxn modelId="{3E97E659-1C83-434B-ABE9-1D7596B000AC}" srcId="{12363771-A781-48EE-A593-229D677FBE84}" destId="{3965A2EF-8649-4913-842B-D6A530FC1B99}" srcOrd="0" destOrd="0" parTransId="{1E87770A-7617-4FD8-A7F6-252A1B0C92B9}" sibTransId="{51238EC8-F10B-430F-8A7B-D0189F14C24A}"/>
    <dgm:cxn modelId="{71426BCE-584C-429D-9701-12540E28DC72}" srcId="{12363771-A781-48EE-A593-229D677FBE84}" destId="{8FF383C4-8FE0-4705-841A-E6CD9E76765F}" srcOrd="1" destOrd="0" parTransId="{F87833AE-5E98-4C5E-8B43-18ECD76DB107}" sibTransId="{F8F70B68-1097-4ABC-9C99-3098B9C922CB}"/>
    <dgm:cxn modelId="{428A3276-CB08-4DE1-97EC-F06FA7CD324D}" type="presOf" srcId="{3965A2EF-8649-4913-842B-D6A530FC1B99}" destId="{53E5570B-20AF-4264-A96E-608617987541}" srcOrd="0" destOrd="0" presId="urn:microsoft.com/office/officeart/2005/8/layout/pyramid1"/>
    <dgm:cxn modelId="{7219A607-BD42-465A-967C-8021D06281D1}" type="presParOf" srcId="{8A324446-9A46-49FF-A8EB-CFD6C9FDE31C}" destId="{8A5A4425-1FFD-41D2-8FC9-0C574D61502B}" srcOrd="0" destOrd="0" presId="urn:microsoft.com/office/officeart/2005/8/layout/pyramid1"/>
    <dgm:cxn modelId="{4B360049-F879-4F5D-BA2C-3AA90715749A}" type="presParOf" srcId="{8A5A4425-1FFD-41D2-8FC9-0C574D61502B}" destId="{53E5570B-20AF-4264-A96E-608617987541}" srcOrd="0" destOrd="0" presId="urn:microsoft.com/office/officeart/2005/8/layout/pyramid1"/>
    <dgm:cxn modelId="{276C3A5B-69E7-432C-B052-E5A0E4C47EEC}" type="presParOf" srcId="{8A5A4425-1FFD-41D2-8FC9-0C574D61502B}" destId="{BACF5A08-BCB9-458E-ADEF-0420F5C6AF22}" srcOrd="1" destOrd="0" presId="urn:microsoft.com/office/officeart/2005/8/layout/pyramid1"/>
    <dgm:cxn modelId="{86392180-38C7-4A81-86EE-E1BB05074396}" type="presParOf" srcId="{8A324446-9A46-49FF-A8EB-CFD6C9FDE31C}" destId="{2596B7E2-C60C-44CB-8ED0-6DEF0D1291C5}" srcOrd="1" destOrd="0" presId="urn:microsoft.com/office/officeart/2005/8/layout/pyramid1"/>
    <dgm:cxn modelId="{0F36289B-1019-4BCB-84CE-1DF51BC1579F}" type="presParOf" srcId="{2596B7E2-C60C-44CB-8ED0-6DEF0D1291C5}" destId="{6E7A2007-B91A-46CE-8FAB-460AD4B8A9DA}" srcOrd="0" destOrd="0" presId="urn:microsoft.com/office/officeart/2005/8/layout/pyramid1"/>
    <dgm:cxn modelId="{30A26C0A-8CD5-41FA-958F-0C63EC0A2F57}" type="presParOf" srcId="{2596B7E2-C60C-44CB-8ED0-6DEF0D1291C5}" destId="{DBEBC5B0-2401-424C-8FA5-D1917ACC4A79}" srcOrd="1" destOrd="0" presId="urn:microsoft.com/office/officeart/2005/8/layout/pyramid1"/>
    <dgm:cxn modelId="{CFB0CC0C-97FD-4B04-816A-BA1F28CE6DF1}" type="presParOf" srcId="{8A324446-9A46-49FF-A8EB-CFD6C9FDE31C}" destId="{66C38200-8395-4C98-87EF-F1622CC27E1A}" srcOrd="2" destOrd="0" presId="urn:microsoft.com/office/officeart/2005/8/layout/pyramid1"/>
    <dgm:cxn modelId="{2CC7B43A-A166-4531-8277-EAE1AF52630F}" type="presParOf" srcId="{66C38200-8395-4C98-87EF-F1622CC27E1A}" destId="{66E7B8F4-844B-498E-B945-F7A402DCE55B}" srcOrd="0" destOrd="0" presId="urn:microsoft.com/office/officeart/2005/8/layout/pyramid1"/>
    <dgm:cxn modelId="{6EB44965-4316-450D-9941-DFC9996A5000}" type="presParOf" srcId="{66C38200-8395-4C98-87EF-F1622CC27E1A}" destId="{31364388-412F-439A-AB8A-7A0031C55827}" srcOrd="1" destOrd="0" presId="urn:microsoft.com/office/officeart/2005/8/layout/pyramid1"/>
    <dgm:cxn modelId="{570E849B-B656-4800-BF2F-809142DEBD60}" type="presParOf" srcId="{8A324446-9A46-49FF-A8EB-CFD6C9FDE31C}" destId="{50CC51F4-93F3-42D9-9FE4-941DA4AD13A9}" srcOrd="3" destOrd="0" presId="urn:microsoft.com/office/officeart/2005/8/layout/pyramid1"/>
    <dgm:cxn modelId="{03532C81-1100-41C2-B26E-41D4B59F1A66}" type="presParOf" srcId="{50CC51F4-93F3-42D9-9FE4-941DA4AD13A9}" destId="{5F920706-E981-4214-94B4-834C972DA327}" srcOrd="0" destOrd="0" presId="urn:microsoft.com/office/officeart/2005/8/layout/pyramid1"/>
    <dgm:cxn modelId="{C5087163-75FE-4D3D-A180-B353DCA9295E}" type="presParOf" srcId="{50CC51F4-93F3-42D9-9FE4-941DA4AD13A9}" destId="{4BF99070-06C0-4D93-9663-51DD683E6EAC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D7D179-EE80-4ECB-953A-14E1691BADCD}" type="datetimeFigureOut">
              <a:rPr lang="en-ZA" smtClean="0"/>
              <a:t>2015/09/15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D4AB96-6567-4135-97B6-8337F3A43D65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447619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how does all that bare reference to ideal clinic? Please try to have a slide that links to that. And what is the importance of health information system in an ideal clinic setup.</a:t>
            </a:r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4AB96-6567-4135-97B6-8337F3A43D65}" type="slidenum">
              <a:rPr lang="en-ZA" smtClean="0"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645759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444B86B-4EA0-4552-AA51-78B762E058D2}" type="slidenum">
              <a:rPr lang="en-ZA" altLang="en-US"/>
              <a:pPr>
                <a:spcBef>
                  <a:spcPct val="0"/>
                </a:spcBef>
              </a:pPr>
              <a:t>7</a:t>
            </a:fld>
            <a:endParaRPr lang="en-ZA" altLang="en-US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7721325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3331202-3F18-4B4C-A35F-DAC09274EB92}" type="datetimeFigureOut">
              <a:rPr lang="en-US" smtClean="0"/>
              <a:t>9/15/2015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7185B38-A320-413C-9B5D-60A0390139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8259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8229600" cy="6096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3601"/>
            <a:ext cx="8229600" cy="33528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3331202-3F18-4B4C-A35F-DAC09274EB92}" type="datetimeFigureOut">
              <a:rPr lang="en-US" smtClean="0"/>
              <a:t>9/15/2015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7185B38-A320-413C-9B5D-60A0390139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0260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3331202-3F18-4B4C-A35F-DAC09274EB92}" type="datetimeFigureOut">
              <a:rPr lang="en-US" smtClean="0"/>
              <a:t>9/15/2015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7185B38-A320-413C-9B5D-60A0390139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80214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8229600" cy="6096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3331202-3F18-4B4C-A35F-DAC09274EB92}" type="datetimeFigureOut">
              <a:rPr lang="en-US" smtClean="0"/>
              <a:t>9/15/2015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7185B38-A320-413C-9B5D-60A0390139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950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8229600" cy="6096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3331202-3F18-4B4C-A35F-DAC09274EB92}" type="datetimeFigureOut">
              <a:rPr lang="en-US" smtClean="0"/>
              <a:t>9/15/2015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7185B38-A320-413C-9B5D-60A0390139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06822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8229600" cy="6096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3331202-3F18-4B4C-A35F-DAC09274EB92}" type="datetimeFigureOut">
              <a:rPr lang="en-US" smtClean="0"/>
              <a:t>9/15/2015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7185B38-A320-413C-9B5D-60A0390139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2473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3331202-3F18-4B4C-A35F-DAC09274EB92}" type="datetimeFigureOut">
              <a:rPr lang="en-US" smtClean="0"/>
              <a:t>9/15/2015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7185B38-A320-413C-9B5D-60A0390139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8424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3331202-3F18-4B4C-A35F-DAC09274EB92}" type="datetimeFigureOut">
              <a:rPr lang="en-US" smtClean="0"/>
              <a:t>9/15/2015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7185B38-A320-413C-9B5D-60A0390139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53156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3331202-3F18-4B4C-A35F-DAC09274EB92}" type="datetimeFigureOut">
              <a:rPr lang="en-US" smtClean="0"/>
              <a:t>9/15/2015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7185B38-A320-413C-9B5D-60A0390139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27585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8229600" cy="6096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133601"/>
            <a:ext cx="8229600" cy="33528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3331202-3F18-4B4C-A35F-DAC09274EB92}" type="datetimeFigureOut">
              <a:rPr lang="en-US" smtClean="0"/>
              <a:t>9/15/2015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7185B38-A320-413C-9B5D-60A0390139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962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3331202-3F18-4B4C-A35F-DAC09274EB92}" type="datetimeFigureOut">
              <a:rPr lang="en-US" smtClean="0"/>
              <a:t>9/15/2015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7185B38-A320-413C-9B5D-60A0390139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9703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5957"/>
            <a:ext cx="9144000" cy="6466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353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752600"/>
            <a:ext cx="6858000" cy="1981200"/>
          </a:xfrm>
        </p:spPr>
        <p:txBody>
          <a:bodyPr>
            <a:normAutofit fontScale="90000"/>
          </a:bodyPr>
          <a:lstStyle/>
          <a:p>
            <a:r>
              <a:rPr lang="en-ZA" sz="3300" b="1" dirty="0" smtClean="0"/>
              <a:t>Health Information Management </a:t>
            </a:r>
            <a:br>
              <a:rPr lang="en-ZA" sz="3300" b="1" dirty="0" smtClean="0"/>
            </a:br>
            <a:r>
              <a:rPr lang="en-ZA" sz="3300" b="1" dirty="0" smtClean="0"/>
              <a:t>Systems </a:t>
            </a:r>
            <a:r>
              <a:rPr lang="en-ZA" sz="2250" b="1" dirty="0" smtClean="0"/>
              <a:t/>
            </a:r>
            <a:br>
              <a:rPr lang="en-ZA" sz="2250" b="1" dirty="0" smtClean="0"/>
            </a:br>
            <a:r>
              <a:rPr lang="en-ZA" sz="2250" b="1" dirty="0"/>
              <a:t/>
            </a:r>
            <a:br>
              <a:rPr lang="en-ZA" sz="2250" b="1" dirty="0"/>
            </a:br>
            <a:r>
              <a:rPr lang="en-ZA" sz="2250" b="1" i="1" dirty="0" smtClean="0"/>
              <a:t>Foundation </a:t>
            </a:r>
            <a:r>
              <a:rPr lang="en-ZA" sz="2250" b="1" i="1" dirty="0"/>
              <a:t>To Improve </a:t>
            </a:r>
            <a:r>
              <a:rPr lang="en-ZA" sz="2250" b="1" i="1" dirty="0" smtClean="0"/>
              <a:t>Programme </a:t>
            </a:r>
            <a:r>
              <a:rPr lang="en-ZA" sz="2250" b="1" i="1" dirty="0"/>
              <a:t>Performance </a:t>
            </a:r>
            <a:r>
              <a:rPr lang="en-ZA" sz="2250" b="1" i="1" dirty="0" smtClean="0"/>
              <a:t>through </a:t>
            </a:r>
            <a:r>
              <a:rPr lang="en-ZA" sz="2250" b="1" i="1" dirty="0"/>
              <a:t/>
            </a:r>
            <a:br>
              <a:rPr lang="en-ZA" sz="2250" b="1" i="1" dirty="0"/>
            </a:br>
            <a:r>
              <a:rPr lang="en-ZA" sz="2250" b="1" i="1" dirty="0" smtClean="0"/>
              <a:t>Measurable Performance Indicator Outputs</a:t>
            </a:r>
            <a:br>
              <a:rPr lang="en-ZA" sz="2250" b="1" i="1" dirty="0" smtClean="0"/>
            </a:br>
            <a:r>
              <a:rPr lang="en-ZA" sz="2250" b="1" i="1" dirty="0"/>
              <a:t/>
            </a:r>
            <a:br>
              <a:rPr lang="en-ZA" sz="2250" b="1" i="1" dirty="0"/>
            </a:br>
            <a:r>
              <a:rPr lang="en-ZA" sz="2250" b="1" i="1" dirty="0" smtClean="0"/>
              <a:t>“Turning Green”</a:t>
            </a:r>
            <a:endParaRPr lang="en-ZA" sz="2250" b="1" i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1" y="4038600"/>
            <a:ext cx="6477000" cy="1524000"/>
          </a:xfrm>
        </p:spPr>
        <p:txBody>
          <a:bodyPr>
            <a:normAutofit fontScale="92500" lnSpcReduction="20000"/>
          </a:bodyPr>
          <a:lstStyle/>
          <a:p>
            <a:pPr algn="l"/>
            <a:endParaRPr lang="en-ZA" sz="1600" b="1" dirty="0" smtClean="0"/>
          </a:p>
          <a:p>
            <a:pPr algn="l"/>
            <a:endParaRPr lang="en-ZA" sz="1600" b="1" dirty="0"/>
          </a:p>
          <a:p>
            <a:pPr algn="l"/>
            <a:endParaRPr lang="en-ZA" sz="1600" b="1" dirty="0" smtClean="0"/>
          </a:p>
          <a:p>
            <a:pPr algn="l"/>
            <a:r>
              <a:rPr lang="en-ZA" sz="1600" dirty="0" smtClean="0"/>
              <a:t>Authors</a:t>
            </a:r>
            <a:r>
              <a:rPr lang="en-ZA" sz="1600" dirty="0"/>
              <a:t>: </a:t>
            </a:r>
            <a:r>
              <a:rPr lang="en-ZA" sz="1600" dirty="0" smtClean="0"/>
              <a:t>L.K</a:t>
            </a:r>
            <a:r>
              <a:rPr lang="en-ZA" sz="1600" dirty="0"/>
              <a:t>. </a:t>
            </a:r>
            <a:r>
              <a:rPr lang="en-ZA" sz="1600" dirty="0" smtClean="0"/>
              <a:t>Matshisi (Mr.)</a:t>
            </a:r>
          </a:p>
          <a:p>
            <a:pPr algn="l"/>
            <a:r>
              <a:rPr lang="en-ZA" sz="1600" dirty="0" smtClean="0"/>
              <a:t>Venue: Birchwood Hotel (GP)</a:t>
            </a:r>
          </a:p>
          <a:p>
            <a:pPr algn="l"/>
            <a:r>
              <a:rPr lang="en-ZA" sz="1600" dirty="0" smtClean="0"/>
              <a:t>Date: 15</a:t>
            </a:r>
            <a:r>
              <a:rPr lang="en-ZA" sz="1600" baseline="30000" dirty="0" smtClean="0"/>
              <a:t>th</a:t>
            </a:r>
            <a:r>
              <a:rPr lang="en-ZA" sz="1600" dirty="0" smtClean="0"/>
              <a:t> September 2015</a:t>
            </a:r>
            <a:endParaRPr lang="en-ZA" sz="1600" dirty="0"/>
          </a:p>
        </p:txBody>
      </p:sp>
    </p:spTree>
    <p:extLst>
      <p:ext uri="{BB962C8B-B14F-4D97-AF65-F5344CB8AC3E}">
        <p14:creationId xmlns:p14="http://schemas.microsoft.com/office/powerpoint/2010/main" val="1534102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76600" y="19050"/>
            <a:ext cx="5867400" cy="1047750"/>
          </a:xfrm>
        </p:spPr>
        <p:txBody>
          <a:bodyPr/>
          <a:lstStyle/>
          <a:p>
            <a:r>
              <a:rPr lang="en-ZA" dirty="0" smtClean="0"/>
              <a:t>Layout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295400"/>
            <a:ext cx="8458200" cy="4419600"/>
          </a:xfrm>
        </p:spPr>
        <p:txBody>
          <a:bodyPr/>
          <a:lstStyle/>
          <a:p>
            <a:endParaRPr lang="en-ZA" sz="2000" dirty="0" smtClean="0"/>
          </a:p>
          <a:p>
            <a:r>
              <a:rPr lang="en-ZA" sz="2000" dirty="0" smtClean="0"/>
              <a:t>Background</a:t>
            </a:r>
          </a:p>
          <a:p>
            <a:r>
              <a:rPr lang="en-ZA" sz="2000" dirty="0" smtClean="0"/>
              <a:t>Balancing resources with needs and demands</a:t>
            </a:r>
          </a:p>
          <a:p>
            <a:r>
              <a:rPr lang="en-ZA" sz="2000" dirty="0" smtClean="0"/>
              <a:t>Traditional Approach VS Supermarket approach</a:t>
            </a:r>
          </a:p>
          <a:p>
            <a:r>
              <a:rPr lang="en-ZA" sz="2000" dirty="0" smtClean="0"/>
              <a:t>Performance reviews</a:t>
            </a:r>
          </a:p>
          <a:p>
            <a:r>
              <a:rPr lang="en-ZA" sz="2000" dirty="0" smtClean="0"/>
              <a:t>Success Stories</a:t>
            </a:r>
          </a:p>
          <a:p>
            <a:r>
              <a:rPr lang="en-ZA" sz="2000" dirty="0" smtClean="0"/>
              <a:t>Patient Information Systems</a:t>
            </a:r>
          </a:p>
          <a:p>
            <a:r>
              <a:rPr lang="en-ZA" sz="2000" dirty="0" smtClean="0"/>
              <a:t>Conclusion</a:t>
            </a:r>
          </a:p>
          <a:p>
            <a:r>
              <a:rPr lang="en-ZA" sz="2000" dirty="0" smtClean="0"/>
              <a:t>Acknowledgements</a:t>
            </a:r>
          </a:p>
          <a:p>
            <a:endParaRPr lang="en-ZA" sz="2000" dirty="0" smtClean="0"/>
          </a:p>
          <a:p>
            <a:endParaRPr lang="en-ZA" sz="2000" dirty="0" smtClean="0"/>
          </a:p>
          <a:p>
            <a:endParaRPr lang="en-ZA" sz="2000" dirty="0" smtClean="0"/>
          </a:p>
          <a:p>
            <a:endParaRPr lang="en-ZA" sz="2000" dirty="0" smtClean="0"/>
          </a:p>
          <a:p>
            <a:endParaRPr lang="en-ZA" sz="2000" dirty="0"/>
          </a:p>
        </p:txBody>
      </p:sp>
    </p:spTree>
    <p:extLst>
      <p:ext uri="{BB962C8B-B14F-4D97-AF65-F5344CB8AC3E}">
        <p14:creationId xmlns:p14="http://schemas.microsoft.com/office/powerpoint/2010/main" val="258098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76600" y="19050"/>
            <a:ext cx="5867400" cy="1047750"/>
          </a:xfrm>
        </p:spPr>
        <p:txBody>
          <a:bodyPr/>
          <a:lstStyle/>
          <a:p>
            <a:r>
              <a:rPr lang="en-ZA" dirty="0" smtClean="0"/>
              <a:t>Background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295400"/>
            <a:ext cx="8458200" cy="4419600"/>
          </a:xfrm>
        </p:spPr>
        <p:txBody>
          <a:bodyPr/>
          <a:lstStyle/>
          <a:p>
            <a:r>
              <a:rPr lang="en-ZA" sz="2000" dirty="0" smtClean="0"/>
              <a:t>Understanding disease trends or patterns with what has to be done and </a:t>
            </a:r>
            <a:r>
              <a:rPr lang="en-ZA" sz="2000" b="1" i="1" u="sng" dirty="0"/>
              <a:t>HOW</a:t>
            </a:r>
            <a:r>
              <a:rPr lang="en-ZA" sz="2000" dirty="0" smtClean="0"/>
              <a:t>?</a:t>
            </a:r>
          </a:p>
          <a:p>
            <a:r>
              <a:rPr lang="en-ZA" sz="2000" b="1" i="1" u="sng" dirty="0"/>
              <a:t>HOW </a:t>
            </a:r>
            <a:r>
              <a:rPr lang="en-ZA" sz="2000" dirty="0" smtClean="0"/>
              <a:t>using information when conducting Performance review session can contribute in changing the country’s performance Green.</a:t>
            </a:r>
          </a:p>
          <a:p>
            <a:r>
              <a:rPr lang="en-ZA" sz="2000" b="1" i="1" u="sng" dirty="0" smtClean="0"/>
              <a:t>HOW</a:t>
            </a:r>
            <a:r>
              <a:rPr lang="en-ZA" sz="2000" dirty="0" smtClean="0"/>
              <a:t> critical prioritisation of health care needs is, through using information for service planning and decision making.</a:t>
            </a:r>
          </a:p>
          <a:p>
            <a:r>
              <a:rPr lang="en-ZA" sz="2000" b="1" i="1" u="sng" dirty="0" smtClean="0"/>
              <a:t>HOW</a:t>
            </a:r>
            <a:r>
              <a:rPr lang="en-ZA" sz="2000" dirty="0" smtClean="0"/>
              <a:t> integration of service can help improve quality of care in health facilities.</a:t>
            </a:r>
            <a:endParaRPr lang="en-ZA" sz="2000" b="1" i="1" u="sng" dirty="0" smtClean="0"/>
          </a:p>
          <a:p>
            <a:r>
              <a:rPr lang="en-ZA" sz="2000" b="1" i="1" u="sng" dirty="0" smtClean="0"/>
              <a:t>HOW</a:t>
            </a:r>
            <a:r>
              <a:rPr lang="en-ZA" sz="2000" dirty="0" smtClean="0"/>
              <a:t> good quality data generated through health information systems as stipulated in DHMIS can assist management produce the desirable results.</a:t>
            </a:r>
          </a:p>
          <a:p>
            <a:r>
              <a:rPr lang="en-ZA" sz="2000" b="1" i="1" u="sng" dirty="0" smtClean="0"/>
              <a:t>HOW</a:t>
            </a:r>
            <a:r>
              <a:rPr lang="en-ZA" sz="2000" dirty="0" smtClean="0"/>
              <a:t> Functional Patient information systems can help improve quality of care </a:t>
            </a:r>
            <a:r>
              <a:rPr lang="en-ZA" sz="2000" dirty="0"/>
              <a:t>at facility </a:t>
            </a:r>
            <a:r>
              <a:rPr lang="en-ZA" sz="2000" dirty="0" smtClean="0"/>
              <a:t>level.</a:t>
            </a:r>
            <a:endParaRPr lang="en-ZA" sz="1600" b="1" dirty="0" smtClean="0">
              <a:solidFill>
                <a:srgbClr val="FF0000"/>
              </a:solidFill>
            </a:endParaRPr>
          </a:p>
          <a:p>
            <a:endParaRPr lang="en-ZA" sz="2000" dirty="0" smtClean="0"/>
          </a:p>
          <a:p>
            <a:endParaRPr lang="en-ZA" sz="2000" dirty="0" smtClean="0"/>
          </a:p>
          <a:p>
            <a:endParaRPr lang="en-ZA" sz="2000" dirty="0"/>
          </a:p>
        </p:txBody>
      </p:sp>
    </p:spTree>
    <p:extLst>
      <p:ext uri="{BB962C8B-B14F-4D97-AF65-F5344CB8AC3E}">
        <p14:creationId xmlns:p14="http://schemas.microsoft.com/office/powerpoint/2010/main" val="3486340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562708" y="1389185"/>
            <a:ext cx="8370277" cy="218049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3692" b="1" i="1" kern="0" dirty="0">
                <a:solidFill>
                  <a:schemeClr val="bg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“</a:t>
            </a:r>
            <a:r>
              <a:rPr lang="en-US" sz="3692" b="1" i="1" u="sng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Clinicians</a:t>
            </a:r>
            <a:r>
              <a:rPr lang="en-US" sz="3692" b="1" i="1" kern="0" dirty="0">
                <a:solidFill>
                  <a:schemeClr val="bg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 should not be the only ones who bare the </a:t>
            </a:r>
            <a:r>
              <a:rPr lang="en-US" sz="3692" b="1" i="1" u="sng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obligation</a:t>
            </a:r>
            <a:r>
              <a:rPr lang="en-US" sz="3692" b="1" i="1" kern="0" dirty="0">
                <a:solidFill>
                  <a:schemeClr val="bg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 to </a:t>
            </a:r>
            <a:r>
              <a:rPr lang="en-US" sz="3692" b="1" i="1" u="sng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account</a:t>
            </a:r>
            <a:r>
              <a:rPr lang="en-US" sz="3692" b="1" i="1" kern="0" dirty="0">
                <a:solidFill>
                  <a:schemeClr val="bg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 for </a:t>
            </a:r>
            <a:r>
              <a:rPr lang="en-US" sz="3692" b="1" i="1" u="sng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clinical outcomes </a:t>
            </a:r>
            <a:r>
              <a:rPr lang="en-US" sz="3692" b="1" i="1" kern="0" dirty="0">
                <a:solidFill>
                  <a:schemeClr val="bg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”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422031" y="3429000"/>
            <a:ext cx="8721969" cy="2321169"/>
          </a:xfrm>
          <a:prstGeom prst="rect">
            <a:avLst/>
          </a:prstGeom>
          <a:solidFill>
            <a:schemeClr val="accent1"/>
          </a:solidFill>
          <a:ln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3692" b="1" i="1" kern="0" dirty="0">
                <a:latin typeface="+mj-lt"/>
                <a:ea typeface="+mj-ea"/>
                <a:cs typeface="+mj-cs"/>
              </a:rPr>
              <a:t>“This can only be achieved through a </a:t>
            </a:r>
            <a:r>
              <a:rPr lang="en-US" sz="3692" b="1" i="1" u="sng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shared Vision and Mission </a:t>
            </a:r>
            <a:r>
              <a:rPr lang="en-US" sz="3692" b="1" i="1" kern="0" dirty="0">
                <a:latin typeface="+mj-lt"/>
                <a:ea typeface="+mj-ea"/>
                <a:cs typeface="+mj-cs"/>
              </a:rPr>
              <a:t>of </a:t>
            </a:r>
            <a:r>
              <a:rPr lang="en-US" sz="3692" b="1" i="1" kern="0" dirty="0" smtClean="0">
                <a:latin typeface="+mj-lt"/>
                <a:ea typeface="+mj-ea"/>
                <a:cs typeface="+mj-cs"/>
              </a:rPr>
              <a:t>the NDoH”</a:t>
            </a:r>
            <a:endParaRPr lang="en-US" sz="3692" b="1" i="1" kern="0" dirty="0">
              <a:latin typeface="+mj-lt"/>
              <a:ea typeface="+mj-ea"/>
              <a:cs typeface="+mj-cs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 bwMode="auto">
          <a:xfrm>
            <a:off x="3094892" y="263769"/>
            <a:ext cx="6049108" cy="914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2031" b="1" kern="0" dirty="0">
                <a:latin typeface="+mj-lt"/>
                <a:ea typeface="+mj-ea"/>
                <a:cs typeface="+mj-cs"/>
              </a:rPr>
              <a:t>Striving towards improved health outcomes through </a:t>
            </a:r>
            <a:r>
              <a:rPr lang="en-US" sz="2031" b="1" i="1" u="sng" kern="0" cap="all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ideal clinic </a:t>
            </a:r>
            <a:r>
              <a:rPr lang="en-US" sz="2031" b="1" i="1" u="sng" kern="0" cap="all" dirty="0" err="1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realisation</a:t>
            </a:r>
            <a:endParaRPr lang="en-US" sz="2031" b="1" i="1" u="sng" kern="0" dirty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202471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Traditional Approach</a:t>
            </a:r>
            <a:endParaRPr lang="en-ZA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9200"/>
            <a:ext cx="9144000" cy="4800600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3124200" y="85998"/>
            <a:ext cx="6006830" cy="97856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ZA" sz="3500" b="1" i="1" u="sng" dirty="0" smtClean="0"/>
              <a:t>HOW</a:t>
            </a:r>
            <a:r>
              <a:rPr lang="en-ZA" sz="3500" b="1" dirty="0" smtClean="0"/>
              <a:t> </a:t>
            </a:r>
            <a:r>
              <a:rPr lang="en-ZA" sz="3500" dirty="0"/>
              <a:t>can </a:t>
            </a:r>
            <a:r>
              <a:rPr lang="en-ZA" sz="3500" dirty="0" smtClean="0"/>
              <a:t>the quality of care in SA be improved</a:t>
            </a:r>
            <a:endParaRPr lang="en-ZA" sz="3500" b="1" i="1" u="sng" dirty="0"/>
          </a:p>
        </p:txBody>
      </p:sp>
    </p:spTree>
    <p:extLst>
      <p:ext uri="{BB962C8B-B14F-4D97-AF65-F5344CB8AC3E}">
        <p14:creationId xmlns:p14="http://schemas.microsoft.com/office/powerpoint/2010/main" val="1228341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 bwMode="auto">
          <a:xfrm>
            <a:off x="3024554" y="263769"/>
            <a:ext cx="6119446" cy="914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4406" tIns="42203" rIns="84406" bIns="42203" numCol="1" anchor="t" anchorCtr="0" compatLnSpc="1">
            <a:prstTxWarp prst="textNoShape">
              <a:avLst/>
            </a:prstTxWarp>
          </a:bodyPr>
          <a:lstStyle/>
          <a:p>
            <a:r>
              <a:rPr lang="en-ZA" altLang="en-US" sz="2769" b="1"/>
              <a:t>Balancing needs, demands and resources</a:t>
            </a:r>
            <a:endParaRPr lang="en-ZA" altLang="en-US" sz="2769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446" y="1182566"/>
            <a:ext cx="5978769" cy="541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447" y="1178169"/>
            <a:ext cx="5978768" cy="5416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Content Placeholder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275" y="1070096"/>
            <a:ext cx="7573109" cy="5679832"/>
          </a:xfrm>
          <a:prstGeom prst="rect">
            <a:avLst/>
          </a:prstGeom>
        </p:spPr>
      </p:pic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93" y="1070096"/>
            <a:ext cx="9198755" cy="578790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3822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971800" y="0"/>
            <a:ext cx="6153150" cy="1143000"/>
          </a:xfrm>
        </p:spPr>
        <p:txBody>
          <a:bodyPr/>
          <a:lstStyle/>
          <a:p>
            <a:r>
              <a:rPr lang="en-ZA" sz="3000" b="1" dirty="0"/>
              <a:t>Performance review organisation</a:t>
            </a:r>
            <a:r>
              <a:rPr lang="en-ZA" sz="3000" dirty="0"/>
              <a:t/>
            </a:r>
            <a:br>
              <a:rPr lang="en-ZA" sz="3000" dirty="0"/>
            </a:br>
            <a:endParaRPr lang="en-ZA" altLang="en-US" sz="3000" dirty="0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295400"/>
            <a:ext cx="8439150" cy="4419600"/>
          </a:xfrm>
        </p:spPr>
        <p:txBody>
          <a:bodyPr/>
          <a:lstStyle/>
          <a:p>
            <a:pPr algn="ctr">
              <a:buFontTx/>
              <a:buNone/>
            </a:pPr>
            <a:r>
              <a:rPr lang="en-ZA" altLang="en-US" sz="3600" dirty="0" smtClean="0"/>
              <a:t>“The theme may be </a:t>
            </a:r>
            <a:r>
              <a:rPr lang="en-ZA" altLang="en-US" sz="3600" b="1" i="1" dirty="0" smtClean="0"/>
              <a:t>Turning Green</a:t>
            </a:r>
            <a:r>
              <a:rPr lang="en-ZA" altLang="en-US" sz="3600" dirty="0" smtClean="0"/>
              <a:t>, but the ultimate Goal should remain focussed on an</a:t>
            </a:r>
          </a:p>
          <a:p>
            <a:pPr algn="ctr">
              <a:buFontTx/>
              <a:buNone/>
            </a:pPr>
            <a:r>
              <a:rPr lang="en-ZA" altLang="en-US" sz="3600" dirty="0" smtClean="0"/>
              <a:t> </a:t>
            </a:r>
            <a:r>
              <a:rPr lang="en-ZA" altLang="en-US" sz="3600" b="1" i="1" u="sng" dirty="0" smtClean="0"/>
              <a:t>Improved </a:t>
            </a:r>
            <a:r>
              <a:rPr lang="en-ZA" altLang="en-US" sz="3600" b="1" i="1" u="sng" dirty="0" smtClean="0">
                <a:solidFill>
                  <a:schemeClr val="tx1"/>
                </a:solidFill>
              </a:rPr>
              <a:t>Health Information Driven Quality of Care</a:t>
            </a:r>
          </a:p>
          <a:p>
            <a:pPr algn="ctr">
              <a:buFontTx/>
              <a:buNone/>
            </a:pPr>
            <a:r>
              <a:rPr lang="en-ZA" altLang="en-US" sz="3600" dirty="0" smtClean="0"/>
              <a:t> that all citizens of this country receive”</a:t>
            </a:r>
          </a:p>
        </p:txBody>
      </p:sp>
    </p:spTree>
    <p:extLst>
      <p:ext uri="{BB962C8B-B14F-4D97-AF65-F5344CB8AC3E}">
        <p14:creationId xmlns:p14="http://schemas.microsoft.com/office/powerpoint/2010/main" val="1728578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73940" y="152400"/>
            <a:ext cx="6070060" cy="914400"/>
          </a:xfrm>
        </p:spPr>
        <p:txBody>
          <a:bodyPr>
            <a:noAutofit/>
          </a:bodyPr>
          <a:lstStyle/>
          <a:p>
            <a:r>
              <a:rPr lang="en-ZA" sz="3000" b="1" dirty="0" smtClean="0"/>
              <a:t>Performance review organisation</a:t>
            </a:r>
            <a:r>
              <a:rPr lang="en-ZA" sz="3000" dirty="0" smtClean="0"/>
              <a:t/>
            </a:r>
            <a:br>
              <a:rPr lang="en-ZA" sz="3000" dirty="0" smtClean="0"/>
            </a:br>
            <a:endParaRPr lang="en-ZA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47800"/>
            <a:ext cx="7886700" cy="3642122"/>
          </a:xfrm>
        </p:spPr>
        <p:txBody>
          <a:bodyPr>
            <a:normAutofit fontScale="62500" lnSpcReduction="20000"/>
          </a:bodyPr>
          <a:lstStyle/>
          <a:p>
            <a:r>
              <a:rPr lang="en-ZA" dirty="0" smtClean="0"/>
              <a:t>Traditional </a:t>
            </a:r>
            <a:r>
              <a:rPr lang="en-ZA" dirty="0"/>
              <a:t>method of reviewing performance VS a Supermarket Supervision approach recommended by WHO </a:t>
            </a:r>
            <a:r>
              <a:rPr lang="en-ZA" dirty="0" smtClean="0"/>
              <a:t>in 2013.</a:t>
            </a:r>
          </a:p>
          <a:p>
            <a:endParaRPr lang="en-ZA" dirty="0" smtClean="0"/>
          </a:p>
          <a:p>
            <a:r>
              <a:rPr lang="en-ZA" dirty="0" smtClean="0"/>
              <a:t>Introduction and demonstration of the new approach focusing on the:-</a:t>
            </a:r>
          </a:p>
          <a:p>
            <a:pPr lvl="1"/>
            <a:r>
              <a:rPr lang="en-ZA" b="1" dirty="0"/>
              <a:t>Significance of clustering of healthcare </a:t>
            </a:r>
            <a:r>
              <a:rPr lang="en-ZA" b="1" dirty="0" smtClean="0"/>
              <a:t>facilities</a:t>
            </a:r>
          </a:p>
          <a:p>
            <a:pPr lvl="1"/>
            <a:r>
              <a:rPr lang="en-ZA" b="1" dirty="0"/>
              <a:t>Hierarchy of accountability and feedback loop</a:t>
            </a:r>
            <a:r>
              <a:rPr lang="en-ZA" b="1" dirty="0" smtClean="0"/>
              <a:t>.</a:t>
            </a:r>
          </a:p>
          <a:p>
            <a:pPr lvl="1"/>
            <a:r>
              <a:rPr lang="en-ZA" b="1" dirty="0" smtClean="0"/>
              <a:t>Pinning responsibility to Accountability.</a:t>
            </a:r>
          </a:p>
          <a:p>
            <a:pPr lvl="1"/>
            <a:r>
              <a:rPr lang="en-ZA" b="1" dirty="0" smtClean="0"/>
              <a:t>Significance of the sitting arrangement during review process</a:t>
            </a:r>
            <a:r>
              <a:rPr lang="en-ZA" b="1" dirty="0"/>
              <a:t/>
            </a:r>
            <a:br>
              <a:rPr lang="en-ZA" b="1" dirty="0"/>
            </a:br>
            <a:endParaRPr lang="en-ZA" dirty="0" smtClean="0"/>
          </a:p>
          <a:p>
            <a:pPr lvl="1"/>
            <a:r>
              <a:rPr lang="en-ZA" dirty="0" smtClean="0"/>
              <a:t>Importance and the impact of encouraging conducting performance reviews at sub district level for improved programme management</a:t>
            </a:r>
          </a:p>
          <a:p>
            <a:pPr lvl="1"/>
            <a:endParaRPr lang="en-ZA" dirty="0"/>
          </a:p>
          <a:p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051867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57550" y="1518796"/>
            <a:ext cx="5769290" cy="4481954"/>
          </a:xfrm>
        </p:spPr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186" y="2506981"/>
            <a:ext cx="2463255" cy="3131820"/>
          </a:xfrm>
          <a:solidFill>
            <a:schemeClr val="accent5">
              <a:lumMod val="75000"/>
            </a:schemeClr>
          </a:solidFill>
        </p:spPr>
        <p:txBody>
          <a:bodyPr/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ZA" b="1" dirty="0">
                <a:solidFill>
                  <a:schemeClr val="bg1"/>
                </a:solidFill>
              </a:rPr>
              <a:t>Centralised approach hindered timeous implementation of interventions at local level.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ZA" b="1" dirty="0">
                <a:solidFill>
                  <a:schemeClr val="bg1"/>
                </a:solidFill>
              </a:rPr>
              <a:t>It was not easy to identify skills gap 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ZA" b="1" dirty="0">
                <a:solidFill>
                  <a:schemeClr val="bg1"/>
                </a:solidFill>
              </a:rPr>
              <a:t>Accountability function was superficial as it was directed to the sub district manager leaving implementers off the hook. </a:t>
            </a:r>
            <a:endParaRPr lang="en-ZA" b="1" dirty="0" smtClean="0">
              <a:solidFill>
                <a:schemeClr val="bg1"/>
              </a:solidFill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ZA" b="1" dirty="0" smtClean="0">
                <a:solidFill>
                  <a:schemeClr val="bg1"/>
                </a:solidFill>
              </a:rPr>
              <a:t>Discussion were around curative principles.</a:t>
            </a:r>
            <a:endParaRPr lang="en-ZA" b="1" dirty="0">
              <a:solidFill>
                <a:schemeClr val="bg1"/>
              </a:solidFill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ZA" dirty="0">
              <a:solidFill>
                <a:schemeClr val="bg1"/>
              </a:solidFill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629841" y="1518795"/>
          <a:ext cx="2524839" cy="8815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24839"/>
              </a:tblGrid>
              <a:tr h="3493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ZA" sz="1400" baseline="0" dirty="0">
                          <a:effectLst/>
                        </a:rPr>
                        <a:t>KEY FOCAL AREA</a:t>
                      </a:r>
                      <a:endParaRPr lang="en-ZA" sz="1400" baseline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33" marR="44733" marT="0" marB="0"/>
                </a:tc>
              </a:tr>
              <a:tr h="5321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ZA" sz="1400" baseline="0" dirty="0">
                          <a:effectLst/>
                        </a:rPr>
                        <a:t>Duration of reviews </a:t>
                      </a:r>
                      <a:r>
                        <a:rPr lang="en-ZA" sz="1400" baseline="0" dirty="0" smtClean="0">
                          <a:effectLst/>
                        </a:rPr>
                        <a:t>using the old approach</a:t>
                      </a:r>
                      <a:endParaRPr lang="en-ZA" sz="1400" baseline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33" marR="44733" marT="0" marB="0"/>
                </a:tc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2028" y="1518796"/>
            <a:ext cx="3056130" cy="4481955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 rot="17938033">
            <a:off x="3310889" y="3082751"/>
            <a:ext cx="3983350" cy="692497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sz="405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ONE DAY EVENT !!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7551" y="1408828"/>
            <a:ext cx="5886449" cy="4591922"/>
          </a:xfrm>
          <a:prstGeom prst="rect">
            <a:avLst/>
          </a:prstGeom>
        </p:spPr>
      </p:pic>
      <p:sp>
        <p:nvSpPr>
          <p:cNvPr id="11" name="Multiply 10"/>
          <p:cNvSpPr/>
          <p:nvPr/>
        </p:nvSpPr>
        <p:spPr>
          <a:xfrm>
            <a:off x="2145890" y="658147"/>
            <a:ext cx="8016419" cy="6153095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000" b="1" dirty="0">
                <a:solidFill>
                  <a:srgbClr val="FF0000"/>
                </a:solidFill>
              </a:rPr>
              <a:t>NEVER </a:t>
            </a:r>
            <a:r>
              <a:rPr lang="en-ZA" sz="3000" b="1" dirty="0" smtClean="0">
                <a:solidFill>
                  <a:srgbClr val="FF0000"/>
                </a:solidFill>
              </a:rPr>
              <a:t>YIELDS </a:t>
            </a:r>
            <a:r>
              <a:rPr lang="en-ZA" sz="3000" b="1" dirty="0">
                <a:solidFill>
                  <a:srgbClr val="FF0000"/>
                </a:solidFill>
              </a:rPr>
              <a:t>ANY DESIRABLE OUTPUTS!!!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139441" y="225047"/>
            <a:ext cx="596727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2100" b="1" dirty="0" smtClean="0"/>
              <a:t>OLD TRADITIONAL APPROACH</a:t>
            </a:r>
          </a:p>
        </p:txBody>
      </p:sp>
    </p:spTree>
    <p:extLst>
      <p:ext uri="{BB962C8B-B14F-4D97-AF65-F5344CB8AC3E}">
        <p14:creationId xmlns:p14="http://schemas.microsoft.com/office/powerpoint/2010/main" val="3950740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  <p:bldP spid="9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2028" y="1518796"/>
            <a:ext cx="3056130" cy="4481955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 rot="17938033">
            <a:off x="3310889" y="3163542"/>
            <a:ext cx="3983350" cy="530915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sz="30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THREE DAY EVENT !!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81360" y="1518795"/>
            <a:ext cx="5745480" cy="4481955"/>
          </a:xfrm>
        </p:spPr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4602" y="2252069"/>
            <a:ext cx="2524839" cy="650558"/>
          </a:xfrm>
          <a:solidFill>
            <a:schemeClr val="accent5">
              <a:lumMod val="75000"/>
            </a:schemeClr>
          </a:solidFill>
        </p:spPr>
        <p:txBody>
          <a:bodyPr>
            <a:normAutofit fontScale="77500" lnSpcReduction="20000"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ZA" b="1" dirty="0" smtClean="0">
                <a:solidFill>
                  <a:schemeClr val="bg1"/>
                </a:solidFill>
              </a:rPr>
              <a:t>Decentralised </a:t>
            </a:r>
            <a:r>
              <a:rPr lang="en-ZA" b="1" dirty="0">
                <a:solidFill>
                  <a:schemeClr val="bg1"/>
                </a:solidFill>
              </a:rPr>
              <a:t>approach </a:t>
            </a:r>
            <a:r>
              <a:rPr lang="en-ZA" b="1" dirty="0" smtClean="0">
                <a:solidFill>
                  <a:schemeClr val="bg1"/>
                </a:solidFill>
              </a:rPr>
              <a:t>acted as a catalyst for timeous </a:t>
            </a:r>
            <a:r>
              <a:rPr lang="en-ZA" b="1" dirty="0">
                <a:solidFill>
                  <a:schemeClr val="bg1"/>
                </a:solidFill>
              </a:rPr>
              <a:t>implementation of interventions at local level</a:t>
            </a:r>
            <a:r>
              <a:rPr lang="en-ZA" b="1" dirty="0" smtClean="0">
                <a:solidFill>
                  <a:schemeClr val="bg1"/>
                </a:solidFill>
              </a:rPr>
              <a:t>.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5536767"/>
              </p:ext>
            </p:extLst>
          </p:nvPr>
        </p:nvGraphicFramePr>
        <p:xfrm>
          <a:off x="635074" y="1295400"/>
          <a:ext cx="2524839" cy="8815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24839"/>
              </a:tblGrid>
              <a:tr h="3493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ZA" sz="1400" baseline="0" dirty="0">
                          <a:effectLst/>
                        </a:rPr>
                        <a:t>KEY FOCAL </a:t>
                      </a:r>
                      <a:r>
                        <a:rPr lang="en-ZA" sz="1400" baseline="0" dirty="0" smtClean="0">
                          <a:effectLst/>
                        </a:rPr>
                        <a:t>AREAS</a:t>
                      </a:r>
                      <a:endParaRPr lang="en-ZA" sz="1400" baseline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33" marR="44733" marT="0" marB="0"/>
                </a:tc>
              </a:tr>
              <a:tr h="5321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ZA" sz="1400" baseline="0" dirty="0">
                          <a:effectLst/>
                        </a:rPr>
                        <a:t>Duration of reviews </a:t>
                      </a:r>
                      <a:r>
                        <a:rPr lang="en-ZA" sz="1400" baseline="0" dirty="0" smtClean="0">
                          <a:effectLst/>
                        </a:rPr>
                        <a:t>using the NEW Approach</a:t>
                      </a:r>
                      <a:endParaRPr lang="en-ZA" sz="1400" baseline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33" marR="44733" marT="0" marB="0"/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3139440" y="21076"/>
            <a:ext cx="599470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2200" b="1" dirty="0" smtClean="0"/>
              <a:t>SUCCESS STORIES: NEW APPROACH</a:t>
            </a:r>
          </a:p>
          <a:p>
            <a:pPr algn="ctr"/>
            <a:r>
              <a:rPr lang="en-ZA" sz="2200" b="1" dirty="0" smtClean="0"/>
              <a:t>Decentralisation, Facility </a:t>
            </a:r>
            <a:r>
              <a:rPr lang="en-ZA" sz="2200" b="1" dirty="0"/>
              <a:t>v</a:t>
            </a:r>
            <a:r>
              <a:rPr lang="en-ZA" sz="2200" b="1" dirty="0" smtClean="0"/>
              <a:t>isits – Assessing quality of Services rendered by health facilities</a:t>
            </a:r>
            <a:endParaRPr lang="en-ZA" sz="2200" b="1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1359" y="1518795"/>
            <a:ext cx="5742260" cy="448195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1359" y="1521209"/>
            <a:ext cx="5972720" cy="4479540"/>
          </a:xfrm>
          <a:prstGeom prst="rect">
            <a:avLst/>
          </a:prstGeom>
        </p:spPr>
      </p:pic>
      <p:sp>
        <p:nvSpPr>
          <p:cNvPr id="15" name="Text Placeholder 3"/>
          <p:cNvSpPr txBox="1">
            <a:spLocks/>
          </p:cNvSpPr>
          <p:nvPr/>
        </p:nvSpPr>
        <p:spPr>
          <a:xfrm>
            <a:off x="614602" y="2935332"/>
            <a:ext cx="2524839" cy="888579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vert="horz" lIns="68580" tIns="34290" rIns="68580" bIns="3429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14313" indent="-214313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ZA" sz="800" b="1" dirty="0" smtClean="0">
                <a:solidFill>
                  <a:schemeClr val="bg1"/>
                </a:solidFill>
              </a:rPr>
              <a:t>SOP’s, DHMIS and NIDS Policy </a:t>
            </a:r>
            <a:r>
              <a:rPr lang="en-ZA" sz="800" b="1" dirty="0">
                <a:solidFill>
                  <a:schemeClr val="bg1"/>
                </a:solidFill>
              </a:rPr>
              <a:t>distribution</a:t>
            </a:r>
          </a:p>
          <a:p>
            <a:pPr marL="214313" indent="-214313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ZA" sz="800" b="1" dirty="0">
                <a:solidFill>
                  <a:schemeClr val="bg1"/>
                </a:solidFill>
              </a:rPr>
              <a:t>Data </a:t>
            </a:r>
            <a:r>
              <a:rPr lang="en-ZA" sz="800" b="1" dirty="0" smtClean="0">
                <a:solidFill>
                  <a:schemeClr val="bg1"/>
                </a:solidFill>
              </a:rPr>
              <a:t>verification</a:t>
            </a:r>
          </a:p>
          <a:p>
            <a:pPr marL="214313" indent="-214313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ZA" sz="800" b="1" dirty="0" smtClean="0">
                <a:solidFill>
                  <a:schemeClr val="bg1"/>
                </a:solidFill>
              </a:rPr>
              <a:t>Availability of approved registers.</a:t>
            </a:r>
          </a:p>
          <a:p>
            <a:pPr marL="214313" indent="-214313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ZA" sz="800" b="1" dirty="0" smtClean="0">
                <a:solidFill>
                  <a:schemeClr val="bg1"/>
                </a:solidFill>
              </a:rPr>
              <a:t>Facility visits Informed by Data</a:t>
            </a:r>
            <a:endParaRPr lang="en-ZA" sz="800" b="1" dirty="0">
              <a:solidFill>
                <a:schemeClr val="bg1"/>
              </a:solidFill>
            </a:endParaRPr>
          </a:p>
          <a:p>
            <a:pPr marL="214313" indent="-214313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ZA" sz="800" b="1" dirty="0" smtClean="0">
              <a:solidFill>
                <a:schemeClr val="bg1"/>
              </a:solidFill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ZA" sz="800" b="1" dirty="0">
              <a:solidFill>
                <a:schemeClr val="bg1"/>
              </a:solidFill>
            </a:endParaRPr>
          </a:p>
        </p:txBody>
      </p:sp>
      <p:sp>
        <p:nvSpPr>
          <p:cNvPr id="16" name="Text Placeholder 3"/>
          <p:cNvSpPr txBox="1">
            <a:spLocks/>
          </p:cNvSpPr>
          <p:nvPr/>
        </p:nvSpPr>
        <p:spPr>
          <a:xfrm>
            <a:off x="614602" y="3856616"/>
            <a:ext cx="2524839" cy="650558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vert="horz" lIns="68580" tIns="34290" rIns="68580" bIns="3429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14313" indent="-214313">
              <a:buFont typeface="Arial" panose="020B0604020202020204" pitchFamily="34" charset="0"/>
              <a:buChar char="•"/>
            </a:pPr>
            <a:r>
              <a:rPr lang="en-ZA" sz="1200" b="1" dirty="0">
                <a:solidFill>
                  <a:schemeClr val="bg1"/>
                </a:solidFill>
              </a:rPr>
              <a:t>Enabled management to easily identify skills gaps and do onsite mentoring and coaching </a:t>
            </a:r>
          </a:p>
        </p:txBody>
      </p:sp>
      <p:sp>
        <p:nvSpPr>
          <p:cNvPr id="17" name="Text Placeholder 3"/>
          <p:cNvSpPr txBox="1">
            <a:spLocks/>
          </p:cNvSpPr>
          <p:nvPr/>
        </p:nvSpPr>
        <p:spPr>
          <a:xfrm>
            <a:off x="614602" y="4525344"/>
            <a:ext cx="2524839" cy="360982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vert="horz" lIns="68580" tIns="34290" rIns="68580" bIns="34290" rtlCol="0">
            <a:normAutofit fontScale="775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14313" indent="-214313">
              <a:buFont typeface="Arial" panose="020B0604020202020204" pitchFamily="34" charset="0"/>
              <a:buChar char="•"/>
            </a:pPr>
            <a:r>
              <a:rPr lang="en-ZA" sz="1200" b="1" dirty="0">
                <a:solidFill>
                  <a:schemeClr val="bg1"/>
                </a:solidFill>
              </a:rPr>
              <a:t>Conduct data and clinical audits  to enhance quality of programme management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ZA" sz="1200" dirty="0">
              <a:solidFill>
                <a:schemeClr val="bg1"/>
              </a:solidFill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614602" y="5018294"/>
            <a:ext cx="2524839" cy="650558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vert="horz" lIns="68580" tIns="34290" rIns="68580" bIns="34290" rtlCol="0">
            <a:normAutofit fontScale="775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14313" indent="-214313">
              <a:buFont typeface="Arial" panose="020B0604020202020204" pitchFamily="34" charset="0"/>
              <a:buChar char="•"/>
            </a:pPr>
            <a:r>
              <a:rPr lang="en-ZA" sz="1200" b="1" dirty="0">
                <a:solidFill>
                  <a:schemeClr val="bg1"/>
                </a:solidFill>
              </a:rPr>
              <a:t>Accountability function using this approach was directly pinned to the facility Operational Manager, Supervisor, Programme Manager concerned, Supporting Partners and Sub District Manager. 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ZA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57038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4" grpId="0" build="p" animBg="1"/>
      <p:bldP spid="15" grpId="0" uiExpand="1" build="p" animBg="1"/>
      <p:bldP spid="16" grpId="0" build="p" animBg="1"/>
      <p:bldP spid="17" grpId="0" uiExpand="1" build="p" animBg="1"/>
      <p:bldP spid="18" grpId="0" uiExpand="1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57251"/>
            <a:ext cx="9144000" cy="441960"/>
          </a:xfrm>
        </p:spPr>
        <p:txBody>
          <a:bodyPr>
            <a:noAutofit/>
          </a:bodyPr>
          <a:lstStyle/>
          <a:p>
            <a:pPr lvl="1" algn="ctr" rtl="0">
              <a:lnSpc>
                <a:spcPct val="90000"/>
              </a:lnSpc>
              <a:spcBef>
                <a:spcPct val="0"/>
              </a:spcBef>
            </a:pPr>
            <a:r>
              <a:rPr lang="en-ZA" sz="2250" b="1" dirty="0"/>
              <a:t/>
            </a:r>
            <a:br>
              <a:rPr lang="en-ZA" sz="2250" b="1" dirty="0"/>
            </a:br>
            <a:r>
              <a:rPr lang="en-ZA" sz="2250" b="1" dirty="0"/>
              <a:t/>
            </a:r>
            <a:br>
              <a:rPr lang="en-ZA" sz="2250" b="1" dirty="0"/>
            </a:br>
            <a:endParaRPr lang="en-ZA" sz="2250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2548" y="1676400"/>
            <a:ext cx="8698476" cy="3568064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1023937" y="2743200"/>
            <a:ext cx="3581400" cy="22402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250" b="1" dirty="0"/>
              <a:t>Sub District </a:t>
            </a:r>
          </a:p>
          <a:p>
            <a:pPr algn="ctr"/>
            <a:r>
              <a:rPr lang="en-ZA" sz="2250" b="1" dirty="0"/>
              <a:t>Average = 50.5% as against </a:t>
            </a:r>
            <a:r>
              <a:rPr lang="en-ZA" sz="2250" b="1" dirty="0">
                <a:solidFill>
                  <a:srgbClr val="FF0000"/>
                </a:solidFill>
              </a:rPr>
              <a:t>95%</a:t>
            </a:r>
            <a:r>
              <a:rPr lang="en-ZA" sz="2250" b="1" dirty="0"/>
              <a:t> Target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2971800" y="0"/>
            <a:ext cx="6153150" cy="77641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ZA" sz="2800" b="1" dirty="0" smtClean="0"/>
              <a:t>NEW APPROACH</a:t>
            </a:r>
          </a:p>
          <a:p>
            <a:r>
              <a:rPr lang="en-ZA" sz="2800" b="1" dirty="0" smtClean="0"/>
              <a:t>Significance </a:t>
            </a:r>
            <a:r>
              <a:rPr lang="en-ZA" sz="2800" b="1" dirty="0"/>
              <a:t>of clustering</a:t>
            </a:r>
            <a:endParaRPr lang="en-ZA" alt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2858118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0" y="857250"/>
          <a:ext cx="9144000" cy="5143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Oval 4"/>
          <p:cNvSpPr/>
          <p:nvPr/>
        </p:nvSpPr>
        <p:spPr>
          <a:xfrm>
            <a:off x="1790155" y="4747169"/>
            <a:ext cx="5552768" cy="1095068"/>
          </a:xfrm>
          <a:prstGeom prst="ellipse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350"/>
          </a:p>
        </p:txBody>
      </p:sp>
      <p:sp>
        <p:nvSpPr>
          <p:cNvPr id="7" name="Curved Up Arrow 6"/>
          <p:cNvSpPr/>
          <p:nvPr/>
        </p:nvSpPr>
        <p:spPr>
          <a:xfrm rot="14528786">
            <a:off x="7756831" y="3774788"/>
            <a:ext cx="1216742" cy="1186782"/>
          </a:xfrm>
          <a:prstGeom prst="curved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350">
              <a:solidFill>
                <a:schemeClr val="tx1"/>
              </a:solidFill>
            </a:endParaRPr>
          </a:p>
        </p:txBody>
      </p:sp>
      <p:sp>
        <p:nvSpPr>
          <p:cNvPr id="8" name="Curved Up Arrow 7"/>
          <p:cNvSpPr/>
          <p:nvPr/>
        </p:nvSpPr>
        <p:spPr>
          <a:xfrm rot="13948281">
            <a:off x="6562614" y="2140067"/>
            <a:ext cx="1560618" cy="1536027"/>
          </a:xfrm>
          <a:prstGeom prst="curved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350">
              <a:solidFill>
                <a:schemeClr val="tx1"/>
              </a:solidFill>
            </a:endParaRPr>
          </a:p>
        </p:txBody>
      </p:sp>
      <p:sp>
        <p:nvSpPr>
          <p:cNvPr id="9" name="Curved Up Arrow 8"/>
          <p:cNvSpPr/>
          <p:nvPr/>
        </p:nvSpPr>
        <p:spPr>
          <a:xfrm rot="13948281">
            <a:off x="5304253" y="944819"/>
            <a:ext cx="1447759" cy="1274745"/>
          </a:xfrm>
          <a:prstGeom prst="curved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350">
              <a:solidFill>
                <a:schemeClr val="tx1"/>
              </a:solidFill>
            </a:endParaRPr>
          </a:p>
        </p:txBody>
      </p:sp>
      <p:sp>
        <p:nvSpPr>
          <p:cNvPr id="10" name="Curved Up Arrow 9"/>
          <p:cNvSpPr/>
          <p:nvPr/>
        </p:nvSpPr>
        <p:spPr>
          <a:xfrm rot="7506698">
            <a:off x="2209736" y="1275599"/>
            <a:ext cx="1493895" cy="1156375"/>
          </a:xfrm>
          <a:prstGeom prst="curvedUpArrow">
            <a:avLst>
              <a:gd name="adj1" fmla="val 27954"/>
              <a:gd name="adj2" fmla="val 50000"/>
              <a:gd name="adj3" fmla="val 25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350">
              <a:solidFill>
                <a:schemeClr val="tx1"/>
              </a:solidFill>
            </a:endParaRPr>
          </a:p>
        </p:txBody>
      </p:sp>
      <p:sp>
        <p:nvSpPr>
          <p:cNvPr id="11" name="Curved Up Arrow 10"/>
          <p:cNvSpPr/>
          <p:nvPr/>
        </p:nvSpPr>
        <p:spPr>
          <a:xfrm rot="7157736">
            <a:off x="999906" y="2557377"/>
            <a:ext cx="1589860" cy="1282853"/>
          </a:xfrm>
          <a:prstGeom prst="curved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350">
              <a:solidFill>
                <a:schemeClr val="tx1"/>
              </a:solidFill>
            </a:endParaRPr>
          </a:p>
        </p:txBody>
      </p:sp>
      <p:sp>
        <p:nvSpPr>
          <p:cNvPr id="12" name="Curved Up Arrow 11"/>
          <p:cNvSpPr/>
          <p:nvPr/>
        </p:nvSpPr>
        <p:spPr>
          <a:xfrm rot="6984763">
            <a:off x="-63616" y="3892799"/>
            <a:ext cx="1562622" cy="1322112"/>
          </a:xfrm>
          <a:prstGeom prst="curved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350">
              <a:solidFill>
                <a:schemeClr val="tx1"/>
              </a:solidFill>
            </a:endParaRPr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2971800" y="0"/>
            <a:ext cx="6153150" cy="776415"/>
          </a:xfrm>
        </p:spPr>
        <p:txBody>
          <a:bodyPr/>
          <a:lstStyle/>
          <a:p>
            <a:r>
              <a:rPr lang="en-ZA" sz="2800" b="1" dirty="0"/>
              <a:t>Hierarchy of accountability and feedback loop</a:t>
            </a:r>
            <a:endParaRPr lang="en-ZA" alt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3421114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925" y="1295400"/>
            <a:ext cx="5943600" cy="44577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124200" y="0"/>
            <a:ext cx="6019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2800" b="1" dirty="0"/>
              <a:t>Interaction with available information</a:t>
            </a:r>
          </a:p>
          <a:p>
            <a:pPr algn="ctr"/>
            <a:r>
              <a:rPr lang="en-ZA" sz="2800" b="1" dirty="0" smtClean="0"/>
              <a:t> during Performance review sessions</a:t>
            </a:r>
            <a:endParaRPr lang="en-ZA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09599" y="1295401"/>
            <a:ext cx="2600325" cy="46935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ZA" sz="1300" b="1" dirty="0" smtClean="0"/>
              <a:t>It is through using information that: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ZA" sz="1300" b="1" dirty="0" smtClean="0"/>
              <a:t>Resource allocation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ZA" sz="1300" b="1" dirty="0" smtClean="0"/>
              <a:t>Information driven activities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ZA" sz="1300" b="1" dirty="0" smtClean="0"/>
              <a:t>Visits informed by information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ZA" sz="1300" b="1" dirty="0" smtClean="0"/>
              <a:t>Intervention done at the beginning of care rather than later (prevention focussed approach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ZA" sz="1300" b="1" dirty="0" smtClean="0"/>
              <a:t>It is through using information that we can begin to understand the importance of integration. (Hosp with PHC, Supporting Partners and Governance Structures)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ZA" sz="1300" b="1" dirty="0"/>
              <a:t>Skills Gap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ZA" sz="1300" b="1" dirty="0"/>
              <a:t>Training </a:t>
            </a:r>
            <a:r>
              <a:rPr lang="en-ZA" sz="1300" b="1" dirty="0" smtClean="0"/>
              <a:t>Needs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ZA" sz="1300" b="1" dirty="0"/>
          </a:p>
        </p:txBody>
      </p:sp>
    </p:spTree>
    <p:extLst>
      <p:ext uri="{BB962C8B-B14F-4D97-AF65-F5344CB8AC3E}">
        <p14:creationId xmlns:p14="http://schemas.microsoft.com/office/powerpoint/2010/main" val="3382359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24200" y="85998"/>
            <a:ext cx="6006830" cy="978565"/>
          </a:xfrm>
        </p:spPr>
        <p:txBody>
          <a:bodyPr/>
          <a:lstStyle/>
          <a:p>
            <a:r>
              <a:rPr lang="en-ZA" dirty="0" smtClean="0"/>
              <a:t>Success Stories</a:t>
            </a:r>
            <a:r>
              <a:rPr lang="en-US" dirty="0"/>
              <a:t/>
            </a:r>
            <a:br>
              <a:rPr lang="en-US" dirty="0"/>
            </a:b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ZA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87" y="1270799"/>
            <a:ext cx="4463231" cy="4596601"/>
          </a:xfrm>
          <a:prstGeom prst="rect">
            <a:avLst/>
          </a:prstGeom>
        </p:spPr>
      </p:pic>
      <p:sp>
        <p:nvSpPr>
          <p:cNvPr id="5" name="Plus 4"/>
          <p:cNvSpPr/>
          <p:nvPr/>
        </p:nvSpPr>
        <p:spPr>
          <a:xfrm>
            <a:off x="4343400" y="2715546"/>
            <a:ext cx="1478526" cy="2079523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35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4932" y="1270799"/>
            <a:ext cx="3414958" cy="4596601"/>
          </a:xfrm>
          <a:prstGeom prst="rect">
            <a:avLst/>
          </a:prstGeom>
        </p:spPr>
      </p:pic>
      <p:sp>
        <p:nvSpPr>
          <p:cNvPr id="7" name="Oval Callout 6"/>
          <p:cNvSpPr/>
          <p:nvPr/>
        </p:nvSpPr>
        <p:spPr>
          <a:xfrm>
            <a:off x="5547496" y="1927365"/>
            <a:ext cx="991325" cy="855821"/>
          </a:xfrm>
          <a:prstGeom prst="wedgeEllipseCallout">
            <a:avLst>
              <a:gd name="adj1" fmla="val 28132"/>
              <a:gd name="adj2" fmla="val 8892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350" b="1" dirty="0"/>
              <a:t>Record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7926243" y="1996929"/>
            <a:ext cx="921951" cy="786257"/>
          </a:xfrm>
          <a:prstGeom prst="wedgeEllipseCallout">
            <a:avLst>
              <a:gd name="adj1" fmla="val -203256"/>
              <a:gd name="adj2" fmla="val 9320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350" b="1" dirty="0"/>
              <a:t>count</a:t>
            </a:r>
          </a:p>
        </p:txBody>
      </p:sp>
      <p:sp>
        <p:nvSpPr>
          <p:cNvPr id="9" name="Equal 8"/>
          <p:cNvSpPr/>
          <p:nvPr/>
        </p:nvSpPr>
        <p:spPr>
          <a:xfrm>
            <a:off x="7005562" y="3800273"/>
            <a:ext cx="823874" cy="65532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350">
              <a:solidFill>
                <a:schemeClr val="tx1"/>
              </a:solidFill>
            </a:endParaRPr>
          </a:p>
        </p:txBody>
      </p:sp>
      <p:sp>
        <p:nvSpPr>
          <p:cNvPr id="10" name="Plus 9"/>
          <p:cNvSpPr/>
          <p:nvPr/>
        </p:nvSpPr>
        <p:spPr>
          <a:xfrm>
            <a:off x="6797422" y="2054333"/>
            <a:ext cx="411926" cy="827609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350"/>
          </a:p>
        </p:txBody>
      </p:sp>
      <p:sp>
        <p:nvSpPr>
          <p:cNvPr id="11" name="Flowchart: Process 10"/>
          <p:cNvSpPr/>
          <p:nvPr/>
        </p:nvSpPr>
        <p:spPr>
          <a:xfrm>
            <a:off x="5930762" y="4699332"/>
            <a:ext cx="2843297" cy="923741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250" b="1" dirty="0"/>
              <a:t>Accurate Reporting</a:t>
            </a:r>
          </a:p>
        </p:txBody>
      </p:sp>
    </p:spTree>
    <p:extLst>
      <p:ext uri="{BB962C8B-B14F-4D97-AF65-F5344CB8AC3E}">
        <p14:creationId xmlns:p14="http://schemas.microsoft.com/office/powerpoint/2010/main" val="827798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24200" y="19050"/>
            <a:ext cx="5986462" cy="1123950"/>
          </a:xfrm>
        </p:spPr>
        <p:txBody>
          <a:bodyPr/>
          <a:lstStyle/>
          <a:p>
            <a:r>
              <a:rPr lang="en-ZA" sz="3800" b="1" dirty="0" smtClean="0"/>
              <a:t>Computerised Patient </a:t>
            </a:r>
            <a:r>
              <a:rPr lang="en-ZA" sz="3800" b="1" dirty="0"/>
              <a:t>information systems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295400"/>
            <a:ext cx="8348662" cy="4419600"/>
          </a:xfrm>
        </p:spPr>
        <p:txBody>
          <a:bodyPr/>
          <a:lstStyle/>
          <a:p>
            <a:r>
              <a:rPr lang="en-ZA" sz="2000" dirty="0" smtClean="0"/>
              <a:t>Enabling conditions for implementation:</a:t>
            </a:r>
          </a:p>
          <a:p>
            <a:pPr lvl="1"/>
            <a:r>
              <a:rPr lang="en-ZA" sz="2000" dirty="0" smtClean="0"/>
              <a:t>Computer</a:t>
            </a:r>
          </a:p>
          <a:p>
            <a:pPr lvl="1"/>
            <a:r>
              <a:rPr lang="en-ZA" sz="2000" dirty="0" smtClean="0"/>
              <a:t>Printer</a:t>
            </a:r>
          </a:p>
          <a:p>
            <a:pPr lvl="1"/>
            <a:r>
              <a:rPr lang="en-ZA" sz="2000" dirty="0" smtClean="0"/>
              <a:t>Data Capturer</a:t>
            </a:r>
          </a:p>
          <a:p>
            <a:pPr lvl="1"/>
            <a:r>
              <a:rPr lang="en-ZA" sz="2000" dirty="0" smtClean="0"/>
              <a:t>Training</a:t>
            </a:r>
          </a:p>
          <a:p>
            <a:pPr lvl="1"/>
            <a:r>
              <a:rPr lang="en-ZA" sz="2000" dirty="0"/>
              <a:t>C</a:t>
            </a:r>
            <a:r>
              <a:rPr lang="en-ZA" sz="2000" dirty="0" smtClean="0"/>
              <a:t>apturing</a:t>
            </a:r>
          </a:p>
          <a:p>
            <a:r>
              <a:rPr lang="en-ZA" sz="2000" dirty="0"/>
              <a:t>Signing off of ART </a:t>
            </a:r>
            <a:r>
              <a:rPr lang="en-ZA" sz="2000" dirty="0" smtClean="0"/>
              <a:t>Registers</a:t>
            </a:r>
          </a:p>
          <a:p>
            <a:r>
              <a:rPr lang="en-ZA" sz="2000" dirty="0" smtClean="0"/>
              <a:t>Future plans: Comp PIS</a:t>
            </a:r>
          </a:p>
          <a:p>
            <a:pPr lvl="1"/>
            <a:r>
              <a:rPr lang="en-ZA" sz="2000" dirty="0" smtClean="0"/>
              <a:t>Reducing waiting times</a:t>
            </a:r>
          </a:p>
          <a:p>
            <a:pPr lvl="1"/>
            <a:r>
              <a:rPr lang="en-ZA" sz="1600" dirty="0" smtClean="0"/>
              <a:t>Access to Patient clinical history records</a:t>
            </a:r>
          </a:p>
          <a:p>
            <a:pPr lvl="1"/>
            <a:r>
              <a:rPr lang="en-ZA" sz="1600" dirty="0" smtClean="0"/>
              <a:t>Managing patient flow in facility</a:t>
            </a:r>
          </a:p>
          <a:p>
            <a:pPr lvl="1"/>
            <a:r>
              <a:rPr lang="en-ZA" sz="1600" dirty="0" smtClean="0"/>
              <a:t>Efficiency in services rendered</a:t>
            </a:r>
          </a:p>
          <a:p>
            <a:r>
              <a:rPr lang="en-ZA" sz="2000" dirty="0" smtClean="0"/>
              <a:t>Thus resulting on improved patient satisfaction</a:t>
            </a:r>
            <a:endParaRPr lang="en-ZA" sz="2000" dirty="0"/>
          </a:p>
        </p:txBody>
      </p:sp>
    </p:spTree>
    <p:extLst>
      <p:ext uri="{BB962C8B-B14F-4D97-AF65-F5344CB8AC3E}">
        <p14:creationId xmlns:p14="http://schemas.microsoft.com/office/powerpoint/2010/main" val="6255976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7999" y="21076"/>
            <a:ext cx="6066817" cy="1045723"/>
          </a:xfrm>
        </p:spPr>
        <p:txBody>
          <a:bodyPr/>
          <a:lstStyle/>
          <a:p>
            <a:r>
              <a:rPr lang="en-ZA" dirty="0" smtClean="0"/>
              <a:t>In Conclusion……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4984" y="1219200"/>
            <a:ext cx="8429016" cy="4495800"/>
          </a:xfrm>
        </p:spPr>
        <p:txBody>
          <a:bodyPr/>
          <a:lstStyle/>
          <a:p>
            <a:r>
              <a:rPr lang="en-ZA" sz="2300" dirty="0" smtClean="0"/>
              <a:t>Going Green</a:t>
            </a:r>
          </a:p>
          <a:p>
            <a:pPr lvl="1"/>
            <a:r>
              <a:rPr lang="en-ZA" sz="2000" dirty="0" smtClean="0"/>
              <a:t>Correct understanding of what is happening at facility level being informed by data.</a:t>
            </a:r>
          </a:p>
          <a:p>
            <a:pPr lvl="1"/>
            <a:r>
              <a:rPr lang="en-ZA" sz="2000" dirty="0" smtClean="0"/>
              <a:t>Should not come at the expense of quality of care.</a:t>
            </a:r>
          </a:p>
          <a:p>
            <a:pPr lvl="1"/>
            <a:r>
              <a:rPr lang="en-ZA" sz="2000" dirty="0" smtClean="0"/>
              <a:t>Aligning Strategic Plans with OP and PMDS Model</a:t>
            </a:r>
          </a:p>
          <a:p>
            <a:pPr lvl="1"/>
            <a:r>
              <a:rPr lang="en-ZA" sz="2000" dirty="0" smtClean="0"/>
              <a:t>Involving governance structures on information use in order to promote health.</a:t>
            </a:r>
          </a:p>
          <a:p>
            <a:pPr algn="ctr"/>
            <a:r>
              <a:rPr lang="en-ZA" sz="2500" b="1" dirty="0" smtClean="0"/>
              <a:t>Health information management and use thereof must always be the driving force behind improving health outputs without compromising the Quality of Care</a:t>
            </a:r>
            <a:r>
              <a:rPr lang="en-ZA" sz="2500" dirty="0" smtClean="0"/>
              <a:t>.</a:t>
            </a:r>
          </a:p>
          <a:p>
            <a:pPr marL="0" indent="0">
              <a:buNone/>
            </a:pPr>
            <a:endParaRPr lang="en-ZA" sz="2300" dirty="0" smtClean="0"/>
          </a:p>
          <a:p>
            <a:endParaRPr lang="en-ZA" sz="2300" dirty="0" smtClean="0"/>
          </a:p>
          <a:p>
            <a:endParaRPr lang="en-ZA" sz="2300" dirty="0"/>
          </a:p>
        </p:txBody>
      </p:sp>
    </p:spTree>
    <p:extLst>
      <p:ext uri="{BB962C8B-B14F-4D97-AF65-F5344CB8AC3E}">
        <p14:creationId xmlns:p14="http://schemas.microsoft.com/office/powerpoint/2010/main" val="11559195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8393" y="1251136"/>
            <a:ext cx="6019800" cy="1039238"/>
          </a:xfrm>
        </p:spPr>
        <p:txBody>
          <a:bodyPr/>
          <a:lstStyle/>
          <a:p>
            <a:pPr algn="l"/>
            <a:r>
              <a:rPr lang="en-ZA" dirty="0" smtClean="0"/>
              <a:t>Acknowledgements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2362200"/>
            <a:ext cx="8229600" cy="3352800"/>
          </a:xfrm>
        </p:spPr>
        <p:txBody>
          <a:bodyPr/>
          <a:lstStyle/>
          <a:p>
            <a:pPr marL="0" indent="0" algn="ctr">
              <a:buNone/>
            </a:pPr>
            <a:r>
              <a:rPr lang="en-ZA" sz="2000" b="1" dirty="0" smtClean="0"/>
              <a:t>Supporting partners for </a:t>
            </a:r>
            <a:r>
              <a:rPr lang="en-ZA" sz="2000" b="1" dirty="0" err="1" smtClean="0"/>
              <a:t>Amathole</a:t>
            </a:r>
            <a:r>
              <a:rPr lang="en-ZA" sz="2000" b="1" dirty="0" smtClean="0"/>
              <a:t> </a:t>
            </a:r>
            <a:r>
              <a:rPr lang="en-ZA" sz="2000" b="1" dirty="0"/>
              <a:t>Health </a:t>
            </a:r>
            <a:r>
              <a:rPr lang="en-ZA" sz="2000" b="1" dirty="0" smtClean="0"/>
              <a:t>District.</a:t>
            </a:r>
          </a:p>
          <a:p>
            <a:pPr marL="0" indent="0" algn="ctr">
              <a:buNone/>
            </a:pPr>
            <a:r>
              <a:rPr lang="en-ZA" sz="2000" b="1" dirty="0" smtClean="0"/>
              <a:t>Amathole District Management Team</a:t>
            </a:r>
            <a:endParaRPr lang="en-ZA" sz="2000" dirty="0"/>
          </a:p>
          <a:p>
            <a:pPr marL="0" indent="0" algn="ctr">
              <a:buNone/>
            </a:pPr>
            <a:r>
              <a:rPr lang="en-ZA" sz="2000" b="1" dirty="0" smtClean="0"/>
              <a:t>A Word </a:t>
            </a:r>
            <a:r>
              <a:rPr lang="en-ZA" sz="2000" b="1" dirty="0"/>
              <a:t>of acknowledgement is </a:t>
            </a:r>
            <a:r>
              <a:rPr lang="en-ZA" sz="2000" b="1" dirty="0" smtClean="0"/>
              <a:t>further extended </a:t>
            </a:r>
            <a:r>
              <a:rPr lang="en-ZA" sz="2000" b="1" dirty="0"/>
              <a:t>to </a:t>
            </a:r>
            <a:r>
              <a:rPr lang="en-ZA" sz="2000" b="1" dirty="0" smtClean="0"/>
              <a:t>the whole </a:t>
            </a:r>
            <a:r>
              <a:rPr lang="en-ZA" sz="2000" b="1" dirty="0"/>
              <a:t>Team of implementers from </a:t>
            </a:r>
            <a:r>
              <a:rPr lang="en-ZA" sz="2000" b="1" dirty="0" smtClean="0"/>
              <a:t>all </a:t>
            </a:r>
            <a:r>
              <a:rPr lang="en-ZA" sz="2000" b="1" dirty="0"/>
              <a:t>Sub Districts of </a:t>
            </a:r>
            <a:r>
              <a:rPr lang="en-ZA" sz="2000" b="1" dirty="0" smtClean="0"/>
              <a:t>Amathole.</a:t>
            </a:r>
            <a:endParaRPr lang="en-ZA" sz="2000" b="1" dirty="0"/>
          </a:p>
        </p:txBody>
      </p:sp>
    </p:spTree>
    <p:extLst>
      <p:ext uri="{BB962C8B-B14F-4D97-AF65-F5344CB8AC3E}">
        <p14:creationId xmlns:p14="http://schemas.microsoft.com/office/powerpoint/2010/main" val="28190971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819400"/>
            <a:ext cx="8499764" cy="1143000"/>
          </a:xfrm>
        </p:spPr>
        <p:txBody>
          <a:bodyPr/>
          <a:lstStyle/>
          <a:p>
            <a:r>
              <a:rPr lang="en-ZA" dirty="0" smtClean="0"/>
              <a:t>END OF PRESENTATION</a:t>
            </a:r>
            <a:br>
              <a:rPr lang="en-ZA" dirty="0" smtClean="0"/>
            </a:br>
            <a:r>
              <a:rPr lang="en-ZA" dirty="0" smtClean="0"/>
              <a:t>THANK YOU!!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9635530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1027</TotalTime>
  <Words>786</Words>
  <Application>Microsoft Office PowerPoint</Application>
  <PresentationFormat>On-screen Show (4:3)</PresentationFormat>
  <Paragraphs>125</Paragraphs>
  <Slides>18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Times New Roman</vt:lpstr>
      <vt:lpstr>Office Theme</vt:lpstr>
      <vt:lpstr>Health Information Management  Systems   Foundation To Improve Programme Performance through  Measurable Performance Indicator Outputs  “Turning Green”</vt:lpstr>
      <vt:lpstr>Layout</vt:lpstr>
      <vt:lpstr>Background</vt:lpstr>
      <vt:lpstr>PowerPoint Presentation</vt:lpstr>
      <vt:lpstr>Traditional Approach</vt:lpstr>
      <vt:lpstr>Balancing needs, demands and resources</vt:lpstr>
      <vt:lpstr>Performance review organisation </vt:lpstr>
      <vt:lpstr>Performance review organisation </vt:lpstr>
      <vt:lpstr>PowerPoint Presentation</vt:lpstr>
      <vt:lpstr>PowerPoint Presentation</vt:lpstr>
      <vt:lpstr>  </vt:lpstr>
      <vt:lpstr>Hierarchy of accountability and feedback loop</vt:lpstr>
      <vt:lpstr>PowerPoint Presentation</vt:lpstr>
      <vt:lpstr>Success Stories </vt:lpstr>
      <vt:lpstr>Computerised Patient information systems</vt:lpstr>
      <vt:lpstr>In Conclusion……</vt:lpstr>
      <vt:lpstr>Acknowledgements</vt:lpstr>
      <vt:lpstr>END OF PRESENTATION THANK YOU!!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54112231</dc:creator>
  <cp:lastModifiedBy>Bukeka Hobo</cp:lastModifiedBy>
  <cp:revision>158</cp:revision>
  <dcterms:created xsi:type="dcterms:W3CDTF">2013-11-14T07:37:03Z</dcterms:created>
  <dcterms:modified xsi:type="dcterms:W3CDTF">2015-09-15T14:07:12Z</dcterms:modified>
</cp:coreProperties>
</file>