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76" r:id="rId4"/>
    <p:sldId id="275" r:id="rId5"/>
    <p:sldId id="28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9" r:id="rId19"/>
    <p:sldId id="27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729" autoAdjust="0"/>
  </p:normalViewPr>
  <p:slideViewPr>
    <p:cSldViewPr snapToGrid="0" snapToObjects="1">
      <p:cViewPr varScale="1">
        <p:scale>
          <a:sx n="47" d="100"/>
          <a:sy n="47" d="100"/>
        </p:scale>
        <p:origin x="-1282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04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7492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33925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35616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74655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83454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30028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25064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0536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01278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4EF6776-A4B7-1C4D-B1F9-2B9029E89AE3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862CD-2CE4-D846-9F15-15300DCE1B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6802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180" y="1412384"/>
            <a:ext cx="8013659" cy="5255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8076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90080"/>
            <a:ext cx="7772400" cy="4123113"/>
          </a:xfrm>
        </p:spPr>
        <p:txBody>
          <a:bodyPr>
            <a:normAutofit/>
          </a:bodyPr>
          <a:lstStyle/>
          <a:p>
            <a:pPr algn="l"/>
            <a:r>
              <a:rPr lang="en-US" b="1" i="1" dirty="0" smtClean="0">
                <a:solidFill>
                  <a:schemeClr val="tx1"/>
                </a:solidFill>
              </a:rPr>
              <a:t>CALIBRATION OF THE PPTICRM: </a:t>
            </a:r>
            <a:br>
              <a:rPr lang="en-US" b="1" i="1" dirty="0" smtClean="0">
                <a:solidFill>
                  <a:schemeClr val="tx1"/>
                </a:solidFill>
              </a:rPr>
            </a:br>
            <a:r>
              <a:rPr lang="en-US" b="1" i="1" dirty="0" smtClean="0">
                <a:solidFill>
                  <a:schemeClr val="tx1"/>
                </a:solidFill>
              </a:rPr>
              <a:t>COMPONENT 5; Sub Components 18 - 20</a:t>
            </a:r>
            <a:br>
              <a:rPr lang="en-US" b="1" i="1" dirty="0" smtClean="0">
                <a:solidFill>
                  <a:schemeClr val="tx1"/>
                </a:solidFill>
              </a:rPr>
            </a:br>
            <a:r>
              <a:rPr lang="en-US" b="1" i="1" dirty="0" smtClean="0">
                <a:solidFill>
                  <a:schemeClr val="tx1"/>
                </a:solidFill>
              </a:rPr>
              <a:t/>
            </a:r>
            <a:br>
              <a:rPr lang="en-US" b="1" i="1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DATE					:	16 SEPTEMBER 2015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VENUE				:	BIRCHWOOD HOTEL PRESENTED BY	: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	Ratsietsi MAKUA</a:t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695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BACKGROUND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STATE OF AFFAIRS BEFORE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Cleaning programs unavailable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Unavailability of tools of trade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Poor record keeping (</a:t>
            </a:r>
            <a:r>
              <a:rPr lang="en-US" sz="2400" i="1" dirty="0" smtClean="0"/>
              <a:t>i.r.o. </a:t>
            </a:r>
            <a:r>
              <a:rPr lang="en-US" sz="2400" dirty="0" smtClean="0"/>
              <a:t>evidence of training)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Poor M &amp; 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No water reservoirs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No waste cages (lockable/controlled access)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SCM limitations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</a:t>
            </a:r>
            <a:r>
              <a:rPr lang="en-US" sz="2400" dirty="0" smtClean="0"/>
              <a:t>nsecure facilities/property/assets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Difficulties in obtaining SLAs (security/waste management)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No facility lay-out plans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Fire drills not periodically conducted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Delays with servicing of fire-fighting equipment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600" y="872630"/>
            <a:ext cx="8013659" cy="427001"/>
          </a:xfrm>
        </p:spPr>
        <p:txBody>
          <a:bodyPr>
            <a:noAutofit/>
          </a:bodyPr>
          <a:lstStyle/>
          <a:p>
            <a:r>
              <a:rPr lang="en-US" b="1" i="1" dirty="0" smtClean="0">
                <a:solidFill>
                  <a:schemeClr val="tx1"/>
                </a:solidFill>
              </a:rPr>
              <a:t>SWOT ANALYSIS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467" y="1259101"/>
            <a:ext cx="8619057" cy="540866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9137973"/>
              </p:ext>
            </p:extLst>
          </p:nvPr>
        </p:nvGraphicFramePr>
        <p:xfrm>
          <a:off x="401780" y="1396998"/>
          <a:ext cx="8346434" cy="5087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3217"/>
                <a:gridCol w="4173217"/>
              </a:tblGrid>
              <a:tr h="2923524">
                <a:tc>
                  <a:txBody>
                    <a:bodyPr/>
                    <a:lstStyle/>
                    <a:p>
                      <a:pPr algn="l"/>
                      <a:r>
                        <a:rPr lang="en-ZA" sz="2800" i="1" dirty="0" smtClean="0">
                          <a:solidFill>
                            <a:schemeClr val="tx1"/>
                          </a:solidFill>
                        </a:rPr>
                        <a:t>STRENGTHS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ZA" sz="2000" dirty="0" smtClean="0">
                          <a:solidFill>
                            <a:schemeClr val="tx1"/>
                          </a:solidFill>
                        </a:rPr>
                        <a:t>District</a:t>
                      </a:r>
                      <a:r>
                        <a:rPr lang="en-ZA" sz="2000" baseline="0" dirty="0" smtClean="0">
                          <a:solidFill>
                            <a:schemeClr val="tx1"/>
                          </a:solidFill>
                        </a:rPr>
                        <a:t> management commitment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ZA" sz="2000" baseline="0" dirty="0" smtClean="0">
                          <a:solidFill>
                            <a:schemeClr val="tx1"/>
                          </a:solidFill>
                        </a:rPr>
                        <a:t>Willingness of staff to participate</a:t>
                      </a:r>
                    </a:p>
                    <a:p>
                      <a:pPr marL="342900" marR="0" indent="-3429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ZA" sz="2000" b="1" dirty="0" smtClean="0">
                          <a:solidFill>
                            <a:schemeClr val="tx1"/>
                          </a:solidFill>
                        </a:rPr>
                        <a:t>Majority of facilities are in sound structural state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ZA" sz="20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ZA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ZA" sz="2800" i="1" dirty="0" smtClean="0">
                          <a:solidFill>
                            <a:schemeClr val="tx1"/>
                          </a:solidFill>
                        </a:rPr>
                        <a:t>WEAKNESSES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dirty="0" smtClean="0">
                          <a:solidFill>
                            <a:schemeClr val="tx1"/>
                          </a:solidFill>
                        </a:rPr>
                        <a:t>Structural</a:t>
                      </a:r>
                      <a:r>
                        <a:rPr lang="en-ZA" sz="2000" baseline="0" dirty="0" smtClean="0">
                          <a:solidFill>
                            <a:schemeClr val="tx1"/>
                          </a:solidFill>
                        </a:rPr>
                        <a:t> limitations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aseline="0" dirty="0" smtClean="0">
                          <a:solidFill>
                            <a:schemeClr val="tx1"/>
                          </a:solidFill>
                        </a:rPr>
                        <a:t>Lack of insight from staff re: processes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="1" dirty="0" smtClean="0">
                          <a:solidFill>
                            <a:schemeClr val="tx1"/>
                          </a:solidFill>
                        </a:rPr>
                        <a:t>Lack of sustenance 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="1" dirty="0" smtClean="0">
                          <a:solidFill>
                            <a:schemeClr val="tx1"/>
                          </a:solidFill>
                        </a:rPr>
                        <a:t>Supervision</a:t>
                      </a:r>
                      <a:r>
                        <a:rPr lang="en-ZA" sz="2000" b="1" baseline="0" dirty="0" smtClean="0">
                          <a:solidFill>
                            <a:schemeClr val="tx1"/>
                          </a:solidFill>
                        </a:rPr>
                        <a:t> i</a:t>
                      </a:r>
                      <a:r>
                        <a:rPr lang="en-ZA" sz="2000" b="1" dirty="0" smtClean="0">
                          <a:solidFill>
                            <a:schemeClr val="tx1"/>
                          </a:solidFill>
                        </a:rPr>
                        <a:t>nadequacies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="1" dirty="0" smtClean="0">
                          <a:solidFill>
                            <a:schemeClr val="tx1"/>
                          </a:solidFill>
                        </a:rPr>
                        <a:t>Limitations with SCM processes (TAT)</a:t>
                      </a:r>
                    </a:p>
                  </a:txBody>
                  <a:tcPr/>
                </a:tc>
              </a:tr>
              <a:tr h="2080278">
                <a:tc>
                  <a:txBody>
                    <a:bodyPr/>
                    <a:lstStyle/>
                    <a:p>
                      <a:pPr algn="l"/>
                      <a:r>
                        <a:rPr lang="en-ZA" sz="2800" b="1" i="1" dirty="0" smtClean="0"/>
                        <a:t>OPPORTUNITIES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ZA" b="1" dirty="0" smtClean="0"/>
                        <a:t>Partners’ support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ZA" b="1" dirty="0" smtClean="0">
                          <a:solidFill>
                            <a:schemeClr val="tx1"/>
                          </a:solidFill>
                        </a:rPr>
                        <a:t>Community support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ZA" b="1" dirty="0" smtClean="0">
                          <a:solidFill>
                            <a:schemeClr val="tx1"/>
                          </a:solidFill>
                        </a:rPr>
                        <a:t>Meaning</a:t>
                      </a:r>
                      <a:r>
                        <a:rPr lang="en-ZA" b="1" baseline="0" dirty="0" smtClean="0">
                          <a:solidFill>
                            <a:schemeClr val="tx1"/>
                          </a:solidFill>
                        </a:rPr>
                        <a:t> collaboration with Local Municipality</a:t>
                      </a:r>
                      <a:endParaRPr lang="en-ZA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endParaRPr lang="en-ZA" b="1" dirty="0" smtClean="0"/>
                    </a:p>
                    <a:p>
                      <a:pPr algn="l"/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ZA" sz="2800" b="1" i="1" dirty="0" smtClean="0">
                          <a:solidFill>
                            <a:schemeClr val="tx1"/>
                          </a:solidFill>
                        </a:rPr>
                        <a:t>THREATS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="1" i="0" dirty="0" smtClean="0">
                          <a:solidFill>
                            <a:schemeClr val="tx1"/>
                          </a:solidFill>
                        </a:rPr>
                        <a:t>Acts of vandalism</a:t>
                      </a:r>
                      <a:r>
                        <a:rPr lang="en-ZA" sz="2000" b="1" i="0" baseline="0" dirty="0" smtClean="0">
                          <a:solidFill>
                            <a:schemeClr val="tx1"/>
                          </a:solidFill>
                        </a:rPr>
                        <a:t> (Palisade fences stolen)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ZA" sz="2000" b="1" i="0" baseline="0" dirty="0" smtClean="0">
                          <a:solidFill>
                            <a:schemeClr val="tx1"/>
                          </a:solidFill>
                        </a:rPr>
                        <a:t>Deviations from SLAs by companies (Waste Management/Security)</a:t>
                      </a:r>
                      <a:endParaRPr lang="en-ZA" sz="2000" b="1" i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6141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Component 5: Support Services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(Elements 126 – 131)</a:t>
            </a:r>
          </a:p>
          <a:p>
            <a:pPr marL="571500" indent="-571500">
              <a:buAutoNum type="romanLcParenR"/>
            </a:pPr>
            <a:r>
              <a:rPr lang="en-US" dirty="0" smtClean="0"/>
              <a:t>Sourced, </a:t>
            </a:r>
            <a:r>
              <a:rPr lang="en-US" dirty="0" smtClean="0">
                <a:solidFill>
                  <a:srgbClr val="FF0000"/>
                </a:solidFill>
              </a:rPr>
              <a:t>TRAINED*</a:t>
            </a:r>
            <a:r>
              <a:rPr lang="en-US" dirty="0" smtClean="0"/>
              <a:t> and allocated EPWP volunteers to augment on the few existing F/T cleaners </a:t>
            </a:r>
          </a:p>
          <a:p>
            <a:pPr marL="571500" indent="-571500">
              <a:buAutoNum type="romanLcParenR"/>
            </a:pPr>
            <a:r>
              <a:rPr lang="en-US" dirty="0" smtClean="0"/>
              <a:t>Developed an: </a:t>
            </a:r>
          </a:p>
          <a:p>
            <a:pPr marL="0" indent="0">
              <a:buNone/>
            </a:pPr>
            <a:r>
              <a:rPr lang="en-US" dirty="0">
                <a:sym typeface="Webdings"/>
              </a:rPr>
              <a:t>	</a:t>
            </a:r>
            <a:r>
              <a:rPr lang="en-US" dirty="0" smtClean="0">
                <a:sym typeface="Webdings"/>
              </a:rPr>
              <a:t>		</a:t>
            </a:r>
            <a:r>
              <a:rPr lang="en-US" dirty="0" smtClean="0">
                <a:solidFill>
                  <a:srgbClr val="0070C0"/>
                </a:solidFill>
                <a:sym typeface="Webdings"/>
              </a:rPr>
              <a:t></a:t>
            </a:r>
            <a:r>
              <a:rPr lang="en-US" dirty="0" smtClean="0"/>
              <a:t>individualised </a:t>
            </a:r>
            <a:r>
              <a:rPr lang="en-US" dirty="0" smtClean="0">
                <a:solidFill>
                  <a:srgbClr val="0070C0"/>
                </a:solidFill>
                <a:sym typeface="Webdings"/>
              </a:rPr>
              <a:t></a:t>
            </a:r>
            <a:endParaRPr lang="en-US" dirty="0" smtClean="0">
              <a:solidFill>
                <a:srgbClr val="0070C0"/>
              </a:solidFill>
            </a:endParaRPr>
          </a:p>
          <a:p>
            <a:pPr marL="571500" indent="-571500">
              <a:buNone/>
            </a:pPr>
            <a:r>
              <a:rPr lang="en-US" dirty="0" smtClean="0"/>
              <a:t>			</a:t>
            </a:r>
            <a:r>
              <a:rPr lang="en-US" dirty="0" smtClean="0">
                <a:solidFill>
                  <a:srgbClr val="7030A0"/>
                </a:solidFill>
                <a:sym typeface="Webdings"/>
              </a:rPr>
              <a:t></a:t>
            </a:r>
            <a:r>
              <a:rPr lang="en-US" dirty="0" smtClean="0">
                <a:sym typeface="Webdings"/>
              </a:rPr>
              <a:t>	</a:t>
            </a:r>
            <a:r>
              <a:rPr lang="en-US" dirty="0" smtClean="0"/>
              <a:t>action oriented &amp; </a:t>
            </a:r>
          </a:p>
          <a:p>
            <a:pPr marL="571500" indent="-571500">
              <a:buNone/>
            </a:pPr>
            <a:r>
              <a:rPr lang="en-US" dirty="0" smtClean="0"/>
              <a:t>			</a:t>
            </a:r>
            <a:r>
              <a:rPr lang="en-US" b="1" dirty="0" smtClean="0">
                <a:solidFill>
                  <a:srgbClr val="FF0000"/>
                </a:solidFill>
                <a:sym typeface="Wingdings 2"/>
              </a:rPr>
              <a:t></a:t>
            </a:r>
            <a:r>
              <a:rPr lang="en-US" dirty="0" smtClean="0">
                <a:sym typeface="Wingdings 2"/>
              </a:rPr>
              <a:t>  </a:t>
            </a:r>
            <a:r>
              <a:rPr lang="en-US" dirty="0" smtClean="0"/>
              <a:t>time specific cleaning </a:t>
            </a:r>
            <a:r>
              <a:rPr lang="en-US" dirty="0" err="1" smtClean="0"/>
              <a:t>programme</a:t>
            </a:r>
            <a:r>
              <a:rPr lang="en-US" dirty="0" smtClean="0"/>
              <a:t>, </a:t>
            </a:r>
          </a:p>
          <a:p>
            <a:pPr marL="571500" indent="-571500">
              <a:buNone/>
            </a:pPr>
            <a:r>
              <a:rPr lang="en-US" dirty="0"/>
              <a:t>	</a:t>
            </a:r>
            <a:r>
              <a:rPr lang="en-US" dirty="0" smtClean="0"/>
              <a:t>avoiding scheduling intense cleaning during peak times.</a:t>
            </a:r>
          </a:p>
          <a:p>
            <a:pPr marL="571500" indent="-571500">
              <a:buAutoNum type="romanLcParenR"/>
            </a:pPr>
            <a:r>
              <a:rPr lang="en-US" dirty="0" smtClean="0"/>
              <a:t>Regular in-service provided on cleaning techniques and adherence to IPC practices.</a:t>
            </a:r>
          </a:p>
          <a:p>
            <a:pPr marL="571500" indent="-571500">
              <a:buAutoNum type="romanLcParenR"/>
            </a:pPr>
            <a:r>
              <a:rPr lang="en-US" dirty="0" smtClean="0"/>
              <a:t>Consistent availability of tools of trade (scrubbing machines, applicators, polishes, sealants, brooms)</a:t>
            </a:r>
          </a:p>
          <a:p>
            <a:pPr marL="571500" indent="-571500">
              <a:buAutoNum type="romanLcParenR"/>
            </a:pPr>
            <a:r>
              <a:rPr lang="en-US" dirty="0" smtClean="0"/>
              <a:t>M &amp; E through actual inspections, walking the floors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587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43710"/>
            <a:ext cx="9143999" cy="1095024"/>
          </a:xfrm>
        </p:spPr>
        <p:txBody>
          <a:bodyPr>
            <a:normAutofit fontScale="90000"/>
          </a:bodyPr>
          <a:lstStyle/>
          <a:p>
            <a:pPr algn="r"/>
            <a:r>
              <a:rPr lang="en-ZA" sz="2400" dirty="0" smtClean="0">
                <a:solidFill>
                  <a:schemeClr val="tx1"/>
                </a:solidFill>
              </a:rPr>
              <a:t>Excellent Service Clinic</a:t>
            </a:r>
            <a:br>
              <a:rPr lang="en-ZA" sz="2400" dirty="0" smtClean="0">
                <a:solidFill>
                  <a:schemeClr val="tx1"/>
                </a:solidFill>
              </a:rPr>
            </a:br>
            <a:r>
              <a:rPr lang="en-ZA" sz="2400" dirty="0" smtClean="0">
                <a:solidFill>
                  <a:schemeClr val="tx1"/>
                </a:solidFill>
              </a:rPr>
              <a:t>Cleaning programme for: MAKUA SR</a:t>
            </a:r>
            <a:br>
              <a:rPr lang="en-ZA" sz="2400" dirty="0" smtClean="0">
                <a:solidFill>
                  <a:schemeClr val="tx1"/>
                </a:solidFill>
              </a:rPr>
            </a:br>
            <a:r>
              <a:rPr lang="en-ZA" sz="2400" dirty="0" smtClean="0">
                <a:solidFill>
                  <a:schemeClr val="tx1"/>
                </a:solidFill>
              </a:rPr>
              <a:t>Period : 01 July – 30 Sept 2015</a:t>
            </a:r>
            <a:endParaRPr lang="en-ZA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78174985"/>
              </p:ext>
            </p:extLst>
          </p:nvPr>
        </p:nvGraphicFramePr>
        <p:xfrm>
          <a:off x="115758" y="2971696"/>
          <a:ext cx="8904417" cy="3253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6536"/>
                <a:gridCol w="4657881"/>
              </a:tblGrid>
              <a:tr h="414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TIME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ACTIVITY</a:t>
                      </a:r>
                      <a:endParaRPr lang="en-Z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745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07h00 – 09:00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Damp dust emergency unit</a:t>
                      </a:r>
                      <a:endParaRPr lang="en-ZA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Clean and refill toilets* </a:t>
                      </a:r>
                      <a:endParaRPr lang="en-ZA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Refill water bottles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09:00 – 11:00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Block A Office Cleaning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11:00 – 12:00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Clean and refill toilets*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12:00 – 13:00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Lunch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13:00 – 14:00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Registry unit cleaning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14:00 – 16:00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Intense cleaning of the toilets, waiting areas*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  <a:tr h="248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Z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Z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329" marR="65329" marT="0" marB="0"/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06475" y="2971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ZA"/>
          </a:p>
        </p:txBody>
      </p:sp>
      <p:pic>
        <p:nvPicPr>
          <p:cNvPr id="2049" name="Picture 1" descr="GPG_Health_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13" y="1446974"/>
            <a:ext cx="3405363" cy="12566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89891" y="5591522"/>
            <a:ext cx="85561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Signed</a:t>
            </a:r>
            <a:r>
              <a:rPr lang="en-US" alt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Supervisor	:	_________________Date	:_____________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Signed:	Officer		:	_________________Date	:_____________</a:t>
            </a:r>
            <a:r>
              <a:rPr lang="en-ZA" altLang="en-US" sz="700" dirty="0"/>
              <a:t> </a:t>
            </a:r>
            <a:endParaRPr lang="en-ZA" altLang="en-US" sz="16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8232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180" y="1259101"/>
            <a:ext cx="8013659" cy="54086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 132) </a:t>
            </a:r>
            <a:endParaRPr lang="en-US" dirty="0" smtClean="0"/>
          </a:p>
          <a:p>
            <a:pPr marL="571500" indent="-571500">
              <a:buAutoNum type="romanLcParenR"/>
            </a:pPr>
            <a:r>
              <a:rPr lang="en-US" sz="2400" dirty="0" smtClean="0"/>
              <a:t>Water; basic commodity, Distr. Management’s responsibility</a:t>
            </a:r>
          </a:p>
          <a:p>
            <a:pPr marL="571500" indent="-571500">
              <a:buAutoNum type="romanLcParenR"/>
            </a:pPr>
            <a:r>
              <a:rPr lang="en-US" sz="2400" dirty="0" smtClean="0"/>
              <a:t>Installed functional back-up reservoirs</a:t>
            </a:r>
          </a:p>
          <a:p>
            <a:pPr marL="571500" indent="-571500">
              <a:buAutoNum type="romanLcParenR"/>
            </a:pPr>
            <a:r>
              <a:rPr lang="en-US" sz="2400" dirty="0" smtClean="0"/>
              <a:t>Weekly monitoring of the reservoir: intact, water quantity &amp; quality by ICR Champion(s)</a:t>
            </a:r>
          </a:p>
          <a:p>
            <a:pPr marL="571500" indent="-571500">
              <a:buAutoNum type="romanLcParenR"/>
            </a:pPr>
            <a:r>
              <a:rPr lang="en-US" sz="2400" dirty="0" smtClean="0"/>
              <a:t>Determined (min/max quantities) and then ordered and availed toilet papers, liquid hand-soap and paper towels.7</a:t>
            </a:r>
          </a:p>
          <a:p>
            <a:pPr marL="571500" indent="-571500">
              <a:buAutoNum type="romanLcParenR"/>
            </a:pPr>
            <a:r>
              <a:rPr lang="en-US" sz="2400" dirty="0" smtClean="0"/>
              <a:t>These consumables are made available in all areas (staff &amp; patients alike)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 descr="C:\Users\SOSH 3 CLINIC\Desktop\PPTICRM\Jojo Ta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4474" y="1412384"/>
            <a:ext cx="1636366" cy="18988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 132-134)</a:t>
            </a:r>
          </a:p>
          <a:p>
            <a:pPr marL="571500" indent="-571500">
              <a:buAutoNum type="romanLcParenR"/>
            </a:pPr>
            <a:r>
              <a:rPr lang="en-US" dirty="0" smtClean="0"/>
              <a:t>Ordered &amp; availed sanitary disposal bins with FUNCTIONAL LIDS in ALL APPROPRIATE AREAS</a:t>
            </a:r>
          </a:p>
          <a:p>
            <a:pPr marL="571500" indent="-571500">
              <a:buAutoNum type="romanLcParenR"/>
            </a:pPr>
            <a:r>
              <a:rPr lang="en-US" dirty="0" smtClean="0"/>
              <a:t>Ordered &amp; availed general waste bins with FUNCTIONAL LIDS in ALL STRATEGIC AREAS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Sanitary bins = Red Liner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General bins = Black Liner</a:t>
            </a:r>
          </a:p>
          <a:p>
            <a:pPr marL="571500" indent="-571500">
              <a:buAutoNum type="romanLcParenR"/>
            </a:pPr>
            <a:r>
              <a:rPr lang="en-US" dirty="0" smtClean="0"/>
              <a:t>Emptying of both bins x 2dly OR when ¾ Full</a:t>
            </a:r>
          </a:p>
          <a:p>
            <a:pPr marL="571500" indent="-571500">
              <a:buFont typeface="Arial"/>
              <a:buAutoNum type="romanLcParenR"/>
            </a:pPr>
            <a:r>
              <a:rPr lang="en-US" dirty="0" smtClean="0"/>
              <a:t>M &amp; E through actual inspections, walk the floors</a:t>
            </a:r>
          </a:p>
          <a:p>
            <a:pPr marL="571500" indent="-571500">
              <a:buNone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 135)</a:t>
            </a:r>
          </a:p>
          <a:p>
            <a:pPr marL="571500" indent="-571500">
              <a:buAutoNum type="romanLcParenR"/>
            </a:pPr>
            <a:r>
              <a:rPr lang="en-US" dirty="0" smtClean="0"/>
              <a:t>Daily inspection of functionality of all toilets conducted.</a:t>
            </a:r>
          </a:p>
          <a:p>
            <a:pPr marL="571500" indent="-571500">
              <a:buAutoNum type="romanLcParenR"/>
            </a:pPr>
            <a:r>
              <a:rPr lang="en-US" dirty="0" smtClean="0"/>
              <a:t>Non-functional toilets were promptly demarcated as “NOT WORKING- DO NOT USE”</a:t>
            </a:r>
          </a:p>
          <a:p>
            <a:pPr marL="571500" indent="-571500">
              <a:buAutoNum type="romanLcParenR"/>
            </a:pPr>
            <a:r>
              <a:rPr lang="en-US" dirty="0" smtClean="0"/>
              <a:t>Engaged Plumber(s) to attend to non-functioning ablution facilities at once.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 136-137)</a:t>
            </a:r>
          </a:p>
          <a:p>
            <a:pPr marL="571500" indent="-571500">
              <a:buFont typeface="Arial"/>
              <a:buAutoNum type="romanLcParenR"/>
            </a:pPr>
            <a:r>
              <a:rPr lang="en-US" dirty="0" smtClean="0"/>
              <a:t>Sourced, </a:t>
            </a:r>
            <a:r>
              <a:rPr lang="en-US" dirty="0" smtClean="0">
                <a:solidFill>
                  <a:srgbClr val="FF0000"/>
                </a:solidFill>
              </a:rPr>
              <a:t>TRAINED*</a:t>
            </a:r>
            <a:r>
              <a:rPr lang="en-US" dirty="0" smtClean="0"/>
              <a:t> and allocated EPWP volunteers to augment on the few existing F/T </a:t>
            </a:r>
            <a:r>
              <a:rPr lang="en-US" dirty="0" err="1" smtClean="0"/>
              <a:t>groundsmen</a:t>
            </a:r>
            <a:endParaRPr lang="en-US" dirty="0" smtClean="0"/>
          </a:p>
          <a:p>
            <a:pPr marL="571500" indent="-571500">
              <a:buAutoNum type="romanLcParenR"/>
            </a:pPr>
            <a:r>
              <a:rPr lang="en-US" dirty="0" smtClean="0"/>
              <a:t>Developed an individualised, action &amp; time specific grounds maintenance programme.</a:t>
            </a:r>
          </a:p>
          <a:p>
            <a:pPr marL="571500" indent="-571500">
              <a:buAutoNum type="romanLcParenR"/>
            </a:pPr>
            <a:r>
              <a:rPr lang="en-US" dirty="0" smtClean="0"/>
              <a:t>Provided an appropriate basic training on essential cleaning tasks and responsibilities.</a:t>
            </a:r>
          </a:p>
          <a:p>
            <a:pPr marL="571500" indent="-571500">
              <a:buAutoNum type="romanLcParenR"/>
            </a:pPr>
            <a:r>
              <a:rPr lang="en-US" dirty="0" smtClean="0"/>
              <a:t>Conducted regular in-service training</a:t>
            </a:r>
          </a:p>
          <a:p>
            <a:pPr marL="571500" indent="-571500">
              <a:buAutoNum type="romanLcParenR"/>
            </a:pPr>
            <a:r>
              <a:rPr lang="en-US" dirty="0" smtClean="0"/>
              <a:t>Ensured consistent availability of tools of trade</a:t>
            </a:r>
          </a:p>
          <a:p>
            <a:pPr marL="571500" indent="-571500">
              <a:buAutoNum type="romanLcParenR"/>
            </a:pPr>
            <a:r>
              <a:rPr lang="en-US" dirty="0" smtClean="0"/>
              <a:t>M &amp; E through actual inspections.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6" y="1412384"/>
            <a:ext cx="8757603" cy="525538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18: Hygiene &amp; </a:t>
            </a:r>
            <a:r>
              <a:rPr lang="en-US" dirty="0" smtClean="0"/>
              <a:t>						</a:t>
            </a:r>
            <a:r>
              <a:rPr lang="en-US" b="1" i="1" dirty="0" smtClean="0"/>
              <a:t>Cleanliness (Element 138-140)</a:t>
            </a:r>
          </a:p>
          <a:p>
            <a:pPr marL="571500" indent="-571500">
              <a:buAutoNum type="romanLcParenR"/>
            </a:pPr>
            <a:r>
              <a:rPr lang="en-US" sz="3000" dirty="0" smtClean="0"/>
              <a:t>Designated x 2 access controlled waste storage areas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000" dirty="0" smtClean="0"/>
              <a:t>ii) Obtained &amp; communicated SOPs x both to staff</a:t>
            </a:r>
          </a:p>
          <a:p>
            <a:pPr marL="571500" indent="-571500">
              <a:buNone/>
            </a:pPr>
            <a:r>
              <a:rPr lang="en-US" sz="3000" dirty="0" smtClean="0"/>
              <a:t>iii) Trained staff on waste segregation</a:t>
            </a:r>
          </a:p>
          <a:p>
            <a:pPr marL="571500" indent="-571500">
              <a:buNone/>
            </a:pPr>
            <a:r>
              <a:rPr lang="en-US" sz="3000" dirty="0" smtClean="0"/>
              <a:t>iv) Infection Prevention &amp; Control team inspected for compliance.  </a:t>
            </a:r>
          </a:p>
          <a:p>
            <a:pPr marL="571500" indent="-571500">
              <a:buNone/>
            </a:pPr>
            <a:r>
              <a:rPr lang="en-US" sz="3000" dirty="0" smtClean="0"/>
              <a:t>v) Obtained and enforced SLA with serv. </a:t>
            </a:r>
            <a:r>
              <a:rPr lang="en-US" sz="3000" dirty="0"/>
              <a:t>p</a:t>
            </a:r>
            <a:r>
              <a:rPr lang="en-US" sz="3000" dirty="0" smtClean="0"/>
              <a:t>roviders.</a:t>
            </a:r>
          </a:p>
          <a:p>
            <a:pPr marL="571500" indent="-571500">
              <a:buNone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2" descr="C:\Users\SOSH 3 CLINIC\Desktop\PPTICRM\General Wa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7180" y="2756848"/>
            <a:ext cx="2896080" cy="1108571"/>
          </a:xfrm>
          <a:prstGeom prst="rect">
            <a:avLst/>
          </a:prstGeom>
          <a:noFill/>
        </p:spPr>
      </p:pic>
      <p:pic>
        <p:nvPicPr>
          <p:cNvPr id="8" name="Picture 4" descr="C:\Users\SOSH 3 CLINIC\Desktop\PPTICRM\bio-harzadous  wast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3957" y="2756848"/>
            <a:ext cx="2497845" cy="1108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6" y="1412384"/>
            <a:ext cx="8757603" cy="52553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sz="2800" b="1" i="1" dirty="0" smtClean="0"/>
              <a:t>Sub-Component 19: Security (Element 141-144)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Requested installation of SAPS compliant perimeter fencing through district infrastructure manager. 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Spec included separate </a:t>
            </a:r>
            <a:r>
              <a:rPr lang="en-US" sz="2800" smtClean="0"/>
              <a:t>gates as well</a:t>
            </a:r>
            <a:endParaRPr lang="en-US" sz="2800" dirty="0" smtClean="0"/>
          </a:p>
          <a:p>
            <a:pPr marL="571500" indent="-571500">
              <a:buAutoNum type="romanLcParenR"/>
            </a:pPr>
            <a:r>
              <a:rPr lang="en-US" sz="2800" dirty="0" smtClean="0"/>
              <a:t>Fortnight inspections conducted with security. </a:t>
            </a:r>
            <a:endParaRPr lang="en-US" sz="2800" dirty="0"/>
          </a:p>
          <a:p>
            <a:pPr marL="571500" indent="-571500">
              <a:buAutoNum type="romanLcParenR"/>
            </a:pPr>
            <a:r>
              <a:rPr lang="en-US" sz="2800" dirty="0" smtClean="0"/>
              <a:t>Recorded, reported and acted on gaps</a:t>
            </a:r>
            <a:r>
              <a:rPr lang="en-US" dirty="0" smtClean="0"/>
              <a:t>.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6" y="4457700"/>
            <a:ext cx="8648751" cy="19926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616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6" y="1412384"/>
            <a:ext cx="8757603" cy="52553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19: Security (Element 145)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Signed security SLA was made available.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Contents made clearly understandable to managers. The latter are able to elaborate on what is covered.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Facility &amp; security personnel to equally have insight…..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“Safety &amp; Security” remains standing items during periodical facility meetings: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71500" indent="-57150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v) </a:t>
            </a:r>
            <a:r>
              <a:rPr lang="en-US" sz="2400" dirty="0" smtClean="0"/>
              <a:t>Role players made aware of what is expected from them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9491708"/>
              </p:ext>
            </p:extLst>
          </p:nvPr>
        </p:nvGraphicFramePr>
        <p:xfrm>
          <a:off x="386396" y="4927179"/>
          <a:ext cx="8634445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889"/>
                <a:gridCol w="1726889"/>
                <a:gridCol w="1726889"/>
                <a:gridCol w="1726889"/>
                <a:gridCol w="1726889"/>
              </a:tblGrid>
              <a:tr h="163436">
                <a:tc>
                  <a:txBody>
                    <a:bodyPr/>
                    <a:lstStyle/>
                    <a:p>
                      <a:r>
                        <a:rPr lang="en-ZA" dirty="0" smtClean="0"/>
                        <a:t>Challenges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Measurable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err="1" smtClean="0"/>
                        <a:t>Resp</a:t>
                      </a:r>
                      <a:r>
                        <a:rPr lang="en-ZA" baseline="0" dirty="0" smtClean="0"/>
                        <a:t> </a:t>
                      </a:r>
                      <a:r>
                        <a:rPr lang="en-ZA" dirty="0" smtClean="0"/>
                        <a:t>person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Time</a:t>
                      </a:r>
                      <a:r>
                        <a:rPr lang="en-ZA" baseline="0" dirty="0" smtClean="0"/>
                        <a:t> frame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Remarks</a:t>
                      </a:r>
                      <a:endParaRPr lang="en-ZA" dirty="0"/>
                    </a:p>
                  </a:txBody>
                  <a:tcPr/>
                </a:tc>
              </a:tr>
              <a:tr h="289654">
                <a:tc>
                  <a:txBody>
                    <a:bodyPr/>
                    <a:lstStyle/>
                    <a:p>
                      <a:r>
                        <a:rPr lang="en-ZA" dirty="0" smtClean="0"/>
                        <a:t>Specific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SMART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Name &amp;/or designation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Specific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Post</a:t>
                      </a:r>
                      <a:r>
                        <a:rPr lang="en-ZA" baseline="0" dirty="0" smtClean="0"/>
                        <a:t> set time frame</a:t>
                      </a:r>
                      <a:endParaRPr lang="en-Z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1413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6" y="1412384"/>
            <a:ext cx="8757603" cy="52553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19: Security (Element 146)</a:t>
            </a:r>
          </a:p>
          <a:p>
            <a:pPr marL="571500" indent="-571500">
              <a:buAutoNum type="romanLcParenR"/>
            </a:pPr>
            <a:r>
              <a:rPr lang="en-US" sz="2800" dirty="0" smtClean="0"/>
              <a:t>FUNCTIONAL sec equip were made available as per SLA……</a:t>
            </a:r>
          </a:p>
          <a:p>
            <a:pPr marL="0" indent="0" algn="ctr">
              <a:buNone/>
            </a:pPr>
            <a:r>
              <a:rPr lang="en-US" sz="2800" dirty="0" smtClean="0"/>
              <a:t>Dual responsibility: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800" dirty="0" smtClean="0"/>
              <a:t>ii) Periodical inspection </a:t>
            </a:r>
            <a:r>
              <a:rPr lang="en-US" sz="2800" dirty="0" smtClean="0">
                <a:sym typeface="Wingdings" panose="05000000000000000000" pitchFamily="2" charset="2"/>
              </a:rPr>
              <a:t></a:t>
            </a:r>
            <a:r>
              <a:rPr lang="en-US" sz="2800" dirty="0">
                <a:sym typeface="Wingdings" panose="05000000000000000000" pitchFamily="2" charset="2"/>
              </a:rPr>
              <a:t>r</a:t>
            </a:r>
            <a:r>
              <a:rPr lang="en-US" sz="2800" dirty="0" smtClean="0">
                <a:sym typeface="Wingdings" panose="05000000000000000000" pitchFamily="2" charset="2"/>
              </a:rPr>
              <a:t>ecord &amp; </a:t>
            </a:r>
            <a:r>
              <a:rPr lang="en-US" sz="2800" dirty="0">
                <a:sym typeface="Wingdings" panose="05000000000000000000" pitchFamily="2" charset="2"/>
              </a:rPr>
              <a:t>report deficiencies</a:t>
            </a:r>
            <a:r>
              <a:rPr lang="en-US" sz="2800" dirty="0" smtClean="0">
                <a:sym typeface="Wingdings" panose="05000000000000000000" pitchFamily="2" charset="2"/>
              </a:rPr>
              <a:t> </a:t>
            </a:r>
            <a:r>
              <a:rPr lang="en-US" sz="2800" dirty="0">
                <a:sym typeface="Wingdings" panose="05000000000000000000" pitchFamily="2" charset="2"/>
              </a:rPr>
              <a:t>corrective </a:t>
            </a:r>
            <a:r>
              <a:rPr lang="en-US" sz="2800" dirty="0" smtClean="0">
                <a:sym typeface="Wingdings" panose="05000000000000000000" pitchFamily="2" charset="2"/>
              </a:rPr>
              <a:t>action  escalate if non-compliant still.</a:t>
            </a:r>
            <a:endParaRPr lang="en-US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76111220"/>
              </p:ext>
            </p:extLst>
          </p:nvPr>
        </p:nvGraphicFramePr>
        <p:xfrm>
          <a:off x="527237" y="3282537"/>
          <a:ext cx="82296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ZA" dirty="0" smtClean="0"/>
                        <a:t>DISTRICT/SUB/FA</a:t>
                      </a:r>
                      <a:r>
                        <a:rPr lang="en-ZA" baseline="0" dirty="0" smtClean="0"/>
                        <a:t>CILITY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PROVIDER</a:t>
                      </a:r>
                      <a:endParaRPr lang="en-Z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ZA" dirty="0" smtClean="0"/>
                        <a:t>Gun Safe</a:t>
                      </a:r>
                    </a:p>
                    <a:p>
                      <a:r>
                        <a:rPr lang="en-ZA" dirty="0" smtClean="0"/>
                        <a:t>Table &amp; Chairs</a:t>
                      </a:r>
                    </a:p>
                    <a:p>
                      <a:r>
                        <a:rPr lang="en-ZA" dirty="0" smtClean="0"/>
                        <a:t>Bathrooms</a:t>
                      </a:r>
                    </a:p>
                    <a:p>
                      <a:r>
                        <a:rPr lang="en-ZA" dirty="0" smtClean="0"/>
                        <a:t>Telephone</a:t>
                      </a:r>
                    </a:p>
                    <a:p>
                      <a:r>
                        <a:rPr lang="en-ZA" dirty="0" smtClean="0"/>
                        <a:t>Adequate lighting</a:t>
                      </a:r>
                    </a:p>
                    <a:p>
                      <a:endParaRPr lang="en-Z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Torch (with spare batteries)</a:t>
                      </a:r>
                    </a:p>
                    <a:p>
                      <a:r>
                        <a:rPr lang="en-ZA" dirty="0" smtClean="0"/>
                        <a:t>Handcuffs</a:t>
                      </a:r>
                    </a:p>
                    <a:p>
                      <a:r>
                        <a:rPr lang="en-ZA" dirty="0" smtClean="0"/>
                        <a:t>Baton</a:t>
                      </a:r>
                    </a:p>
                    <a:p>
                      <a:r>
                        <a:rPr lang="en-ZA" dirty="0" smtClean="0"/>
                        <a:t>Pepper spray???</a:t>
                      </a:r>
                    </a:p>
                    <a:p>
                      <a:endParaRPr lang="en-ZA" dirty="0" smtClean="0"/>
                    </a:p>
                    <a:p>
                      <a:endParaRPr lang="en-Z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534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80" y="832100"/>
            <a:ext cx="8013659" cy="427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Component 5: Support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6" y="1412384"/>
            <a:ext cx="8757603" cy="525538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5.1	</a:t>
            </a:r>
            <a:r>
              <a:rPr lang="en-US" b="1" i="1" dirty="0" smtClean="0"/>
              <a:t>Sub-Component 19: Security (Element 147)</a:t>
            </a:r>
          </a:p>
          <a:p>
            <a:pPr marL="0" indent="0">
              <a:buNone/>
            </a:pPr>
            <a:r>
              <a:rPr lang="en-US" dirty="0" err="1" smtClean="0"/>
              <a:t>i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000" dirty="0" smtClean="0"/>
              <a:t>ii) Prohibited items are declared, logged in controlled register &amp; kept in lockable safe. </a:t>
            </a:r>
          </a:p>
          <a:p>
            <a:pPr marL="0" indent="0">
              <a:buNone/>
            </a:pPr>
            <a:r>
              <a:rPr lang="en-US" sz="3000" dirty="0" smtClean="0"/>
              <a:t>iii) Client keeps key.</a:t>
            </a:r>
          </a:p>
          <a:p>
            <a:pPr marL="0" indent="0">
              <a:buNone/>
            </a:pPr>
            <a:r>
              <a:rPr lang="en-US" sz="3000" dirty="0" smtClean="0"/>
              <a:t>iv) Periodical inspection </a:t>
            </a:r>
            <a:r>
              <a:rPr lang="en-US" sz="3000" dirty="0" smtClean="0">
                <a:sym typeface="Wingdings" panose="05000000000000000000" pitchFamily="2" charset="2"/>
              </a:rPr>
              <a:t>record &amp; report deficiencies corrective action  escalate if non-compliant </a:t>
            </a:r>
            <a:r>
              <a:rPr lang="en-US" dirty="0" smtClean="0">
                <a:sym typeface="Wingdings" panose="05000000000000000000" pitchFamily="2" charset="2"/>
              </a:rPr>
              <a:t>still.</a:t>
            </a:r>
            <a:endParaRPr lang="en-US" dirty="0" smtClean="0"/>
          </a:p>
          <a:p>
            <a:pPr marL="0" indent="0">
              <a:buNone/>
            </a:pPr>
            <a:endParaRPr lang="en-US" b="1" i="1" dirty="0" smtClean="0"/>
          </a:p>
          <a:p>
            <a:pPr marL="0" indent="0">
              <a:buNone/>
            </a:pPr>
            <a:endParaRPr lang="en-US" b="1" i="1" dirty="0" smtClean="0"/>
          </a:p>
          <a:p>
            <a:pPr marL="0" indent="0">
              <a:buNone/>
            </a:pPr>
            <a:endParaRPr lang="en-US" b="1" i="1" dirty="0" smtClean="0"/>
          </a:p>
          <a:p>
            <a:pPr marL="0" indent="0">
              <a:buNone/>
            </a:pPr>
            <a:endParaRPr lang="en-US" b="1" i="1" dirty="0" smtClean="0"/>
          </a:p>
          <a:p>
            <a:pPr marL="0" indent="0">
              <a:buNone/>
            </a:pPr>
            <a:endParaRPr lang="en-US" b="1" i="1" dirty="0" smtClean="0"/>
          </a:p>
        </p:txBody>
      </p:sp>
      <p:pic>
        <p:nvPicPr>
          <p:cNvPr id="1034" name="Picture 1" descr="https://encrypted-tbn2.gstatic.com/images?q=tbn:ANd9GcTWwpT5Bc_nFdK-g3DCWe3TlxYE4fiXcW-t3VAkeQJxxNMGmYuh2mnh9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8088" y="1995054"/>
            <a:ext cx="1208088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2" descr="https://encrypted-tbn0.gstatic.com/images?q=tbn:ANd9GcQqfcaQoZbb9rAt9S_biiKv0LvFFTOTEVtkkzDEaSS8pnomvIhoPnvdc9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6176" y="1995054"/>
            <a:ext cx="13589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3" descr="https://encrypted-tbn3.gstatic.com/images?q=tbn:ANd9GcSPLay6wFtBGCUEZaIOoygbm8cNCo7D6nsK5jXqIjtnMhGZnWuk_jAgq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5076" y="1995054"/>
            <a:ext cx="1184275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4" descr="https://encrypted-tbn0.gstatic.com/images?q=tbn:ANd9GcQYjpF-Hgm_Lj5is1remMzjwywYCbrw9QqwO8UPGqDq0zMocnzKpA4RY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9351" y="1995054"/>
            <a:ext cx="139065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7" descr="https://encrypted-tbn2.gstatic.com/images?q=tbn:ANd9GcSqnYmS8LTcUzseanrxE_9d5p-i7IPaqFaDMz3NGYtYQBma9IAokqsYG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1852" y="3044392"/>
            <a:ext cx="1120775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5" descr="https://encrypted-tbn3.gstatic.com/images?q=tbn:ANd9GcSTu6FQZL3eTIX1X_W0o_RKYnWqEo-ZYmtn0NFt4FcfxcniJCA8aYcNPH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08089" y="3028517"/>
            <a:ext cx="120808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6" descr="https://encrypted-tbn3.gstatic.com/images?q=tbn:ANd9GcRCehK7NwQ5kkg9laI4V__sGLbJtPh5-AjJ-RQ8jdx0ppbemvR0Tcj5A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16176" y="3044392"/>
            <a:ext cx="1144588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9" descr="https://encrypted-tbn1.gstatic.com/images?q=tbn:ANd9GcQkLesrMzzXTcJvxcvhCvnRKiOre6JlfBoprNp-WIHxYhAuPAI42puk_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99188" y="1995054"/>
            <a:ext cx="1271588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2" name="Picture 10" descr="https://encrypted-tbn0.gstatic.com/images?q=tbn:ANd9GcQLyW_M_FFWUitxPU88zxUiM72QpHiOOF_GzBPJ9BQYZo12enSD3uNtJ6k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60764" y="3044392"/>
            <a:ext cx="1081088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534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Component 5: Support Services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782" y="1259101"/>
            <a:ext cx="8619057" cy="54086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5.1</a:t>
            </a:r>
            <a:r>
              <a:rPr lang="en-US" sz="2800" dirty="0" smtClean="0"/>
              <a:t>	</a:t>
            </a:r>
            <a:r>
              <a:rPr lang="en-US" sz="2800" b="1" i="1" dirty="0" smtClean="0"/>
              <a:t>Sub-Component 20: Disaster Management 								(Element 148)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Certificates of compliance obtained (issued by local municipality after inspecting the facility’s compliance status)</a:t>
            </a:r>
          </a:p>
          <a:p>
            <a:pPr marL="571500" indent="-571500">
              <a:buAutoNum type="romanLcParenR"/>
            </a:pPr>
            <a:endParaRPr lang="en-US" sz="2200" dirty="0" smtClean="0"/>
          </a:p>
          <a:p>
            <a:pPr marL="571500" indent="-571500">
              <a:buAutoNum type="romanLcParenR"/>
            </a:pPr>
            <a:endParaRPr lang="en-US" sz="2200" dirty="0" smtClean="0"/>
          </a:p>
          <a:p>
            <a:pPr marL="571500" indent="-571500">
              <a:buNone/>
            </a:pPr>
            <a:endParaRPr lang="en-US" sz="2200" dirty="0" smtClean="0"/>
          </a:p>
          <a:p>
            <a:pPr marL="571500" indent="-571500">
              <a:buAutoNum type="romanLcParenR"/>
            </a:pPr>
            <a:endParaRPr lang="en-US" sz="2200" dirty="0" smtClean="0"/>
          </a:p>
          <a:p>
            <a:pPr marL="571500" indent="-571500">
              <a:buNone/>
            </a:pPr>
            <a:endParaRPr lang="en-US" sz="2200" dirty="0" smtClean="0"/>
          </a:p>
          <a:p>
            <a:pPr marL="571500" indent="-571500">
              <a:buAutoNum type="romanLcParenR" startAt="2"/>
            </a:pPr>
            <a:r>
              <a:rPr lang="en-US" sz="2200" dirty="0" smtClean="0"/>
              <a:t>Districts supplied facilities with fire fighting SLA including maintenance.</a:t>
            </a:r>
          </a:p>
          <a:p>
            <a:pPr marL="571500" indent="-571500">
              <a:buAutoNum type="romanLcParenR" startAt="2"/>
            </a:pPr>
            <a:r>
              <a:rPr lang="en-US" sz="2200" dirty="0" smtClean="0"/>
              <a:t>Service provider as per SLA are reminded in advance of the next service date</a:t>
            </a:r>
          </a:p>
          <a:p>
            <a:pPr marL="571500" indent="-571500">
              <a:buAutoNum type="romanLcParenR" startAt="2"/>
            </a:pPr>
            <a:r>
              <a:rPr lang="en-US" sz="2200" dirty="0" smtClean="0"/>
              <a:t>Immediate refilling once used.</a:t>
            </a:r>
          </a:p>
          <a:p>
            <a:pPr marL="571500" indent="-571500">
              <a:buAutoNum type="romanLcParenR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2" descr="C:\Users\SOSH 3 CLINIC\Desktop\PPTICRM\fire-extinguisher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7180" y="2829646"/>
            <a:ext cx="3110364" cy="1492971"/>
          </a:xfrm>
          <a:prstGeom prst="rect">
            <a:avLst/>
          </a:prstGeom>
          <a:noFill/>
        </p:spPr>
      </p:pic>
      <p:pic>
        <p:nvPicPr>
          <p:cNvPr id="7" name="Picture 1" descr="C:\Users\SOSH 3 CLINIC\Desktop\PPTICRM\HoseReel_273-x-428-cop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0889" y="2829646"/>
            <a:ext cx="2547071" cy="14929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Component 5: Support Services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831" y="1259101"/>
            <a:ext cx="8923650" cy="54086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5.1	</a:t>
            </a:r>
            <a:r>
              <a:rPr lang="en-US" sz="2400" b="1" i="1" dirty="0" smtClean="0"/>
              <a:t>Sub-Component 20: Disaster Management 	(Element 149-150)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Realistic /practical evacuation plan according to facility’s layout plan conducted.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Insight shared with staff re: what evacuation drill entails.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Then, anonymous drills, at least yearly conducted.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NB! During drills, care is exercised NOT TO COMPROMISE patient care.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Shortcomings </a:t>
            </a:r>
            <a:r>
              <a:rPr lang="en-US" sz="2200" dirty="0"/>
              <a:t>and remedial </a:t>
            </a:r>
            <a:r>
              <a:rPr lang="en-US" sz="2200" dirty="0" smtClean="0"/>
              <a:t>action(s) </a:t>
            </a:r>
            <a:r>
              <a:rPr lang="en-US" sz="2200" dirty="0"/>
              <a:t>noted </a:t>
            </a:r>
            <a:r>
              <a:rPr lang="en-US" sz="2200" dirty="0" smtClean="0"/>
              <a:t>and implemented PROMPTLY respectively……Important not to postpone/delay.</a:t>
            </a:r>
          </a:p>
          <a:p>
            <a:pPr marL="571500" indent="-571500">
              <a:buAutoNum type="romanLcParenR"/>
            </a:pPr>
            <a:endParaRPr lang="en-US" sz="2200" dirty="0"/>
          </a:p>
          <a:p>
            <a:pPr marL="571500" indent="-571500">
              <a:buAutoNum type="romanLcParenR"/>
            </a:pPr>
            <a:endParaRPr lang="en-US" sz="2200" dirty="0" smtClean="0"/>
          </a:p>
          <a:p>
            <a:pPr marL="571500" indent="-571500">
              <a:buAutoNum type="romanLcParenR"/>
            </a:pPr>
            <a:endParaRPr lang="en-US" sz="2200" dirty="0" smtClean="0"/>
          </a:p>
          <a:p>
            <a:pPr marL="571500" indent="-571500">
              <a:buAutoNum type="romanLcParenR"/>
            </a:pPr>
            <a:r>
              <a:rPr lang="en-US" sz="2200" dirty="0" smtClean="0"/>
              <a:t>Drills re-run, depending on the severity of shortcomings identified.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3835974"/>
              </p:ext>
            </p:extLst>
          </p:nvPr>
        </p:nvGraphicFramePr>
        <p:xfrm>
          <a:off x="259307" y="4495043"/>
          <a:ext cx="8625385" cy="1141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077"/>
                <a:gridCol w="1725077"/>
                <a:gridCol w="1725077"/>
                <a:gridCol w="1725077"/>
                <a:gridCol w="1725077"/>
              </a:tblGrid>
              <a:tr h="418543"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Challenges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Measurable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err="1" smtClean="0"/>
                        <a:t>Resp</a:t>
                      </a:r>
                      <a:r>
                        <a:rPr lang="en-ZA" sz="1800" baseline="0" dirty="0" smtClean="0"/>
                        <a:t> </a:t>
                      </a:r>
                      <a:r>
                        <a:rPr lang="en-ZA" sz="1800" dirty="0" smtClean="0"/>
                        <a:t>person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Time</a:t>
                      </a:r>
                      <a:r>
                        <a:rPr lang="en-ZA" sz="1800" baseline="0" dirty="0" smtClean="0"/>
                        <a:t> frame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Remarks</a:t>
                      </a:r>
                      <a:endParaRPr lang="en-ZA" sz="1800" dirty="0"/>
                    </a:p>
                  </a:txBody>
                  <a:tcPr/>
                </a:tc>
              </a:tr>
              <a:tr h="722939"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Specific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SMART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Name &amp;/or designation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Specific</a:t>
                      </a:r>
                      <a:endParaRPr lang="en-Z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Post</a:t>
                      </a:r>
                      <a:r>
                        <a:rPr lang="en-ZA" sz="1800" baseline="0" dirty="0" smtClean="0"/>
                        <a:t> set time frame</a:t>
                      </a:r>
                      <a:endParaRPr lang="en-ZA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Component 5: Support Services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782" y="1259101"/>
            <a:ext cx="8619057" cy="55988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5.1</a:t>
            </a:r>
            <a:r>
              <a:rPr lang="en-US" sz="2800" dirty="0" smtClean="0"/>
              <a:t>	</a:t>
            </a:r>
            <a:r>
              <a:rPr lang="en-US" sz="2400" b="1" i="1" dirty="0" smtClean="0"/>
              <a:t>Sub-Component 20: Disaster Management 								(Element 151-152)</a:t>
            </a:r>
          </a:p>
          <a:p>
            <a:pPr marL="571500" indent="-571500">
              <a:buAutoNum type="romanLcParenR"/>
            </a:pPr>
            <a:r>
              <a:rPr lang="en-US" sz="2200" dirty="0" smtClean="0"/>
              <a:t>District/Sub-District to provided outbreak/disaster plan detailing the following: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2200" dirty="0" smtClean="0"/>
              <a:t>	Disaster/outbreak response team role players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2200" dirty="0" smtClean="0"/>
              <a:t>	Clear functions of each role player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2200" dirty="0" smtClean="0"/>
              <a:t>	Contact details</a:t>
            </a:r>
          </a:p>
          <a:p>
            <a:pPr marL="571500" indent="-571500">
              <a:buAutoNum type="romanLcParenR" startAt="2"/>
            </a:pPr>
            <a:r>
              <a:rPr lang="en-US" sz="2200" dirty="0" smtClean="0"/>
              <a:t>Then, schedule facility outbreak response plan with staff bi-annually</a:t>
            </a:r>
          </a:p>
          <a:p>
            <a:pPr marL="571500" indent="-571500">
              <a:buAutoNum type="romanLcParenR" startAt="2"/>
            </a:pPr>
            <a:r>
              <a:rPr lang="en-US" sz="2200" dirty="0" smtClean="0"/>
              <a:t>Each role player assisted to understand their responsibilities……….competency required here</a:t>
            </a:r>
          </a:p>
          <a:p>
            <a:pPr marL="571500" indent="-571500">
              <a:buAutoNum type="romanLcParenR" startAt="2"/>
            </a:pPr>
            <a:r>
              <a:rPr lang="en-US" sz="2200" dirty="0" smtClean="0"/>
              <a:t>Necessary equipment made available with very distinct labels</a:t>
            </a:r>
          </a:p>
          <a:p>
            <a:pPr marL="571500" indent="-571500">
              <a:buNone/>
            </a:pPr>
            <a:endParaRPr lang="en-US" sz="2200" dirty="0" smtClean="0"/>
          </a:p>
          <a:p>
            <a:pPr marL="571500" indent="-57150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 descr="C:\Users\SOSH 3 CLINIC\Desktop\PPTICRM\pjia1-assembly-lagoon-IMG_23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1232" y="5605486"/>
            <a:ext cx="1866343" cy="1252514"/>
          </a:xfrm>
          <a:prstGeom prst="rect">
            <a:avLst/>
          </a:prstGeom>
          <a:noFill/>
        </p:spPr>
      </p:pic>
      <p:pic>
        <p:nvPicPr>
          <p:cNvPr id="5" name="Picture 3" descr="C:\Users\SOSH 3 CLINIC\Desktop\PPTICRM\-6434-Jalite-In-case-of-fire-do-not-use-lift-Use-the-stairs-sign-1202-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9722" y="5605486"/>
            <a:ext cx="2543175" cy="1252514"/>
          </a:xfrm>
          <a:prstGeom prst="rect">
            <a:avLst/>
          </a:prstGeom>
          <a:noFill/>
        </p:spPr>
      </p:pic>
      <p:pic>
        <p:nvPicPr>
          <p:cNvPr id="6" name="Picture 4" descr="C:\Users\SOSH 3 CLINIC\Desktop\PPTICRM\abc-fire-evacuation-drills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4527" y="5605486"/>
            <a:ext cx="2472007" cy="12525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75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ZA" dirty="0" smtClean="0">
                <a:solidFill>
                  <a:schemeClr val="tx1"/>
                </a:solidFill>
              </a:rPr>
              <a:t>RECOMENDATIONS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ZA" sz="2400" dirty="0" smtClean="0"/>
              <a:t>Actual monitoring &amp;/or evaluation MUST be conducted→ supervision by walking the plant.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2400" dirty="0" smtClean="0"/>
              <a:t>All good practices, initiatives and/or achievements MUST be maintained.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2400" dirty="0" smtClean="0"/>
              <a:t>Apply “Management with Consequences” principle where there are deviations, especially on areas that are reasonable for an Operational Manager to execute.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2400" dirty="0" smtClean="0"/>
              <a:t>District Management to continually support facilities.</a:t>
            </a:r>
          </a:p>
          <a:p>
            <a:pPr marL="514350" indent="-514350">
              <a:buFont typeface="+mj-lt"/>
              <a:buAutoNum type="arabicPeriod"/>
            </a:pPr>
            <a:endParaRPr lang="en-ZA" dirty="0" smtClean="0"/>
          </a:p>
          <a:p>
            <a:pPr marL="514350" indent="-514350">
              <a:buFont typeface="+mj-lt"/>
              <a:buAutoNum type="arabicPeriod"/>
            </a:pPr>
            <a:endParaRPr lang="en-ZA" dirty="0" smtClean="0"/>
          </a:p>
          <a:p>
            <a:pPr marL="514350" indent="-514350">
              <a:buFont typeface="+mj-lt"/>
              <a:buAutoNum type="arabicPeriod"/>
            </a:pPr>
            <a:endParaRPr lang="en-ZA" dirty="0"/>
          </a:p>
        </p:txBody>
      </p:sp>
    </p:spTree>
    <p:extLst>
      <p:ext uri="{BB962C8B-B14F-4D97-AF65-F5344CB8AC3E}">
        <p14:creationId xmlns="" xmlns:p14="http://schemas.microsoft.com/office/powerpoint/2010/main" val="4239834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Component 5: Support Services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782" y="1259101"/>
            <a:ext cx="8619057" cy="540866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9600" dirty="0" smtClean="0">
                <a:solidFill>
                  <a:srgbClr val="00B050"/>
                </a:solidFill>
                <a:sym typeface="Wingdings 2" panose="05020102010507070707" pitchFamily="18" charset="2"/>
              </a:rPr>
              <a:t></a:t>
            </a:r>
            <a:r>
              <a:rPr lang="en-US" sz="6000" dirty="0" smtClean="0"/>
              <a:t>THANK YOU</a:t>
            </a:r>
            <a:r>
              <a:rPr lang="en-US" sz="6000" dirty="0">
                <a:solidFill>
                  <a:srgbClr val="00B050"/>
                </a:solidFill>
                <a:sym typeface="Wingdings 2" panose="05020102010507070707" pitchFamily="18" charset="2"/>
              </a:rPr>
              <a:t> </a:t>
            </a:r>
            <a:r>
              <a:rPr lang="en-US" sz="9600" dirty="0">
                <a:solidFill>
                  <a:srgbClr val="00B050"/>
                </a:solidFill>
                <a:sym typeface="Wingdings 2" panose="05020102010507070707" pitchFamily="18" charset="2"/>
              </a:rPr>
              <a:t></a:t>
            </a:r>
            <a:endParaRPr lang="en-US" sz="96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2444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2989</TotalTime>
  <Words>404</Words>
  <Application>Microsoft Office PowerPoint</Application>
  <PresentationFormat>On-screen Show (4:3)</PresentationFormat>
  <Paragraphs>247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CALIBRATION OF THE PPTICRM:  COMPONENT 5; Sub Components 18 - 20  DATE     : 16 SEPTEMBER 2015 VENUE    : BIRCHWOOD HOTEL PRESENTED BY :  Ratsietsi MAKUA </vt:lpstr>
      <vt:lpstr>BACKGROUND</vt:lpstr>
      <vt:lpstr>SWOT ANALYSIS</vt:lpstr>
      <vt:lpstr>Component 5: Support Services</vt:lpstr>
      <vt:lpstr>Excellent Service Clinic Cleaning programme for: MAKUA SR Period : 01 July – 30 Sept 2015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Component 5: Support Services</vt:lpstr>
      <vt:lpstr>RECOMENDATIONS</vt:lpstr>
      <vt:lpstr>Component 5: Support Services</vt:lpstr>
    </vt:vector>
  </TitlesOfParts>
  <Company>Office of the Premier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Noble Mufhandu</dc:creator>
  <cp:lastModifiedBy>Mahlak</cp:lastModifiedBy>
  <cp:revision>102</cp:revision>
  <cp:lastPrinted>2014-07-09T11:45:54Z</cp:lastPrinted>
  <dcterms:created xsi:type="dcterms:W3CDTF">2013-11-07T08:17:59Z</dcterms:created>
  <dcterms:modified xsi:type="dcterms:W3CDTF">2015-09-17T06:13:04Z</dcterms:modified>
</cp:coreProperties>
</file>