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5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8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9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0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24"/>
  </p:notesMasterIdLst>
  <p:handoutMasterIdLst>
    <p:handoutMasterId r:id="rId25"/>
  </p:handoutMasterIdLst>
  <p:sldIdLst>
    <p:sldId id="256" r:id="rId3"/>
    <p:sldId id="314" r:id="rId4"/>
    <p:sldId id="257" r:id="rId5"/>
    <p:sldId id="307" r:id="rId6"/>
    <p:sldId id="311" r:id="rId7"/>
    <p:sldId id="319" r:id="rId8"/>
    <p:sldId id="312" r:id="rId9"/>
    <p:sldId id="317" r:id="rId10"/>
    <p:sldId id="318" r:id="rId11"/>
    <p:sldId id="309" r:id="rId12"/>
    <p:sldId id="310" r:id="rId13"/>
    <p:sldId id="327" r:id="rId14"/>
    <p:sldId id="320" r:id="rId15"/>
    <p:sldId id="321" r:id="rId16"/>
    <p:sldId id="322" r:id="rId17"/>
    <p:sldId id="323" r:id="rId18"/>
    <p:sldId id="324" r:id="rId19"/>
    <p:sldId id="326" r:id="rId20"/>
    <p:sldId id="325" r:id="rId21"/>
    <p:sldId id="328" r:id="rId22"/>
    <p:sldId id="297" r:id="rId23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1" autoAdjust="0"/>
    <p:restoredTop sz="94660"/>
  </p:normalViewPr>
  <p:slideViewPr>
    <p:cSldViewPr>
      <p:cViewPr varScale="1">
        <p:scale>
          <a:sx n="82" d="100"/>
          <a:sy n="82" d="100"/>
        </p:scale>
        <p:origin x="1507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ctr"/>
          <a:r>
            <a:rPr lang="en-US" sz="2000" b="1" dirty="0"/>
            <a:t>The facility manager is involved  in determining the budget of the facility:</a:t>
          </a:r>
          <a:endParaRPr lang="en-US" sz="2000" dirty="0"/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LinFactNeighborY="-13602">
        <dgm:presLayoutVars>
          <dgm:chMax val="0"/>
          <dgm:bulletEnabled val="1"/>
        </dgm:presLayoutVars>
      </dgm:prSet>
      <dgm:spPr/>
    </dgm:pt>
  </dgm:ptLst>
  <dgm:cxnLst>
    <dgm:cxn modelId="{FBB3550C-CB44-4DFF-9A52-9DD845C90952}" type="presOf" srcId="{66376BE5-ABEE-4E86-AA24-8FD7E18819D0}" destId="{1CF6AA20-9CC9-44D9-AB91-2478DFA7CF18}" srcOrd="0" destOrd="0" presId="urn:microsoft.com/office/officeart/2005/8/layout/vList2"/>
    <dgm:cxn modelId="{8A1BFE4B-98F6-4BB1-9306-691601BA7404}" type="presOf" srcId="{91839D63-4BCA-4CA4-BDF7-0BBFEA59E7BE}" destId="{32FE7D48-33A1-4E79-BCF7-F1775878BADC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43C9615C-01C9-4D53-8D01-F22CE7C00D29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ctr"/>
          <a:r>
            <a:rPr lang="en-US" sz="2400" b="1" dirty="0"/>
            <a:t>The budget and actual expenditure of the facility is available:</a:t>
          </a:r>
          <a:endParaRPr lang="en-US" sz="2400" dirty="0"/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LinFactNeighborX="-3604" custLinFactNeighborY="-392">
        <dgm:presLayoutVars>
          <dgm:chMax val="0"/>
          <dgm:bulletEnabled val="1"/>
        </dgm:presLayoutVars>
      </dgm:prSet>
      <dgm:spPr/>
    </dgm:pt>
  </dgm:ptLst>
  <dgm:cxnLst>
    <dgm:cxn modelId="{3C75120E-8715-480C-99D3-797AD4E089CF}" type="presOf" srcId="{66376BE5-ABEE-4E86-AA24-8FD7E18819D0}" destId="{1CF6AA20-9CC9-44D9-AB91-2478DFA7CF18}" srcOrd="0" destOrd="0" presId="urn:microsoft.com/office/officeart/2005/8/layout/vList2"/>
    <dgm:cxn modelId="{8BAE8CC8-ED93-4C00-8D4F-B62649BB16FD}" type="presOf" srcId="{91839D63-4BCA-4CA4-BDF7-0BBFEA59E7BE}" destId="{32FE7D48-33A1-4E79-BCF7-F1775878BADC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727CA7B2-7BDA-42FA-9938-57C4EF203904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ctr"/>
          <a:r>
            <a:rPr lang="en-US" sz="2400" b="1" dirty="0"/>
            <a:t>The budget and actual expenditure of the facility is available:</a:t>
          </a:r>
          <a:endParaRPr lang="en-US" sz="2400" dirty="0"/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LinFactNeighborX="-2608" custLinFactNeighborY="-40373">
        <dgm:presLayoutVars>
          <dgm:chMax val="0"/>
          <dgm:bulletEnabled val="1"/>
        </dgm:presLayoutVars>
      </dgm:prSet>
      <dgm:spPr/>
    </dgm:pt>
  </dgm:ptLst>
  <dgm:cxnLst>
    <dgm:cxn modelId="{E7E86B01-4883-4ED8-8DFE-865BF5D0D76F}" type="presOf" srcId="{66376BE5-ABEE-4E86-AA24-8FD7E18819D0}" destId="{1CF6AA20-9CC9-44D9-AB91-2478DFA7CF18}" srcOrd="0" destOrd="0" presId="urn:microsoft.com/office/officeart/2005/8/layout/vList2"/>
    <dgm:cxn modelId="{9189E2BC-309A-40B5-8BBB-BF3D31D45574}" type="presOf" srcId="{91839D63-4BCA-4CA4-BDF7-0BBFEA59E7BE}" destId="{32FE7D48-33A1-4E79-BCF7-F1775878BADC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23E52619-8B28-4935-90BE-657BFD3603A7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ctr"/>
          <a:r>
            <a:rPr lang="en-US" sz="2400" b="1" dirty="0"/>
            <a:t>The budget and actual expenditure of the facility is available:</a:t>
          </a:r>
          <a:endParaRPr lang="en-US" sz="2400" dirty="0"/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LinFactNeighborX="-2608" custLinFactNeighborY="-40373">
        <dgm:presLayoutVars>
          <dgm:chMax val="0"/>
          <dgm:bulletEnabled val="1"/>
        </dgm:presLayoutVars>
      </dgm:prSet>
      <dgm:spPr/>
    </dgm:pt>
  </dgm:ptLst>
  <dgm:cxnLst>
    <dgm:cxn modelId="{5CD3D180-F8CF-4EE3-B64C-E5530599AD21}" type="presOf" srcId="{91839D63-4BCA-4CA4-BDF7-0BBFEA59E7BE}" destId="{32FE7D48-33A1-4E79-BCF7-F1775878BADC}" srcOrd="0" destOrd="0" presId="urn:microsoft.com/office/officeart/2005/8/layout/vList2"/>
    <dgm:cxn modelId="{5C31DEA9-0174-4112-A31E-C790144F0992}" type="presOf" srcId="{66376BE5-ABEE-4E86-AA24-8FD7E18819D0}" destId="{1CF6AA20-9CC9-44D9-AB91-2478DFA7CF18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220AE141-33D8-4670-A74B-A257280996DA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ctr"/>
          <a:r>
            <a:rPr lang="en-US" sz="2400" b="1" dirty="0"/>
            <a:t>The budget and actual expenditure of the facility is available:</a:t>
          </a:r>
          <a:endParaRPr lang="en-US" sz="2400" dirty="0"/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LinFactNeighborX="-2608" custLinFactNeighborY="-40373">
        <dgm:presLayoutVars>
          <dgm:chMax val="0"/>
          <dgm:bulletEnabled val="1"/>
        </dgm:presLayoutVars>
      </dgm:prSet>
      <dgm:spPr/>
    </dgm:pt>
  </dgm:ptLst>
  <dgm:cxnLst>
    <dgm:cxn modelId="{70E4064A-1DCB-4384-BF31-3062F3459EF3}" type="presOf" srcId="{66376BE5-ABEE-4E86-AA24-8FD7E18819D0}" destId="{1CF6AA20-9CC9-44D9-AB91-2478DFA7CF18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BBD952F4-F0DE-4673-8BCD-38210BD296DB}" type="presOf" srcId="{91839D63-4BCA-4CA4-BDF7-0BBFEA59E7BE}" destId="{32FE7D48-33A1-4E79-BCF7-F1775878BADC}" srcOrd="0" destOrd="0" presId="urn:microsoft.com/office/officeart/2005/8/layout/vList2"/>
    <dgm:cxn modelId="{D1846BDA-507C-4392-93A7-22382848EB5C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ctr"/>
          <a:r>
            <a:rPr lang="en-US" sz="2400" b="1" dirty="0"/>
            <a:t>The budget and actual expenditure of the facility is available:</a:t>
          </a:r>
          <a:endParaRPr lang="en-US" sz="2400" dirty="0"/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LinFactNeighborX="-2608" custLinFactNeighborY="-40373">
        <dgm:presLayoutVars>
          <dgm:chMax val="0"/>
          <dgm:bulletEnabled val="1"/>
        </dgm:presLayoutVars>
      </dgm:prSet>
      <dgm:spPr/>
    </dgm:pt>
  </dgm:ptLst>
  <dgm:cxnLst>
    <dgm:cxn modelId="{FA312A01-B3C6-446C-8E43-6B4EC8CEA52D}" type="presOf" srcId="{66376BE5-ABEE-4E86-AA24-8FD7E18819D0}" destId="{1CF6AA20-9CC9-44D9-AB91-2478DFA7CF18}" srcOrd="0" destOrd="0" presId="urn:microsoft.com/office/officeart/2005/8/layout/vList2"/>
    <dgm:cxn modelId="{1DB27D4C-0B19-43A6-A40F-D30966DA2FB9}" type="presOf" srcId="{91839D63-4BCA-4CA4-BDF7-0BBFEA59E7BE}" destId="{32FE7D48-33A1-4E79-BCF7-F1775878BADC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8830411F-B62B-4FC0-93DB-1A3AA812A2E0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ctr"/>
          <a:r>
            <a:rPr lang="en-US" sz="2400" b="1" dirty="0"/>
            <a:t>The facility manager has financial delegations: </a:t>
          </a:r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LinFactY="-62852" custLinFactNeighborX="-6306" custLinFactNeighborY="-100000">
        <dgm:presLayoutVars>
          <dgm:chMax val="0"/>
          <dgm:bulletEnabled val="1"/>
        </dgm:presLayoutVars>
      </dgm:prSet>
      <dgm:spPr/>
    </dgm:pt>
  </dgm:ptLst>
  <dgm:cxnLst>
    <dgm:cxn modelId="{CBA726A7-7DAF-40BF-B5C8-5B4169462FC9}" type="presOf" srcId="{66376BE5-ABEE-4E86-AA24-8FD7E18819D0}" destId="{1CF6AA20-9CC9-44D9-AB91-2478DFA7CF18}" srcOrd="0" destOrd="0" presId="urn:microsoft.com/office/officeart/2005/8/layout/vList2"/>
    <dgm:cxn modelId="{BDBDCCC6-3776-4983-A6BA-E017F71DFCC9}" type="presOf" srcId="{91839D63-4BCA-4CA4-BDF7-0BBFEA59E7BE}" destId="{32FE7D48-33A1-4E79-BCF7-F1775878BADC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B059EB30-DBFB-4061-850E-95EA2E5C9355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ctr"/>
          <a:r>
            <a:rPr lang="en-US" sz="2400" b="1" dirty="0"/>
            <a:t>The facility manager has financial delegations: </a:t>
          </a:r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LinFactY="-62852" custLinFactNeighborX="-6306" custLinFactNeighborY="-100000">
        <dgm:presLayoutVars>
          <dgm:chMax val="0"/>
          <dgm:bulletEnabled val="1"/>
        </dgm:presLayoutVars>
      </dgm:prSet>
      <dgm:spPr/>
    </dgm:pt>
  </dgm:ptLst>
  <dgm:cxnLst>
    <dgm:cxn modelId="{D62B602A-4EA9-4063-A876-98153B143E07}" type="presOf" srcId="{66376BE5-ABEE-4E86-AA24-8FD7E18819D0}" destId="{1CF6AA20-9CC9-44D9-AB91-2478DFA7CF18}" srcOrd="0" destOrd="0" presId="urn:microsoft.com/office/officeart/2005/8/layout/vList2"/>
    <dgm:cxn modelId="{DC70DEBC-E91B-4263-B475-BA0C4D5F4115}" type="presOf" srcId="{91839D63-4BCA-4CA4-BDF7-0BBFEA59E7BE}" destId="{32FE7D48-33A1-4E79-BCF7-F1775878BADC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7F138B25-CCC3-4019-8B2E-CCEEB8EB55D0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ctr"/>
          <a:r>
            <a:rPr lang="en-US" sz="2400" b="1" dirty="0"/>
            <a:t>Way forward - indicators</a:t>
          </a:r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LinFactY="-62852" custLinFactNeighborX="-6306" custLinFactNeighborY="-100000">
        <dgm:presLayoutVars>
          <dgm:chMax val="0"/>
          <dgm:bulletEnabled val="1"/>
        </dgm:presLayoutVars>
      </dgm:prSet>
      <dgm:spPr/>
    </dgm:pt>
  </dgm:ptLst>
  <dgm:cxnLst>
    <dgm:cxn modelId="{C83A8415-BCB4-4A29-939F-EAD5F9CFD180}" type="presOf" srcId="{66376BE5-ABEE-4E86-AA24-8FD7E18819D0}" destId="{1CF6AA20-9CC9-44D9-AB91-2478DFA7CF18}" srcOrd="0" destOrd="0" presId="urn:microsoft.com/office/officeart/2005/8/layout/vList2"/>
    <dgm:cxn modelId="{13914FAE-AC6A-4AE6-9A82-225D764DE0CD}" type="presOf" srcId="{91839D63-4BCA-4CA4-BDF7-0BBFEA59E7BE}" destId="{32FE7D48-33A1-4E79-BCF7-F1775878BADC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8506D436-FB18-41B5-84E3-5272B37594E1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l"/>
          <a:r>
            <a:rPr lang="en-US" altLang="en-US" sz="2400" b="1" dirty="0"/>
            <a:t>The facility have access to an automated supply chain system for general supplies:</a:t>
          </a:r>
          <a:endParaRPr lang="en-US" sz="2400" b="1" dirty="0"/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ScaleY="224503" custLinFactY="-62852" custLinFactNeighborX="-6306" custLinFactNeighborY="-100000">
        <dgm:presLayoutVars>
          <dgm:chMax val="0"/>
          <dgm:bulletEnabled val="1"/>
        </dgm:presLayoutVars>
      </dgm:prSet>
      <dgm:spPr/>
    </dgm:pt>
  </dgm:ptLst>
  <dgm:cxnLst>
    <dgm:cxn modelId="{141A4A00-33F6-4E80-BD44-77EBE728D816}" type="presOf" srcId="{66376BE5-ABEE-4E86-AA24-8FD7E18819D0}" destId="{1CF6AA20-9CC9-44D9-AB91-2478DFA7CF18}" srcOrd="0" destOrd="0" presId="urn:microsoft.com/office/officeart/2005/8/layout/vList2"/>
    <dgm:cxn modelId="{9136F18D-B7EC-473A-A89C-E2E7370B1558}" type="presOf" srcId="{91839D63-4BCA-4CA4-BDF7-0BBFEA59E7BE}" destId="{32FE7D48-33A1-4E79-BCF7-F1775878BADC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1353E871-B084-45A6-91A5-E2CB8697E2E9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l"/>
          <a:r>
            <a:rPr lang="en-US" altLang="en-US" sz="2400" b="1" dirty="0"/>
            <a:t>The facility have access to an automated supply chain system for general supplies:</a:t>
          </a:r>
          <a:endParaRPr lang="en-US" sz="2400" b="1" dirty="0"/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ScaleY="224503" custLinFactY="-62852" custLinFactNeighborX="-6306" custLinFactNeighborY="-100000">
        <dgm:presLayoutVars>
          <dgm:chMax val="0"/>
          <dgm:bulletEnabled val="1"/>
        </dgm:presLayoutVars>
      </dgm:prSet>
      <dgm:spPr/>
    </dgm:pt>
  </dgm:ptLst>
  <dgm:cxnLst>
    <dgm:cxn modelId="{38E4DA35-4CA3-477B-A43E-C44FFC21DB3B}" type="presOf" srcId="{66376BE5-ABEE-4E86-AA24-8FD7E18819D0}" destId="{1CF6AA20-9CC9-44D9-AB91-2478DFA7CF18}" srcOrd="0" destOrd="0" presId="urn:microsoft.com/office/officeart/2005/8/layout/vList2"/>
    <dgm:cxn modelId="{2BA69B51-AEEE-4755-A011-787CCECBBB73}" type="presOf" srcId="{91839D63-4BCA-4CA4-BDF7-0BBFEA59E7BE}" destId="{32FE7D48-33A1-4E79-BCF7-F1775878BADC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18A591AF-9C91-47B2-A6B9-934C3901E55E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just"/>
          <a:r>
            <a:rPr lang="en-US" altLang="en-US" sz="2400" b="1" dirty="0"/>
            <a:t>Delivery of supplies are consistently in line with terms and conditions of the relevant contract (incl. set turn-around time)</a:t>
          </a:r>
          <a:endParaRPr lang="en-US" sz="2400" b="1" dirty="0"/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ScaleY="224503" custLinFactY="-62852" custLinFactNeighborX="-6306" custLinFactNeighborY="-100000">
        <dgm:presLayoutVars>
          <dgm:chMax val="0"/>
          <dgm:bulletEnabled val="1"/>
        </dgm:presLayoutVars>
      </dgm:prSet>
      <dgm:spPr/>
    </dgm:pt>
  </dgm:ptLst>
  <dgm:cxnLst>
    <dgm:cxn modelId="{FD7B5B1D-1B32-46C8-B372-9E1FE986E20C}" type="presOf" srcId="{66376BE5-ABEE-4E86-AA24-8FD7E18819D0}" destId="{1CF6AA20-9CC9-44D9-AB91-2478DFA7CF18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6EE198F1-FA78-4AB7-A204-F99B46898558}" type="presOf" srcId="{91839D63-4BCA-4CA4-BDF7-0BBFEA59E7BE}" destId="{32FE7D48-33A1-4E79-BCF7-F1775878BADC}" srcOrd="0" destOrd="0" presId="urn:microsoft.com/office/officeart/2005/8/layout/vList2"/>
    <dgm:cxn modelId="{8CBF52E9-C2AE-43CE-B234-E2768A980127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just"/>
          <a:r>
            <a:rPr lang="en-US" altLang="en-US" sz="2400" b="1" dirty="0"/>
            <a:t>Delivery of supplies are consistently in line with terms and conditions of the relevant contract (incl. set turn-around time)</a:t>
          </a:r>
          <a:endParaRPr lang="en-US" sz="2400" b="1" dirty="0"/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ScaleY="224503" custLinFactY="-62852" custLinFactNeighborX="-6306" custLinFactNeighborY="-100000">
        <dgm:presLayoutVars>
          <dgm:chMax val="0"/>
          <dgm:bulletEnabled val="1"/>
        </dgm:presLayoutVars>
      </dgm:prSet>
      <dgm:spPr/>
    </dgm:pt>
  </dgm:ptLst>
  <dgm:cxnLst>
    <dgm:cxn modelId="{81B15045-730C-43C7-BE6D-90CE154ABD0F}" type="presOf" srcId="{66376BE5-ABEE-4E86-AA24-8FD7E18819D0}" destId="{1CF6AA20-9CC9-44D9-AB91-2478DFA7CF18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E150C8FA-AC95-4229-92EE-BE0D59CA8F90}" type="presOf" srcId="{91839D63-4BCA-4CA4-BDF7-0BBFEA59E7BE}" destId="{32FE7D48-33A1-4E79-BCF7-F1775878BADC}" srcOrd="0" destOrd="0" presId="urn:microsoft.com/office/officeart/2005/8/layout/vList2"/>
    <dgm:cxn modelId="{F0BCD976-16CB-41AE-B1C6-CBC7529F9D27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l"/>
          <a:r>
            <a:rPr lang="en-US" altLang="en-US" sz="2400" b="1" dirty="0"/>
            <a:t>Delivery of supplies are consistently in line with terms and conditions of the relevant contract (incl. set turn-around time)</a:t>
          </a:r>
          <a:endParaRPr lang="en-US" sz="2400" b="1" dirty="0"/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ScaleY="224503" custLinFactY="-62852" custLinFactNeighborX="-6306" custLinFactNeighborY="-100000">
        <dgm:presLayoutVars>
          <dgm:chMax val="0"/>
          <dgm:bulletEnabled val="1"/>
        </dgm:presLayoutVars>
      </dgm:prSet>
      <dgm:spPr/>
    </dgm:pt>
  </dgm:ptLst>
  <dgm:cxnLst>
    <dgm:cxn modelId="{A4B4DA77-7B04-4500-8B76-CFC951DDEE6D}" type="presOf" srcId="{66376BE5-ABEE-4E86-AA24-8FD7E18819D0}" destId="{1CF6AA20-9CC9-44D9-AB91-2478DFA7CF18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22ABDBDD-DD56-4C2D-82D2-AEE8B53A0681}" type="presOf" srcId="{91839D63-4BCA-4CA4-BDF7-0BBFEA59E7BE}" destId="{32FE7D48-33A1-4E79-BCF7-F1775878BADC}" srcOrd="0" destOrd="0" presId="urn:microsoft.com/office/officeart/2005/8/layout/vList2"/>
    <dgm:cxn modelId="{FF4AC05C-C752-4750-AA4E-F9E77E2D9F7F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6376BE5-ABEE-4E86-AA24-8FD7E1881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839D63-4BCA-4CA4-BDF7-0BBFEA59E7BE}">
      <dgm:prSet custT="1"/>
      <dgm:spPr/>
      <dgm:t>
        <a:bodyPr/>
        <a:lstStyle/>
        <a:p>
          <a:pPr algn="ctr"/>
          <a:r>
            <a:rPr lang="en-US" sz="2400" b="1" dirty="0"/>
            <a:t>Way forward - indicators</a:t>
          </a:r>
        </a:p>
      </dgm:t>
    </dgm:pt>
    <dgm:pt modelId="{A26CF6FC-50AD-4A26-8570-BF6FAE78D1B4}" type="parTrans" cxnId="{C98D58D9-040D-4886-9A29-B9E35B02B945}">
      <dgm:prSet/>
      <dgm:spPr/>
      <dgm:t>
        <a:bodyPr/>
        <a:lstStyle/>
        <a:p>
          <a:endParaRPr lang="en-US"/>
        </a:p>
      </dgm:t>
    </dgm:pt>
    <dgm:pt modelId="{55DA747B-6835-4272-A4EB-81B32B66FDD1}" type="sibTrans" cxnId="{C98D58D9-040D-4886-9A29-B9E35B02B945}">
      <dgm:prSet/>
      <dgm:spPr/>
      <dgm:t>
        <a:bodyPr/>
        <a:lstStyle/>
        <a:p>
          <a:endParaRPr lang="en-US"/>
        </a:p>
      </dgm:t>
    </dgm:pt>
    <dgm:pt modelId="{1CF6AA20-9CC9-44D9-AB91-2478DFA7CF18}" type="pres">
      <dgm:prSet presAssocID="{66376BE5-ABEE-4E86-AA24-8FD7E18819D0}" presName="linear" presStyleCnt="0">
        <dgm:presLayoutVars>
          <dgm:animLvl val="lvl"/>
          <dgm:resizeHandles val="exact"/>
        </dgm:presLayoutVars>
      </dgm:prSet>
      <dgm:spPr/>
    </dgm:pt>
    <dgm:pt modelId="{32FE7D48-33A1-4E79-BCF7-F1775878BADC}" type="pres">
      <dgm:prSet presAssocID="{91839D63-4BCA-4CA4-BDF7-0BBFEA59E7BE}" presName="parentText" presStyleLbl="node1" presStyleIdx="0" presStyleCnt="1" custLinFactY="-62852" custLinFactNeighborX="-6306" custLinFactNeighborY="-100000">
        <dgm:presLayoutVars>
          <dgm:chMax val="0"/>
          <dgm:bulletEnabled val="1"/>
        </dgm:presLayoutVars>
      </dgm:prSet>
      <dgm:spPr/>
    </dgm:pt>
  </dgm:ptLst>
  <dgm:cxnLst>
    <dgm:cxn modelId="{2CCFEF61-7E58-401A-AC9B-B4891C4DB177}" type="presOf" srcId="{66376BE5-ABEE-4E86-AA24-8FD7E18819D0}" destId="{1CF6AA20-9CC9-44D9-AB91-2478DFA7CF18}" srcOrd="0" destOrd="0" presId="urn:microsoft.com/office/officeart/2005/8/layout/vList2"/>
    <dgm:cxn modelId="{10A64743-DFE1-4FB9-9020-5BEFEF4FAC5D}" type="presOf" srcId="{91839D63-4BCA-4CA4-BDF7-0BBFEA59E7BE}" destId="{32FE7D48-33A1-4E79-BCF7-F1775878BADC}" srcOrd="0" destOrd="0" presId="urn:microsoft.com/office/officeart/2005/8/layout/vList2"/>
    <dgm:cxn modelId="{C98D58D9-040D-4886-9A29-B9E35B02B945}" srcId="{66376BE5-ABEE-4E86-AA24-8FD7E18819D0}" destId="{91839D63-4BCA-4CA4-BDF7-0BBFEA59E7BE}" srcOrd="0" destOrd="0" parTransId="{A26CF6FC-50AD-4A26-8570-BF6FAE78D1B4}" sibTransId="{55DA747B-6835-4272-A4EB-81B32B66FDD1}"/>
    <dgm:cxn modelId="{F6799AFE-FA80-428F-87D2-00D9C8DA8299}" type="presParOf" srcId="{1CF6AA20-9CC9-44D9-AB91-2478DFA7CF18}" destId="{32FE7D48-33A1-4E79-BCF7-F1775878BA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561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The facility manager is involved  in determining the budget of the facility:</a:t>
          </a:r>
          <a:endParaRPr lang="en-US" sz="2000" kern="1200" dirty="0"/>
        </a:p>
      </dsp:txBody>
      <dsp:txXfrm>
        <a:off x="27415" y="27415"/>
        <a:ext cx="9089170" cy="5067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5312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The budget and actual expenditure of the facility is available:</a:t>
          </a:r>
          <a:endParaRPr lang="en-US" sz="2400" kern="1200" dirty="0"/>
        </a:p>
      </dsp:txBody>
      <dsp:txXfrm>
        <a:off x="25936" y="25936"/>
        <a:ext cx="9092128" cy="4794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5712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The budget and actual expenditure of the facility is available:</a:t>
          </a:r>
          <a:endParaRPr lang="en-US" sz="2400" kern="1200" dirty="0"/>
        </a:p>
      </dsp:txBody>
      <dsp:txXfrm>
        <a:off x="27888" y="27888"/>
        <a:ext cx="9088224" cy="51551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4998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The budget and actual expenditure of the facility is available:</a:t>
          </a:r>
          <a:endParaRPr lang="en-US" sz="2400" kern="1200" dirty="0"/>
        </a:p>
      </dsp:txBody>
      <dsp:txXfrm>
        <a:off x="24402" y="24402"/>
        <a:ext cx="9095196" cy="45107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428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The budget and actual expenditure of the facility is available:</a:t>
          </a:r>
          <a:endParaRPr lang="en-US" sz="2400" kern="1200" dirty="0"/>
        </a:p>
      </dsp:txBody>
      <dsp:txXfrm>
        <a:off x="20916" y="20916"/>
        <a:ext cx="9102168" cy="38663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5712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The budget and actual expenditure of the facility is available:</a:t>
          </a:r>
          <a:endParaRPr lang="en-US" sz="2400" kern="1200" dirty="0"/>
        </a:p>
      </dsp:txBody>
      <dsp:txXfrm>
        <a:off x="27888" y="27888"/>
        <a:ext cx="9088224" cy="51551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428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The facility manager has financial delegations: </a:t>
          </a:r>
        </a:p>
      </dsp:txBody>
      <dsp:txXfrm>
        <a:off x="20916" y="20916"/>
        <a:ext cx="9102168" cy="3866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428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The facility manager has financial delegations: </a:t>
          </a:r>
        </a:p>
      </dsp:txBody>
      <dsp:txXfrm>
        <a:off x="20916" y="20916"/>
        <a:ext cx="9102168" cy="38663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428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Way forward - indicators</a:t>
          </a:r>
        </a:p>
      </dsp:txBody>
      <dsp:txXfrm>
        <a:off x="20916" y="20916"/>
        <a:ext cx="9102168" cy="38663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6297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400" b="1" kern="1200" dirty="0"/>
            <a:t>The facility have access to an automated supply chain system for general supplies:</a:t>
          </a:r>
          <a:endParaRPr lang="en-US" sz="2400" b="1" kern="1200" dirty="0"/>
        </a:p>
      </dsp:txBody>
      <dsp:txXfrm>
        <a:off x="30744" y="30744"/>
        <a:ext cx="9082512" cy="5683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6297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400" b="1" kern="1200" dirty="0"/>
            <a:t>The facility have access to an automated supply chain system for general supplies:</a:t>
          </a:r>
          <a:endParaRPr lang="en-US" sz="2400" b="1" kern="1200" dirty="0"/>
        </a:p>
      </dsp:txBody>
      <dsp:txXfrm>
        <a:off x="30744" y="30744"/>
        <a:ext cx="9082512" cy="56830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6297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400" b="1" kern="1200" dirty="0"/>
            <a:t>Delivery of supplies are consistently in line with terms and conditions of the relevant contract (incl. set turn-around time)</a:t>
          </a:r>
          <a:endParaRPr lang="en-US" sz="2400" b="1" kern="1200" dirty="0"/>
        </a:p>
      </dsp:txBody>
      <dsp:txXfrm>
        <a:off x="30744" y="30744"/>
        <a:ext cx="9082512" cy="56830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6297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400" b="1" kern="1200" dirty="0"/>
            <a:t>Delivery of supplies are consistently in line with terms and conditions of the relevant contract (incl. set turn-around time)</a:t>
          </a:r>
          <a:endParaRPr lang="en-US" sz="2400" b="1" kern="1200" dirty="0"/>
        </a:p>
      </dsp:txBody>
      <dsp:txXfrm>
        <a:off x="30744" y="30744"/>
        <a:ext cx="9082512" cy="56830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6297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400" b="1" kern="1200" dirty="0"/>
            <a:t>Delivery of supplies are consistently in line with terms and conditions of the relevant contract (incl. set turn-around time)</a:t>
          </a:r>
          <a:endParaRPr lang="en-US" sz="2400" b="1" kern="1200" dirty="0"/>
        </a:p>
      </dsp:txBody>
      <dsp:txXfrm>
        <a:off x="30744" y="30744"/>
        <a:ext cx="9082512" cy="56830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E7D48-33A1-4E79-BCF7-F1775878BADC}">
      <dsp:nvSpPr>
        <dsp:cNvPr id="0" name=""/>
        <dsp:cNvSpPr/>
      </dsp:nvSpPr>
      <dsp:spPr>
        <a:xfrm>
          <a:off x="0" y="0"/>
          <a:ext cx="9144000" cy="428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Way forward - indicators</a:t>
          </a:r>
        </a:p>
      </dsp:txBody>
      <dsp:txXfrm>
        <a:off x="20916" y="20916"/>
        <a:ext cx="9102168" cy="386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7AECCA2-6804-4595-9551-51185181580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AFC0FE-A9DD-4179-8D8C-C5FAD14D675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AF9C737-C528-4970-BBAF-0E68A29BA760}" type="datetimeFigureOut">
              <a:rPr lang="en-US"/>
              <a:pPr>
                <a:defRPr/>
              </a:pPr>
              <a:t>5/5/2021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B60284-353E-471C-95F8-17795FECDA8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E56662-05B8-4F4C-AE7F-8457CB8BFFB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F83E030D-6CBE-42C7-9F25-DA19E734F693}" type="slidenum">
              <a:rPr lang="en-ZA" altLang="en-US"/>
              <a:pPr/>
              <a:t>‹#›</a:t>
            </a:fld>
            <a:endParaRPr lang="en-Z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273C4E3-888D-4C2A-8602-4D3FE634C17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39E51F-36DE-4F3D-843B-F236CA6AD71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924974F-FC1B-4A64-966F-60280070BCAB}" type="datetimeFigureOut">
              <a:rPr lang="en-US"/>
              <a:pPr>
                <a:defRPr/>
              </a:pPr>
              <a:t>5/5/2021</a:t>
            </a:fld>
            <a:endParaRPr lang="en-ZA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EE0FA12-D2CB-4257-9CD5-83DBC663BE2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ZA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053D8DA-ABFC-41A6-81E8-8CE6FBA0A0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ZA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E590A4-CB53-4BA2-81DC-DB02DE08A30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55404B-DF90-42E2-90DA-C8EC1B301F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5E75ACF4-261A-4CB8-BB83-66F047CC14B1}" type="slidenum">
              <a:rPr lang="en-ZA" altLang="en-US"/>
              <a:pPr/>
              <a:t>‹#›</a:t>
            </a:fld>
            <a:endParaRPr lang="en-Z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B3D7EA35-7F5A-48EC-ADCA-A7FFFFCB787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C80301D4-FF83-46D9-95BE-ACD37B79919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7AD945-A245-47CC-9833-0289308AAA80}"/>
              </a:ext>
            </a:extLst>
          </p:cNvPr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fld id="{7C2A2E6F-4A97-484B-94DF-FFD317939519}" type="datetimeFigureOut">
              <a:rPr lang="en-US" smtClean="0"/>
              <a:pPr>
                <a:defRPr/>
              </a:pPr>
              <a:t>5/5/2021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48F572-E699-4923-8E11-ABCEA27EC25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53225C-27CB-47FF-914D-9D057A37DD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EFC2B91-9CB8-4ECD-84E7-ACC1F2861FC2}" type="slidenum">
              <a:rPr lang="en-ZA" altLang="en-US">
                <a:latin typeface="Calibri" panose="020F0502020204030204" pitchFamily="34" charset="0"/>
              </a:rPr>
              <a:pPr eaLnBrk="1" hangingPunct="1"/>
              <a:t>1</a:t>
            </a:fld>
            <a:endParaRPr lang="en-ZA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1A21DB12-45A4-4BA8-9EB1-BA25B44FDA0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193D871F-B5C5-4EAF-9A77-027CBD399E6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0E4062F9-8B13-4C75-BB29-199BF73BCF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DF1E0D9-A910-4EEF-BC7F-DFE132B4D181}" type="slidenum">
              <a:rPr lang="en-ZA" altLang="en-US">
                <a:latin typeface="Calibri" panose="020F0502020204030204" pitchFamily="34" charset="0"/>
              </a:rPr>
              <a:pPr eaLnBrk="1" hangingPunct="1"/>
              <a:t>2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4595401A-72B0-4086-AA32-EE13715C191E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D5A5FA9C-F497-4E6B-ACF5-F3AE1EC90E4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FBD91E1D-70F3-4372-889F-47E3BDA696E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CEBE58B2-6288-4596-A43D-E2B552E32F9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6E7ACD2A-475B-427E-B479-E23294D09A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00D1A23-73CD-4F67-9375-91590FC01B5B}" type="slidenum">
              <a:rPr lang="en-ZA" altLang="en-US">
                <a:latin typeface="Calibri" panose="020F0502020204030204" pitchFamily="34" charset="0"/>
              </a:rPr>
              <a:pPr eaLnBrk="1" hangingPunct="1"/>
              <a:t>3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825C230A-2118-484B-B473-D179DFE994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1B752681-1705-4D00-8CDC-A3E2F8E0575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40F5A609-09C8-4BD3-BF82-5A371699D9E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84C7FE25-1F02-4E39-8897-64EEE066242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7F360599-54FC-4D3C-83F6-E9A02C7CF2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05ECB08-257B-4162-8352-A40A31574E2E}" type="slidenum">
              <a:rPr lang="en-ZA" altLang="en-US">
                <a:latin typeface="Calibri" panose="020F0502020204030204" pitchFamily="34" charset="0"/>
              </a:rPr>
              <a:pPr eaLnBrk="1" hangingPunct="1"/>
              <a:t>4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329DB6EF-9CB4-4BE8-B7C5-A461BBE80E36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D5276946-7822-4BA1-90B9-59E045EC6F4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D855A8FB-E7A6-46A0-AA5A-045F4537034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A8B5DB10-034E-492F-A8F2-AB6569D8D51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33CACD77-C8FB-4E41-85F4-6F7F05006F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D48B966-73C3-4200-8A8E-B6CAAA8D2CDA}" type="slidenum">
              <a:rPr lang="en-ZA" altLang="en-US">
                <a:latin typeface="Calibri" panose="020F0502020204030204" pitchFamily="34" charset="0"/>
              </a:rPr>
              <a:pPr eaLnBrk="1" hangingPunct="1"/>
              <a:t>5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57C2DA3B-94D6-477A-B1C5-7BBA0CCBC7D8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1ACC961D-ED74-4A0E-A466-BE0058F8E38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B6A27AF2-8284-4D9E-B38F-C0806280EA5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444736FA-582E-4FF5-8C5F-D3659FA598F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A9734026-7C72-49D0-9C37-D9ACD7C38E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F3D1CFD-C9F8-499C-8459-02DE6E6CA569}" type="slidenum">
              <a:rPr lang="en-ZA" altLang="en-US">
                <a:latin typeface="Calibri" panose="020F0502020204030204" pitchFamily="34" charset="0"/>
              </a:rPr>
              <a:pPr eaLnBrk="1" hangingPunct="1"/>
              <a:t>6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C1B3A8EE-9E59-4207-8E9D-2B41CBD3B875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C7B8AFCA-7F93-4C17-8B47-4936D08ADA9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FBCD6856-9535-477E-AEAD-E55CE103F4A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E60E524C-C239-428A-9476-6BAC6002698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5DAA7905-6A35-4401-A7E7-1E2DD70BF6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45C09D5-D584-4AB9-8BC0-A9555E89B013}" type="slidenum">
              <a:rPr lang="en-ZA" altLang="en-US">
                <a:latin typeface="Calibri" panose="020F0502020204030204" pitchFamily="34" charset="0"/>
              </a:rPr>
              <a:pPr eaLnBrk="1" hangingPunct="1"/>
              <a:t>7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AD8FEACC-E1ED-4878-AC04-930BEB5EF434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3F7E4C87-B454-417E-8222-7CB076CF309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39A060B3-0D08-4BE4-B4D9-2BB7625FFED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F7135E6C-77AE-4FB6-AC57-0A4CA31635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E1B97C27-D326-4283-8EA3-00250577CB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2A96E12-0720-4C1A-8869-AF0E3FD82111}" type="slidenum">
              <a:rPr lang="en-ZA" altLang="en-US">
                <a:latin typeface="Calibri" panose="020F0502020204030204" pitchFamily="34" charset="0"/>
              </a:rPr>
              <a:pPr eaLnBrk="1" hangingPunct="1"/>
              <a:t>8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1F4200C8-84DE-405A-97AB-B359D23586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2239F9D8-BF14-499A-88B0-788CE823FFF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>
            <a:extLst>
              <a:ext uri="{FF2B5EF4-FFF2-40B4-BE49-F238E27FC236}">
                <a16:creationId xmlns:a16="http://schemas.microsoft.com/office/drawing/2014/main" id="{93A133B8-08FF-460D-94AD-B18C0F88039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>
            <a:extLst>
              <a:ext uri="{FF2B5EF4-FFF2-40B4-BE49-F238E27FC236}">
                <a16:creationId xmlns:a16="http://schemas.microsoft.com/office/drawing/2014/main" id="{79044FE3-D853-4A33-A5F0-57FF6A3EC1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55CC2F15-C16A-482C-8BB0-BACB379854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643AE2E-6398-429B-9EC1-C85CDFAB39DD}" type="slidenum">
              <a:rPr lang="en-ZA" altLang="en-US">
                <a:latin typeface="Calibri" panose="020F0502020204030204" pitchFamily="34" charset="0"/>
              </a:rPr>
              <a:pPr eaLnBrk="1" hangingPunct="1"/>
              <a:t>9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23DB56C9-CA65-40E4-923D-9FAA8B804F94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BF35B362-898B-4BA5-8625-001961641C1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67283ECE-ECBC-4238-AEA4-6E66941169F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BA37BAB9-719A-499C-B4FA-71355D8AD23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99677532-C18A-4766-B3CA-7FCD37649E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A5B7694-A295-4BF2-B3A3-FFAF8024BC6B}" type="slidenum">
              <a:rPr lang="en-ZA" altLang="en-US">
                <a:latin typeface="Calibri" panose="020F0502020204030204" pitchFamily="34" charset="0"/>
              </a:rPr>
              <a:pPr eaLnBrk="1" hangingPunct="1"/>
              <a:t>10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E53B6424-1E92-4829-B8C9-65AC5404F2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D2553A14-621C-42C3-9B45-9B5D85DE06E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>
            <a:extLst>
              <a:ext uri="{FF2B5EF4-FFF2-40B4-BE49-F238E27FC236}">
                <a16:creationId xmlns:a16="http://schemas.microsoft.com/office/drawing/2014/main" id="{A7739A7A-32E2-4A61-9390-4EF82FE50C5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>
            <a:extLst>
              <a:ext uri="{FF2B5EF4-FFF2-40B4-BE49-F238E27FC236}">
                <a16:creationId xmlns:a16="http://schemas.microsoft.com/office/drawing/2014/main" id="{F81E8014-F82F-445A-8A14-BBDCEF50F79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F9D3D7F7-1A9F-4B85-BE32-648BD1A62F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DAE7CF7-B36B-4CB5-8122-F2BB5804CC66}" type="slidenum">
              <a:rPr lang="en-ZA" altLang="en-US">
                <a:latin typeface="Calibri" panose="020F0502020204030204" pitchFamily="34" charset="0"/>
              </a:rPr>
              <a:pPr eaLnBrk="1" hangingPunct="1"/>
              <a:t>11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89A91FEA-2538-4C19-A382-9290A7DD4193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7221810F-6814-47FF-8245-03EF6546ABA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B2FF663F-7AB7-4E5D-A479-7DF5D0E37A3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67033A17-210A-47D6-AEDA-3BEA4C0B3B4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089DD85D-52BB-48BE-BDB1-5638E3B41A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6D2DEFE-96BD-43FF-8672-55225F0638EF}" type="slidenum">
              <a:rPr lang="en-ZA" altLang="en-US">
                <a:latin typeface="Calibri" panose="020F0502020204030204" pitchFamily="34" charset="0"/>
              </a:rPr>
              <a:pPr eaLnBrk="1" hangingPunct="1"/>
              <a:t>12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F0C3B77D-E416-459E-88A9-D314773B86DF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FB251DF6-C5CC-4F8E-8A7A-4998C255835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>
            <a:extLst>
              <a:ext uri="{FF2B5EF4-FFF2-40B4-BE49-F238E27FC236}">
                <a16:creationId xmlns:a16="http://schemas.microsoft.com/office/drawing/2014/main" id="{09A9EDD9-E56F-4383-BB86-17B3FE9BC68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>
            <a:extLst>
              <a:ext uri="{FF2B5EF4-FFF2-40B4-BE49-F238E27FC236}">
                <a16:creationId xmlns:a16="http://schemas.microsoft.com/office/drawing/2014/main" id="{18B6A787-41E2-4956-9405-D5CAD44F2FE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1A0FFC2D-EB4D-490F-B973-A6EEBE6993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5CBC0DB-8DE3-4BFD-90F6-52B353C3DA26}" type="slidenum">
              <a:rPr lang="en-ZA" altLang="en-US">
                <a:latin typeface="Calibri" panose="020F0502020204030204" pitchFamily="34" charset="0"/>
              </a:rPr>
              <a:pPr eaLnBrk="1" hangingPunct="1"/>
              <a:t>13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62A7FAB4-3464-408C-B6D5-2B60A5129321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91B1FC19-55BA-4A77-A240-DDC0645C165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9F7F5FF9-55E5-47AA-97E9-30ED7A20B8F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319BD4B0-27B3-4FE4-B500-6DE6815FDAC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0ED7690A-000F-4850-8A8C-D0DB922C8B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83AF270-0F74-4463-80B7-4274C6C0128A}" type="slidenum">
              <a:rPr lang="en-ZA" altLang="en-US">
                <a:latin typeface="Calibri" panose="020F0502020204030204" pitchFamily="34" charset="0"/>
              </a:rPr>
              <a:pPr eaLnBrk="1" hangingPunct="1"/>
              <a:t>14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E642212F-D249-4C98-8E7D-1C0D2B1DB589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0A5EE283-7AA2-4505-BCAF-5644415A3D8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175663BF-4CB5-4C49-B063-EA0F7F68E87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>
            <a:extLst>
              <a:ext uri="{FF2B5EF4-FFF2-40B4-BE49-F238E27FC236}">
                <a16:creationId xmlns:a16="http://schemas.microsoft.com/office/drawing/2014/main" id="{E41D5C71-5AC3-42C5-BAAC-7C93205CBFF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97737864-152B-4008-93CF-944FE588F0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B2BCFF2-8EB6-4292-9636-F65BFC6081BF}" type="slidenum">
              <a:rPr lang="en-ZA" altLang="en-US">
                <a:latin typeface="Calibri" panose="020F0502020204030204" pitchFamily="34" charset="0"/>
              </a:rPr>
              <a:pPr eaLnBrk="1" hangingPunct="1"/>
              <a:t>15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7D8EA976-0D3D-4E6B-A608-F04B3814E705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C0B4B735-B87A-478C-A1F5-0F842BA84A2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5BF66DD6-0631-4DD1-BA95-82CC119C958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F793BDAE-7E9D-46C9-8BEF-BF5B93F789E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302C9841-66C5-4626-BD5C-F8FCF1ACAC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08AE01C-9542-4B23-AEFD-BC5B7310746B}" type="slidenum">
              <a:rPr lang="en-ZA" altLang="en-US">
                <a:latin typeface="Calibri" panose="020F0502020204030204" pitchFamily="34" charset="0"/>
              </a:rPr>
              <a:pPr eaLnBrk="1" hangingPunct="1"/>
              <a:t>16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EF93F205-A195-4262-9F54-E7E57BB77D80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95ADFEB2-B883-4C2C-B19E-7F7CE5A4FB4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>
            <a:extLst>
              <a:ext uri="{FF2B5EF4-FFF2-40B4-BE49-F238E27FC236}">
                <a16:creationId xmlns:a16="http://schemas.microsoft.com/office/drawing/2014/main" id="{DE77659D-2BBD-4C4B-895C-434CFC63B6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>
            <a:extLst>
              <a:ext uri="{FF2B5EF4-FFF2-40B4-BE49-F238E27FC236}">
                <a16:creationId xmlns:a16="http://schemas.microsoft.com/office/drawing/2014/main" id="{9389621A-9D7B-40DD-86C3-D1A3EF5AC0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05112303-1C52-4FF4-B03D-1571F09A9C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1E9A6A2-3C55-48FE-BBD5-D666689115CD}" type="slidenum">
              <a:rPr lang="en-ZA" altLang="en-US">
                <a:latin typeface="Calibri" panose="020F0502020204030204" pitchFamily="34" charset="0"/>
              </a:rPr>
              <a:pPr eaLnBrk="1" hangingPunct="1"/>
              <a:t>17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4F47FB45-8860-44C8-83BF-F44C7F742F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3090509D-A3B4-4F17-BACA-1D6616717EF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>
            <a:extLst>
              <a:ext uri="{FF2B5EF4-FFF2-40B4-BE49-F238E27FC236}">
                <a16:creationId xmlns:a16="http://schemas.microsoft.com/office/drawing/2014/main" id="{BBD7328F-71AF-47EA-98B3-F5FE212CADA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>
            <a:extLst>
              <a:ext uri="{FF2B5EF4-FFF2-40B4-BE49-F238E27FC236}">
                <a16:creationId xmlns:a16="http://schemas.microsoft.com/office/drawing/2014/main" id="{2B757288-6B26-4DB1-8918-5432045B0A4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CD263322-17BC-4609-96F3-1F4CD25E77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8D380F1-B39A-44E9-947A-20E8CE85A365}" type="slidenum">
              <a:rPr lang="en-ZA" altLang="en-US">
                <a:latin typeface="Calibri" panose="020F0502020204030204" pitchFamily="34" charset="0"/>
              </a:rPr>
              <a:pPr eaLnBrk="1" hangingPunct="1"/>
              <a:t>18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A5B08326-2855-4916-99B8-A74D34DC0EE8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BFC3F263-8079-46F0-99DD-69A8C69A2B4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>
            <a:extLst>
              <a:ext uri="{FF2B5EF4-FFF2-40B4-BE49-F238E27FC236}">
                <a16:creationId xmlns:a16="http://schemas.microsoft.com/office/drawing/2014/main" id="{C5951459-FCEF-4808-912C-B85F8F5EE2B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>
            <a:extLst>
              <a:ext uri="{FF2B5EF4-FFF2-40B4-BE49-F238E27FC236}">
                <a16:creationId xmlns:a16="http://schemas.microsoft.com/office/drawing/2014/main" id="{F3ABF135-AEFE-4EC0-AC3E-07156F4DF37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E03A7D75-180C-4528-B529-9C6E10150B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45CCE82-A10A-40CB-A04C-2E01F692DB8E}" type="slidenum">
              <a:rPr lang="en-ZA" altLang="en-US">
                <a:latin typeface="Calibri" panose="020F0502020204030204" pitchFamily="34" charset="0"/>
              </a:rPr>
              <a:pPr eaLnBrk="1" hangingPunct="1"/>
              <a:t>19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039241CF-C07D-4D2E-BF54-02E5247A9B7B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C7E5C4EE-C9E5-4FB3-80F4-0B1BC19D891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>
            <a:extLst>
              <a:ext uri="{FF2B5EF4-FFF2-40B4-BE49-F238E27FC236}">
                <a16:creationId xmlns:a16="http://schemas.microsoft.com/office/drawing/2014/main" id="{B18E9B53-F39B-4A28-9FF2-E8AD500A7DA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>
            <a:extLst>
              <a:ext uri="{FF2B5EF4-FFF2-40B4-BE49-F238E27FC236}">
                <a16:creationId xmlns:a16="http://schemas.microsoft.com/office/drawing/2014/main" id="{948D06C9-4346-45A3-912C-142E80A0A9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39B4EB0A-B282-4324-B69B-24DFC638D7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1346FB8-8BF4-452D-9654-3220A4E8A61A}" type="slidenum">
              <a:rPr lang="en-ZA" altLang="en-US">
                <a:latin typeface="Calibri" panose="020F0502020204030204" pitchFamily="34" charset="0"/>
              </a:rPr>
              <a:pPr eaLnBrk="1" hangingPunct="1"/>
              <a:t>20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E933BB39-71CC-4D8D-AE38-3727CE8A5A05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1F763D53-86AD-4396-9B58-F64F2248952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>
            <a:extLst>
              <a:ext uri="{FF2B5EF4-FFF2-40B4-BE49-F238E27FC236}">
                <a16:creationId xmlns:a16="http://schemas.microsoft.com/office/drawing/2014/main" id="{DE983AEA-E02F-4BCB-BDFA-4F017BF74CB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>
            <a:extLst>
              <a:ext uri="{FF2B5EF4-FFF2-40B4-BE49-F238E27FC236}">
                <a16:creationId xmlns:a16="http://schemas.microsoft.com/office/drawing/2014/main" id="{32E7E999-5CE1-4FB8-BCEE-E353181A7D4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66DFE119-1814-44A8-B2E6-D05245C1AE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1E50BF3-2EBD-49B4-90A3-9387F57097BC}" type="slidenum">
              <a:rPr lang="en-ZA" altLang="en-US">
                <a:latin typeface="Calibri" panose="020F0502020204030204" pitchFamily="34" charset="0"/>
              </a:rPr>
              <a:pPr eaLnBrk="1" hangingPunct="1"/>
              <a:t>21</a:t>
            </a:fld>
            <a:endParaRPr lang="en-ZA" altLang="en-US">
              <a:latin typeface="Calibri" panose="020F0502020204030204" pitchFamily="34" charset="0"/>
            </a:endParaRPr>
          </a:p>
        </p:txBody>
      </p:sp>
      <p:sp>
        <p:nvSpPr>
          <p:cNvPr id="10245" name="Date Placeholder 4">
            <a:extLst>
              <a:ext uri="{FF2B5EF4-FFF2-40B4-BE49-F238E27FC236}">
                <a16:creationId xmlns:a16="http://schemas.microsoft.com/office/drawing/2014/main" id="{20535F63-6863-47D7-A3AE-C2D8F34121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D0CDB-AC03-48F9-BD28-2E038BF7FE69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5/5/2021</a:t>
            </a:fld>
            <a:endParaRPr lang="en-ZA"/>
          </a:p>
        </p:txBody>
      </p:sp>
      <p:sp>
        <p:nvSpPr>
          <p:cNvPr id="10246" name="Footer Placeholder 5">
            <a:extLst>
              <a:ext uri="{FF2B5EF4-FFF2-40B4-BE49-F238E27FC236}">
                <a16:creationId xmlns:a16="http://schemas.microsoft.com/office/drawing/2014/main" id="{FFE34E83-4A64-46C1-A672-17A61EEF579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2DFC2E6-A6F4-4DF8-AD3D-7F2CF68B2839}"/>
              </a:ext>
            </a:extLst>
          </p:cNvPr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11">
            <a:extLst>
              <a:ext uri="{FF2B5EF4-FFF2-40B4-BE49-F238E27FC236}">
                <a16:creationId xmlns:a16="http://schemas.microsoft.com/office/drawing/2014/main" id="{F83B5E5E-7891-46D0-82B6-CD64CCE3B0E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9"/>
          <a:stretch>
            <a:fillRect/>
          </a:stretch>
        </p:blipFill>
        <p:spPr bwMode="auto">
          <a:xfrm>
            <a:off x="228600" y="1219200"/>
            <a:ext cx="15240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7">
            <a:extLst>
              <a:ext uri="{FF2B5EF4-FFF2-40B4-BE49-F238E27FC236}">
                <a16:creationId xmlns:a16="http://schemas.microsoft.com/office/drawing/2014/main" id="{2763DC81-76B8-453F-8FD5-57D0BC83285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3" r="5798"/>
          <a:stretch>
            <a:fillRect/>
          </a:stretch>
        </p:blipFill>
        <p:spPr bwMode="auto">
          <a:xfrm>
            <a:off x="228600" y="2743200"/>
            <a:ext cx="152400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>
            <a:extLst>
              <a:ext uri="{FF2B5EF4-FFF2-40B4-BE49-F238E27FC236}">
                <a16:creationId xmlns:a16="http://schemas.microsoft.com/office/drawing/2014/main" id="{13DA56FE-B467-4976-9DA9-081F1B847AD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3" r="32932" b="27168"/>
          <a:stretch>
            <a:fillRect/>
          </a:stretch>
        </p:blipFill>
        <p:spPr bwMode="auto">
          <a:xfrm>
            <a:off x="228600" y="4267200"/>
            <a:ext cx="1566863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20C8717-7B5C-4CA5-B7A6-007F56CD23AC}"/>
              </a:ext>
            </a:extLst>
          </p:cNvPr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610C95A-1734-41AB-9EB3-8BB1A4C05300}"/>
              </a:ext>
            </a:extLst>
          </p:cNvPr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2" descr="NDOH Logo.jpg">
            <a:extLst>
              <a:ext uri="{FF2B5EF4-FFF2-40B4-BE49-F238E27FC236}">
                <a16:creationId xmlns:a16="http://schemas.microsoft.com/office/drawing/2014/main" id="{60AFCB42-0A97-4FF6-B06B-CCDFC0C86B9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876B05B-6A1A-4964-B7E1-533F01BF4C9D}"/>
              </a:ext>
            </a:extLst>
          </p:cNvPr>
          <p:cNvCxnSpPr/>
          <p:nvPr userDrawn="1"/>
        </p:nvCxnSpPr>
        <p:spPr>
          <a:xfrm>
            <a:off x="0" y="5786438"/>
            <a:ext cx="9144000" cy="15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>
            <a:extLst>
              <a:ext uri="{FF2B5EF4-FFF2-40B4-BE49-F238E27FC236}">
                <a16:creationId xmlns:a16="http://schemas.microsoft.com/office/drawing/2014/main" id="{A9A91CD3-8839-42C5-B9FA-69726B5651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815013"/>
            <a:ext cx="928687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6671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B5E3E164-BFFF-4FA9-878A-20D8C0C4C917}"/>
              </a:ext>
            </a:extLst>
          </p:cNvPr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3322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72284B5-5AAF-4247-A98A-24A17674B22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ZA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229BDDB-B904-4862-844E-F69F478E8B1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ZA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62F16E-3D2A-4420-963A-DCBCBF166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201C5-1A13-4053-AB5D-E3A8292829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F73A49-4C82-4515-96F2-08D694D6B4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15DED12-8C8D-4533-B407-4423A6F48CE2}" type="slidenum">
              <a:rPr lang="en-ZA" altLang="en-US"/>
              <a:pPr/>
              <a:t>‹#›</a:t>
            </a:fld>
            <a:endParaRPr lang="en-Z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2B9DA2C-8BBF-498C-B976-55C9DCD7BD24}"/>
              </a:ext>
            </a:extLst>
          </p:cNvPr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51" name="Picture 7" descr="NDOH Logo.jpg">
            <a:extLst>
              <a:ext uri="{FF2B5EF4-FFF2-40B4-BE49-F238E27FC236}">
                <a16:creationId xmlns:a16="http://schemas.microsoft.com/office/drawing/2014/main" id="{2F5EE16A-34C2-4A17-9585-AAF9FD1DB6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1">
            <a:extLst>
              <a:ext uri="{FF2B5EF4-FFF2-40B4-BE49-F238E27FC236}">
                <a16:creationId xmlns:a16="http://schemas.microsoft.com/office/drawing/2014/main" id="{9AB2A1D9-36C5-472A-9CBA-F3FF0D676DD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>
            <a:extLst>
              <a:ext uri="{FF2B5EF4-FFF2-40B4-BE49-F238E27FC236}">
                <a16:creationId xmlns:a16="http://schemas.microsoft.com/office/drawing/2014/main" id="{682FDF89-7B1C-4656-8295-49366D37A6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815013"/>
            <a:ext cx="928687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0670285-F260-4463-B157-9B3F13AA4330}"/>
              </a:ext>
            </a:extLst>
          </p:cNvPr>
          <p:cNvSpPr txBox="1"/>
          <p:nvPr/>
        </p:nvSpPr>
        <p:spPr>
          <a:xfrm>
            <a:off x="2514600" y="1752600"/>
            <a:ext cx="57912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bg1">
                    <a:lumMod val="50000"/>
                  </a:schemeClr>
                </a:solidFill>
              </a:rPr>
              <a:t>Component: Support Services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F11321-58E9-447D-BDD1-4938DA20F024}"/>
              </a:ext>
            </a:extLst>
          </p:cNvPr>
          <p:cNvSpPr txBox="1"/>
          <p:nvPr/>
        </p:nvSpPr>
        <p:spPr>
          <a:xfrm>
            <a:off x="2500313" y="3143250"/>
            <a:ext cx="621506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bg1">
                    <a:lumMod val="50000"/>
                  </a:schemeClr>
                </a:solidFill>
              </a:rPr>
              <a:t>Financial &amp; Supply Chain Management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B7AA04-3E17-4EE7-A001-CF4B576C605B}"/>
              </a:ext>
            </a:extLst>
          </p:cNvPr>
          <p:cNvSpPr txBox="1"/>
          <p:nvPr/>
        </p:nvSpPr>
        <p:spPr>
          <a:xfrm>
            <a:off x="2514600" y="4800600"/>
            <a:ext cx="57912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bg1">
                    <a:lumMod val="50000"/>
                  </a:schemeClr>
                </a:solidFill>
              </a:rPr>
              <a:t>Date : 16 September 2015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bg1">
                    <a:lumMod val="50000"/>
                  </a:schemeClr>
                </a:solidFill>
              </a:rPr>
              <a:t>Presenter: MC Skenjana</a:t>
            </a:r>
            <a:endParaRPr lang="en-US" sz="2000" b="1" dirty="0">
              <a:solidFill>
                <a:schemeClr val="bg1">
                  <a:lumMod val="50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125" name="Rectangle 2">
            <a:extLst>
              <a:ext uri="{FF2B5EF4-FFF2-40B4-BE49-F238E27FC236}">
                <a16:creationId xmlns:a16="http://schemas.microsoft.com/office/drawing/2014/main" id="{31C183C8-EA0D-4858-A859-E42AAB5AE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0"/>
            <a:ext cx="8253413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800" b="1">
              <a:solidFill>
                <a:schemeClr val="bg1"/>
              </a:solidFill>
            </a:endParaRPr>
          </a:p>
        </p:txBody>
      </p:sp>
      <p:sp>
        <p:nvSpPr>
          <p:cNvPr id="5126" name="TextBox 6">
            <a:extLst>
              <a:ext uri="{FF2B5EF4-FFF2-40B4-BE49-F238E27FC236}">
                <a16:creationId xmlns:a16="http://schemas.microsoft.com/office/drawing/2014/main" id="{7C8FC189-CF9F-487E-A492-E3CA3EF782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428625"/>
            <a:ext cx="7286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bg1"/>
                </a:solidFill>
              </a:rPr>
              <a:t>Ideal Clinic Realisation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>
            <a:extLst>
              <a:ext uri="{FF2B5EF4-FFF2-40B4-BE49-F238E27FC236}">
                <a16:creationId xmlns:a16="http://schemas.microsoft.com/office/drawing/2014/main" id="{EEF754A8-5207-4C92-8E58-43D41F8579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358188" cy="792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GB" altLang="en-US" sz="5400" b="1"/>
          </a:p>
          <a:p>
            <a:pPr algn="ctr" eaLnBrk="1" hangingPunct="1"/>
            <a:r>
              <a:rPr lang="en-GB" altLang="en-US" sz="5400" b="1"/>
              <a:t>“YOUR ATTITUDE DETERMINES YOUR ALTITUDE”</a:t>
            </a:r>
            <a:endParaRPr lang="en-US" altLang="en-US" sz="4800" b="1"/>
          </a:p>
          <a:p>
            <a:pPr algn="ctr" eaLnBrk="1" hangingPunct="1"/>
            <a:endParaRPr lang="en-US" altLang="en-US" sz="4800" b="1"/>
          </a:p>
          <a:p>
            <a:pPr lvl="1" algn="ctr" eaLnBrk="1" hangingPunct="1"/>
            <a:endParaRPr lang="en-US" altLang="en-US" b="1"/>
          </a:p>
          <a:p>
            <a:pPr lvl="1" algn="ctr" eaLnBrk="1" hangingPunct="1"/>
            <a:endParaRPr lang="en-US" altLang="en-US" b="1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6147" name="Slide Number Placeholder 19">
            <a:extLst>
              <a:ext uri="{FF2B5EF4-FFF2-40B4-BE49-F238E27FC236}">
                <a16:creationId xmlns:a16="http://schemas.microsoft.com/office/drawing/2014/main" id="{B18E68B6-1BA7-4CB2-8723-E9378CFBCD85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10E9FD8D-5797-4BCE-9C54-F16EF86B5C52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sz="2800" b="1" dirty="0">
              <a:solidFill>
                <a:schemeClr val="bg1"/>
              </a:solidFill>
              <a:ea typeface="+mj-ea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0EFF12-CA90-4A0B-9E9C-67E910289890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>
            <a:extLst>
              <a:ext uri="{FF2B5EF4-FFF2-40B4-BE49-F238E27FC236}">
                <a16:creationId xmlns:a16="http://schemas.microsoft.com/office/drawing/2014/main" id="{A3A8F2D6-F307-4001-A3CD-1236A79410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358188" cy="847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400"/>
              <a:t> </a:t>
            </a:r>
            <a:r>
              <a:rPr lang="en-US" altLang="en-US" sz="2800" b="1"/>
              <a:t>Component: Support Services</a:t>
            </a:r>
            <a:endParaRPr lang="en-US" altLang="en-US" sz="2400" b="1"/>
          </a:p>
          <a:p>
            <a:pPr lvl="1" eaLnBrk="1" hangingPunct="1">
              <a:buFont typeface="Wingdings" panose="05000000000000000000" pitchFamily="2" charset="2"/>
              <a:buChar char="v"/>
            </a:pPr>
            <a:r>
              <a:rPr lang="en-US" altLang="en-US" sz="2400"/>
              <a:t> </a:t>
            </a:r>
            <a:r>
              <a:rPr lang="en-US" altLang="en-US" sz="2400" b="1"/>
              <a:t>Sub-Component: Finance and SCM</a:t>
            </a:r>
          </a:p>
          <a:p>
            <a:pPr lvl="2" eaLnBrk="1" hangingPunct="1">
              <a:buFont typeface="Wingdings" panose="05000000000000000000" pitchFamily="2" charset="2"/>
              <a:buChar char="Ø"/>
            </a:pPr>
            <a:r>
              <a:rPr lang="en-US" altLang="en-US" sz="2400"/>
              <a:t> </a:t>
            </a:r>
            <a:r>
              <a:rPr lang="en-US" altLang="en-US" sz="2400" b="1"/>
              <a:t>Elements:</a:t>
            </a:r>
            <a:r>
              <a:rPr lang="en-US" altLang="en-US" sz="2200"/>
              <a:t> </a:t>
            </a:r>
          </a:p>
          <a:p>
            <a:pPr lvl="3"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120: The facility manager is involved  in determining</a:t>
            </a:r>
          </a:p>
          <a:p>
            <a:pPr lvl="3" eaLnBrk="1" hangingPunct="1"/>
            <a:r>
              <a:rPr lang="en-US" altLang="en-US" sz="2200"/>
              <a:t>            the budget of the facility.</a:t>
            </a:r>
          </a:p>
          <a:p>
            <a:pPr lvl="3"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121: The facility manager has financial delegations</a:t>
            </a:r>
          </a:p>
          <a:p>
            <a:pPr lvl="3"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122: The budget and actual expenditure of the </a:t>
            </a:r>
          </a:p>
          <a:p>
            <a:pPr lvl="3" eaLnBrk="1" hangingPunct="1"/>
            <a:r>
              <a:rPr lang="en-US" altLang="en-US" sz="2200"/>
              <a:t>            facility is available.</a:t>
            </a:r>
          </a:p>
          <a:p>
            <a:pPr lvl="3"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123: The facility has access to an automated supply</a:t>
            </a:r>
          </a:p>
          <a:p>
            <a:pPr lvl="3" eaLnBrk="1" hangingPunct="1"/>
            <a:r>
              <a:rPr lang="en-US" altLang="en-US" sz="2200"/>
              <a:t>            chain system for general supplies</a:t>
            </a:r>
          </a:p>
          <a:p>
            <a:pPr lvl="3"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124: Delivery of supplies are consistently in line with</a:t>
            </a:r>
          </a:p>
          <a:p>
            <a:pPr lvl="3" eaLnBrk="1" hangingPunct="1"/>
            <a:r>
              <a:rPr lang="en-US" altLang="en-US" sz="2200"/>
              <a:t>            terms and conditions of the relevant contract </a:t>
            </a:r>
          </a:p>
          <a:p>
            <a:pPr lvl="3" eaLnBrk="1" hangingPunct="1"/>
            <a:r>
              <a:rPr lang="en-US" altLang="en-US" sz="2200"/>
              <a:t>            (including turn around-times</a:t>
            </a:r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900"/>
          </a:p>
          <a:p>
            <a:pPr lvl="1" eaLnBrk="1" hangingPunct="1"/>
            <a:endParaRPr lang="en-US" altLang="en-US" sz="900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7171" name="Slide Number Placeholder 19">
            <a:extLst>
              <a:ext uri="{FF2B5EF4-FFF2-40B4-BE49-F238E27FC236}">
                <a16:creationId xmlns:a16="http://schemas.microsoft.com/office/drawing/2014/main" id="{1683F28B-89F0-4BAE-AABD-16CD6EAE2DFA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45536501-A8FD-44B6-AC3C-A7B23B1B1BD8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Introduction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11D53C4-9B2A-45BC-9ABA-45E6121D098A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>
            <a:extLst>
              <a:ext uri="{FF2B5EF4-FFF2-40B4-BE49-F238E27FC236}">
                <a16:creationId xmlns:a16="http://schemas.microsoft.com/office/drawing/2014/main" id="{B5E0ED57-C010-432D-B4AF-8510A18D9C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071563"/>
            <a:ext cx="8358188" cy="843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 sz="2000" b="1"/>
          </a:p>
          <a:p>
            <a:pPr eaLnBrk="1" hangingPunct="1"/>
            <a:endParaRPr lang="en-GB" altLang="en-US" sz="2000" b="1"/>
          </a:p>
          <a:p>
            <a:pPr lvl="1" eaLnBrk="1" hangingPunct="1">
              <a:buFont typeface="Wingdings" panose="05000000000000000000" pitchFamily="2" charset="2"/>
              <a:buChar char="q"/>
            </a:pPr>
            <a:r>
              <a:rPr lang="en-GB" altLang="en-US"/>
              <a:t> Alignment of planning process with budget process</a:t>
            </a:r>
          </a:p>
          <a:p>
            <a:pPr lvl="2" eaLnBrk="1" hangingPunct="1">
              <a:buFont typeface="Wingdings" panose="05000000000000000000" pitchFamily="2" charset="2"/>
              <a:buChar char="ü"/>
            </a:pPr>
            <a:r>
              <a:rPr lang="en-GB" altLang="en-US"/>
              <a:t> development of operational plans</a:t>
            </a:r>
          </a:p>
          <a:p>
            <a:pPr lvl="2" eaLnBrk="1" hangingPunct="1">
              <a:buFont typeface="Wingdings" panose="05000000000000000000" pitchFamily="2" charset="2"/>
              <a:buChar char="ü"/>
            </a:pPr>
            <a:r>
              <a:rPr lang="en-GB" altLang="en-US"/>
              <a:t> costing of operational plans/determination of budget.</a:t>
            </a:r>
          </a:p>
          <a:p>
            <a:pPr lvl="2" eaLnBrk="1" hangingPunct="1">
              <a:buFont typeface="Wingdings" panose="05000000000000000000" pitchFamily="2" charset="2"/>
              <a:buChar char="ü"/>
            </a:pPr>
            <a:endParaRPr lang="en-GB" altLang="en-US"/>
          </a:p>
          <a:p>
            <a:pPr lvl="1" eaLnBrk="1" hangingPunct="1">
              <a:buFont typeface="Wingdings" panose="05000000000000000000" pitchFamily="2" charset="2"/>
              <a:buChar char="q"/>
            </a:pPr>
            <a:r>
              <a:rPr lang="en-GB" altLang="en-US"/>
              <a:t> Build financial management capacity of FM</a:t>
            </a:r>
          </a:p>
          <a:p>
            <a:pPr lvl="1" eaLnBrk="1" hangingPunct="1"/>
            <a:r>
              <a:rPr lang="en-GB" altLang="en-US"/>
              <a:t> </a:t>
            </a:r>
          </a:p>
          <a:p>
            <a:pPr lvl="1" eaLnBrk="1" hangingPunct="1">
              <a:buFont typeface="Wingdings" panose="05000000000000000000" pitchFamily="2" charset="2"/>
              <a:buChar char="q"/>
            </a:pPr>
            <a:r>
              <a:rPr lang="en-GB" altLang="en-US"/>
              <a:t> Standardise the templates for operational plans and budget</a:t>
            </a:r>
          </a:p>
          <a:p>
            <a:pPr lvl="1" eaLnBrk="1" hangingPunct="1"/>
            <a:r>
              <a:rPr lang="en-GB" altLang="en-US"/>
              <a:t>    submission.</a:t>
            </a:r>
          </a:p>
          <a:p>
            <a:pPr lvl="1" eaLnBrk="1" hangingPunct="1"/>
            <a:endParaRPr lang="en-GB" altLang="en-US"/>
          </a:p>
          <a:p>
            <a:pPr lvl="1" eaLnBrk="1" hangingPunct="1">
              <a:buFont typeface="Wingdings" panose="05000000000000000000" pitchFamily="2" charset="2"/>
              <a:buChar char="q"/>
            </a:pPr>
            <a:r>
              <a:rPr lang="en-GB" altLang="en-US"/>
              <a:t> Allocation of facility budget to be done at district level using</a:t>
            </a:r>
          </a:p>
          <a:p>
            <a:pPr lvl="1" eaLnBrk="1" hangingPunct="1"/>
            <a:r>
              <a:rPr lang="en-GB" altLang="en-US"/>
              <a:t>    developed costing/allocation model. Model will include amongst</a:t>
            </a:r>
          </a:p>
          <a:p>
            <a:pPr lvl="1" eaLnBrk="1" hangingPunct="1"/>
            <a:r>
              <a:rPr lang="en-GB" altLang="en-US"/>
              <a:t>    others, population, burden of disease, equity and efficiency indicators.</a:t>
            </a:r>
          </a:p>
          <a:p>
            <a:pPr lvl="1" eaLnBrk="1" hangingPunct="1"/>
            <a:endParaRPr lang="en-GB" altLang="en-US"/>
          </a:p>
          <a:p>
            <a:pPr lvl="1" eaLnBrk="1" hangingPunct="1">
              <a:buFont typeface="Wingdings" panose="05000000000000000000" pitchFamily="2" charset="2"/>
              <a:buChar char="q"/>
            </a:pPr>
            <a:r>
              <a:rPr lang="en-GB" altLang="en-US"/>
              <a:t> NDoH to review facility budget allocation based on the </a:t>
            </a:r>
          </a:p>
          <a:p>
            <a:pPr lvl="1" eaLnBrk="1" hangingPunct="1"/>
            <a:r>
              <a:rPr lang="en-GB" altLang="en-US"/>
              <a:t>    approved model (ABC)</a:t>
            </a:r>
            <a:endParaRPr lang="en-US" altLang="en-US"/>
          </a:p>
          <a:p>
            <a:pPr eaLnBrk="1" hangingPunct="1"/>
            <a:endParaRPr lang="en-US" altLang="en-US" sz="2000"/>
          </a:p>
          <a:p>
            <a:pPr lvl="1" eaLnBrk="1" hangingPunct="1"/>
            <a:endParaRPr lang="en-US" altLang="en-US" sz="800"/>
          </a:p>
          <a:p>
            <a:pPr lvl="1" eaLnBrk="1" hangingPunct="1"/>
            <a:endParaRPr lang="en-US" altLang="en-US" sz="800"/>
          </a:p>
          <a:p>
            <a:pPr lvl="2" eaLnBrk="1" hangingPunct="1"/>
            <a:endParaRPr lang="en-US" altLang="en-US" sz="2000"/>
          </a:p>
          <a:p>
            <a:pPr lvl="2" eaLnBrk="1" hangingPunct="1"/>
            <a:endParaRPr lang="en-US" altLang="en-US" sz="20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000"/>
          </a:p>
          <a:p>
            <a:pPr eaLnBrk="1" hangingPunct="1"/>
            <a:endParaRPr lang="en-US" altLang="en-US" sz="2000"/>
          </a:p>
          <a:p>
            <a:pPr eaLnBrk="1" hangingPunct="1"/>
            <a:endParaRPr lang="en-US" altLang="en-US" sz="800"/>
          </a:p>
          <a:p>
            <a:pPr eaLnBrk="1" hangingPunct="1"/>
            <a:endParaRPr lang="en-US" altLang="en-US" sz="800"/>
          </a:p>
          <a:p>
            <a:pPr lvl="1" eaLnBrk="1" hangingPunct="1"/>
            <a:endParaRPr lang="en-US" altLang="en-US" sz="2000"/>
          </a:p>
          <a:p>
            <a:pPr lvl="1" eaLnBrk="1" hangingPunct="1"/>
            <a:r>
              <a:rPr lang="en-US" altLang="en-US" sz="2000"/>
              <a:t>	</a:t>
            </a:r>
          </a:p>
        </p:txBody>
      </p:sp>
      <p:sp>
        <p:nvSpPr>
          <p:cNvPr id="8195" name="Slide Number Placeholder 19">
            <a:extLst>
              <a:ext uri="{FF2B5EF4-FFF2-40B4-BE49-F238E27FC236}">
                <a16:creationId xmlns:a16="http://schemas.microsoft.com/office/drawing/2014/main" id="{5F5469A7-D4F8-420D-B5DD-F436BA83C79D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1A1A60F7-274E-4CF6-A870-C8B9A14C425A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120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E2D9B02-6355-4398-9156-6F074851151D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9D66F2C3-E7D3-4528-9484-C307240460D5}"/>
              </a:ext>
            </a:extLst>
          </p:cNvPr>
          <p:cNvGraphicFramePr/>
          <p:nvPr/>
        </p:nvGraphicFramePr>
        <p:xfrm>
          <a:off x="0" y="1071546"/>
          <a:ext cx="9144000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>
            <a:extLst>
              <a:ext uri="{FF2B5EF4-FFF2-40B4-BE49-F238E27FC236}">
                <a16:creationId xmlns:a16="http://schemas.microsoft.com/office/drawing/2014/main" id="{F78FD0F8-C120-4592-9322-CE7787000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1214438"/>
            <a:ext cx="8715375" cy="811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latin typeface="Arial" charset="0"/>
                <a:cs typeface="Arial" charset="0"/>
              </a:rPr>
              <a:t> </a:t>
            </a:r>
            <a:endParaRPr lang="en-US" sz="2000" b="1" dirty="0">
              <a:latin typeface="Arial" charset="0"/>
              <a:cs typeface="Arial" charset="0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GB" sz="2000" dirty="0">
                <a:latin typeface="Arial" charset="0"/>
                <a:cs typeface="Arial" charset="0"/>
              </a:rPr>
              <a:t> There are two options that may be adopted, namely:</a:t>
            </a:r>
          </a:p>
          <a:p>
            <a:pPr marL="914400" lvl="1" indent="-457200">
              <a:defRPr/>
            </a:pPr>
            <a:r>
              <a:rPr lang="en-GB" sz="2000" b="1" dirty="0">
                <a:latin typeface="Arial" charset="0"/>
                <a:cs typeface="Arial" charset="0"/>
              </a:rPr>
              <a:t>Option 1: Cost centres for each facility</a:t>
            </a:r>
          </a:p>
          <a:p>
            <a:pPr lvl="3">
              <a:buFont typeface="Wingdings" pitchFamily="2" charset="2"/>
              <a:buChar char="ü"/>
              <a:defRPr/>
            </a:pPr>
            <a:r>
              <a:rPr lang="en-GB" sz="2000" dirty="0">
                <a:latin typeface="Arial" charset="0"/>
                <a:cs typeface="Arial" charset="0"/>
              </a:rPr>
              <a:t> create a cost centre for each facility </a:t>
            </a:r>
          </a:p>
          <a:p>
            <a:pPr lvl="3">
              <a:buFont typeface="Wingdings" pitchFamily="2" charset="2"/>
              <a:buChar char="ü"/>
              <a:defRPr/>
            </a:pPr>
            <a:endParaRPr lang="en-GB" sz="2000" dirty="0">
              <a:latin typeface="Arial" charset="0"/>
              <a:cs typeface="Arial" charset="0"/>
            </a:endParaRPr>
          </a:p>
          <a:p>
            <a:pPr lvl="3">
              <a:buFont typeface="Wingdings" pitchFamily="2" charset="2"/>
              <a:buChar char="ü"/>
              <a:defRPr/>
            </a:pPr>
            <a:r>
              <a:rPr lang="en-GB" sz="2000" dirty="0">
                <a:latin typeface="Arial" charset="0"/>
                <a:cs typeface="Arial" charset="0"/>
              </a:rPr>
              <a:t> process starts in January, where requests are </a:t>
            </a:r>
          </a:p>
          <a:p>
            <a:pPr lvl="3">
              <a:defRPr/>
            </a:pPr>
            <a:r>
              <a:rPr lang="en-GB" sz="2000" dirty="0">
                <a:latin typeface="Arial" charset="0"/>
                <a:cs typeface="Arial" charset="0"/>
              </a:rPr>
              <a:t>    submitted to provincial treasuries by provinces for </a:t>
            </a:r>
          </a:p>
          <a:p>
            <a:pPr lvl="3">
              <a:defRPr/>
            </a:pPr>
            <a:r>
              <a:rPr lang="en-GB" sz="2000" dirty="0">
                <a:latin typeface="Arial" charset="0"/>
                <a:cs typeface="Arial" charset="0"/>
              </a:rPr>
              <a:t>    implementation from 01 April of each year.</a:t>
            </a:r>
          </a:p>
          <a:p>
            <a:pPr lvl="3">
              <a:defRPr/>
            </a:pPr>
            <a:endParaRPr lang="en-GB" sz="2000" dirty="0">
              <a:latin typeface="Arial" charset="0"/>
              <a:cs typeface="Arial" charset="0"/>
            </a:endParaRPr>
          </a:p>
          <a:p>
            <a:pPr lvl="3">
              <a:buFont typeface="Wingdings" pitchFamily="2" charset="2"/>
              <a:buChar char="ü"/>
              <a:defRPr/>
            </a:pPr>
            <a:r>
              <a:rPr lang="en-GB" sz="2000" dirty="0">
                <a:latin typeface="Arial" charset="0"/>
                <a:cs typeface="Arial" charset="0"/>
              </a:rPr>
              <a:t> Process will be initiated by </a:t>
            </a:r>
            <a:r>
              <a:rPr lang="en-GB" sz="2000" dirty="0" err="1">
                <a:latin typeface="Arial" charset="0"/>
                <a:cs typeface="Arial" charset="0"/>
              </a:rPr>
              <a:t>NDoH</a:t>
            </a:r>
            <a:r>
              <a:rPr lang="en-GB" sz="2000" dirty="0">
                <a:latin typeface="Arial" charset="0"/>
                <a:cs typeface="Arial" charset="0"/>
              </a:rPr>
              <a:t> on behalf of all</a:t>
            </a:r>
          </a:p>
          <a:p>
            <a:pPr lvl="3">
              <a:defRPr/>
            </a:pPr>
            <a:r>
              <a:rPr lang="en-GB" sz="2000" dirty="0">
                <a:latin typeface="Arial" charset="0"/>
                <a:cs typeface="Arial" charset="0"/>
              </a:rPr>
              <a:t>    provinces.</a:t>
            </a:r>
          </a:p>
          <a:p>
            <a:pPr lvl="3">
              <a:defRPr/>
            </a:pPr>
            <a:endParaRPr lang="en-GB" sz="2000" dirty="0">
              <a:latin typeface="Arial" charset="0"/>
              <a:cs typeface="Arial" charset="0"/>
            </a:endParaRPr>
          </a:p>
          <a:p>
            <a:pPr lvl="3">
              <a:buFont typeface="Wingdings" pitchFamily="2" charset="2"/>
              <a:buChar char="ü"/>
              <a:defRPr/>
            </a:pPr>
            <a:r>
              <a:rPr lang="en-GB" sz="2000" dirty="0">
                <a:latin typeface="Arial" charset="0"/>
                <a:cs typeface="Arial" charset="0"/>
              </a:rPr>
              <a:t> Linking of Personnel can only be done once the cost </a:t>
            </a:r>
          </a:p>
          <a:p>
            <a:pPr lvl="3">
              <a:defRPr/>
            </a:pPr>
            <a:r>
              <a:rPr lang="en-GB" sz="2000" dirty="0">
                <a:latin typeface="Arial" charset="0"/>
                <a:cs typeface="Arial" charset="0"/>
              </a:rPr>
              <a:t>    centres are created and will only be effective 01 April</a:t>
            </a:r>
          </a:p>
          <a:p>
            <a:pPr lvl="3">
              <a:buFont typeface="Wingdings" pitchFamily="2" charset="2"/>
              <a:buChar char="ü"/>
              <a:defRPr/>
            </a:pPr>
            <a:endParaRPr lang="en-US" sz="2000" dirty="0">
              <a:latin typeface="Arial" charset="0"/>
              <a:cs typeface="Arial" charset="0"/>
            </a:endParaRPr>
          </a:p>
          <a:p>
            <a:pPr>
              <a:defRPr/>
            </a:pPr>
            <a:endParaRPr lang="en-US" sz="2000" dirty="0">
              <a:latin typeface="Arial" charset="0"/>
              <a:cs typeface="Arial" charset="0"/>
            </a:endParaRPr>
          </a:p>
          <a:p>
            <a:pPr lvl="1">
              <a:defRPr/>
            </a:pPr>
            <a:endParaRPr lang="en-US" sz="800" dirty="0">
              <a:latin typeface="Arial" charset="0"/>
              <a:cs typeface="Arial" charset="0"/>
            </a:endParaRPr>
          </a:p>
          <a:p>
            <a:pPr lvl="1">
              <a:defRPr/>
            </a:pPr>
            <a:endParaRPr lang="en-US" sz="800" dirty="0">
              <a:latin typeface="Arial" charset="0"/>
              <a:cs typeface="Arial" charset="0"/>
            </a:endParaRPr>
          </a:p>
          <a:p>
            <a:pPr lvl="2">
              <a:defRPr/>
            </a:pPr>
            <a:endParaRPr lang="en-US" sz="2000" dirty="0">
              <a:latin typeface="Arial" charset="0"/>
              <a:cs typeface="Arial" charset="0"/>
            </a:endParaRPr>
          </a:p>
          <a:p>
            <a:pPr lvl="2">
              <a:defRPr/>
            </a:pPr>
            <a:endParaRPr lang="en-US" sz="2000" dirty="0">
              <a:latin typeface="Arial" charset="0"/>
              <a:cs typeface="Arial" charset="0"/>
            </a:endParaRPr>
          </a:p>
          <a:p>
            <a:pPr lvl="1">
              <a:buFont typeface="Wingdings" pitchFamily="2" charset="2"/>
              <a:buChar char="Ø"/>
              <a:defRPr/>
            </a:pPr>
            <a:endParaRPr lang="en-US" sz="2000" dirty="0">
              <a:latin typeface="Arial" charset="0"/>
              <a:cs typeface="Arial" charset="0"/>
            </a:endParaRPr>
          </a:p>
          <a:p>
            <a:pPr>
              <a:buFont typeface="Wingdings" pitchFamily="2" charset="2"/>
              <a:buChar char="§"/>
              <a:defRPr/>
            </a:pPr>
            <a:endParaRPr lang="en-US" sz="2000" dirty="0">
              <a:latin typeface="Arial" charset="0"/>
              <a:cs typeface="Arial" charset="0"/>
            </a:endParaRPr>
          </a:p>
          <a:p>
            <a:pPr>
              <a:buFont typeface="Wingdings" pitchFamily="2" charset="2"/>
              <a:buChar char="§"/>
              <a:defRPr/>
            </a:pPr>
            <a:endParaRPr lang="en-US" sz="2000" dirty="0">
              <a:latin typeface="Arial" charset="0"/>
              <a:cs typeface="Arial" charset="0"/>
            </a:endParaRPr>
          </a:p>
          <a:p>
            <a:pPr>
              <a:defRPr/>
            </a:pPr>
            <a:endParaRPr lang="en-US" sz="2000" dirty="0">
              <a:latin typeface="Arial" charset="0"/>
              <a:cs typeface="Arial" charset="0"/>
            </a:endParaRPr>
          </a:p>
          <a:p>
            <a:pPr>
              <a:defRPr/>
            </a:pPr>
            <a:endParaRPr lang="en-US" sz="800" dirty="0">
              <a:latin typeface="Arial" charset="0"/>
              <a:cs typeface="Arial" charset="0"/>
            </a:endParaRPr>
          </a:p>
          <a:p>
            <a:pPr>
              <a:defRPr/>
            </a:pPr>
            <a:endParaRPr lang="en-US" sz="800" dirty="0">
              <a:latin typeface="Arial" charset="0"/>
              <a:cs typeface="Arial" charset="0"/>
            </a:endParaRPr>
          </a:p>
          <a:p>
            <a:pPr lvl="1">
              <a:defRPr/>
            </a:pPr>
            <a:endParaRPr lang="en-US" sz="2000" dirty="0">
              <a:latin typeface="Arial" charset="0"/>
              <a:cs typeface="Arial" charset="0"/>
            </a:endParaRPr>
          </a:p>
          <a:p>
            <a:pPr lvl="1">
              <a:defRPr/>
            </a:pPr>
            <a:r>
              <a:rPr lang="en-US" sz="2000" dirty="0">
                <a:latin typeface="Arial" charset="0"/>
                <a:cs typeface="Arial" charset="0"/>
              </a:rPr>
              <a:t>	</a:t>
            </a:r>
          </a:p>
        </p:txBody>
      </p:sp>
      <p:sp>
        <p:nvSpPr>
          <p:cNvPr id="9219" name="Slide Number Placeholder 19">
            <a:extLst>
              <a:ext uri="{FF2B5EF4-FFF2-40B4-BE49-F238E27FC236}">
                <a16:creationId xmlns:a16="http://schemas.microsoft.com/office/drawing/2014/main" id="{BA48F2AA-1F06-4197-96D8-AD856978183A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54016DDE-DD06-482C-8B7F-C199A0D954E3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122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179EF78-585A-4971-95BA-6CD2446656CA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59645A87-F799-448E-A1A3-B106286E726F}"/>
              </a:ext>
            </a:extLst>
          </p:cNvPr>
          <p:cNvGraphicFramePr/>
          <p:nvPr/>
        </p:nvGraphicFramePr>
        <p:xfrm>
          <a:off x="0" y="1071546"/>
          <a:ext cx="9144000" cy="531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>
            <a:extLst>
              <a:ext uri="{FF2B5EF4-FFF2-40B4-BE49-F238E27FC236}">
                <a16:creationId xmlns:a16="http://schemas.microsoft.com/office/drawing/2014/main" id="{B988F201-FFF8-4181-ADB8-EF7E4D67EE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1214438"/>
            <a:ext cx="8715375" cy="811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/>
              <a:t> </a:t>
            </a:r>
          </a:p>
          <a:p>
            <a:pPr lvl="1" algn="just" eaLnBrk="1" hangingPunct="1"/>
            <a:r>
              <a:rPr lang="en-GB" altLang="en-US" sz="2000"/>
              <a:t> </a:t>
            </a:r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budget capturing, fund shifting and requesting of reports done</a:t>
            </a:r>
          </a:p>
          <a:p>
            <a:pPr lvl="1" algn="just" eaLnBrk="1" hangingPunct="1"/>
            <a:r>
              <a:rPr lang="en-GB" altLang="en-US" sz="2000"/>
              <a:t>    at facility level.</a:t>
            </a:r>
          </a:p>
          <a:p>
            <a:pPr lvl="1" algn="just" eaLnBrk="1" hangingPunct="1"/>
            <a:endParaRPr lang="en-GB" altLang="en-US" sz="2000"/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policy on shifting of funds that FM approval to be obtained</a:t>
            </a:r>
          </a:p>
          <a:p>
            <a:pPr lvl="1" algn="just" eaLnBrk="1" hangingPunct="1"/>
            <a:r>
              <a:rPr lang="en-GB" altLang="en-US" sz="2000"/>
              <a:t>    before fund shifting is processed.</a:t>
            </a:r>
          </a:p>
          <a:p>
            <a:pPr lvl="1" algn="just" eaLnBrk="1" hangingPunct="1"/>
            <a:endParaRPr lang="en-GB" altLang="en-US" sz="2000"/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sub-district and district to play an oversight role.</a:t>
            </a:r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endParaRPr lang="en-GB" altLang="en-US" sz="2000"/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Facility Managers will be able to monitor expenditure, prioritise</a:t>
            </a:r>
          </a:p>
          <a:p>
            <a:pPr lvl="1" algn="just" eaLnBrk="1" hangingPunct="1"/>
            <a:r>
              <a:rPr lang="en-GB" altLang="en-US" sz="2000"/>
              <a:t>    and make informed decisions.</a:t>
            </a:r>
          </a:p>
          <a:p>
            <a:pPr lvl="1" algn="just" eaLnBrk="1" hangingPunct="1"/>
            <a:endParaRPr lang="en-GB" altLang="en-US" sz="2000"/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this is a quick win as it can be implemented before the </a:t>
            </a:r>
          </a:p>
          <a:p>
            <a:pPr lvl="1" algn="just" eaLnBrk="1" hangingPunct="1"/>
            <a:r>
              <a:rPr lang="en-GB" altLang="en-US" sz="2000"/>
              <a:t>    beginning of the next financial year</a:t>
            </a:r>
            <a:endParaRPr lang="en-US" altLang="en-US" sz="2000"/>
          </a:p>
          <a:p>
            <a:pPr algn="just" eaLnBrk="1" hangingPunct="1"/>
            <a:endParaRPr lang="en-US" altLang="en-US" sz="2000"/>
          </a:p>
          <a:p>
            <a:pPr lvl="1" eaLnBrk="1" hangingPunct="1"/>
            <a:endParaRPr lang="en-US" altLang="en-US" sz="800"/>
          </a:p>
          <a:p>
            <a:pPr lvl="1" eaLnBrk="1" hangingPunct="1"/>
            <a:endParaRPr lang="en-US" altLang="en-US" sz="800"/>
          </a:p>
          <a:p>
            <a:pPr lvl="2" eaLnBrk="1" hangingPunct="1"/>
            <a:endParaRPr lang="en-US" altLang="en-US" sz="2000"/>
          </a:p>
          <a:p>
            <a:pPr lvl="2" eaLnBrk="1" hangingPunct="1"/>
            <a:endParaRPr lang="en-US" altLang="en-US" sz="20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000"/>
          </a:p>
          <a:p>
            <a:pPr eaLnBrk="1" hangingPunct="1"/>
            <a:endParaRPr lang="en-US" altLang="en-US" sz="2000"/>
          </a:p>
          <a:p>
            <a:pPr eaLnBrk="1" hangingPunct="1"/>
            <a:endParaRPr lang="en-US" altLang="en-US" sz="800"/>
          </a:p>
          <a:p>
            <a:pPr eaLnBrk="1" hangingPunct="1"/>
            <a:endParaRPr lang="en-US" altLang="en-US" sz="800"/>
          </a:p>
          <a:p>
            <a:pPr lvl="1" eaLnBrk="1" hangingPunct="1"/>
            <a:endParaRPr lang="en-US" altLang="en-US" sz="2000"/>
          </a:p>
          <a:p>
            <a:pPr lvl="1" eaLnBrk="1" hangingPunct="1"/>
            <a:r>
              <a:rPr lang="en-US" altLang="en-US" sz="2000"/>
              <a:t>	</a:t>
            </a:r>
          </a:p>
        </p:txBody>
      </p:sp>
      <p:sp>
        <p:nvSpPr>
          <p:cNvPr id="10243" name="Slide Number Placeholder 19">
            <a:extLst>
              <a:ext uri="{FF2B5EF4-FFF2-40B4-BE49-F238E27FC236}">
                <a16:creationId xmlns:a16="http://schemas.microsoft.com/office/drawing/2014/main" id="{60514DB6-825D-407D-A579-B7F5CA25EFB7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96028AA-2DE9-41A3-8389-FE79B303F285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122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164C2A-9382-4C76-A019-E688670A308B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CA8A1653-EE6C-4B7D-AC6F-D7F4D6D0F247}"/>
              </a:ext>
            </a:extLst>
          </p:cNvPr>
          <p:cNvGraphicFramePr/>
          <p:nvPr/>
        </p:nvGraphicFramePr>
        <p:xfrm>
          <a:off x="0" y="1071546"/>
          <a:ext cx="9144000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>
            <a:extLst>
              <a:ext uri="{FF2B5EF4-FFF2-40B4-BE49-F238E27FC236}">
                <a16:creationId xmlns:a16="http://schemas.microsoft.com/office/drawing/2014/main" id="{42135075-8200-4CD9-B9FD-D226A6622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358188" cy="797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/>
              <a:t> Management of cost centres can be a challenging exercise</a:t>
            </a:r>
          </a:p>
          <a:p>
            <a:pPr eaLnBrk="1" hangingPunct="1"/>
            <a:r>
              <a:rPr lang="en-US" altLang="en-US" sz="2000"/>
              <a:t>    and requires the following: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connectivity however creation not dependant on </a:t>
            </a:r>
          </a:p>
          <a:p>
            <a:pPr lvl="1" eaLnBrk="1" hangingPunct="1"/>
            <a:r>
              <a:rPr lang="en-GB" altLang="en-US" sz="2000"/>
              <a:t>    connectivity – does not deter us from creating Cost Centres</a:t>
            </a:r>
          </a:p>
          <a:p>
            <a:pPr lvl="1" eaLnBrk="1" hangingPunct="1"/>
            <a:endParaRPr lang="en-GB" altLang="en-US" sz="20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strong IT support at sub-district level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GB" altLang="en-US" sz="20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training on cost centre management (initially NDoH and </a:t>
            </a:r>
          </a:p>
          <a:p>
            <a:pPr lvl="1" eaLnBrk="1" hangingPunct="1"/>
            <a:r>
              <a:rPr lang="en-GB" altLang="en-US" sz="2000"/>
              <a:t>    monitoring and further training responsibility of sub-district,</a:t>
            </a:r>
          </a:p>
          <a:p>
            <a:pPr lvl="1" eaLnBrk="1" hangingPunct="1"/>
            <a:r>
              <a:rPr lang="en-GB" altLang="en-US" sz="2000"/>
              <a:t>    district and province)</a:t>
            </a:r>
          </a:p>
          <a:p>
            <a:pPr lvl="1" eaLnBrk="1" hangingPunct="1"/>
            <a:endParaRPr lang="en-GB" altLang="en-US" sz="20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capital equipment (computers)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GB" altLang="en-US" sz="20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human requirements (finance clerk)</a:t>
            </a:r>
            <a:endParaRPr lang="en-US" altLang="en-US" sz="2000"/>
          </a:p>
          <a:p>
            <a:pPr eaLnBrk="1" hangingPunct="1"/>
            <a:endParaRPr lang="en-US" altLang="en-US" sz="2000"/>
          </a:p>
          <a:p>
            <a:pPr lvl="1" eaLnBrk="1" hangingPunct="1"/>
            <a:endParaRPr lang="en-US" altLang="en-US" sz="800"/>
          </a:p>
          <a:p>
            <a:pPr lvl="1" eaLnBrk="1" hangingPunct="1"/>
            <a:endParaRPr lang="en-US" altLang="en-US" sz="800"/>
          </a:p>
          <a:p>
            <a:pPr lvl="2" eaLnBrk="1" hangingPunct="1"/>
            <a:endParaRPr lang="en-US" altLang="en-US" sz="2000"/>
          </a:p>
          <a:p>
            <a:pPr lvl="2" eaLnBrk="1" hangingPunct="1"/>
            <a:endParaRPr lang="en-US" altLang="en-US" sz="20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000"/>
          </a:p>
          <a:p>
            <a:pPr eaLnBrk="1" hangingPunct="1"/>
            <a:endParaRPr lang="en-US" altLang="en-US" sz="2000"/>
          </a:p>
          <a:p>
            <a:pPr eaLnBrk="1" hangingPunct="1"/>
            <a:endParaRPr lang="en-US" altLang="en-US" sz="800"/>
          </a:p>
          <a:p>
            <a:pPr eaLnBrk="1" hangingPunct="1"/>
            <a:endParaRPr lang="en-US" altLang="en-US" sz="800"/>
          </a:p>
          <a:p>
            <a:pPr lvl="1" eaLnBrk="1" hangingPunct="1"/>
            <a:endParaRPr lang="en-US" altLang="en-US" sz="2000"/>
          </a:p>
          <a:p>
            <a:pPr lvl="1" eaLnBrk="1" hangingPunct="1"/>
            <a:r>
              <a:rPr lang="en-US" altLang="en-US" sz="2000"/>
              <a:t>	</a:t>
            </a:r>
          </a:p>
        </p:txBody>
      </p:sp>
      <p:sp>
        <p:nvSpPr>
          <p:cNvPr id="11267" name="Slide Number Placeholder 19">
            <a:extLst>
              <a:ext uri="{FF2B5EF4-FFF2-40B4-BE49-F238E27FC236}">
                <a16:creationId xmlns:a16="http://schemas.microsoft.com/office/drawing/2014/main" id="{98411E76-0BB6-419D-9479-D0B2A47A93EF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5F6BCBBD-4FF6-4E1E-83B2-42B33DDD5DE5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122 cont.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DACE9A4-16D4-4A19-BF06-4B99E9A0415F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4072C457-56A5-4827-88E0-B0E6D592FAD6}"/>
              </a:ext>
            </a:extLst>
          </p:cNvPr>
          <p:cNvGraphicFramePr/>
          <p:nvPr/>
        </p:nvGraphicFramePr>
        <p:xfrm>
          <a:off x="0" y="1071546"/>
          <a:ext cx="9144000" cy="500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>
            <a:extLst>
              <a:ext uri="{FF2B5EF4-FFF2-40B4-BE49-F238E27FC236}">
                <a16:creationId xmlns:a16="http://schemas.microsoft.com/office/drawing/2014/main" id="{3F41841D-01DA-4084-899F-98C6DEB2B4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358188" cy="889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 b="1"/>
              <a:t>Option 2: Desktop exercise at sub-district level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one cost centre for all clinics at sub-district level – budget </a:t>
            </a:r>
          </a:p>
          <a:p>
            <a:pPr lvl="1" eaLnBrk="1" hangingPunct="1"/>
            <a:r>
              <a:rPr lang="en-GB" altLang="en-US" sz="2000"/>
              <a:t>    for all clinics is consolidated into one budget.</a:t>
            </a:r>
          </a:p>
          <a:p>
            <a:pPr lvl="1" eaLnBrk="1" hangingPunct="1"/>
            <a:endParaRPr lang="en-GB" altLang="en-US" sz="20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CHCs currently have separate cost centres though not in all</a:t>
            </a:r>
          </a:p>
          <a:p>
            <a:pPr lvl="1" eaLnBrk="1" hangingPunct="1"/>
            <a:r>
              <a:rPr lang="en-GB" altLang="en-US" sz="2000"/>
              <a:t>    provinces.</a:t>
            </a:r>
          </a:p>
          <a:p>
            <a:pPr lvl="1" eaLnBrk="1" hangingPunct="1"/>
            <a:endParaRPr lang="en-GB" altLang="en-US" sz="20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separation and management of budget done on microsoft </a:t>
            </a:r>
          </a:p>
          <a:p>
            <a:pPr lvl="1" eaLnBrk="1" hangingPunct="1"/>
            <a:r>
              <a:rPr lang="en-GB" altLang="en-US" sz="2000"/>
              <a:t>    excel</a:t>
            </a:r>
          </a:p>
          <a:p>
            <a:pPr lvl="1" eaLnBrk="1" hangingPunct="1"/>
            <a:endParaRPr lang="en-GB" altLang="en-US" sz="20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spreadsheet is updated for every transaction and allocation </a:t>
            </a:r>
          </a:p>
          <a:p>
            <a:pPr lvl="1" eaLnBrk="1" hangingPunct="1"/>
            <a:r>
              <a:rPr lang="en-GB" altLang="en-US" sz="2000"/>
              <a:t>    is done  for each facility</a:t>
            </a:r>
          </a:p>
          <a:p>
            <a:pPr lvl="1" eaLnBrk="1" hangingPunct="1"/>
            <a:endParaRPr lang="en-GB" altLang="en-US" sz="20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000"/>
              <a:t> reports can be produced per facility manually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GB" altLang="en-US" sz="2000"/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US" altLang="en-US" sz="2000"/>
          </a:p>
          <a:p>
            <a:pPr eaLnBrk="1" hangingPunct="1"/>
            <a:endParaRPr lang="en-US" altLang="en-US" sz="2000"/>
          </a:p>
          <a:p>
            <a:pPr lvl="1" eaLnBrk="1" hangingPunct="1"/>
            <a:endParaRPr lang="en-US" altLang="en-US" sz="800"/>
          </a:p>
          <a:p>
            <a:pPr lvl="1" eaLnBrk="1" hangingPunct="1"/>
            <a:endParaRPr lang="en-US" altLang="en-US" sz="800"/>
          </a:p>
          <a:p>
            <a:pPr lvl="2" eaLnBrk="1" hangingPunct="1"/>
            <a:endParaRPr lang="en-US" altLang="en-US" sz="2000"/>
          </a:p>
          <a:p>
            <a:pPr lvl="2" eaLnBrk="1" hangingPunct="1"/>
            <a:endParaRPr lang="en-US" altLang="en-US" sz="20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000"/>
          </a:p>
          <a:p>
            <a:pPr eaLnBrk="1" hangingPunct="1"/>
            <a:endParaRPr lang="en-US" altLang="en-US" sz="2000"/>
          </a:p>
          <a:p>
            <a:pPr eaLnBrk="1" hangingPunct="1"/>
            <a:endParaRPr lang="en-US" altLang="en-US" sz="800"/>
          </a:p>
          <a:p>
            <a:pPr eaLnBrk="1" hangingPunct="1"/>
            <a:endParaRPr lang="en-US" altLang="en-US" sz="800"/>
          </a:p>
          <a:p>
            <a:pPr lvl="1" eaLnBrk="1" hangingPunct="1"/>
            <a:endParaRPr lang="en-US" altLang="en-US" sz="2000"/>
          </a:p>
          <a:p>
            <a:pPr lvl="1" eaLnBrk="1" hangingPunct="1"/>
            <a:r>
              <a:rPr lang="en-US" altLang="en-US" sz="2000"/>
              <a:t>	</a:t>
            </a:r>
          </a:p>
        </p:txBody>
      </p:sp>
      <p:sp>
        <p:nvSpPr>
          <p:cNvPr id="12291" name="Slide Number Placeholder 19">
            <a:extLst>
              <a:ext uri="{FF2B5EF4-FFF2-40B4-BE49-F238E27FC236}">
                <a16:creationId xmlns:a16="http://schemas.microsoft.com/office/drawing/2014/main" id="{AEE570C6-99E0-4DFC-BF56-5A5F0CFC44D9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AF652EF2-7B9B-42A4-B24A-A82DE6E60A26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122 cont.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37FA37C-882C-4AE4-8D5E-0EDEC7560BA2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53D656CE-6760-4B61-8691-AE04FA010E9F}"/>
              </a:ext>
            </a:extLst>
          </p:cNvPr>
          <p:cNvGraphicFramePr/>
          <p:nvPr/>
        </p:nvGraphicFramePr>
        <p:xfrm>
          <a:off x="0" y="1071546"/>
          <a:ext cx="9144000" cy="428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>
            <a:extLst>
              <a:ext uri="{FF2B5EF4-FFF2-40B4-BE49-F238E27FC236}">
                <a16:creationId xmlns:a16="http://schemas.microsoft.com/office/drawing/2014/main" id="{F045447D-2805-4A09-B1DB-733ADEAF95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358188" cy="906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400"/>
          </a:p>
          <a:p>
            <a:pPr eaLnBrk="1" hangingPunct="1"/>
            <a:r>
              <a:rPr lang="en-US" altLang="en-US" sz="2400"/>
              <a:t> </a:t>
            </a:r>
            <a:r>
              <a:rPr lang="en-US" altLang="en-US" sz="2200" b="1"/>
              <a:t>Challenges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200"/>
              <a:t> misallocation of transactions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GB" altLang="en-US" sz="22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200"/>
              <a:t> effectively do not have control over their budget.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GB" altLang="en-US" sz="22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200"/>
              <a:t> difficulty in obtaining reports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GB" altLang="en-US" sz="22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200"/>
              <a:t> poor communication  of financial performance between</a:t>
            </a:r>
          </a:p>
          <a:p>
            <a:pPr lvl="1" eaLnBrk="1" hangingPunct="1"/>
            <a:r>
              <a:rPr lang="en-GB" altLang="en-US" sz="2200"/>
              <a:t>    facility and sub-district</a:t>
            </a:r>
          </a:p>
          <a:p>
            <a:pPr lvl="1" eaLnBrk="1" hangingPunct="1"/>
            <a:endParaRPr lang="en-GB" altLang="en-US" sz="22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200"/>
              <a:t> Clinic committees unable to do comprehensive governance</a:t>
            </a:r>
          </a:p>
          <a:p>
            <a:pPr lvl="1" eaLnBrk="1" hangingPunct="1"/>
            <a:r>
              <a:rPr lang="en-GB" altLang="en-US" sz="2200"/>
              <a:t>    and oversight due to unavailability of financial reports.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900"/>
          </a:p>
          <a:p>
            <a:pPr lvl="1" eaLnBrk="1" hangingPunct="1"/>
            <a:endParaRPr lang="en-US" altLang="en-US" sz="900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13315" name="Slide Number Placeholder 19">
            <a:extLst>
              <a:ext uri="{FF2B5EF4-FFF2-40B4-BE49-F238E27FC236}">
                <a16:creationId xmlns:a16="http://schemas.microsoft.com/office/drawing/2014/main" id="{E10819A7-40A2-4431-857A-C5712AF30350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FB9DC5AE-C4FE-4006-BD5A-37A0BF0C05F2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122 cont.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9428931-10BC-49D9-A858-648F6D1056AE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52003E27-E970-45B1-9301-0177C45247C3}"/>
              </a:ext>
            </a:extLst>
          </p:cNvPr>
          <p:cNvGraphicFramePr/>
          <p:nvPr/>
        </p:nvGraphicFramePr>
        <p:xfrm>
          <a:off x="0" y="1071546"/>
          <a:ext cx="9144000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>
            <a:extLst>
              <a:ext uri="{FF2B5EF4-FFF2-40B4-BE49-F238E27FC236}">
                <a16:creationId xmlns:a16="http://schemas.microsoft.com/office/drawing/2014/main" id="{CB420B3C-F3A7-4B23-BF4B-A043F8F89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358188" cy="897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</a:t>
            </a:r>
            <a:r>
              <a:rPr lang="en-GB" altLang="en-US" sz="2000"/>
              <a:t>Delegations are given based on capacity and level and also go with</a:t>
            </a:r>
          </a:p>
          <a:p>
            <a:pPr eaLnBrk="1" hangingPunct="1"/>
            <a:r>
              <a:rPr lang="en-GB" altLang="en-US" sz="2000"/>
              <a:t>     accountability.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000"/>
              <a:t> Inconsistently applied across provinces (petty cash)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000"/>
              <a:t> A proposed delegation for facility managers;</a:t>
            </a:r>
          </a:p>
          <a:p>
            <a:pPr lvl="2" eaLnBrk="1" hangingPunct="1">
              <a:buFont typeface="Wingdings" panose="05000000000000000000" pitchFamily="2" charset="2"/>
              <a:buChar char="Ø"/>
            </a:pPr>
            <a:r>
              <a:rPr lang="en-GB" altLang="en-US" sz="2000"/>
              <a:t>Clinic Manager is               R       30 000 </a:t>
            </a:r>
          </a:p>
          <a:p>
            <a:pPr lvl="2" eaLnBrk="1" hangingPunct="1">
              <a:buFont typeface="Wingdings" panose="05000000000000000000" pitchFamily="2" charset="2"/>
              <a:buChar char="Ø"/>
            </a:pPr>
            <a:r>
              <a:rPr lang="en-GB" altLang="en-US" sz="2000"/>
              <a:t>CHCs Manager is               R      50 000</a:t>
            </a:r>
          </a:p>
          <a:p>
            <a:pPr lvl="2" eaLnBrk="1" hangingPunct="1">
              <a:buFont typeface="Wingdings" panose="05000000000000000000" pitchFamily="2" charset="2"/>
              <a:buChar char="Ø"/>
            </a:pPr>
            <a:r>
              <a:rPr lang="en-GB" altLang="en-US" sz="2000"/>
              <a:t> Sub-district Manager         R     500 000 (established)</a:t>
            </a:r>
          </a:p>
          <a:p>
            <a:pPr lvl="2" eaLnBrk="1" hangingPunct="1">
              <a:buFont typeface="Wingdings" panose="05000000000000000000" pitchFamily="2" charset="2"/>
              <a:buChar char="Ø"/>
            </a:pPr>
            <a:r>
              <a:rPr lang="en-GB" altLang="en-US" sz="2000"/>
              <a:t> District Manager is             R  2 000 000</a:t>
            </a:r>
          </a:p>
          <a:p>
            <a:pPr lvl="2" eaLnBrk="1" hangingPunct="1">
              <a:buFont typeface="Wingdings" panose="05000000000000000000" pitchFamily="2" charset="2"/>
              <a:buChar char="Ø"/>
            </a:pPr>
            <a:endParaRPr lang="en-GB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000"/>
              <a:t> This is based on the fact that clinics have less activities and functions</a:t>
            </a:r>
          </a:p>
          <a:p>
            <a:pPr eaLnBrk="1" hangingPunct="1"/>
            <a:r>
              <a:rPr lang="en-GB" altLang="en-US" sz="2000"/>
              <a:t>    compared to hospitals and considering the proposed SCM system.</a:t>
            </a:r>
            <a:endParaRPr lang="en-GB" altLang="en-US" sz="2200"/>
          </a:p>
          <a:p>
            <a:pPr lvl="1" eaLnBrk="1" hangingPunct="1"/>
            <a:endParaRPr lang="en-GB" altLang="en-US" sz="2200"/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900"/>
          </a:p>
          <a:p>
            <a:pPr lvl="1" eaLnBrk="1" hangingPunct="1"/>
            <a:endParaRPr lang="en-US" altLang="en-US" sz="900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14339" name="Slide Number Placeholder 19">
            <a:extLst>
              <a:ext uri="{FF2B5EF4-FFF2-40B4-BE49-F238E27FC236}">
                <a16:creationId xmlns:a16="http://schemas.microsoft.com/office/drawing/2014/main" id="{A20456D4-E81F-411B-841D-8D64DBE0EEE3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91AF3581-FDCF-4DFE-9FB8-D4207CD93FE6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121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70866B9-E950-47C6-87FC-771E9487FA54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2164A34F-C481-41AA-ADE2-9A7544941C04}"/>
              </a:ext>
            </a:extLst>
          </p:cNvPr>
          <p:cNvGraphicFramePr/>
          <p:nvPr/>
        </p:nvGraphicFramePr>
        <p:xfrm>
          <a:off x="0" y="1071546"/>
          <a:ext cx="9144000" cy="428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>
            <a:extLst>
              <a:ext uri="{FF2B5EF4-FFF2-40B4-BE49-F238E27FC236}">
                <a16:creationId xmlns:a16="http://schemas.microsoft.com/office/drawing/2014/main" id="{9975D857-15FD-4B21-991F-EA066FEE7C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358188" cy="804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 sz="24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Facility Manager may not have delegations </a:t>
            </a:r>
          </a:p>
          <a:p>
            <a:pPr lvl="1" eaLnBrk="1" hangingPunct="1">
              <a:buFont typeface="Wingdings" panose="05000000000000000000" pitchFamily="2" charset="2"/>
              <a:buChar char="Ø"/>
            </a:pPr>
            <a:r>
              <a:rPr lang="en-GB" altLang="en-US" sz="2200"/>
              <a:t> to enter into a contract </a:t>
            </a:r>
          </a:p>
          <a:p>
            <a:pPr lvl="1" eaLnBrk="1" hangingPunct="1">
              <a:buFont typeface="Wingdings" panose="05000000000000000000" pitchFamily="2" charset="2"/>
              <a:buChar char="Ø"/>
            </a:pPr>
            <a:r>
              <a:rPr lang="en-GB" altLang="en-US" sz="2200"/>
              <a:t> shift funds from Non Negotiables (approval from district </a:t>
            </a:r>
          </a:p>
          <a:p>
            <a:pPr lvl="1" eaLnBrk="1" hangingPunct="1"/>
            <a:r>
              <a:rPr lang="en-GB" altLang="en-US" sz="2200"/>
              <a:t>    CFO should be sought) except other items.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200"/>
              <a:t>  A comprehensive policy on delegations will be developed</a:t>
            </a:r>
          </a:p>
          <a:p>
            <a:pPr eaLnBrk="1" hangingPunct="1"/>
            <a:r>
              <a:rPr lang="en-US" altLang="en-US" sz="2200"/>
              <a:t>     covering financial, SCM and human resources</a:t>
            </a:r>
          </a:p>
          <a:p>
            <a:pPr eaLnBrk="1" hangingPunct="1"/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 This will be part of provincial delegations.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900"/>
          </a:p>
          <a:p>
            <a:pPr lvl="1" eaLnBrk="1" hangingPunct="1"/>
            <a:endParaRPr lang="en-US" altLang="en-US" sz="900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15363" name="Slide Number Placeholder 19">
            <a:extLst>
              <a:ext uri="{FF2B5EF4-FFF2-40B4-BE49-F238E27FC236}">
                <a16:creationId xmlns:a16="http://schemas.microsoft.com/office/drawing/2014/main" id="{2112BB88-E0D5-4044-B618-E2B909403C93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EDF65C2-CBD9-4395-A840-986801F23F17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121 cont.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06EEF5-0B99-4FEA-9107-E39B036302D5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C7052DD6-CFC8-4D49-ACF3-2A5008016685}"/>
              </a:ext>
            </a:extLst>
          </p:cNvPr>
          <p:cNvGraphicFramePr/>
          <p:nvPr/>
        </p:nvGraphicFramePr>
        <p:xfrm>
          <a:off x="0" y="1071546"/>
          <a:ext cx="9144000" cy="428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>
            <a:extLst>
              <a:ext uri="{FF2B5EF4-FFF2-40B4-BE49-F238E27FC236}">
                <a16:creationId xmlns:a16="http://schemas.microsoft.com/office/drawing/2014/main" id="{B8E30FC5-CB31-4F83-BF84-F171EADF0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1214438"/>
            <a:ext cx="8358187" cy="1004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 sz="24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Design operational plan template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Create cost centres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Persal linkages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Develop allocation model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Policy on shifting of funds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Training on Cost Centre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GB" altLang="en-US" sz="2200"/>
          </a:p>
          <a:p>
            <a:pPr lvl="1" eaLnBrk="1" hangingPunct="1"/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900"/>
          </a:p>
          <a:p>
            <a:pPr lvl="1" eaLnBrk="1" hangingPunct="1"/>
            <a:endParaRPr lang="en-US" altLang="en-US" sz="900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16387" name="Slide Number Placeholder 19">
            <a:extLst>
              <a:ext uri="{FF2B5EF4-FFF2-40B4-BE49-F238E27FC236}">
                <a16:creationId xmlns:a16="http://schemas.microsoft.com/office/drawing/2014/main" id="{29C5D836-B206-44F9-A933-F49C0DD16EF0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BBA9D4A-31A5-4F1D-B322-92FE9D60CF8F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All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53D2C0-7CA4-41DC-9F70-998DCCD2F483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61A35303-762C-4FDD-8C77-EE7D1A1CC8F6}"/>
              </a:ext>
            </a:extLst>
          </p:cNvPr>
          <p:cNvGraphicFramePr/>
          <p:nvPr/>
        </p:nvGraphicFramePr>
        <p:xfrm>
          <a:off x="0" y="1071546"/>
          <a:ext cx="9144000" cy="428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391" name="TextBox 1">
            <a:extLst>
              <a:ext uri="{FF2B5EF4-FFF2-40B4-BE49-F238E27FC236}">
                <a16:creationId xmlns:a16="http://schemas.microsoft.com/office/drawing/2014/main" id="{A094F489-6228-43F5-B19F-E377EDA345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6313" y="1214438"/>
            <a:ext cx="8358187" cy="767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 sz="24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Need analysis for Facility CFOs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Facilities with BAS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Delegations</a:t>
            </a:r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GB" altLang="en-US" sz="2200"/>
          </a:p>
          <a:p>
            <a:pPr lvl="1" eaLnBrk="1" hangingPunct="1"/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900"/>
          </a:p>
          <a:p>
            <a:pPr lvl="1" eaLnBrk="1" hangingPunct="1"/>
            <a:endParaRPr lang="en-US" altLang="en-US" sz="900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>
            <a:extLst>
              <a:ext uri="{FF2B5EF4-FFF2-40B4-BE49-F238E27FC236}">
                <a16:creationId xmlns:a16="http://schemas.microsoft.com/office/drawing/2014/main" id="{CD589C2B-2A6C-4A2D-B4EC-BABAE4CE41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358188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GB" altLang="en-US" sz="4800" b="1"/>
          </a:p>
          <a:p>
            <a:pPr algn="ctr" eaLnBrk="1" hangingPunct="1"/>
            <a:endParaRPr lang="en-GB" altLang="en-US" sz="4800" b="1"/>
          </a:p>
          <a:p>
            <a:pPr algn="ctr" eaLnBrk="1" hangingPunct="1"/>
            <a:r>
              <a:rPr lang="en-GB" altLang="en-US" sz="4800" b="1"/>
              <a:t>Supply Chain Management</a:t>
            </a:r>
            <a:endParaRPr lang="en-US" altLang="en-US" b="1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17411" name="Slide Number Placeholder 19">
            <a:extLst>
              <a:ext uri="{FF2B5EF4-FFF2-40B4-BE49-F238E27FC236}">
                <a16:creationId xmlns:a16="http://schemas.microsoft.com/office/drawing/2014/main" id="{4AEF6941-0D3B-4BD5-BA42-6CD7BC886422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100A9C87-FFBF-4149-96B8-9BC3D3959265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sz="2800" b="1" dirty="0">
              <a:solidFill>
                <a:schemeClr val="bg1"/>
              </a:solidFill>
              <a:ea typeface="+mj-ea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8729E5-95A4-4917-A7F8-C52163A2F076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>
            <a:extLst>
              <a:ext uri="{FF2B5EF4-FFF2-40B4-BE49-F238E27FC236}">
                <a16:creationId xmlns:a16="http://schemas.microsoft.com/office/drawing/2014/main" id="{FE3B35CD-24D8-46BB-98D0-41D4C2C94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358188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200" b="1"/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GB" altLang="en-US" sz="22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GB" altLang="en-US" sz="2200"/>
              <a:t>Current development of Pharmaceutical automated SC</a:t>
            </a:r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900"/>
          </a:p>
          <a:p>
            <a:pPr lvl="1" eaLnBrk="1" hangingPunct="1"/>
            <a:endParaRPr lang="en-US" altLang="en-US" sz="900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18435" name="Slide Number Placeholder 19">
            <a:extLst>
              <a:ext uri="{FF2B5EF4-FFF2-40B4-BE49-F238E27FC236}">
                <a16:creationId xmlns:a16="http://schemas.microsoft.com/office/drawing/2014/main" id="{3EF07406-2735-4768-879C-6071261071C5}"/>
              </a:ext>
            </a:extLst>
          </p:cNvPr>
          <p:cNvSpPr txBox="1">
            <a:spLocks/>
          </p:cNvSpPr>
          <p:nvPr/>
        </p:nvSpPr>
        <p:spPr bwMode="auto">
          <a:xfrm>
            <a:off x="6553200" y="630396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4C9B7688-1469-4ED7-9CBF-48B1D69E12AE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123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E787FE-2134-47D4-8247-7D3BE32CB9DB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31E5761-A69F-44F7-93B2-FE600D8A92E2}"/>
              </a:ext>
            </a:extLst>
          </p:cNvPr>
          <p:cNvSpPr/>
          <p:nvPr/>
        </p:nvSpPr>
        <p:spPr>
          <a:xfrm>
            <a:off x="6561138" y="4438650"/>
            <a:ext cx="1008062" cy="360363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SVS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AFC168C-6F0D-479C-B2CA-C3C185CFCFFF}"/>
              </a:ext>
            </a:extLst>
          </p:cNvPr>
          <p:cNvSpPr/>
          <p:nvPr/>
        </p:nvSpPr>
        <p:spPr>
          <a:xfrm>
            <a:off x="6561138" y="3941763"/>
            <a:ext cx="1008062" cy="36036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SVS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48B3C8C-536B-4F3A-9CBD-6AAB6453BC77}"/>
              </a:ext>
            </a:extLst>
          </p:cNvPr>
          <p:cNvSpPr/>
          <p:nvPr/>
        </p:nvSpPr>
        <p:spPr>
          <a:xfrm>
            <a:off x="6561138" y="4943475"/>
            <a:ext cx="1008062" cy="35877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SVS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D0A6C74-C826-40F2-AC7C-CF75CA89D781}"/>
              </a:ext>
            </a:extLst>
          </p:cNvPr>
          <p:cNvSpPr/>
          <p:nvPr/>
        </p:nvSpPr>
        <p:spPr>
          <a:xfrm>
            <a:off x="5024438" y="4438650"/>
            <a:ext cx="1008062" cy="360363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Rx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C6BB13F4-D6A3-46EF-BDAD-5D1E3336F899}"/>
              </a:ext>
            </a:extLst>
          </p:cNvPr>
          <p:cNvSpPr/>
          <p:nvPr/>
        </p:nvSpPr>
        <p:spPr>
          <a:xfrm>
            <a:off x="3589338" y="4438650"/>
            <a:ext cx="1008062" cy="360363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PMPU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B4E7169-330A-452A-A56D-3BDE85A1CE3C}"/>
              </a:ext>
            </a:extLst>
          </p:cNvPr>
          <p:cNvSpPr/>
          <p:nvPr/>
        </p:nvSpPr>
        <p:spPr>
          <a:xfrm>
            <a:off x="1979613" y="4438650"/>
            <a:ext cx="1008062" cy="360363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Supplier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EAE3B457-4A2D-4272-BBA1-511670855388}"/>
              </a:ext>
            </a:extLst>
          </p:cNvPr>
          <p:cNvSpPr/>
          <p:nvPr/>
        </p:nvSpPr>
        <p:spPr>
          <a:xfrm>
            <a:off x="1835150" y="3070225"/>
            <a:ext cx="1317625" cy="360363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Cross Dock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AE0FC414-D9D4-449B-92D4-854152B38950}"/>
              </a:ext>
            </a:extLst>
          </p:cNvPr>
          <p:cNvSpPr/>
          <p:nvPr/>
        </p:nvSpPr>
        <p:spPr>
          <a:xfrm>
            <a:off x="1835150" y="3575050"/>
            <a:ext cx="1317625" cy="360363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Direct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AB8D80D4-A2DA-4C4A-9B92-F0E0BDBB8A59}"/>
              </a:ext>
            </a:extLst>
          </p:cNvPr>
          <p:cNvSpPr/>
          <p:nvPr/>
        </p:nvSpPr>
        <p:spPr>
          <a:xfrm>
            <a:off x="1835150" y="2566988"/>
            <a:ext cx="1317625" cy="36036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Depot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F95C327E-BAD3-4F9F-A3F6-D6677D97EE20}"/>
              </a:ext>
            </a:extLst>
          </p:cNvPr>
          <p:cNvSpPr/>
          <p:nvPr/>
        </p:nvSpPr>
        <p:spPr>
          <a:xfrm>
            <a:off x="3584575" y="5108575"/>
            <a:ext cx="1017588" cy="53975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Control Tower</a:t>
            </a:r>
          </a:p>
        </p:txBody>
      </p:sp>
      <p:cxnSp>
        <p:nvCxnSpPr>
          <p:cNvPr id="20" name="Elbow Connector 19">
            <a:extLst>
              <a:ext uri="{FF2B5EF4-FFF2-40B4-BE49-F238E27FC236}">
                <a16:creationId xmlns:a16="http://schemas.microsoft.com/office/drawing/2014/main" id="{3167C0BE-5A3A-4375-A227-1B76D3F1C3C4}"/>
              </a:ext>
            </a:extLst>
          </p:cNvPr>
          <p:cNvCxnSpPr>
            <a:stCxn id="8" idx="1"/>
            <a:endCxn id="10" idx="3"/>
          </p:cNvCxnSpPr>
          <p:nvPr/>
        </p:nvCxnSpPr>
        <p:spPr>
          <a:xfrm rot="10800000" flipV="1">
            <a:off x="6032500" y="4122738"/>
            <a:ext cx="528638" cy="49688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1">
            <a:extLst>
              <a:ext uri="{FF2B5EF4-FFF2-40B4-BE49-F238E27FC236}">
                <a16:creationId xmlns:a16="http://schemas.microsoft.com/office/drawing/2014/main" id="{FA77CFEA-6484-4015-B3F0-92C7A5E3CF9E}"/>
              </a:ext>
            </a:extLst>
          </p:cNvPr>
          <p:cNvCxnSpPr>
            <a:stCxn id="9" idx="1"/>
            <a:endCxn id="10" idx="3"/>
          </p:cNvCxnSpPr>
          <p:nvPr/>
        </p:nvCxnSpPr>
        <p:spPr>
          <a:xfrm rot="10800000">
            <a:off x="6032500" y="4619625"/>
            <a:ext cx="528638" cy="50323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23">
            <a:extLst>
              <a:ext uri="{FF2B5EF4-FFF2-40B4-BE49-F238E27FC236}">
                <a16:creationId xmlns:a16="http://schemas.microsoft.com/office/drawing/2014/main" id="{53AF5656-6E69-4ED2-877E-BF1637C39629}"/>
              </a:ext>
            </a:extLst>
          </p:cNvPr>
          <p:cNvCxnSpPr>
            <a:stCxn id="2" idx="1"/>
            <a:endCxn id="10" idx="3"/>
          </p:cNvCxnSpPr>
          <p:nvPr/>
        </p:nvCxnSpPr>
        <p:spPr>
          <a:xfrm rot="10800000">
            <a:off x="6032500" y="4619625"/>
            <a:ext cx="528638" cy="12700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3628DABE-66C8-4DDF-BA7A-6D171279F3FA}"/>
              </a:ext>
            </a:extLst>
          </p:cNvPr>
          <p:cNvCxnSpPr>
            <a:stCxn id="10" idx="1"/>
          </p:cNvCxnSpPr>
          <p:nvPr/>
        </p:nvCxnSpPr>
        <p:spPr>
          <a:xfrm flipH="1">
            <a:off x="4602163" y="4619625"/>
            <a:ext cx="422275" cy="12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61" name="Straight Arrow Connector 15360">
            <a:extLst>
              <a:ext uri="{FF2B5EF4-FFF2-40B4-BE49-F238E27FC236}">
                <a16:creationId xmlns:a16="http://schemas.microsoft.com/office/drawing/2014/main" id="{9345D9F4-2112-41BD-8912-50214F6B5833}"/>
              </a:ext>
            </a:extLst>
          </p:cNvPr>
          <p:cNvCxnSpPr>
            <a:stCxn id="11" idx="1"/>
            <a:endCxn id="12" idx="3"/>
          </p:cNvCxnSpPr>
          <p:nvPr/>
        </p:nvCxnSpPr>
        <p:spPr>
          <a:xfrm flipH="1">
            <a:off x="2987675" y="4619625"/>
            <a:ext cx="60166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65" name="Elbow Connector 15364">
            <a:extLst>
              <a:ext uri="{FF2B5EF4-FFF2-40B4-BE49-F238E27FC236}">
                <a16:creationId xmlns:a16="http://schemas.microsoft.com/office/drawing/2014/main" id="{B811D255-45E8-4C7B-B8E1-C45D1B1AD340}"/>
              </a:ext>
            </a:extLst>
          </p:cNvPr>
          <p:cNvCxnSpPr>
            <a:stCxn id="12" idx="1"/>
            <a:endCxn id="15" idx="1"/>
          </p:cNvCxnSpPr>
          <p:nvPr/>
        </p:nvCxnSpPr>
        <p:spPr>
          <a:xfrm rot="10800000">
            <a:off x="1835150" y="2746375"/>
            <a:ext cx="144463" cy="1873250"/>
          </a:xfrm>
          <a:prstGeom prst="bentConnector3">
            <a:avLst>
              <a:gd name="adj1" fmla="val 258732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67" name="Elbow Connector 15366">
            <a:extLst>
              <a:ext uri="{FF2B5EF4-FFF2-40B4-BE49-F238E27FC236}">
                <a16:creationId xmlns:a16="http://schemas.microsoft.com/office/drawing/2014/main" id="{80867077-E50F-4552-9E28-06416E36C8D0}"/>
              </a:ext>
            </a:extLst>
          </p:cNvPr>
          <p:cNvCxnSpPr>
            <a:stCxn id="12" idx="1"/>
            <a:endCxn id="13" idx="1"/>
          </p:cNvCxnSpPr>
          <p:nvPr/>
        </p:nvCxnSpPr>
        <p:spPr>
          <a:xfrm rot="10800000">
            <a:off x="1835150" y="3251200"/>
            <a:ext cx="144463" cy="1368425"/>
          </a:xfrm>
          <a:prstGeom prst="bentConnector3">
            <a:avLst>
              <a:gd name="adj1" fmla="val 258732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69" name="Elbow Connector 15368">
            <a:extLst>
              <a:ext uri="{FF2B5EF4-FFF2-40B4-BE49-F238E27FC236}">
                <a16:creationId xmlns:a16="http://schemas.microsoft.com/office/drawing/2014/main" id="{743B8409-A108-403F-BD6D-029368AC6957}"/>
              </a:ext>
            </a:extLst>
          </p:cNvPr>
          <p:cNvCxnSpPr>
            <a:endCxn id="14" idx="1"/>
          </p:cNvCxnSpPr>
          <p:nvPr/>
        </p:nvCxnSpPr>
        <p:spPr>
          <a:xfrm rot="16200000" flipV="1">
            <a:off x="1449388" y="4140200"/>
            <a:ext cx="877887" cy="106363"/>
          </a:xfrm>
          <a:prstGeom prst="bentConnector4">
            <a:avLst>
              <a:gd name="adj1" fmla="val 2728"/>
              <a:gd name="adj2" fmla="val 31741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72" name="Elbow Connector 15371">
            <a:extLst>
              <a:ext uri="{FF2B5EF4-FFF2-40B4-BE49-F238E27FC236}">
                <a16:creationId xmlns:a16="http://schemas.microsoft.com/office/drawing/2014/main" id="{67C6E030-4CC4-417E-99E2-FBE9949329F1}"/>
              </a:ext>
            </a:extLst>
          </p:cNvPr>
          <p:cNvCxnSpPr/>
          <p:nvPr/>
        </p:nvCxnSpPr>
        <p:spPr>
          <a:xfrm>
            <a:off x="3589338" y="3170238"/>
            <a:ext cx="3475037" cy="692150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3" name="Right Brace 15372">
            <a:extLst>
              <a:ext uri="{FF2B5EF4-FFF2-40B4-BE49-F238E27FC236}">
                <a16:creationId xmlns:a16="http://schemas.microsoft.com/office/drawing/2014/main" id="{0BCF3115-0833-475C-8915-03B473AC5FDA}"/>
              </a:ext>
            </a:extLst>
          </p:cNvPr>
          <p:cNvSpPr/>
          <p:nvPr/>
        </p:nvSpPr>
        <p:spPr>
          <a:xfrm>
            <a:off x="3289300" y="2674938"/>
            <a:ext cx="223838" cy="118745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377" name="Rounded Rectangle 15376">
            <a:extLst>
              <a:ext uri="{FF2B5EF4-FFF2-40B4-BE49-F238E27FC236}">
                <a16:creationId xmlns:a16="http://schemas.microsoft.com/office/drawing/2014/main" id="{0CF1519B-8300-4E48-801B-A34D303917C3}"/>
              </a:ext>
            </a:extLst>
          </p:cNvPr>
          <p:cNvSpPr/>
          <p:nvPr/>
        </p:nvSpPr>
        <p:spPr>
          <a:xfrm>
            <a:off x="6464300" y="3754438"/>
            <a:ext cx="1263650" cy="1893887"/>
          </a:xfrm>
          <a:prstGeom prst="roundRect">
            <a:avLst/>
          </a:prstGeom>
          <a:noFill/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8459" name="TextBox 15377">
            <a:extLst>
              <a:ext uri="{FF2B5EF4-FFF2-40B4-BE49-F238E27FC236}">
                <a16:creationId xmlns:a16="http://schemas.microsoft.com/office/drawing/2014/main" id="{03B5507F-DA5B-462F-BA12-E46A815FE4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0200" y="5275263"/>
            <a:ext cx="74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/>
              <a:t>Clinic</a:t>
            </a:r>
          </a:p>
        </p:txBody>
      </p:sp>
      <p:cxnSp>
        <p:nvCxnSpPr>
          <p:cNvPr id="15380" name="Straight Arrow Connector 15379">
            <a:extLst>
              <a:ext uri="{FF2B5EF4-FFF2-40B4-BE49-F238E27FC236}">
                <a16:creationId xmlns:a16="http://schemas.microsoft.com/office/drawing/2014/main" id="{B0260553-A7EA-49EE-82FB-70E99E4C953A}"/>
              </a:ext>
            </a:extLst>
          </p:cNvPr>
          <p:cNvCxnSpPr>
            <a:stCxn id="11" idx="2"/>
            <a:endCxn id="16" idx="0"/>
          </p:cNvCxnSpPr>
          <p:nvPr/>
        </p:nvCxnSpPr>
        <p:spPr>
          <a:xfrm>
            <a:off x="4094163" y="4799013"/>
            <a:ext cx="0" cy="3095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82" name="TextBox 15381">
            <a:extLst>
              <a:ext uri="{FF2B5EF4-FFF2-40B4-BE49-F238E27FC236}">
                <a16:creationId xmlns:a16="http://schemas.microsoft.com/office/drawing/2014/main" id="{C7FA65AA-406C-49EF-B541-0F7B3071FC46}"/>
              </a:ext>
            </a:extLst>
          </p:cNvPr>
          <p:cNvSpPr txBox="1"/>
          <p:nvPr/>
        </p:nvSpPr>
        <p:spPr>
          <a:xfrm>
            <a:off x="7740650" y="3182938"/>
            <a:ext cx="1274763" cy="2676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latin typeface="Arial" charset="0"/>
                <a:cs typeface="Arial" charset="0"/>
              </a:rPr>
              <a:t>Rolled out in Limpopo, KZN, Eastern Cape and </a:t>
            </a:r>
            <a:r>
              <a:rPr lang="en-US" sz="1200" dirty="0" err="1">
                <a:latin typeface="Arial" charset="0"/>
                <a:cs typeface="Arial" charset="0"/>
              </a:rPr>
              <a:t>CoJ</a:t>
            </a:r>
            <a:endParaRPr lang="en-US" sz="1200" dirty="0">
              <a:latin typeface="Arial" charset="0"/>
              <a:cs typeface="Arial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latin typeface="Arial" charset="0"/>
                <a:cs typeface="Arial" charset="0"/>
              </a:rPr>
              <a:t>Only collecting </a:t>
            </a:r>
            <a:r>
              <a:rPr lang="en-US" sz="1200" dirty="0" err="1">
                <a:latin typeface="Arial" charset="0"/>
                <a:cs typeface="Arial" charset="0"/>
              </a:rPr>
              <a:t>SoH</a:t>
            </a:r>
            <a:r>
              <a:rPr lang="en-US" sz="1200" dirty="0">
                <a:latin typeface="Arial" charset="0"/>
                <a:cs typeface="Arial" charset="0"/>
              </a:rPr>
              <a:t>, not yet active for goods received (this will give us consumption)</a:t>
            </a:r>
          </a:p>
          <a:p>
            <a:pPr>
              <a:defRPr/>
            </a:pPr>
            <a:endParaRPr lang="en-US" sz="1200" dirty="0">
              <a:latin typeface="Arial" charset="0"/>
              <a:cs typeface="Arial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0B7D3EF-9008-429E-A721-058ECB1C4538}"/>
              </a:ext>
            </a:extLst>
          </p:cNvPr>
          <p:cNvSpPr txBox="1"/>
          <p:nvPr/>
        </p:nvSpPr>
        <p:spPr>
          <a:xfrm>
            <a:off x="4953000" y="3484563"/>
            <a:ext cx="199548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latin typeface="Arial" charset="0"/>
                <a:cs typeface="Arial" charset="0"/>
              </a:rPr>
              <a:t>SVS and Rx integration at </a:t>
            </a:r>
            <a:r>
              <a:rPr lang="en-US" sz="1200" b="1" dirty="0">
                <a:solidFill>
                  <a:srgbClr val="00B050"/>
                </a:solidFill>
                <a:latin typeface="Arial" charset="0"/>
                <a:cs typeface="Arial" charset="0"/>
              </a:rPr>
              <a:t>80%</a:t>
            </a:r>
            <a:r>
              <a:rPr lang="en-US" sz="1200" dirty="0">
                <a:latin typeface="Arial" charset="0"/>
                <a:cs typeface="Arial" charset="0"/>
              </a:rPr>
              <a:t> completed</a:t>
            </a:r>
          </a:p>
          <a:p>
            <a:pPr>
              <a:defRPr/>
            </a:pPr>
            <a:endParaRPr lang="en-US" sz="1200" dirty="0">
              <a:latin typeface="Arial" charset="0"/>
              <a:cs typeface="Arial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8207AC3-0197-4F96-A5B0-4666EFDB90CD}"/>
              </a:ext>
            </a:extLst>
          </p:cNvPr>
          <p:cNvSpPr txBox="1"/>
          <p:nvPr/>
        </p:nvSpPr>
        <p:spPr>
          <a:xfrm>
            <a:off x="3440113" y="5662613"/>
            <a:ext cx="199548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latin typeface="Arial" charset="0"/>
                <a:cs typeface="Arial" charset="0"/>
              </a:rPr>
              <a:t>SOP’s at </a:t>
            </a:r>
            <a:r>
              <a:rPr lang="en-US" sz="1200" b="1" dirty="0">
                <a:solidFill>
                  <a:srgbClr val="00B050"/>
                </a:solidFill>
                <a:latin typeface="Arial" charset="0"/>
                <a:cs typeface="Arial" charset="0"/>
              </a:rPr>
              <a:t>80%</a:t>
            </a:r>
            <a:r>
              <a:rPr lang="en-US" sz="1200" dirty="0">
                <a:latin typeface="Arial" charset="0"/>
                <a:cs typeface="Arial" charset="0"/>
              </a:rPr>
              <a:t> completed</a:t>
            </a:r>
          </a:p>
          <a:p>
            <a:pPr>
              <a:defRPr/>
            </a:pPr>
            <a:endParaRPr lang="en-US" sz="1200" dirty="0">
              <a:latin typeface="Arial" charset="0"/>
              <a:cs typeface="Arial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8238C10-8300-4877-8C47-6ED499A997C8}"/>
              </a:ext>
            </a:extLst>
          </p:cNvPr>
          <p:cNvSpPr txBox="1"/>
          <p:nvPr/>
        </p:nvSpPr>
        <p:spPr>
          <a:xfrm>
            <a:off x="4787900" y="4978400"/>
            <a:ext cx="1512888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latin typeface="Arial" charset="0"/>
                <a:cs typeface="Arial" charset="0"/>
              </a:rPr>
              <a:t>Rx calculations and processes </a:t>
            </a:r>
            <a:r>
              <a:rPr lang="en-US" sz="1200" b="1" dirty="0">
                <a:solidFill>
                  <a:srgbClr val="00B050"/>
                </a:solidFill>
                <a:latin typeface="Arial" charset="0"/>
                <a:cs typeface="Arial" charset="0"/>
              </a:rPr>
              <a:t>100%</a:t>
            </a:r>
            <a:r>
              <a:rPr lang="en-US" sz="1200" dirty="0">
                <a:latin typeface="Arial" charset="0"/>
                <a:cs typeface="Arial" charset="0"/>
              </a:rPr>
              <a:t> developed</a:t>
            </a:r>
          </a:p>
          <a:p>
            <a:pPr>
              <a:defRPr/>
            </a:pPr>
            <a:endParaRPr lang="en-US" sz="1200" dirty="0">
              <a:latin typeface="Arial" charset="0"/>
              <a:cs typeface="Arial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95BEE86-1096-4DDC-8A2C-2284BA7C3782}"/>
              </a:ext>
            </a:extLst>
          </p:cNvPr>
          <p:cNvSpPr txBox="1"/>
          <p:nvPr/>
        </p:nvSpPr>
        <p:spPr>
          <a:xfrm>
            <a:off x="498475" y="4808538"/>
            <a:ext cx="199548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latin typeface="Arial" charset="0"/>
                <a:cs typeface="Arial" charset="0"/>
              </a:rPr>
              <a:t>Supplier Interface </a:t>
            </a:r>
            <a:r>
              <a:rPr lang="en-US" sz="1200" b="1" dirty="0">
                <a:solidFill>
                  <a:srgbClr val="00B050"/>
                </a:solidFill>
                <a:latin typeface="Arial" charset="0"/>
                <a:cs typeface="Arial" charset="0"/>
              </a:rPr>
              <a:t>90%</a:t>
            </a:r>
            <a:r>
              <a:rPr lang="en-US" sz="1200" dirty="0">
                <a:latin typeface="Arial" charset="0"/>
                <a:cs typeface="Arial" charset="0"/>
              </a:rPr>
              <a:t> developed</a:t>
            </a:r>
          </a:p>
          <a:p>
            <a:pPr>
              <a:defRPr/>
            </a:pPr>
            <a:endParaRPr lang="en-US" sz="1200" dirty="0">
              <a:latin typeface="Arial" charset="0"/>
              <a:cs typeface="Arial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70BE863-F96C-4116-BC6B-86A095E7DC57}"/>
              </a:ext>
            </a:extLst>
          </p:cNvPr>
          <p:cNvSpPr txBox="1"/>
          <p:nvPr/>
        </p:nvSpPr>
        <p:spPr>
          <a:xfrm>
            <a:off x="3409950" y="3917950"/>
            <a:ext cx="144938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latin typeface="Arial" charset="0"/>
                <a:cs typeface="Arial" charset="0"/>
              </a:rPr>
              <a:t>SOP’s at </a:t>
            </a:r>
            <a:r>
              <a:rPr lang="en-US" sz="1200" b="1" dirty="0">
                <a:solidFill>
                  <a:srgbClr val="00B050"/>
                </a:solidFill>
                <a:latin typeface="Arial" charset="0"/>
                <a:cs typeface="Arial" charset="0"/>
              </a:rPr>
              <a:t>90%</a:t>
            </a:r>
            <a:r>
              <a:rPr lang="en-US" sz="1200" dirty="0">
                <a:latin typeface="Arial" charset="0"/>
                <a:cs typeface="Arial" charset="0"/>
              </a:rPr>
              <a:t> developed</a:t>
            </a:r>
          </a:p>
          <a:p>
            <a:pPr>
              <a:defRPr/>
            </a:pPr>
            <a:endParaRPr lang="en-US" sz="1200" dirty="0">
              <a:latin typeface="Arial" charset="0"/>
              <a:cs typeface="Arial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7B0512E-294F-498B-9E69-288CF846F16F}"/>
              </a:ext>
            </a:extLst>
          </p:cNvPr>
          <p:cNvSpPr txBox="1"/>
          <p:nvPr/>
        </p:nvSpPr>
        <p:spPr>
          <a:xfrm>
            <a:off x="-36513" y="3484563"/>
            <a:ext cx="1781176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latin typeface="Arial" charset="0"/>
                <a:cs typeface="Arial" charset="0"/>
              </a:rPr>
              <a:t>SOP’s </a:t>
            </a:r>
            <a:r>
              <a:rPr lang="en-US" sz="1200" b="1" dirty="0">
                <a:solidFill>
                  <a:srgbClr val="00B050"/>
                </a:solidFill>
                <a:latin typeface="Arial" charset="0"/>
                <a:cs typeface="Arial" charset="0"/>
              </a:rPr>
              <a:t>90%</a:t>
            </a:r>
            <a:r>
              <a:rPr lang="en-US" sz="1200" dirty="0">
                <a:latin typeface="Arial" charset="0"/>
                <a:cs typeface="Arial" charset="0"/>
              </a:rPr>
              <a:t>  developed</a:t>
            </a:r>
          </a:p>
          <a:p>
            <a:pPr>
              <a:defRPr/>
            </a:pPr>
            <a:endParaRPr lang="en-US" sz="1200" dirty="0">
              <a:latin typeface="Arial" charset="0"/>
              <a:cs typeface="Arial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00BDAC8-58E2-4069-8B87-993DC5E19F59}"/>
              </a:ext>
            </a:extLst>
          </p:cNvPr>
          <p:cNvSpPr txBox="1"/>
          <p:nvPr/>
        </p:nvSpPr>
        <p:spPr>
          <a:xfrm>
            <a:off x="-36513" y="3094038"/>
            <a:ext cx="1995488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latin typeface="Arial" charset="0"/>
                <a:cs typeface="Arial" charset="0"/>
              </a:rPr>
              <a:t>To commence  </a:t>
            </a:r>
            <a:r>
              <a:rPr lang="en-US" sz="1200" b="1" dirty="0">
                <a:solidFill>
                  <a:srgbClr val="FF0000"/>
                </a:solidFill>
                <a:latin typeface="Arial" charset="0"/>
                <a:cs typeface="Arial" charset="0"/>
              </a:rPr>
              <a:t>0%</a:t>
            </a:r>
          </a:p>
          <a:p>
            <a:pPr>
              <a:defRPr/>
            </a:pPr>
            <a:endParaRPr lang="en-US" sz="1200" dirty="0">
              <a:latin typeface="Arial" charset="0"/>
              <a:cs typeface="Arial" charset="0"/>
            </a:endParaRPr>
          </a:p>
        </p:txBody>
      </p:sp>
      <p:graphicFrame>
        <p:nvGraphicFramePr>
          <p:cNvPr id="37" name="Diagram 36">
            <a:extLst>
              <a:ext uri="{FF2B5EF4-FFF2-40B4-BE49-F238E27FC236}">
                <a16:creationId xmlns:a16="http://schemas.microsoft.com/office/drawing/2014/main" id="{E196ECDE-4260-40C4-B41C-906FFD824976}"/>
              </a:ext>
            </a:extLst>
          </p:cNvPr>
          <p:cNvGraphicFramePr/>
          <p:nvPr/>
        </p:nvGraphicFramePr>
        <p:xfrm>
          <a:off x="0" y="1071546"/>
          <a:ext cx="9144000" cy="71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>
            <a:extLst>
              <a:ext uri="{FF2B5EF4-FFF2-40B4-BE49-F238E27FC236}">
                <a16:creationId xmlns:a16="http://schemas.microsoft.com/office/drawing/2014/main" id="{F0C5030F-94C4-44C5-8E74-4D43ADE3A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501063" cy="811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000" b="1"/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/>
              <a:t> Implement SVS in all clinics and develop additional functionality</a:t>
            </a:r>
          </a:p>
          <a:p>
            <a:pPr eaLnBrk="1" hangingPunct="1"/>
            <a:r>
              <a:rPr lang="en-US" altLang="en-US" sz="2000"/>
              <a:t>    of SVS (namely order receiving)</a:t>
            </a:r>
          </a:p>
          <a:p>
            <a:pPr lvl="1" eaLnBrk="1" hangingPunct="1"/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/>
              <a:t> Integrate SVS data into Rx Solution to automate order </a:t>
            </a:r>
          </a:p>
          <a:p>
            <a:pPr eaLnBrk="1" hangingPunct="1"/>
            <a:r>
              <a:rPr lang="en-US" altLang="en-US" sz="2000"/>
              <a:t>    calculation and generation – and automate sign off authority</a:t>
            </a:r>
          </a:p>
          <a:p>
            <a:pPr lvl="1" eaLnBrk="1" hangingPunct="1"/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/>
              <a:t> Agree on products to load onto SVS (contract versus non</a:t>
            </a:r>
          </a:p>
          <a:p>
            <a:pPr eaLnBrk="1" hangingPunct="1"/>
            <a:r>
              <a:rPr lang="en-US" altLang="en-US" sz="2000"/>
              <a:t>    contracted items)</a:t>
            </a:r>
          </a:p>
          <a:p>
            <a:pPr lvl="1" eaLnBrk="1" hangingPunct="1"/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/>
              <a:t> Address sustainability and support for Rx – access source code</a:t>
            </a:r>
          </a:p>
          <a:p>
            <a:pPr lvl="1" eaLnBrk="1" hangingPunct="1"/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/>
              <a:t> Develop cross dock model and processes and trial – direct </a:t>
            </a:r>
          </a:p>
          <a:p>
            <a:pPr lvl="1" eaLnBrk="1" hangingPunct="1"/>
            <a:r>
              <a:rPr lang="en-US" altLang="en-US" sz="2000"/>
              <a:t>    from manufacturer OR direct from wholesaler/”retailer”</a:t>
            </a:r>
          </a:p>
          <a:p>
            <a:pPr eaLnBrk="1" hangingPunct="1"/>
            <a:endParaRPr lang="en-US" altLang="en-US" sz="2000"/>
          </a:p>
          <a:p>
            <a:pPr lvl="1" eaLnBrk="1" hangingPunct="1"/>
            <a:endParaRPr lang="en-US" altLang="en-US" sz="800"/>
          </a:p>
          <a:p>
            <a:pPr lvl="1" eaLnBrk="1" hangingPunct="1"/>
            <a:endParaRPr lang="en-US" altLang="en-US" sz="800"/>
          </a:p>
          <a:p>
            <a:pPr lvl="2" eaLnBrk="1" hangingPunct="1"/>
            <a:endParaRPr lang="en-US" altLang="en-US" sz="2000"/>
          </a:p>
          <a:p>
            <a:pPr lvl="2" eaLnBrk="1" hangingPunct="1"/>
            <a:endParaRPr lang="en-US" altLang="en-US" sz="20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0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000"/>
          </a:p>
          <a:p>
            <a:pPr eaLnBrk="1" hangingPunct="1"/>
            <a:endParaRPr lang="en-US" altLang="en-US" sz="2000"/>
          </a:p>
          <a:p>
            <a:pPr eaLnBrk="1" hangingPunct="1"/>
            <a:endParaRPr lang="en-US" altLang="en-US" sz="800"/>
          </a:p>
          <a:p>
            <a:pPr eaLnBrk="1" hangingPunct="1"/>
            <a:endParaRPr lang="en-US" altLang="en-US" sz="800"/>
          </a:p>
          <a:p>
            <a:pPr lvl="1" eaLnBrk="1" hangingPunct="1"/>
            <a:endParaRPr lang="en-US" altLang="en-US" sz="2000"/>
          </a:p>
          <a:p>
            <a:pPr lvl="1" eaLnBrk="1" hangingPunct="1"/>
            <a:r>
              <a:rPr lang="en-US" altLang="en-US" sz="2000"/>
              <a:t>	</a:t>
            </a:r>
          </a:p>
        </p:txBody>
      </p:sp>
      <p:sp>
        <p:nvSpPr>
          <p:cNvPr id="19459" name="Slide Number Placeholder 19">
            <a:extLst>
              <a:ext uri="{FF2B5EF4-FFF2-40B4-BE49-F238E27FC236}">
                <a16:creationId xmlns:a16="http://schemas.microsoft.com/office/drawing/2014/main" id="{3B057A11-A478-40E5-A32A-3FD711417168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06BDFCF-EFAF-4C4B-B180-549FE2FCF8DE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123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11AEF93-BB9F-4C67-9225-342F04E59E1C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FEDEB10A-0083-4957-AFEE-B842DCD32CAB}"/>
              </a:ext>
            </a:extLst>
          </p:cNvPr>
          <p:cNvGraphicFramePr/>
          <p:nvPr/>
        </p:nvGraphicFramePr>
        <p:xfrm>
          <a:off x="0" y="1071546"/>
          <a:ext cx="9144000" cy="71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>
            <a:extLst>
              <a:ext uri="{FF2B5EF4-FFF2-40B4-BE49-F238E27FC236}">
                <a16:creationId xmlns:a16="http://schemas.microsoft.com/office/drawing/2014/main" id="{AB7D9C33-ADF4-407C-B833-7974D4BA02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358188" cy="900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200" b="1"/>
          </a:p>
          <a:p>
            <a:pPr eaLnBrk="1" hangingPunct="1"/>
            <a:endParaRPr lang="en-US" altLang="en-US" sz="2200" b="1"/>
          </a:p>
          <a:p>
            <a:pPr eaLnBrk="1" hangingPunct="1"/>
            <a:r>
              <a:rPr lang="en-US" altLang="en-US" sz="2200" b="1"/>
              <a:t>Challenges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 Dependent on partners for implementation of processes and </a:t>
            </a:r>
          </a:p>
          <a:p>
            <a:pPr eaLnBrk="1" hangingPunct="1"/>
            <a:r>
              <a:rPr lang="en-US" altLang="en-US" sz="2200"/>
              <a:t>     systems – sustainability </a:t>
            </a:r>
          </a:p>
          <a:p>
            <a:pPr lvl="1" eaLnBrk="1" hangingPunct="1"/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 SVS business model needs to be defined (Vodacom has </a:t>
            </a:r>
          </a:p>
          <a:p>
            <a:pPr eaLnBrk="1" hangingPunct="1"/>
            <a:r>
              <a:rPr lang="en-US" altLang="en-US" sz="2200"/>
              <a:t>      financed it to date through their Foundation)</a:t>
            </a:r>
          </a:p>
          <a:p>
            <a:pPr lvl="1" eaLnBrk="1" hangingPunct="1"/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 Facility compliance to reporting of stock on hand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 Authorization and delegations of authority need to be reviewed</a:t>
            </a:r>
          </a:p>
          <a:p>
            <a:pPr eaLnBrk="1" hangingPunct="1"/>
            <a:r>
              <a:rPr lang="en-US" altLang="en-US" sz="2200"/>
              <a:t>     and tools developed to support the expediting of approvals</a:t>
            </a:r>
          </a:p>
          <a:p>
            <a:pPr lvl="1" eaLnBrk="1" hangingPunct="1"/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900"/>
          </a:p>
          <a:p>
            <a:pPr lvl="1" eaLnBrk="1" hangingPunct="1"/>
            <a:endParaRPr lang="en-US" altLang="en-US" sz="900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20483" name="Slide Number Placeholder 19">
            <a:extLst>
              <a:ext uri="{FF2B5EF4-FFF2-40B4-BE49-F238E27FC236}">
                <a16:creationId xmlns:a16="http://schemas.microsoft.com/office/drawing/2014/main" id="{E5FE5EF2-867C-44AE-8821-C4CDCB5E03DD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522207E2-0A88-4B10-8756-5103C1237394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123 cont.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333FED-F3EC-4CEE-830F-14E653093E47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pSp>
        <p:nvGrpSpPr>
          <p:cNvPr id="20486" name="Group 7">
            <a:extLst>
              <a:ext uri="{FF2B5EF4-FFF2-40B4-BE49-F238E27FC236}">
                <a16:creationId xmlns:a16="http://schemas.microsoft.com/office/drawing/2014/main" id="{915B9276-41B2-45A6-AD42-D3FF7D219928}"/>
              </a:ext>
            </a:extLst>
          </p:cNvPr>
          <p:cNvGrpSpPr>
            <a:grpSpLocks/>
          </p:cNvGrpSpPr>
          <p:nvPr/>
        </p:nvGrpSpPr>
        <p:grpSpPr bwMode="auto">
          <a:xfrm>
            <a:off x="0" y="1071563"/>
            <a:ext cx="9144000" cy="630237"/>
            <a:chOff x="0" y="0"/>
            <a:chExt cx="9144000" cy="629788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E9EADC62-93A8-4D5A-843F-DF408BBC68E6}"/>
                </a:ext>
              </a:extLst>
            </p:cNvPr>
            <p:cNvSpPr/>
            <p:nvPr/>
          </p:nvSpPr>
          <p:spPr>
            <a:xfrm>
              <a:off x="0" y="0"/>
              <a:ext cx="9144000" cy="629788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ounded Rectangle 4">
              <a:extLst>
                <a:ext uri="{FF2B5EF4-FFF2-40B4-BE49-F238E27FC236}">
                  <a16:creationId xmlns:a16="http://schemas.microsoft.com/office/drawing/2014/main" id="{F3035FE3-D2AD-4E63-B093-7420A4AF34F9}"/>
                </a:ext>
              </a:extLst>
            </p:cNvPr>
            <p:cNvSpPr/>
            <p:nvPr/>
          </p:nvSpPr>
          <p:spPr>
            <a:xfrm>
              <a:off x="30163" y="30141"/>
              <a:ext cx="9083675" cy="56950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91440" bIns="91440" spcCol="1270" anchor="ctr"/>
            <a:lstStyle/>
            <a:p>
              <a:pPr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en-US" sz="2400" b="1" dirty="0"/>
                <a:t>The facility have access to an automated supply chain system for general supplies:</a:t>
              </a:r>
              <a:endParaRPr lang="en-US" sz="2400" b="1" dirty="0"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>
            <a:extLst>
              <a:ext uri="{FF2B5EF4-FFF2-40B4-BE49-F238E27FC236}">
                <a16:creationId xmlns:a16="http://schemas.microsoft.com/office/drawing/2014/main" id="{CC5C6582-BC90-4DEB-AD8A-A101595FD3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009650"/>
            <a:ext cx="8715375" cy="663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400" b="1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200"/>
              <a:t>Spend analysis needs to be carried out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2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 A categorization exercise needs to take place to identify which</a:t>
            </a:r>
          </a:p>
          <a:p>
            <a:pPr lvl="1" eaLnBrk="1" hangingPunct="1"/>
            <a:r>
              <a:rPr lang="en-US" altLang="en-US" sz="2200"/>
              <a:t>     products we move to contract and which do we procure direct</a:t>
            </a:r>
          </a:p>
          <a:p>
            <a:pPr lvl="1" eaLnBrk="1" hangingPunct="1"/>
            <a:endParaRPr lang="en-US" altLang="en-US" sz="22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 Decide on procurement model based on financial and non </a:t>
            </a:r>
          </a:p>
          <a:p>
            <a:pPr lvl="1" eaLnBrk="1" hangingPunct="1"/>
            <a:r>
              <a:rPr lang="en-US" altLang="en-US" sz="2200"/>
              <a:t>     financial benefits (Contract with manufacturer wholesaler/ </a:t>
            </a:r>
          </a:p>
          <a:p>
            <a:pPr lvl="1" eaLnBrk="1" hangingPunct="1"/>
            <a:r>
              <a:rPr lang="en-US" altLang="en-US" sz="2200"/>
              <a:t>     retailer)</a:t>
            </a:r>
          </a:p>
          <a:p>
            <a:pPr lvl="1" eaLnBrk="1" hangingPunct="1"/>
            <a:endParaRPr lang="en-US" altLang="en-US" sz="22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 Contract terms need to be defined and measurements</a:t>
            </a:r>
          </a:p>
          <a:p>
            <a:pPr lvl="1" eaLnBrk="1" hangingPunct="1"/>
            <a:r>
              <a:rPr lang="en-US" altLang="en-US" sz="2200"/>
              <a:t>     implemented</a:t>
            </a:r>
          </a:p>
          <a:p>
            <a:pPr lvl="1" eaLnBrk="1" hangingPunct="1"/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21507" name="Slide Number Placeholder 19">
            <a:extLst>
              <a:ext uri="{FF2B5EF4-FFF2-40B4-BE49-F238E27FC236}">
                <a16:creationId xmlns:a16="http://schemas.microsoft.com/office/drawing/2014/main" id="{B5985A29-6152-4630-9FBC-89D9A4036C9D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05B8159-5E9A-47B6-8A32-28AD69755BEA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95AC4C-C234-4C66-83A9-0E4DB0014D31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D99C583F-EEF3-4EC7-A174-75E9754A07A6}"/>
              </a:ext>
            </a:extLst>
          </p:cNvPr>
          <p:cNvSpPr/>
          <p:nvPr/>
        </p:nvSpPr>
        <p:spPr>
          <a:xfrm>
            <a:off x="30163" y="1101725"/>
            <a:ext cx="9083675" cy="56832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tIns="91440" bIns="9144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en-US" sz="2400" b="1" dirty="0"/>
              <a:t>The facility have access to an automated supply chain system for general supplies:</a:t>
            </a:r>
            <a:endParaRPr lang="en-US" sz="2400" b="1" dirty="0"/>
          </a:p>
        </p:txBody>
      </p:sp>
      <p:sp>
        <p:nvSpPr>
          <p:cNvPr id="9" name="Rounded Rectangle 4">
            <a:extLst>
              <a:ext uri="{FF2B5EF4-FFF2-40B4-BE49-F238E27FC236}">
                <a16:creationId xmlns:a16="http://schemas.microsoft.com/office/drawing/2014/main" id="{CBD68207-C6CA-4819-99E1-0EA14BE26A0B}"/>
              </a:ext>
            </a:extLst>
          </p:cNvPr>
          <p:cNvSpPr/>
          <p:nvPr/>
        </p:nvSpPr>
        <p:spPr>
          <a:xfrm>
            <a:off x="182563" y="1254125"/>
            <a:ext cx="9083675" cy="56832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tIns="91440" bIns="9144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en-US" sz="2400" b="1" dirty="0"/>
              <a:t>The facility have access to an automated supply chain system for general supplies:</a:t>
            </a:r>
            <a:endParaRPr lang="en-US" sz="2400" b="1" dirty="0"/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8C6D72E1-1467-441C-A379-56AE7B96F7FE}"/>
              </a:ext>
            </a:extLst>
          </p:cNvPr>
          <p:cNvGraphicFramePr/>
          <p:nvPr/>
        </p:nvGraphicFramePr>
        <p:xfrm>
          <a:off x="0" y="1071546"/>
          <a:ext cx="9144000" cy="85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>
            <a:extLst>
              <a:ext uri="{FF2B5EF4-FFF2-40B4-BE49-F238E27FC236}">
                <a16:creationId xmlns:a16="http://schemas.microsoft.com/office/drawing/2014/main" id="{818989DA-603B-4122-AAAF-1C092B345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009650"/>
            <a:ext cx="8715375" cy="669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400" b="1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200"/>
              <a:t>Spend analysis needs to be carried out</a:t>
            </a:r>
          </a:p>
          <a:p>
            <a:pPr lvl="1" eaLnBrk="1" hangingPunct="1"/>
            <a:endParaRPr lang="en-US" altLang="en-US" sz="22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 Develop catalogue specifications (pricing, specifications and </a:t>
            </a:r>
          </a:p>
          <a:p>
            <a:pPr lvl="1" eaLnBrk="1" hangingPunct="1"/>
            <a:r>
              <a:rPr lang="en-US" altLang="en-US" sz="2200"/>
              <a:t>     coding)</a:t>
            </a:r>
          </a:p>
          <a:p>
            <a:pPr lvl="1" eaLnBrk="1" hangingPunct="1"/>
            <a:endParaRPr lang="en-US" altLang="en-US" sz="2200"/>
          </a:p>
          <a:p>
            <a:pPr lvl="1"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 Supplier scorecard to be developed and published monthly</a:t>
            </a:r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900"/>
          </a:p>
          <a:p>
            <a:pPr lvl="1" eaLnBrk="1" hangingPunct="1"/>
            <a:endParaRPr lang="en-US" altLang="en-US" sz="900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22531" name="Slide Number Placeholder 19">
            <a:extLst>
              <a:ext uri="{FF2B5EF4-FFF2-40B4-BE49-F238E27FC236}">
                <a16:creationId xmlns:a16="http://schemas.microsoft.com/office/drawing/2014/main" id="{8498B71F-76A4-4EBF-A10B-E342EC56F8DB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ACC5296-95B7-4D19-ACAB-ED570671712B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697484-D041-44B3-B53B-2C0F01584E5E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982C8F3D-DAE9-42BE-A20F-C9AC5834413E}"/>
              </a:ext>
            </a:extLst>
          </p:cNvPr>
          <p:cNvSpPr/>
          <p:nvPr/>
        </p:nvSpPr>
        <p:spPr>
          <a:xfrm>
            <a:off x="30163" y="1101725"/>
            <a:ext cx="9083675" cy="56832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tIns="91440" bIns="9144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en-US" sz="2400" b="1" dirty="0"/>
              <a:t>The facility have access to an automated supply chain system for general supplies:</a:t>
            </a:r>
            <a:endParaRPr lang="en-US" sz="2400" b="1" dirty="0"/>
          </a:p>
        </p:txBody>
      </p:sp>
      <p:sp>
        <p:nvSpPr>
          <p:cNvPr id="9" name="Rounded Rectangle 4">
            <a:extLst>
              <a:ext uri="{FF2B5EF4-FFF2-40B4-BE49-F238E27FC236}">
                <a16:creationId xmlns:a16="http://schemas.microsoft.com/office/drawing/2014/main" id="{9393E816-6D46-4619-AC53-158D02945E5F}"/>
              </a:ext>
            </a:extLst>
          </p:cNvPr>
          <p:cNvSpPr/>
          <p:nvPr/>
        </p:nvSpPr>
        <p:spPr>
          <a:xfrm>
            <a:off x="182563" y="1254125"/>
            <a:ext cx="9083675" cy="56832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tIns="91440" bIns="9144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en-US" sz="2400" b="1" dirty="0"/>
              <a:t>The facility have access to an automated supply chain system for general supplies:</a:t>
            </a:r>
            <a:endParaRPr lang="en-US" sz="2400" b="1" dirty="0"/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E4A43F3B-6A0C-4F7D-9AD7-D0FACFA6D34D}"/>
              </a:ext>
            </a:extLst>
          </p:cNvPr>
          <p:cNvGraphicFramePr/>
          <p:nvPr/>
        </p:nvGraphicFramePr>
        <p:xfrm>
          <a:off x="0" y="1071546"/>
          <a:ext cx="9144000" cy="85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>
            <a:extLst>
              <a:ext uri="{FF2B5EF4-FFF2-40B4-BE49-F238E27FC236}">
                <a16:creationId xmlns:a16="http://schemas.microsoft.com/office/drawing/2014/main" id="{71AB7A13-C0C0-41A4-A8C5-6603608F56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358188" cy="771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400"/>
              <a:t> 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400" b="1"/>
          </a:p>
          <a:p>
            <a:pPr eaLnBrk="1" hangingPunct="1"/>
            <a:r>
              <a:rPr lang="en-US" altLang="en-US" sz="2200" b="1"/>
              <a:t>Challenges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 Codification standard for all items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 Adherence to contract procurement by facilities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US" altLang="en-US" sz="2200"/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altLang="en-US" sz="2200"/>
              <a:t>  Monitoring systems to review contract/off contract spend at</a:t>
            </a:r>
          </a:p>
          <a:p>
            <a:pPr eaLnBrk="1" hangingPunct="1"/>
            <a:r>
              <a:rPr lang="en-US" altLang="en-US" sz="2200"/>
              <a:t>     facility/PHC level </a:t>
            </a:r>
          </a:p>
          <a:p>
            <a:pPr lvl="1" eaLnBrk="1" hangingPunct="1">
              <a:buFont typeface="Wingdings" panose="05000000000000000000" pitchFamily="2" charset="2"/>
              <a:buChar char="ü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900"/>
          </a:p>
          <a:p>
            <a:pPr lvl="1" eaLnBrk="1" hangingPunct="1"/>
            <a:endParaRPr lang="en-US" altLang="en-US" sz="900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23555" name="Slide Number Placeholder 19">
            <a:extLst>
              <a:ext uri="{FF2B5EF4-FFF2-40B4-BE49-F238E27FC236}">
                <a16:creationId xmlns:a16="http://schemas.microsoft.com/office/drawing/2014/main" id="{8BBD87F7-89AC-4769-AC56-36B8A4F9C905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439CA851-8FC3-4CFF-A249-CE87D5B8FA1D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124 cont.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E9F30A6-69B0-4B7D-9595-F429ADAF3D03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762C8EA4-520C-4BE5-8CD2-B4ABBC476852}"/>
              </a:ext>
            </a:extLst>
          </p:cNvPr>
          <p:cNvGraphicFramePr/>
          <p:nvPr/>
        </p:nvGraphicFramePr>
        <p:xfrm>
          <a:off x="0" y="1071546"/>
          <a:ext cx="9144000" cy="71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:a16="http://schemas.microsoft.com/office/drawing/2014/main" id="{9C4292C3-46AC-4537-A96C-DB736838FD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1214438"/>
            <a:ext cx="8358187" cy="1004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 sz="24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Roll out of SVS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Trial “informed push” model</a:t>
            </a:r>
          </a:p>
          <a:p>
            <a:pPr eaLnBrk="1" hangingPunct="1"/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Develop cross dock model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Identify items for contracts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 Develop SOP’s for push model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n-GB" altLang="en-US" sz="2200"/>
              <a:t>Agree on delegations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GB" altLang="en-US" sz="2200"/>
          </a:p>
          <a:p>
            <a:pPr lvl="1" eaLnBrk="1" hangingPunct="1"/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900"/>
          </a:p>
          <a:p>
            <a:pPr lvl="1" eaLnBrk="1" hangingPunct="1"/>
            <a:endParaRPr lang="en-US" altLang="en-US" sz="900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24579" name="Slide Number Placeholder 19">
            <a:extLst>
              <a:ext uri="{FF2B5EF4-FFF2-40B4-BE49-F238E27FC236}">
                <a16:creationId xmlns:a16="http://schemas.microsoft.com/office/drawing/2014/main" id="{E96DF05C-8847-4907-A72A-050FA2349E7A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4903355C-4615-4F29-B684-13402C160F07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Element: All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C3C60FC-EC26-44F2-93CE-C98C402617F9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FC6C63B8-780F-4911-AE65-52A3AF23C089}"/>
              </a:ext>
            </a:extLst>
          </p:cNvPr>
          <p:cNvGraphicFramePr/>
          <p:nvPr/>
        </p:nvGraphicFramePr>
        <p:xfrm>
          <a:off x="0" y="1071546"/>
          <a:ext cx="9144000" cy="428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583" name="TextBox 1">
            <a:extLst>
              <a:ext uri="{FF2B5EF4-FFF2-40B4-BE49-F238E27FC236}">
                <a16:creationId xmlns:a16="http://schemas.microsoft.com/office/drawing/2014/main" id="{7CFA7F85-8500-4BD9-88A4-D66131D163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6313" y="1214438"/>
            <a:ext cx="8358187" cy="527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eaLnBrk="1" hangingPunct="1"/>
            <a:endParaRPr lang="en-GB" altLang="en-US" sz="2200"/>
          </a:p>
          <a:p>
            <a:pPr lvl="1" eaLnBrk="1" hangingPunct="1"/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GB" altLang="en-US" sz="2200"/>
          </a:p>
          <a:p>
            <a:pPr eaLnBrk="1" hangingPunct="1">
              <a:buFont typeface="Wingdings" panose="05000000000000000000" pitchFamily="2" charset="2"/>
              <a:buChar char="q"/>
            </a:pPr>
            <a:endParaRPr lang="en-US" altLang="en-US" sz="2200"/>
          </a:p>
          <a:p>
            <a:pPr eaLnBrk="1" hangingPunct="1"/>
            <a:endParaRPr lang="en-US" altLang="en-US" sz="2200"/>
          </a:p>
          <a:p>
            <a:pPr lvl="1" eaLnBrk="1" hangingPunct="1"/>
            <a:endParaRPr lang="en-US" altLang="en-US" sz="900"/>
          </a:p>
          <a:p>
            <a:pPr lvl="1" eaLnBrk="1" hangingPunct="1"/>
            <a:endParaRPr lang="en-US" altLang="en-US" sz="900"/>
          </a:p>
          <a:p>
            <a:pPr lvl="2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>
            <a:extLst>
              <a:ext uri="{FF2B5EF4-FFF2-40B4-BE49-F238E27FC236}">
                <a16:creationId xmlns:a16="http://schemas.microsoft.com/office/drawing/2014/main" id="{51066EB5-1A76-430D-9119-2F7EEF8CE7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214438"/>
            <a:ext cx="8358188" cy="737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algn="just" eaLnBrk="1" hangingPunct="1">
              <a:buFont typeface="Wingdings" panose="05000000000000000000" pitchFamily="2" charset="2"/>
              <a:buChar char="q"/>
            </a:pPr>
            <a:r>
              <a:rPr lang="en-GB" altLang="en-US" sz="2400"/>
              <a:t> Observation </a:t>
            </a:r>
          </a:p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n-GB" altLang="en-US" sz="2400"/>
              <a:t> As a sector we need to eliminate wastage and</a:t>
            </a:r>
          </a:p>
          <a:p>
            <a:pPr algn="just" eaLnBrk="1" hangingPunct="1"/>
            <a:r>
              <a:rPr lang="en-GB" altLang="en-US" sz="2400"/>
              <a:t>   inefficiencies in number of areas amongst others:</a:t>
            </a:r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GB" altLang="en-US" sz="2400"/>
              <a:t> Overstocking</a:t>
            </a:r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GB" altLang="en-US" sz="2400"/>
              <a:t> Expired stock</a:t>
            </a:r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GB" altLang="en-US" sz="2400"/>
              <a:t> Stock not needed</a:t>
            </a:r>
          </a:p>
          <a:p>
            <a:pPr algn="just" eaLnBrk="1" hangingPunct="1">
              <a:buFont typeface="Wingdings" panose="05000000000000000000" pitchFamily="2" charset="2"/>
              <a:buChar char="§"/>
            </a:pPr>
            <a:endParaRPr lang="en-GB" altLang="en-US" sz="2400"/>
          </a:p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n-GB" altLang="en-US" sz="2400"/>
              <a:t> So much money lost on the above as most budget goes to</a:t>
            </a:r>
          </a:p>
          <a:p>
            <a:pPr algn="just" eaLnBrk="1" hangingPunct="1"/>
            <a:r>
              <a:rPr lang="en-GB" altLang="en-US" sz="2400"/>
              <a:t>  pharmaceuticals and other consumables.</a:t>
            </a:r>
            <a:endParaRPr lang="en-US" altLang="en-US" sz="2400"/>
          </a:p>
          <a:p>
            <a:pPr algn="just" eaLnBrk="1" hangingPunct="1"/>
            <a:endParaRPr lang="en-US" altLang="en-US" sz="2400"/>
          </a:p>
          <a:p>
            <a:pPr algn="just" eaLnBrk="1" hangingPunct="1"/>
            <a:endParaRPr lang="en-US" altLang="en-US" sz="2400"/>
          </a:p>
          <a:p>
            <a:pPr lvl="2" eaLnBrk="1" hangingPunct="1"/>
            <a:endParaRPr lang="en-US" altLang="en-US" sz="2400"/>
          </a:p>
          <a:p>
            <a:pPr lvl="1" eaLnBrk="1" hangingPunct="1">
              <a:buFont typeface="Wingdings" panose="05000000000000000000" pitchFamily="2" charset="2"/>
              <a:buChar char="Ø"/>
            </a:pPr>
            <a:endParaRPr lang="en-US" altLang="en-US" sz="240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2400"/>
          </a:p>
          <a:p>
            <a:pPr eaLnBrk="1" hangingPunct="1"/>
            <a:endParaRPr lang="en-US" altLang="en-US" sz="900"/>
          </a:p>
          <a:p>
            <a:pPr eaLnBrk="1" hangingPunct="1"/>
            <a:endParaRPr lang="en-US" altLang="en-US" sz="9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 sz="2400"/>
              <a:t>	</a:t>
            </a:r>
          </a:p>
        </p:txBody>
      </p:sp>
      <p:sp>
        <p:nvSpPr>
          <p:cNvPr id="25603" name="Slide Number Placeholder 19">
            <a:extLst>
              <a:ext uri="{FF2B5EF4-FFF2-40B4-BE49-F238E27FC236}">
                <a16:creationId xmlns:a16="http://schemas.microsoft.com/office/drawing/2014/main" id="{F837F919-30DF-454B-8D20-1FB5268F3B76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en-US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7529325-1456-42C8-B972-7063AB34F08C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defTabSz="457200" fontAlgn="auto"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solidFill>
                  <a:schemeClr val="bg1"/>
                </a:solidFill>
                <a:ea typeface="+mj-ea"/>
              </a:rPr>
              <a:t>Conclusion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C8B66E-178D-4202-9D6F-CDEB7036B827}"/>
              </a:ext>
            </a:extLst>
          </p:cNvPr>
          <p:cNvSpPr/>
          <p:nvPr/>
        </p:nvSpPr>
        <p:spPr>
          <a:xfrm>
            <a:off x="3000375" y="5786438"/>
            <a:ext cx="1571625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2790</TotalTime>
  <Words>1602</Words>
  <Application>Microsoft Office PowerPoint</Application>
  <PresentationFormat>On-screen Show (4:3)</PresentationFormat>
  <Paragraphs>645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Wingdings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Marelize Jooste</cp:lastModifiedBy>
  <cp:revision>501</cp:revision>
  <dcterms:created xsi:type="dcterms:W3CDTF">2013-10-17T06:13:57Z</dcterms:created>
  <dcterms:modified xsi:type="dcterms:W3CDTF">2021-05-05T09:25:54Z</dcterms:modified>
</cp:coreProperties>
</file>