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3"/>
  </p:notesMasterIdLst>
  <p:handoutMasterIdLst>
    <p:handoutMasterId r:id="rId14"/>
  </p:handoutMasterIdLst>
  <p:sldIdLst>
    <p:sldId id="256" r:id="rId3"/>
    <p:sldId id="293" r:id="rId4"/>
    <p:sldId id="311" r:id="rId5"/>
    <p:sldId id="291" r:id="rId6"/>
    <p:sldId id="313" r:id="rId7"/>
    <p:sldId id="292" r:id="rId8"/>
    <p:sldId id="314" r:id="rId9"/>
    <p:sldId id="294" r:id="rId10"/>
    <p:sldId id="272" r:id="rId11"/>
    <p:sldId id="312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7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PURPOSE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76978" custScaleY="211134"/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BEC3E0D7-D9D1-4936-B170-E01D0E54C9A2}" type="presOf" srcId="{60D356CE-05B4-42ED-B723-5884B7CEEE61}" destId="{794F8FE4-3A42-49C2-ACCA-4D9EA6C965F5}" srcOrd="0" destOrd="0" presId="urn:microsoft.com/office/officeart/2005/8/layout/lProcess3"/>
    <dgm:cxn modelId="{FA152A71-510B-4D97-9F21-DAE65BF29A8C}" type="presOf" srcId="{5E60677B-3B77-4BC2-A9F0-8E5072DA91A4}" destId="{99CC8980-6858-4861-A559-F3B7E3604852}" srcOrd="0" destOrd="0" presId="urn:microsoft.com/office/officeart/2005/8/layout/lProcess3"/>
    <dgm:cxn modelId="{D0A0AE29-BAFB-460C-A8A9-F386EA24F8E8}" type="presParOf" srcId="{99CC8980-6858-4861-A559-F3B7E3604852}" destId="{2124D0F4-DA39-44CD-8B4E-B0D0FBC3F6F4}" srcOrd="0" destOrd="0" presId="urn:microsoft.com/office/officeart/2005/8/layout/lProcess3"/>
    <dgm:cxn modelId="{A5DF6141-6A27-4452-BBBC-730D0F13BE85}" type="presParOf" srcId="{2124D0F4-DA39-44CD-8B4E-B0D0FBC3F6F4}" destId="{794F8FE4-3A42-49C2-ACCA-4D9EA6C965F5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18. Hygiene and Cleanliness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10057" custScaleY="254328" custLinFactNeighborX="-1957" custLinFactNeighborY="-55677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156519" custLinFactNeighborX="-25834" custLinFactNeighborY="-368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176B7FC9-A1A0-40F7-A37C-E270F1F4EA9D}" type="presOf" srcId="{5E60677B-3B77-4BC2-A9F0-8E5072DA91A4}" destId="{99CC8980-6858-4861-A559-F3B7E3604852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EA077107-2FAF-49BF-85E1-6D3F845B2394}" type="presOf" srcId="{60D356CE-05B4-42ED-B723-5884B7CEEE61}" destId="{794F8FE4-3A42-49C2-ACCA-4D9EA6C965F5}" srcOrd="0" destOrd="0" presId="urn:microsoft.com/office/officeart/2005/8/layout/lProcess3"/>
    <dgm:cxn modelId="{79CA265A-7D13-40EB-9E05-5C2104858DA8}" type="presOf" srcId="{A384D922-AE2C-4B8E-8046-E157AA4BC298}" destId="{B9B38585-DE91-474D-953F-80449B129CB5}" srcOrd="0" destOrd="0" presId="urn:microsoft.com/office/officeart/2005/8/layout/lProcess3"/>
    <dgm:cxn modelId="{91832A26-0160-4F52-992B-242724C22163}" type="presParOf" srcId="{99CC8980-6858-4861-A559-F3B7E3604852}" destId="{2124D0F4-DA39-44CD-8B4E-B0D0FBC3F6F4}" srcOrd="0" destOrd="0" presId="urn:microsoft.com/office/officeart/2005/8/layout/lProcess3"/>
    <dgm:cxn modelId="{5C91C438-FAE4-4428-AF1C-B66B149EE82E}" type="presParOf" srcId="{2124D0F4-DA39-44CD-8B4E-B0D0FBC3F6F4}" destId="{794F8FE4-3A42-49C2-ACCA-4D9EA6C965F5}" srcOrd="0" destOrd="0" presId="urn:microsoft.com/office/officeart/2005/8/layout/lProcess3"/>
    <dgm:cxn modelId="{BEF02F3E-4CE8-4C84-B084-0ABFA82D37A4}" type="presParOf" srcId="{2124D0F4-DA39-44CD-8B4E-B0D0FBC3F6F4}" destId="{CCF53727-C6FD-4269-902A-A0DC0209F80D}" srcOrd="1" destOrd="0" presId="urn:microsoft.com/office/officeart/2005/8/layout/lProcess3"/>
    <dgm:cxn modelId="{DFD726AB-050B-4A4D-83B2-063CFF3E3F00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18. Hygiene and Cleanliness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10057" custScaleY="254328" custLinFactNeighborX="-1957" custLinFactNeighborY="-55677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156519" custLinFactNeighborX="-25834" custLinFactNeighborY="-368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E1E8B7A8-D78E-4FA6-8129-128B1A4C94F4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1FABFBF1-E5B6-495D-9B18-E8A3C380BFE8}" type="presOf" srcId="{5E60677B-3B77-4BC2-A9F0-8E5072DA91A4}" destId="{99CC8980-6858-4861-A559-F3B7E3604852}" srcOrd="0" destOrd="0" presId="urn:microsoft.com/office/officeart/2005/8/layout/lProcess3"/>
    <dgm:cxn modelId="{4DFA8747-8DF0-4891-BFCF-05F2CC85446F}" type="presOf" srcId="{A384D922-AE2C-4B8E-8046-E157AA4BC298}" destId="{B9B38585-DE91-474D-953F-80449B129CB5}" srcOrd="0" destOrd="0" presId="urn:microsoft.com/office/officeart/2005/8/layout/lProcess3"/>
    <dgm:cxn modelId="{002490D3-8925-4950-8CE3-0DFA88614C04}" type="presParOf" srcId="{99CC8980-6858-4861-A559-F3B7E3604852}" destId="{2124D0F4-DA39-44CD-8B4E-B0D0FBC3F6F4}" srcOrd="0" destOrd="0" presId="urn:microsoft.com/office/officeart/2005/8/layout/lProcess3"/>
    <dgm:cxn modelId="{C164D0FC-696A-4A3B-921C-F3972C4ACB45}" type="presParOf" srcId="{2124D0F4-DA39-44CD-8B4E-B0D0FBC3F6F4}" destId="{794F8FE4-3A42-49C2-ACCA-4D9EA6C965F5}" srcOrd="0" destOrd="0" presId="urn:microsoft.com/office/officeart/2005/8/layout/lProcess3"/>
    <dgm:cxn modelId="{B6D91DAE-8602-48C5-97C0-D7647B651EB4}" type="presParOf" srcId="{2124D0F4-DA39-44CD-8B4E-B0D0FBC3F6F4}" destId="{CCF53727-C6FD-4269-902A-A0DC0209F80D}" srcOrd="1" destOrd="0" presId="urn:microsoft.com/office/officeart/2005/8/layout/lProcess3"/>
    <dgm:cxn modelId="{1095886C-126C-4916-B4D0-C3E7ED2F5CC2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18. Hygiene and Cleanliness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10057" custScaleY="254328" custLinFactNeighborX="-1957" custLinFactNeighborY="-55677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156519" custLinFactNeighborX="-25834" custLinFactNeighborY="-368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AF75E138-883C-46D7-8227-251E87644FB3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71F58B85-89D6-4CC3-9CF2-AA95EA0F27AF}" type="presOf" srcId="{A384D922-AE2C-4B8E-8046-E157AA4BC298}" destId="{B9B38585-DE91-474D-953F-80449B129CB5}" srcOrd="0" destOrd="0" presId="urn:microsoft.com/office/officeart/2005/8/layout/lProcess3"/>
    <dgm:cxn modelId="{1126CF80-3181-4B63-A095-61F8106796C8}" type="presOf" srcId="{5E60677B-3B77-4BC2-A9F0-8E5072DA91A4}" destId="{99CC8980-6858-4861-A559-F3B7E3604852}" srcOrd="0" destOrd="0" presId="urn:microsoft.com/office/officeart/2005/8/layout/lProcess3"/>
    <dgm:cxn modelId="{B0AAA11D-458F-4EB2-BF65-EBBBF159863F}" type="presParOf" srcId="{99CC8980-6858-4861-A559-F3B7E3604852}" destId="{2124D0F4-DA39-44CD-8B4E-B0D0FBC3F6F4}" srcOrd="0" destOrd="0" presId="urn:microsoft.com/office/officeart/2005/8/layout/lProcess3"/>
    <dgm:cxn modelId="{F2B91174-1DAD-41D1-A9E0-8A7309DE9A87}" type="presParOf" srcId="{2124D0F4-DA39-44CD-8B4E-B0D0FBC3F6F4}" destId="{794F8FE4-3A42-49C2-ACCA-4D9EA6C965F5}" srcOrd="0" destOrd="0" presId="urn:microsoft.com/office/officeart/2005/8/layout/lProcess3"/>
    <dgm:cxn modelId="{77EA3A42-88F1-4A72-ACA3-415C6A60BDAC}" type="presParOf" srcId="{2124D0F4-DA39-44CD-8B4E-B0D0FBC3F6F4}" destId="{CCF53727-C6FD-4269-902A-A0DC0209F80D}" srcOrd="1" destOrd="0" presId="urn:microsoft.com/office/officeart/2005/8/layout/lProcess3"/>
    <dgm:cxn modelId="{5DCE5F09-34F3-4233-98EA-2420932DC4D4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19. Security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76978" custScaleY="211134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1586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42430C46-ED49-4672-9EF6-F86A77499CE7}" type="presOf" srcId="{A384D922-AE2C-4B8E-8046-E157AA4BC298}" destId="{B9B38585-DE91-474D-953F-80449B129CB5}" srcOrd="0" destOrd="0" presId="urn:microsoft.com/office/officeart/2005/8/layout/lProcess3"/>
    <dgm:cxn modelId="{82AE580E-4B78-41A1-9F16-460579F3ABCD}" type="presOf" srcId="{5E60677B-3B77-4BC2-A9F0-8E5072DA91A4}" destId="{99CC8980-6858-4861-A559-F3B7E3604852}" srcOrd="0" destOrd="0" presId="urn:microsoft.com/office/officeart/2005/8/layout/lProcess3"/>
    <dgm:cxn modelId="{EA9C134D-B98E-4081-8236-28BDC76FC6FD}" type="presOf" srcId="{60D356CE-05B4-42ED-B723-5884B7CEEE61}" destId="{794F8FE4-3A42-49C2-ACCA-4D9EA6C965F5}" srcOrd="0" destOrd="0" presId="urn:microsoft.com/office/officeart/2005/8/layout/lProcess3"/>
    <dgm:cxn modelId="{DC0D9BD1-671B-4DC2-B60E-30D0BED53E8B}" type="presParOf" srcId="{99CC8980-6858-4861-A559-F3B7E3604852}" destId="{2124D0F4-DA39-44CD-8B4E-B0D0FBC3F6F4}" srcOrd="0" destOrd="0" presId="urn:microsoft.com/office/officeart/2005/8/layout/lProcess3"/>
    <dgm:cxn modelId="{F181A7A3-EF2A-4096-A3D0-0D4C73EF4728}" type="presParOf" srcId="{2124D0F4-DA39-44CD-8B4E-B0D0FBC3F6F4}" destId="{794F8FE4-3A42-49C2-ACCA-4D9EA6C965F5}" srcOrd="0" destOrd="0" presId="urn:microsoft.com/office/officeart/2005/8/layout/lProcess3"/>
    <dgm:cxn modelId="{56F1D01B-BC2F-4F13-B812-01CA2C1E1349}" type="presParOf" srcId="{2124D0F4-DA39-44CD-8B4E-B0D0FBC3F6F4}" destId="{CCF53727-C6FD-4269-902A-A0DC0209F80D}" srcOrd="1" destOrd="0" presId="urn:microsoft.com/office/officeart/2005/8/layout/lProcess3"/>
    <dgm:cxn modelId="{BC9969C8-05B2-4F7B-96B0-CC2E3A3F7C08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20. Disaster preparedness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39294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071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51BA10-55BC-48E8-BEB8-D3EC78D43318}" type="presOf" srcId="{A384D922-AE2C-4B8E-8046-E157AA4BC298}" destId="{B9B38585-DE91-474D-953F-80449B129CB5}" srcOrd="0" destOrd="0" presId="urn:microsoft.com/office/officeart/2005/8/layout/lProcess3"/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C47A072A-AC28-4234-BF23-31830947556B}" type="presOf" srcId="{5E60677B-3B77-4BC2-A9F0-8E5072DA91A4}" destId="{99CC8980-6858-4861-A559-F3B7E3604852}" srcOrd="0" destOrd="0" presId="urn:microsoft.com/office/officeart/2005/8/layout/lProcess3"/>
    <dgm:cxn modelId="{7EAD94CF-C19D-45D2-A935-FB849D90E59D}" type="presOf" srcId="{60D356CE-05B4-42ED-B723-5884B7CEEE61}" destId="{794F8FE4-3A42-49C2-ACCA-4D9EA6C965F5}" srcOrd="0" destOrd="0" presId="urn:microsoft.com/office/officeart/2005/8/layout/lProcess3"/>
    <dgm:cxn modelId="{A75717DC-B918-4E2F-A511-BB046D6FB235}" type="presParOf" srcId="{99CC8980-6858-4861-A559-F3B7E3604852}" destId="{2124D0F4-DA39-44CD-8B4E-B0D0FBC3F6F4}" srcOrd="0" destOrd="0" presId="urn:microsoft.com/office/officeart/2005/8/layout/lProcess3"/>
    <dgm:cxn modelId="{275D7582-4CB0-414B-99C1-06A2FF601884}" type="presParOf" srcId="{2124D0F4-DA39-44CD-8B4E-B0D0FBC3F6F4}" destId="{794F8FE4-3A42-49C2-ACCA-4D9EA6C965F5}" srcOrd="0" destOrd="0" presId="urn:microsoft.com/office/officeart/2005/8/layout/lProcess3"/>
    <dgm:cxn modelId="{E14FFC73-54B3-4F3E-986B-923B1B9B388E}" type="presParOf" srcId="{2124D0F4-DA39-44CD-8B4E-B0D0FBC3F6F4}" destId="{CCF53727-C6FD-4269-902A-A0DC0209F80D}" srcOrd="1" destOrd="0" presId="urn:microsoft.com/office/officeart/2005/8/layout/lProcess3"/>
    <dgm:cxn modelId="{9672D9DA-D1ED-43DC-87B8-250626FE1B91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94706" y="0"/>
          <a:ext cx="6395362" cy="936103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PURPOSE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94706" y="0"/>
        <a:ext cx="6395362" cy="93610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985" y="0"/>
          <a:ext cx="3800595" cy="758031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985" y="0"/>
        <a:ext cx="3800595" cy="758031"/>
      </dsp:txXfrm>
    </dsp:sp>
    <dsp:sp modelId="{B9B38585-DE91-474D-953F-80449B129CB5}">
      <dsp:nvSpPr>
        <dsp:cNvPr id="0" name=""/>
        <dsp:cNvSpPr/>
      </dsp:nvSpPr>
      <dsp:spPr>
        <a:xfrm>
          <a:off x="3681585" y="183297"/>
          <a:ext cx="3347293" cy="387202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18. Hygiene and Cleanliness</a:t>
          </a:r>
          <a:endParaRPr lang="en-US" sz="2000" kern="1200" dirty="0"/>
        </a:p>
      </dsp:txBody>
      <dsp:txXfrm>
        <a:off x="3681585" y="183297"/>
        <a:ext cx="3347293" cy="38720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985" y="0"/>
          <a:ext cx="3800595" cy="758031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985" y="0"/>
        <a:ext cx="3800595" cy="758031"/>
      </dsp:txXfrm>
    </dsp:sp>
    <dsp:sp modelId="{B9B38585-DE91-474D-953F-80449B129CB5}">
      <dsp:nvSpPr>
        <dsp:cNvPr id="0" name=""/>
        <dsp:cNvSpPr/>
      </dsp:nvSpPr>
      <dsp:spPr>
        <a:xfrm>
          <a:off x="3681585" y="183297"/>
          <a:ext cx="3347293" cy="387202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18. Hygiene and Cleanliness</a:t>
          </a:r>
          <a:endParaRPr lang="en-US" sz="2000" kern="1200" dirty="0"/>
        </a:p>
      </dsp:txBody>
      <dsp:txXfrm>
        <a:off x="3681585" y="183297"/>
        <a:ext cx="3347293" cy="387202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985" y="0"/>
          <a:ext cx="3800595" cy="758031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985" y="0"/>
        <a:ext cx="3800595" cy="758031"/>
      </dsp:txXfrm>
    </dsp:sp>
    <dsp:sp modelId="{B9B38585-DE91-474D-953F-80449B129CB5}">
      <dsp:nvSpPr>
        <dsp:cNvPr id="0" name=""/>
        <dsp:cNvSpPr/>
      </dsp:nvSpPr>
      <dsp:spPr>
        <a:xfrm>
          <a:off x="3681585" y="183297"/>
          <a:ext cx="3347293" cy="387202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18. Hygiene and Cleanliness</a:t>
          </a:r>
          <a:endParaRPr lang="en-US" sz="2000" kern="1200" dirty="0"/>
        </a:p>
      </dsp:txBody>
      <dsp:txXfrm>
        <a:off x="3681585" y="183297"/>
        <a:ext cx="3347293" cy="38720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2279" y="177139"/>
          <a:ext cx="3974963" cy="581824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2279" y="177139"/>
        <a:ext cx="3974963" cy="581824"/>
      </dsp:txXfrm>
    </dsp:sp>
    <dsp:sp modelId="{B9B38585-DE91-474D-953F-80449B129CB5}">
      <dsp:nvSpPr>
        <dsp:cNvPr id="0" name=""/>
        <dsp:cNvSpPr/>
      </dsp:nvSpPr>
      <dsp:spPr>
        <a:xfrm>
          <a:off x="3887682" y="286666"/>
          <a:ext cx="3094814" cy="362770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19. Security</a:t>
          </a:r>
          <a:endParaRPr lang="en-US" sz="2000" kern="1200" dirty="0"/>
        </a:p>
      </dsp:txBody>
      <dsp:txXfrm>
        <a:off x="3887682" y="286666"/>
        <a:ext cx="3094814" cy="362770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3311" y="210674"/>
          <a:ext cx="4036586" cy="514754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3311" y="210674"/>
        <a:ext cx="4036586" cy="514754"/>
      </dsp:txXfrm>
    </dsp:sp>
    <dsp:sp modelId="{B9B38585-DE91-474D-953F-80449B129CB5}">
      <dsp:nvSpPr>
        <dsp:cNvPr id="0" name=""/>
        <dsp:cNvSpPr/>
      </dsp:nvSpPr>
      <dsp:spPr>
        <a:xfrm>
          <a:off x="3942592" y="210674"/>
          <a:ext cx="3362400" cy="514755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20. Disaster preparedness</a:t>
          </a:r>
          <a:endParaRPr lang="en-US" sz="2000" kern="1200" dirty="0"/>
        </a:p>
      </dsp:txBody>
      <dsp:txXfrm>
        <a:off x="3942592" y="210674"/>
        <a:ext cx="3362400" cy="5147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9/17/2015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9/17/2015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5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ealclinic.org.za/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dealclinic@health.gov.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1340768"/>
            <a:ext cx="579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Ideal clinic Dashboard Version 15</a:t>
            </a:r>
          </a:p>
          <a:p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Support Services: 18-19 Hygiene &amp; Cleanliness and Security</a:t>
            </a:r>
            <a:endParaRPr lang="en-US" sz="24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3768" y="34290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Presenter: Annie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Jautse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Date: 17 September 2015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18864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323528" y="116632"/>
          <a:ext cx="6984776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126876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To ensure common understanding of the IC elements: Hygiene, cleanliness and Security.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To share successes and challenges as experienced when implementing the elements.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600" dirty="0" smtClean="0">
                <a:solidFill>
                  <a:schemeClr val="accent3">
                    <a:lumMod val="50000"/>
                  </a:schemeClr>
                </a:solidFill>
              </a:rPr>
              <a:t>To learn from one another, other success factors as experienced from elsewhere. </a:t>
            </a:r>
            <a:endParaRPr lang="en-US" sz="36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1575"/>
            <a:ext cx="914400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Components and sub components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4016" y="1326664"/>
          <a:ext cx="8820472" cy="43345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97998"/>
                <a:gridCol w="6503229"/>
                <a:gridCol w="448499"/>
                <a:gridCol w="747498"/>
                <a:gridCol w="523248"/>
              </a:tblGrid>
              <a:tr h="465127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19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are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sufficient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cleaners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4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cleaners have been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trained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on cleaning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4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work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completed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signed off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by cleaners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93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Cleaning materials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 available 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83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Clean running water, toilet paper, liquid hand wash soap and disposable hand paper towels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 available 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96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Sanitary disposal bins with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functional lids are available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25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General waste bins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 lined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with appropriate </a:t>
                      </a:r>
                      <a:r>
                        <a:rPr lang="en-US" sz="1800" b="1" u="sng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coloured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plastic bags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and have functional lids in all hand washing areas and consulting rooms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4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toilets are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always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intact and functional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251520" y="188640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44016" y="1326664"/>
          <a:ext cx="8820472" cy="433458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97998"/>
                <a:gridCol w="6503229"/>
                <a:gridCol w="448499"/>
                <a:gridCol w="747498"/>
                <a:gridCol w="523248"/>
              </a:tblGrid>
              <a:tr h="465127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1191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are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sufficient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cleaners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4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 cleaners have been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trained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on cleaning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4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work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completed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signed off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by cleaners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934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Cleaning materials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 available 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083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Clean running water, toilet paper, liquid hand wash soap and disposable hand paper towels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 available 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96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Sanitary disposal bins with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functional lids are available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125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General waste bins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 lined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with appropriate </a:t>
                      </a:r>
                      <a:r>
                        <a:rPr lang="en-US" sz="1800" b="1" u="sng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coloured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plastic bags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and have functional lids in all hand washing areas and consulting rooms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44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toilets are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always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intact and functional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251520" y="188640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124745"/>
          <a:ext cx="8496944" cy="46805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76064"/>
                <a:gridCol w="6264696"/>
                <a:gridCol w="432048"/>
                <a:gridCol w="720080"/>
                <a:gridCol w="504056"/>
              </a:tblGrid>
              <a:tr h="552298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0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718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131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Intensive cleaning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 a facility is conducted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during the least busy times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All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service areas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clean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exterior of the facility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is clean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Vegetation is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well trimmed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01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Waste is stored in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access-controlled rooms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5780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signed waste removal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service level agreement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between the health department (district) and the service provider is available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718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Waste is removed,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regularly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in line with the service level agreement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600" b="1" dirty="0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251520" y="188640"/>
          <a:ext cx="70567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07504" y="1196752"/>
          <a:ext cx="8892480" cy="550327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8960"/>
                <a:gridCol w="6179520"/>
                <a:gridCol w="452160"/>
                <a:gridCol w="753600"/>
                <a:gridCol w="678240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Perimeter fencing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is intact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and complies with South African Police Service standards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139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Separate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lockable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pedestrian and vehicle gates are available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Adequate security  lighting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 the perimeter is available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KH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67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There is a </a:t>
                      </a:r>
                      <a:r>
                        <a:rPr lang="en-US" sz="1800" b="1" u="sng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standardised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security guard room</a:t>
                      </a:r>
                      <a:endParaRPr lang="en-US" sz="18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copy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of the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service level agreement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between the security company and the provincial department of health is available and understood by PHC facility management and staff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Functional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security equipment is available in security guard room as per service level agreement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KH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Registers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for access control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available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and up to date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Prohibited items 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appropriately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controlled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and </a:t>
                      </a:r>
                      <a:r>
                        <a:rPr lang="en-US" sz="18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accounted for</a:t>
                      </a: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before access is granted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K&amp;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323528" y="116632"/>
          <a:ext cx="6984776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95536" y="1052738"/>
          <a:ext cx="8496944" cy="475252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48072"/>
                <a:gridCol w="6048672"/>
                <a:gridCol w="432048"/>
                <a:gridCol w="720080"/>
                <a:gridCol w="648072"/>
              </a:tblGrid>
              <a:tr h="509200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866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146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Functional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firefighting equipment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available and accessible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KH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866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147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Emergency evacuation procedure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practiced annually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866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148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Deficiencies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identified during the practice of the emergency evacuation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addressed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866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149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Intersectoral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outbreak/disaster management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plan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866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150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Annual review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and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staff awareness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 the </a:t>
                      </a: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inter </a:t>
                      </a:r>
                      <a:r>
                        <a:rPr lang="en-US" sz="2000" dirty="0" err="1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sectoral</a:t>
                      </a: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outbreak/disaster management plan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0" y="188640"/>
          <a:ext cx="730830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9512" y="1052736"/>
            <a:ext cx="896448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How did you ensure that: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There is sufficient cleaning staff that is trained on cleaning and is accounting to the work.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Waste is properly managed.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There is consistent availability of cleaning materials and clean facilities.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People are safe when they are in our facilities.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dirty="0" smtClean="0">
                <a:solidFill>
                  <a:schemeClr val="accent3">
                    <a:lumMod val="50000"/>
                  </a:schemeClr>
                </a:solidFill>
              </a:rPr>
              <a:t>Staff members are ready to manage disasters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2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276872"/>
            <a:ext cx="1657350" cy="24016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2132856"/>
            <a:ext cx="552636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Thank you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www.health.gov.za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www.idealclinic.org.za</a:t>
            </a:r>
            <a:endParaRPr lang="en-US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4"/>
              </a:rPr>
              <a:t>idealclinic@health.gov.za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704</Words>
  <Application>Microsoft Office PowerPoint</Application>
  <PresentationFormat>On-screen Show (4:3)</PresentationFormat>
  <Paragraphs>231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Mahlak</cp:lastModifiedBy>
  <cp:revision>110</cp:revision>
  <dcterms:created xsi:type="dcterms:W3CDTF">2013-10-17T06:13:57Z</dcterms:created>
  <dcterms:modified xsi:type="dcterms:W3CDTF">2015-09-17T08:37:13Z</dcterms:modified>
</cp:coreProperties>
</file>