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theme/theme4.xml" ContentType="application/vnd.openxmlformats-officedocument.them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diagrams/layout2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1" r:id="rId2"/>
  </p:sldMasterIdLst>
  <p:notesMasterIdLst>
    <p:notesMasterId r:id="rId9"/>
  </p:notesMasterIdLst>
  <p:handoutMasterIdLst>
    <p:handoutMasterId r:id="rId10"/>
  </p:handoutMasterIdLst>
  <p:sldIdLst>
    <p:sldId id="256" r:id="rId3"/>
    <p:sldId id="311" r:id="rId4"/>
    <p:sldId id="290" r:id="rId5"/>
    <p:sldId id="312" r:id="rId6"/>
    <p:sldId id="313" r:id="rId7"/>
    <p:sldId id="272" r:id="rId8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17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2532" y="-102"/>
      </p:cViewPr>
      <p:guideLst>
        <p:guide orient="horz" pos="3126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5. Support Services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17. Finance and supply chain management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552632" custScaleY="17193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779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7339AB52-EC56-401E-9470-3F9ED1AB27A1}" type="presOf" srcId="{5E60677B-3B77-4BC2-A9F0-8E5072DA91A4}" destId="{99CC8980-6858-4861-A559-F3B7E3604852}" srcOrd="0" destOrd="0" presId="urn:microsoft.com/office/officeart/2005/8/layout/lProcess3"/>
    <dgm:cxn modelId="{852E05C5-C8D7-4718-ADA1-B9F9470E9636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4F81B7DD-A753-4B1D-B468-ACE4DD3662BA}" type="presOf" srcId="{A384D922-AE2C-4B8E-8046-E157AA4BC298}" destId="{B9B38585-DE91-474D-953F-80449B129CB5}" srcOrd="0" destOrd="0" presId="urn:microsoft.com/office/officeart/2005/8/layout/lProcess3"/>
    <dgm:cxn modelId="{FC79E3C6-C249-4015-B5CE-E98DFA15A8A7}" type="presParOf" srcId="{99CC8980-6858-4861-A559-F3B7E3604852}" destId="{2124D0F4-DA39-44CD-8B4E-B0D0FBC3F6F4}" srcOrd="0" destOrd="0" presId="urn:microsoft.com/office/officeart/2005/8/layout/lProcess3"/>
    <dgm:cxn modelId="{2D3056DF-2382-404D-BFBE-873436AAB5B3}" type="presParOf" srcId="{2124D0F4-DA39-44CD-8B4E-B0D0FBC3F6F4}" destId="{794F8FE4-3A42-49C2-ACCA-4D9EA6C965F5}" srcOrd="0" destOrd="0" presId="urn:microsoft.com/office/officeart/2005/8/layout/lProcess3"/>
    <dgm:cxn modelId="{E5607C11-D707-462D-B8B3-EC7E59B03E53}" type="presParOf" srcId="{2124D0F4-DA39-44CD-8B4E-B0D0FBC3F6F4}" destId="{CCF53727-C6FD-4269-902A-A0DC0209F80D}" srcOrd="1" destOrd="0" presId="urn:microsoft.com/office/officeart/2005/8/layout/lProcess3"/>
    <dgm:cxn modelId="{14837D78-44EA-4FDF-9E07-F7C741263481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60677B-3B77-4BC2-A9F0-8E5072DA91A4}" type="doc">
      <dgm:prSet loTypeId="urn:microsoft.com/office/officeart/2005/8/layout/lProcess3" loCatId="process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60D356CE-05B4-42ED-B723-5884B7CEEE61}">
      <dgm:prSet phldrT="[Text]" custT="1"/>
      <dgm:spPr>
        <a:solidFill>
          <a:srgbClr val="FFFF99"/>
        </a:solidFill>
        <a:ln>
          <a:solidFill>
            <a:schemeClr val="tx1"/>
          </a:solidFill>
        </a:ln>
      </dgm:spPr>
      <dgm:t>
        <a:bodyPr/>
        <a:lstStyle/>
        <a:p>
          <a:r>
            <a:rPr lang="en-US" sz="3200" b="1" dirty="0" smtClean="0">
              <a:solidFill>
                <a:schemeClr val="tx1"/>
              </a:solidFill>
            </a:rPr>
            <a:t>5. Support Services</a:t>
          </a:r>
          <a:endParaRPr lang="en-US" sz="3200" b="1" dirty="0">
            <a:solidFill>
              <a:schemeClr val="tx1"/>
            </a:solidFill>
          </a:endParaRPr>
        </a:p>
      </dgm:t>
    </dgm:pt>
    <dgm:pt modelId="{3940ABDE-D8B2-42F0-A4A3-7EE7EC5602B8}" type="parTrans" cxnId="{BF6F4E34-065C-4E95-8F40-29EC0FF3E3D9}">
      <dgm:prSet/>
      <dgm:spPr/>
      <dgm:t>
        <a:bodyPr/>
        <a:lstStyle/>
        <a:p>
          <a:endParaRPr lang="en-US"/>
        </a:p>
      </dgm:t>
    </dgm:pt>
    <dgm:pt modelId="{645EE718-F40C-4782-BFD0-DA81519341F4}" type="sibTrans" cxnId="{BF6F4E34-065C-4E95-8F40-29EC0FF3E3D9}">
      <dgm:prSet/>
      <dgm:spPr/>
      <dgm:t>
        <a:bodyPr/>
        <a:lstStyle/>
        <a:p>
          <a:endParaRPr lang="en-US"/>
        </a:p>
      </dgm:t>
    </dgm:pt>
    <dgm:pt modelId="{A384D922-AE2C-4B8E-8046-E157AA4BC298}">
      <dgm:prSet phldrT="[Text]" custT="1"/>
      <dgm:spPr>
        <a:solidFill>
          <a:srgbClr val="FFFF00">
            <a:alpha val="89804"/>
          </a:srgbClr>
        </a:solidFill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r>
            <a:rPr lang="en-US" sz="2000" b="1" dirty="0" smtClean="0"/>
            <a:t>17. Finance and supply chain management</a:t>
          </a:r>
          <a:endParaRPr lang="en-US" sz="2000" dirty="0"/>
        </a:p>
      </dgm:t>
    </dgm:pt>
    <dgm:pt modelId="{80BA8153-CED5-4AED-936D-FBF8BE84BAEF}" type="parTrans" cxnId="{C57A9922-B20E-4722-9B80-8045C578071B}">
      <dgm:prSet/>
      <dgm:spPr/>
      <dgm:t>
        <a:bodyPr/>
        <a:lstStyle/>
        <a:p>
          <a:endParaRPr lang="en-US"/>
        </a:p>
      </dgm:t>
    </dgm:pt>
    <dgm:pt modelId="{B12189E0-D9F8-495B-B24B-4A250CB6AEA7}" type="sibTrans" cxnId="{C57A9922-B20E-4722-9B80-8045C578071B}">
      <dgm:prSet/>
      <dgm:spPr/>
      <dgm:t>
        <a:bodyPr/>
        <a:lstStyle/>
        <a:p>
          <a:endParaRPr lang="en-US"/>
        </a:p>
      </dgm:t>
    </dgm:pt>
    <dgm:pt modelId="{99CC8980-6858-4861-A559-F3B7E3604852}" type="pres">
      <dgm:prSet presAssocID="{5E60677B-3B77-4BC2-A9F0-8E5072DA91A4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2124D0F4-DA39-44CD-8B4E-B0D0FBC3F6F4}" type="pres">
      <dgm:prSet presAssocID="{60D356CE-05B4-42ED-B723-5884B7CEEE61}" presName="horFlow" presStyleCnt="0"/>
      <dgm:spPr/>
    </dgm:pt>
    <dgm:pt modelId="{794F8FE4-3A42-49C2-ACCA-4D9EA6C965F5}" type="pres">
      <dgm:prSet presAssocID="{60D356CE-05B4-42ED-B723-5884B7CEEE61}" presName="bigChev" presStyleLbl="node1" presStyleIdx="0" presStyleCnt="1" custScaleX="552632" custScaleY="171930"/>
      <dgm:spPr/>
      <dgm:t>
        <a:bodyPr/>
        <a:lstStyle/>
        <a:p>
          <a:endParaRPr lang="en-US"/>
        </a:p>
      </dgm:t>
    </dgm:pt>
    <dgm:pt modelId="{CCF53727-C6FD-4269-902A-A0DC0209F80D}" type="pres">
      <dgm:prSet presAssocID="{80BA8153-CED5-4AED-936D-FBF8BE84BAEF}" presName="parTrans" presStyleCnt="0"/>
      <dgm:spPr/>
    </dgm:pt>
    <dgm:pt modelId="{B9B38585-DE91-474D-953F-80449B129CB5}" type="pres">
      <dgm:prSet presAssocID="{A384D922-AE2C-4B8E-8046-E157AA4BC298}" presName="node" presStyleLbl="alignAccFollowNode1" presStyleIdx="0" presStyleCnt="1" custScaleX="541231" custScaleY="2779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F6F4E34-065C-4E95-8F40-29EC0FF3E3D9}" srcId="{5E60677B-3B77-4BC2-A9F0-8E5072DA91A4}" destId="{60D356CE-05B4-42ED-B723-5884B7CEEE61}" srcOrd="0" destOrd="0" parTransId="{3940ABDE-D8B2-42F0-A4A3-7EE7EC5602B8}" sibTransId="{645EE718-F40C-4782-BFD0-DA81519341F4}"/>
    <dgm:cxn modelId="{2430D3F5-B1B6-4B31-B0EB-9EBD18D61737}" type="presOf" srcId="{5E60677B-3B77-4BC2-A9F0-8E5072DA91A4}" destId="{99CC8980-6858-4861-A559-F3B7E3604852}" srcOrd="0" destOrd="0" presId="urn:microsoft.com/office/officeart/2005/8/layout/lProcess3"/>
    <dgm:cxn modelId="{619DE088-EFC2-4B75-848B-52973908E1CD}" type="presOf" srcId="{60D356CE-05B4-42ED-B723-5884B7CEEE61}" destId="{794F8FE4-3A42-49C2-ACCA-4D9EA6C965F5}" srcOrd="0" destOrd="0" presId="urn:microsoft.com/office/officeart/2005/8/layout/lProcess3"/>
    <dgm:cxn modelId="{C57A9922-B20E-4722-9B80-8045C578071B}" srcId="{60D356CE-05B4-42ED-B723-5884B7CEEE61}" destId="{A384D922-AE2C-4B8E-8046-E157AA4BC298}" srcOrd="0" destOrd="0" parTransId="{80BA8153-CED5-4AED-936D-FBF8BE84BAEF}" sibTransId="{B12189E0-D9F8-495B-B24B-4A250CB6AEA7}"/>
    <dgm:cxn modelId="{129CD9E7-F824-480D-A1F2-887E56301AD4}" type="presOf" srcId="{A384D922-AE2C-4B8E-8046-E157AA4BC298}" destId="{B9B38585-DE91-474D-953F-80449B129CB5}" srcOrd="0" destOrd="0" presId="urn:microsoft.com/office/officeart/2005/8/layout/lProcess3"/>
    <dgm:cxn modelId="{0F4EACFF-34BD-461E-B24B-A9FE94C2D480}" type="presParOf" srcId="{99CC8980-6858-4861-A559-F3B7E3604852}" destId="{2124D0F4-DA39-44CD-8B4E-B0D0FBC3F6F4}" srcOrd="0" destOrd="0" presId="urn:microsoft.com/office/officeart/2005/8/layout/lProcess3"/>
    <dgm:cxn modelId="{7899A2DB-0F80-489B-BF6D-AA6BAB32B7D2}" type="presParOf" srcId="{2124D0F4-DA39-44CD-8B4E-B0D0FBC3F6F4}" destId="{794F8FE4-3A42-49C2-ACCA-4D9EA6C965F5}" srcOrd="0" destOrd="0" presId="urn:microsoft.com/office/officeart/2005/8/layout/lProcess3"/>
    <dgm:cxn modelId="{1205A2A9-9F86-4F80-B965-D463762C5F38}" type="presParOf" srcId="{2124D0F4-DA39-44CD-8B4E-B0D0FBC3F6F4}" destId="{CCF53727-C6FD-4269-902A-A0DC0209F80D}" srcOrd="1" destOrd="0" presId="urn:microsoft.com/office/officeart/2005/8/layout/lProcess3"/>
    <dgm:cxn modelId="{4AD08FFE-697A-4D7E-AB54-C3A489E9C576}" type="presParOf" srcId="{2124D0F4-DA39-44CD-8B4E-B0D0FBC3F6F4}" destId="{B9B38585-DE91-474D-953F-80449B129CB5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1820" y="226527"/>
          <a:ext cx="3881648" cy="483049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5. Support Services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1820" y="226527"/>
        <a:ext cx="3881648" cy="483049"/>
      </dsp:txXfrm>
    </dsp:sp>
    <dsp:sp modelId="{B9B38585-DE91-474D-953F-80449B129CB5}">
      <dsp:nvSpPr>
        <dsp:cNvPr id="0" name=""/>
        <dsp:cNvSpPr/>
      </dsp:nvSpPr>
      <dsp:spPr>
        <a:xfrm>
          <a:off x="3792157" y="144016"/>
          <a:ext cx="3155302" cy="648070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17. Finance and supply chain management</a:t>
          </a:r>
          <a:endParaRPr lang="en-US" sz="2000" kern="1200" dirty="0"/>
        </a:p>
      </dsp:txBody>
      <dsp:txXfrm>
        <a:off x="3792157" y="144016"/>
        <a:ext cx="3155302" cy="64807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94F8FE4-3A42-49C2-ACCA-4D9EA6C965F5}">
      <dsp:nvSpPr>
        <dsp:cNvPr id="0" name=""/>
        <dsp:cNvSpPr/>
      </dsp:nvSpPr>
      <dsp:spPr>
        <a:xfrm>
          <a:off x="1820" y="226527"/>
          <a:ext cx="3881648" cy="483049"/>
        </a:xfrm>
        <a:prstGeom prst="chevron">
          <a:avLst/>
        </a:prstGeom>
        <a:solidFill>
          <a:srgbClr val="FFFF99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20320" rIns="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chemeClr val="tx1"/>
              </a:solidFill>
            </a:rPr>
            <a:t>5. Support Services</a:t>
          </a:r>
          <a:endParaRPr lang="en-US" sz="3200" b="1" kern="1200" dirty="0">
            <a:solidFill>
              <a:schemeClr val="tx1"/>
            </a:solidFill>
          </a:endParaRPr>
        </a:p>
      </dsp:txBody>
      <dsp:txXfrm>
        <a:off x="1820" y="226527"/>
        <a:ext cx="3881648" cy="483049"/>
      </dsp:txXfrm>
    </dsp:sp>
    <dsp:sp modelId="{B9B38585-DE91-474D-953F-80449B129CB5}">
      <dsp:nvSpPr>
        <dsp:cNvPr id="0" name=""/>
        <dsp:cNvSpPr/>
      </dsp:nvSpPr>
      <dsp:spPr>
        <a:xfrm>
          <a:off x="3792157" y="144016"/>
          <a:ext cx="3155302" cy="648070"/>
        </a:xfrm>
        <a:prstGeom prst="chevron">
          <a:avLst/>
        </a:prstGeom>
        <a:solidFill>
          <a:srgbClr val="FFFF00">
            <a:alpha val="89804"/>
          </a:srgbClr>
        </a:solidFill>
        <a:ln w="254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12700" rIns="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17. Finance and supply chain management</a:t>
          </a:r>
          <a:endParaRPr lang="en-US" sz="2000" kern="1200" dirty="0"/>
        </a:p>
      </dsp:txBody>
      <dsp:txXfrm>
        <a:off x="3792157" y="144016"/>
        <a:ext cx="3155302" cy="64807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5B3E96-510A-4CE8-A11B-31CBD2FA4C0D}" type="datetimeFigureOut">
              <a:rPr lang="en-US" smtClean="0"/>
              <a:pPr/>
              <a:t>9/16/2015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37A12ED-F32A-47F0-AB5B-DA049A49CEC4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B90656-425C-4BD6-8B59-937B71857D80}" type="datetimeFigureOut">
              <a:rPr lang="en-US" smtClean="0"/>
              <a:pPr/>
              <a:t>9/16/2015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EA3F3-7F60-4372-AD96-0BFBCD79137E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1430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11"/>
          <p:cNvPicPr>
            <a:picLocks noChangeAspect="1" noChangeArrowheads="1"/>
          </p:cNvPicPr>
          <p:nvPr userDrawn="1"/>
        </p:nvPicPr>
        <p:blipFill>
          <a:blip r:embed="rId2" cstate="print"/>
          <a:srcRect r="26000"/>
          <a:stretch>
            <a:fillRect/>
          </a:stretch>
        </p:blipFill>
        <p:spPr bwMode="auto">
          <a:xfrm>
            <a:off x="228600" y="1219200"/>
            <a:ext cx="1524000" cy="1372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7"/>
          <p:cNvPicPr>
            <a:picLocks noChangeAspect="1" noChangeArrowheads="1"/>
          </p:cNvPicPr>
          <p:nvPr userDrawn="1"/>
        </p:nvPicPr>
        <p:blipFill>
          <a:blip r:embed="rId3" cstate="print"/>
          <a:srcRect l="5799" r="18813"/>
          <a:stretch>
            <a:fillRect/>
          </a:stretch>
        </p:blipFill>
        <p:spPr bwMode="auto">
          <a:xfrm flipH="1">
            <a:off x="228600" y="2743200"/>
            <a:ext cx="1524000" cy="1333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9"/>
          <p:cNvPicPr>
            <a:picLocks noChangeAspect="1" noChangeArrowheads="1"/>
          </p:cNvPicPr>
          <p:nvPr userDrawn="1"/>
        </p:nvPicPr>
        <p:blipFill>
          <a:blip r:embed="rId4" cstate="print"/>
          <a:srcRect l="11563" r="32932" b="27168"/>
          <a:stretch>
            <a:fillRect/>
          </a:stretch>
        </p:blipFill>
        <p:spPr bwMode="auto">
          <a:xfrm>
            <a:off x="228600" y="4267200"/>
            <a:ext cx="1567543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2" name="Straight Connector 11"/>
          <p:cNvCxnSpPr/>
          <p:nvPr userDrawn="1"/>
        </p:nvCxnSpPr>
        <p:spPr>
          <a:xfrm>
            <a:off x="2514600" y="2667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>
            <a:off x="2514600" y="4191000"/>
            <a:ext cx="6400800" cy="1588"/>
          </a:xfrm>
          <a:prstGeom prst="line">
            <a:avLst/>
          </a:prstGeom>
          <a:ln>
            <a:solidFill>
              <a:srgbClr val="005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 descr="NDOH Logo.jp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cxnSp>
        <p:nvCxnSpPr>
          <p:cNvPr id="17" name="Straight Connector 1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 userDrawn="1"/>
        </p:nvCxnSpPr>
        <p:spPr>
          <a:xfrm>
            <a:off x="0" y="5791200"/>
            <a:ext cx="9144000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Z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9DE21-5DAA-4204-B423-28510684095B}" type="slidenum">
              <a:rPr lang="en-ZA" smtClean="0"/>
              <a:pPr/>
              <a:t>‹#›</a:t>
            </a:fld>
            <a:endParaRPr lang="en-Z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9144000" cy="1066800"/>
          </a:xfrm>
          <a:prstGeom prst="rect">
            <a:avLst/>
          </a:prstGeom>
          <a:solidFill>
            <a:srgbClr val="005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NDOH Logo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52400" y="5867400"/>
            <a:ext cx="2286000" cy="824484"/>
          </a:xfrm>
          <a:prstGeom prst="rect">
            <a:avLst/>
          </a:prstGeom>
        </p:spPr>
      </p:pic>
      <p:pic>
        <p:nvPicPr>
          <p:cNvPr id="9" name="Picture 11"/>
          <p:cNvPicPr>
            <a:picLocks noChangeAspect="1" noChangeArrowheads="1"/>
          </p:cNvPicPr>
          <p:nvPr userDrawn="1"/>
        </p:nvPicPr>
        <p:blipFill>
          <a:blip r:embed="rId5" cstate="print"/>
          <a:srcRect r="26000"/>
          <a:stretch>
            <a:fillRect/>
          </a:stretch>
        </p:blipFill>
        <p:spPr bwMode="auto">
          <a:xfrm>
            <a:off x="7341870" y="1"/>
            <a:ext cx="1184147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dealclinic.org.za/" TargetMode="External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idealclinic@health.gov.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83768" y="1340768"/>
            <a:ext cx="5791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Ideal clinic Dashboard Version 15</a:t>
            </a:r>
          </a:p>
          <a:p>
            <a:r>
              <a:rPr lang="en-US" sz="2400" dirty="0" smtClean="0">
                <a:solidFill>
                  <a:schemeClr val="bg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5: Finance and supply chain management</a:t>
            </a:r>
            <a:endParaRPr lang="en-US" sz="2400" dirty="0">
              <a:solidFill>
                <a:schemeClr val="bg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14600" y="3276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Presenter: Annie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Jautse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4600" y="4800600"/>
            <a:ext cx="5791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Date: 16 September 2015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39552" y="188640"/>
            <a:ext cx="7315200" cy="838200"/>
          </a:xfrm>
          <a:prstGeom prst="rect">
            <a:avLst/>
          </a:prstGeom>
        </p:spPr>
        <p:txBody>
          <a:bodyPr tIns="45720" rIns="91440" bIns="45720" anchor="b">
            <a:norm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28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IDEAL CLINIC PROGRAMME</a:t>
            </a:r>
            <a:endParaRPr kumimoji="0" lang="en-GB" sz="28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71575"/>
            <a:ext cx="9144000" cy="568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251520" y="-9872"/>
            <a:ext cx="6984776" cy="990600"/>
          </a:xfrm>
          <a:prstGeom prst="rect">
            <a:avLst/>
          </a:prstGeom>
        </p:spPr>
        <p:txBody>
          <a:bodyPr tIns="45720" rIns="91440" bIns="45720" anchor="b">
            <a:normAutofit fontScale="77500" lnSpcReduction="2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GB" sz="4400" b="1" dirty="0" smtClean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Components and sub components</a:t>
            </a:r>
            <a:endParaRPr kumimoji="0" lang="en-GB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124744"/>
          <a:ext cx="8496944" cy="46969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5976664"/>
                <a:gridCol w="432048"/>
                <a:gridCol w="648072"/>
                <a:gridCol w="720080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118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 manager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is involved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determining the budget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of the facility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119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 manager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has financial delegation </a:t>
                      </a:r>
                      <a:endParaRPr lang="en-US" sz="20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120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budget</a:t>
                      </a:r>
                      <a:r>
                        <a:rPr lang="en-US" sz="2000" b="1" u="none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and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actual expenditure</a:t>
                      </a:r>
                      <a:r>
                        <a:rPr lang="en-US" sz="2000" b="1" u="none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 the facility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121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 </a:t>
                      </a:r>
                      <a:r>
                        <a:rPr lang="en-US" sz="2000" b="1" u="sng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has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access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to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 automated supply chain system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for general supplies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122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Delivery of supplies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consistently in </a:t>
                      </a:r>
                      <a:r>
                        <a:rPr lang="en-US" sz="2000" b="1" u="sng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line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with terms and conditions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of the relevant  contract (including set turn-around times)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251520" y="188640"/>
          <a:ext cx="694928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323528" y="1124744"/>
          <a:ext cx="8496944" cy="469696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5976664"/>
                <a:gridCol w="432048"/>
                <a:gridCol w="648072"/>
                <a:gridCol w="720080"/>
              </a:tblGrid>
              <a:tr h="411039"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Elements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MM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</a:t>
                      </a:r>
                      <a:endParaRPr lang="en-US" sz="240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118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 manager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is involved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in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determining the budget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of the facility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119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 manager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has financial delegation </a:t>
                      </a:r>
                      <a:endParaRPr lang="en-US" sz="2000" b="1" u="sng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033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120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budget</a:t>
                      </a:r>
                      <a:r>
                        <a:rPr lang="en-US" sz="2000" b="1" u="none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and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actual expenditure</a:t>
                      </a:r>
                      <a:r>
                        <a:rPr lang="en-US" sz="2000" b="1" u="none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of the facility is available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I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36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121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The facility </a:t>
                      </a:r>
                      <a:r>
                        <a:rPr lang="en-US" sz="2000" b="1" u="sng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has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access 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to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an automated supply chain system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for general supplies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HF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1039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122</a:t>
                      </a:r>
                      <a:endParaRPr lang="en-US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Delivery of supplies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are consistently in </a:t>
                      </a:r>
                      <a:r>
                        <a:rPr lang="en-US" sz="2000" b="1" u="sng" dirty="0" smtClean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line </a:t>
                      </a:r>
                      <a:r>
                        <a:rPr lang="en-US" sz="2000" b="1" u="sng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with terms and conditions</a:t>
                      </a: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of the relevant  contract (including set turn-around times)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E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?</a:t>
                      </a:r>
                      <a:r>
                        <a:rPr lang="en-US" sz="2400" b="1">
                          <a:solidFill>
                            <a:srgbClr val="000000"/>
                          </a:solidFill>
                          <a:latin typeface="Wingdings"/>
                          <a:ea typeface="Times New Roman"/>
                          <a:cs typeface="Arial"/>
                        </a:rPr>
                        <a:t>&amp;</a:t>
                      </a:r>
                      <a:endParaRPr lang="en-US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</a:t>
                      </a:r>
                      <a:endParaRPr lang="en-US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Diagram 2"/>
          <p:cNvGraphicFramePr/>
          <p:nvPr/>
        </p:nvGraphicFramePr>
        <p:xfrm>
          <a:off x="251520" y="188640"/>
          <a:ext cx="694928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196753"/>
            <a:ext cx="871296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How does one awarded financial delegation?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How should one be involved in determining, utilizing and monitoring of budget?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32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How does one ensure consistent availability of supplies?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32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27584" y="2276872"/>
            <a:ext cx="1657350" cy="240161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71800" y="2132856"/>
            <a:ext cx="5526360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4000" b="1" dirty="0" smtClean="0">
                <a:solidFill>
                  <a:schemeClr val="accent3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Thank you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en-US" b="1" dirty="0" smtClean="0">
              <a:solidFill>
                <a:schemeClr val="accent3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www.health.gov.za</a:t>
            </a: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3"/>
              </a:rPr>
              <a:t>www.idealclinic.org.za</a:t>
            </a:r>
            <a:endParaRPr lang="en-US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ct val="5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4"/>
              </a:rPr>
              <a:t>idealclinic@health.gov.za</a:t>
            </a:r>
            <a:r>
              <a:rPr lang="en-US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en-US" sz="2800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</TotalTime>
  <Words>257</Words>
  <Application>Microsoft Office PowerPoint</Application>
  <PresentationFormat>On-screen Show (4:3)</PresentationFormat>
  <Paragraphs>76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Custom Design</vt:lpstr>
      <vt:lpstr>Slide 1</vt:lpstr>
      <vt:lpstr>Slide 2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Schmim</dc:creator>
  <cp:lastModifiedBy>Mahlak</cp:lastModifiedBy>
  <cp:revision>103</cp:revision>
  <dcterms:created xsi:type="dcterms:W3CDTF">2013-10-17T06:13:57Z</dcterms:created>
  <dcterms:modified xsi:type="dcterms:W3CDTF">2015-09-16T09:07:24Z</dcterms:modified>
</cp:coreProperties>
</file>