
<file path=[Content_Types].xml><?xml version="1.0" encoding="utf-8"?>
<Types xmlns="http://schemas.openxmlformats.org/package/2006/content-types">
  <Default Extension="png" ContentType="image/png"/>
  <Default Extension="bin" ContentType="application/vnd.openxmlformats-officedocument.oleObject"/>
  <Default Extension="xlsm" ContentType="application/vnd.ms-excel.sheet.macroEnabled.12"/>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 id="2147483674" r:id="rId4"/>
  </p:sldMasterIdLst>
  <p:notesMasterIdLst>
    <p:notesMasterId r:id="rId83"/>
  </p:notesMasterIdLst>
  <p:sldIdLst>
    <p:sldId id="403" r:id="rId5"/>
    <p:sldId id="404" r:id="rId6"/>
    <p:sldId id="258" r:id="rId7"/>
    <p:sldId id="257" r:id="rId8"/>
    <p:sldId id="270" r:id="rId9"/>
    <p:sldId id="263" r:id="rId10"/>
    <p:sldId id="264" r:id="rId11"/>
    <p:sldId id="269" r:id="rId12"/>
    <p:sldId id="273" r:id="rId13"/>
    <p:sldId id="366" r:id="rId14"/>
    <p:sldId id="275" r:id="rId15"/>
    <p:sldId id="400" r:id="rId16"/>
    <p:sldId id="401" r:id="rId17"/>
    <p:sldId id="402" r:id="rId18"/>
    <p:sldId id="276" r:id="rId19"/>
    <p:sldId id="271" r:id="rId20"/>
    <p:sldId id="342" r:id="rId21"/>
    <p:sldId id="365" r:id="rId22"/>
    <p:sldId id="279" r:id="rId23"/>
    <p:sldId id="272" r:id="rId24"/>
    <p:sldId id="311" r:id="rId25"/>
    <p:sldId id="312" r:id="rId26"/>
    <p:sldId id="313" r:id="rId27"/>
    <p:sldId id="309" r:id="rId28"/>
    <p:sldId id="314" r:id="rId29"/>
    <p:sldId id="315" r:id="rId30"/>
    <p:sldId id="316" r:id="rId31"/>
    <p:sldId id="322" r:id="rId32"/>
    <p:sldId id="323" r:id="rId33"/>
    <p:sldId id="321" r:id="rId34"/>
    <p:sldId id="319" r:id="rId35"/>
    <p:sldId id="340" r:id="rId36"/>
    <p:sldId id="320" r:id="rId37"/>
    <p:sldId id="341" r:id="rId38"/>
    <p:sldId id="368" r:id="rId39"/>
    <p:sldId id="369" r:id="rId40"/>
    <p:sldId id="373" r:id="rId41"/>
    <p:sldId id="370" r:id="rId42"/>
    <p:sldId id="331" r:id="rId43"/>
    <p:sldId id="372" r:id="rId44"/>
    <p:sldId id="367" r:id="rId45"/>
    <p:sldId id="376" r:id="rId46"/>
    <p:sldId id="378" r:id="rId47"/>
    <p:sldId id="379" r:id="rId48"/>
    <p:sldId id="374" r:id="rId49"/>
    <p:sldId id="380" r:id="rId50"/>
    <p:sldId id="381" r:id="rId51"/>
    <p:sldId id="382" r:id="rId52"/>
    <p:sldId id="383" r:id="rId53"/>
    <p:sldId id="384" r:id="rId54"/>
    <p:sldId id="385" r:id="rId55"/>
    <p:sldId id="386" r:id="rId56"/>
    <p:sldId id="387" r:id="rId57"/>
    <p:sldId id="389" r:id="rId58"/>
    <p:sldId id="390" r:id="rId59"/>
    <p:sldId id="398" r:id="rId60"/>
    <p:sldId id="399" r:id="rId61"/>
    <p:sldId id="357" r:id="rId62"/>
    <p:sldId id="299" r:id="rId63"/>
    <p:sldId id="308" r:id="rId64"/>
    <p:sldId id="305" r:id="rId65"/>
    <p:sldId id="280" r:id="rId66"/>
    <p:sldId id="291" r:id="rId67"/>
    <p:sldId id="282" r:id="rId68"/>
    <p:sldId id="283" r:id="rId69"/>
    <p:sldId id="285" r:id="rId70"/>
    <p:sldId id="286" r:id="rId71"/>
    <p:sldId id="287" r:id="rId72"/>
    <p:sldId id="292" r:id="rId73"/>
    <p:sldId id="293" r:id="rId74"/>
    <p:sldId id="294" r:id="rId75"/>
    <p:sldId id="295" r:id="rId76"/>
    <p:sldId id="296" r:id="rId77"/>
    <p:sldId id="297" r:id="rId78"/>
    <p:sldId id="288" r:id="rId79"/>
    <p:sldId id="306" r:id="rId80"/>
    <p:sldId id="307" r:id="rId81"/>
    <p:sldId id="364" r:id="rId8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haidah Asmall" initials="SA"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71" d="100"/>
          <a:sy n="71" d="100"/>
        </p:scale>
        <p:origin x="-39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commentAuthors" Target="commentAuthor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theme" Target="theme/theme1.xml"/><Relationship Id="rId61" Type="http://schemas.openxmlformats.org/officeDocument/2006/relationships/slide" Target="slides/slide57.xml"/><Relationship Id="rId82" Type="http://schemas.openxmlformats.org/officeDocument/2006/relationships/slide" Target="slides/slide78.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4-11-24T16:51:38.721" idx="2">
    <p:pos x="5472" y="173"/>
    <p:text>source
</p:text>
  </p:cm>
</p:cmLst>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0.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8DA218-4D59-824A-A504-E97E71927B96}" type="datetimeFigureOut">
              <a:rPr lang="en-US" smtClean="0"/>
              <a:t>9/14/2015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3A77DE-C25F-4C41-B72A-19702D24EC02}" type="slidenum">
              <a:rPr lang="en-US" smtClean="0"/>
              <a:t>‹#›</a:t>
            </a:fld>
            <a:endParaRPr lang="en-US"/>
          </a:p>
        </p:txBody>
      </p:sp>
    </p:spTree>
    <p:extLst>
      <p:ext uri="{BB962C8B-B14F-4D97-AF65-F5344CB8AC3E}">
        <p14:creationId xmlns:p14="http://schemas.microsoft.com/office/powerpoint/2010/main" val="171960884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76251" y="4913437"/>
            <a:ext cx="5911958" cy="234496"/>
          </a:xfrm>
        </p:spPr>
        <p:txBody>
          <a:bodyPr/>
          <a:lstStyle/>
          <a:p>
            <a:endParaRPr lang="en-GB"/>
          </a:p>
        </p:txBody>
      </p:sp>
      <p:sp>
        <p:nvSpPr>
          <p:cNvPr id="4" name="Slide Number Placeholder 3"/>
          <p:cNvSpPr>
            <a:spLocks noGrp="1"/>
          </p:cNvSpPr>
          <p:nvPr>
            <p:ph type="sldNum" sz="quarter" idx="10"/>
          </p:nvPr>
        </p:nvSpPr>
        <p:spPr>
          <a:xfrm>
            <a:off x="6308562" y="8793652"/>
            <a:ext cx="79649" cy="175872"/>
          </a:xfrm>
        </p:spPr>
        <p:txBody>
          <a:bodyPr/>
          <a:lstStyle/>
          <a:p>
            <a:pPr>
              <a:defRPr/>
            </a:pPr>
            <a:fld id="{3C3A632B-FBDE-46D4-BF6F-6D14421E6342}" type="slidenum">
              <a:rPr lang="en-GB" smtClean="0"/>
              <a:pPr>
                <a:defRPr/>
              </a:pPr>
              <a:t>4</a:t>
            </a:fld>
            <a:endParaRPr lang="en-GB" dirty="0"/>
          </a:p>
        </p:txBody>
      </p:sp>
    </p:spTree>
    <p:extLst>
      <p:ext uri="{BB962C8B-B14F-4D97-AF65-F5344CB8AC3E}">
        <p14:creationId xmlns:p14="http://schemas.microsoft.com/office/powerpoint/2010/main" val="37290120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14F6E11-3670-4270-9C35-59A38912264E}" type="slidenum">
              <a:rPr lang="en-ZA" smtClean="0">
                <a:solidFill>
                  <a:prstClr val="black"/>
                </a:solidFill>
              </a:rPr>
              <a:pPr/>
              <a:t>10</a:t>
            </a:fld>
            <a:endParaRPr lang="en-ZA">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7625" indent="-47625">
              <a:buNone/>
            </a:pPr>
            <a:r>
              <a:rPr lang="en-ZA" sz="2800" dirty="0" smtClean="0"/>
              <a:t>Integrated Chronic Disease Management (ICDM) is a </a:t>
            </a:r>
          </a:p>
          <a:p>
            <a:pPr lvl="1" indent="-342900"/>
            <a:r>
              <a:rPr lang="en-ZA" sz="2800" b="1" dirty="0" smtClean="0"/>
              <a:t>model of managed care based on the continuum of care</a:t>
            </a:r>
          </a:p>
          <a:p>
            <a:pPr lvl="1" indent="-342900"/>
            <a:r>
              <a:rPr lang="en-ZA" sz="2800" dirty="0" smtClean="0"/>
              <a:t>that provides for </a:t>
            </a:r>
            <a:r>
              <a:rPr lang="en-ZA" sz="2800" b="1" dirty="0" smtClean="0"/>
              <a:t>integrated prevention</a:t>
            </a:r>
            <a:r>
              <a:rPr lang="en-ZA" sz="2800" dirty="0" smtClean="0"/>
              <a:t>, </a:t>
            </a:r>
            <a:r>
              <a:rPr lang="en-ZA" sz="2800" b="1" dirty="0" smtClean="0"/>
              <a:t>treatment </a:t>
            </a:r>
            <a:r>
              <a:rPr lang="en-ZA" sz="2800" dirty="0" smtClean="0"/>
              <a:t>and </a:t>
            </a:r>
            <a:r>
              <a:rPr lang="en-ZA" sz="2800" b="1" dirty="0" smtClean="0"/>
              <a:t>care </a:t>
            </a:r>
            <a:r>
              <a:rPr lang="en-ZA" sz="2800" dirty="0" smtClean="0"/>
              <a:t>of chronic patients at </a:t>
            </a:r>
            <a:r>
              <a:rPr lang="en-ZA" sz="2800" b="1" dirty="0" smtClean="0"/>
              <a:t>primary healthcare level </a:t>
            </a:r>
            <a:r>
              <a:rPr lang="en-ZA" sz="2800" dirty="0" smtClean="0"/>
              <a:t>(PHC)</a:t>
            </a:r>
          </a:p>
          <a:p>
            <a:pPr lvl="1" indent="-342900"/>
            <a:r>
              <a:rPr lang="en-ZA" sz="2800" dirty="0" smtClean="0"/>
              <a:t>to ensure a seamless transition to </a:t>
            </a:r>
            <a:r>
              <a:rPr lang="en-ZA" sz="2800" b="1" dirty="0" smtClean="0"/>
              <a:t>‘assisted’ self-management</a:t>
            </a:r>
            <a:r>
              <a:rPr lang="en-ZA" sz="2800" dirty="0" smtClean="0"/>
              <a:t> within the community by taking a </a:t>
            </a:r>
            <a:r>
              <a:rPr lang="en-ZA" sz="2800" b="1" i="1" dirty="0" smtClean="0"/>
              <a:t>patient-centric view</a:t>
            </a:r>
            <a:r>
              <a:rPr lang="en-ZA" sz="2800" dirty="0" smtClean="0"/>
              <a:t> </a:t>
            </a:r>
          </a:p>
          <a:p>
            <a:pPr lvl="1" indent="-342900"/>
            <a:r>
              <a:rPr lang="en-ZA" sz="2800" dirty="0" smtClean="0"/>
              <a:t>that encompasses the full value chain of </a:t>
            </a:r>
            <a:r>
              <a:rPr lang="en-ZA" sz="2800" b="1" dirty="0" smtClean="0"/>
              <a:t>continuum of care and support.</a:t>
            </a:r>
          </a:p>
          <a:p>
            <a:r>
              <a:rPr lang="en-ZA" sz="3200" dirty="0" smtClean="0"/>
              <a:t>To achieve </a:t>
            </a:r>
            <a:r>
              <a:rPr lang="en-ZA" sz="3200" b="1" dirty="0" smtClean="0"/>
              <a:t>optimal clinical outcomes </a:t>
            </a:r>
            <a:r>
              <a:rPr lang="en-ZA" sz="3200" dirty="0" smtClean="0"/>
              <a:t>for patients with chronic diseases (communicable and non-communicable) by:</a:t>
            </a:r>
          </a:p>
          <a:p>
            <a:pPr lvl="1"/>
            <a:r>
              <a:rPr lang="en-ZA" sz="3000" dirty="0" smtClean="0"/>
              <a:t>Ensuring the coordination of care and transitioning to self-management at a community level </a:t>
            </a:r>
          </a:p>
          <a:p>
            <a:pPr lvl="1"/>
            <a:r>
              <a:rPr lang="en-ZA" sz="3000" dirty="0" smtClean="0"/>
              <a:t>Using the health system building block framework, to improve the efficiency and decrease the strain on the health care system </a:t>
            </a:r>
          </a:p>
          <a:p>
            <a:pPr lvl="1"/>
            <a:r>
              <a:rPr lang="en-ZA" sz="3000" dirty="0" smtClean="0"/>
              <a:t>Maintaining the economic and social productivity of the patient</a:t>
            </a:r>
          </a:p>
          <a:p>
            <a:pPr lvl="1"/>
            <a:r>
              <a:rPr lang="en-ZA" sz="3000" dirty="0" smtClean="0"/>
              <a:t>By developing an individual's sense of responsibility for their own health</a:t>
            </a:r>
          </a:p>
          <a:p>
            <a:pPr lvl="1" indent="-342900"/>
            <a:endParaRPr lang="en-ZA" sz="2800" b="1" dirty="0" smtClean="0"/>
          </a:p>
          <a:p>
            <a:endParaRPr lang="en-US" dirty="0"/>
          </a:p>
        </p:txBody>
      </p:sp>
      <p:sp>
        <p:nvSpPr>
          <p:cNvPr id="4" name="Slide Number Placeholder 3"/>
          <p:cNvSpPr>
            <a:spLocks noGrp="1"/>
          </p:cNvSpPr>
          <p:nvPr>
            <p:ph type="sldNum" sz="quarter" idx="10"/>
          </p:nvPr>
        </p:nvSpPr>
        <p:spPr/>
        <p:txBody>
          <a:bodyPr/>
          <a:lstStyle/>
          <a:p>
            <a:fld id="{2BF2D846-E4F1-3C40-92D3-E1E9631492F0}" type="slidenum">
              <a:rPr lang="en-US" smtClean="0">
                <a:solidFill>
                  <a:prstClr val="black"/>
                </a:solidFill>
              </a:rPr>
              <a:pPr/>
              <a:t>78</a:t>
            </a:fld>
            <a:endParaRPr lang="en-US">
              <a:solidFill>
                <a:prstClr val="black"/>
              </a:solidFill>
            </a:endParaRPr>
          </a:p>
        </p:txBody>
      </p:sp>
    </p:spTree>
    <p:extLst>
      <p:ext uri="{BB962C8B-B14F-4D97-AF65-F5344CB8AC3E}">
        <p14:creationId xmlns:p14="http://schemas.microsoft.com/office/powerpoint/2010/main" val="3931864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3.xml"/><Relationship Id="rId5" Type="http://schemas.openxmlformats.org/officeDocument/2006/relationships/image" Target="../media/image5.jpeg"/><Relationship Id="rId4" Type="http://schemas.openxmlformats.org/officeDocument/2006/relationships/image" Target="../media/image4.jpe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5ADDB5F-3545-7342-BF59-F57EBD2FC459}" type="datetimeFigureOut">
              <a:rPr lang="en-US" smtClean="0"/>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1124526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ADDB5F-3545-7342-BF59-F57EBD2FC459}" type="datetimeFigureOut">
              <a:rPr lang="en-US" smtClean="0"/>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3112016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5ADDB5F-3545-7342-BF59-F57EBD2FC459}" type="datetimeFigureOut">
              <a:rPr lang="en-US" smtClean="0"/>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2525178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5ADDB5F-3545-7342-BF59-F57EBD2FC459}" type="datetimeFigureOut">
              <a:rPr lang="en-US" smtClean="0"/>
              <a:t>9/14/2015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2513635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5ADDB5F-3545-7342-BF59-F57EBD2FC459}" type="datetimeFigureOut">
              <a:rPr lang="en-US" smtClean="0"/>
              <a:t>9/14/2015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828857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ADDB5F-3545-7342-BF59-F57EBD2FC459}" type="datetimeFigureOut">
              <a:rPr lang="en-US" smtClean="0"/>
              <a:t>9/14/2015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3074370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ADDB5F-3545-7342-BF59-F57EBD2FC459}" type="datetimeFigureOut">
              <a:rPr lang="en-US" smtClean="0"/>
              <a:t>9/14/2015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3904916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ADDB5F-3545-7342-BF59-F57EBD2FC459}" type="datetimeFigureOut">
              <a:rPr lang="en-US" smtClean="0"/>
              <a:t>9/14/2015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2572642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ADDB5F-3545-7342-BF59-F57EBD2FC459}" type="datetimeFigureOut">
              <a:rPr lang="en-US" smtClean="0"/>
              <a:t>9/14/2015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488011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ADDB5F-3545-7342-BF59-F57EBD2FC459}" type="datetimeFigureOut">
              <a:rPr lang="en-US" smtClean="0"/>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2790484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ADDB5F-3545-7342-BF59-F57EBD2FC459}" type="datetimeFigureOut">
              <a:rPr lang="en-US" smtClean="0"/>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A101B-B2A8-7249-8E36-3BCCB30FFA03}" type="slidenum">
              <a:rPr lang="en-US" smtClean="0"/>
              <a:t>‹#›</a:t>
            </a:fld>
            <a:endParaRPr lang="en-US"/>
          </a:p>
        </p:txBody>
      </p:sp>
    </p:spTree>
    <p:extLst>
      <p:ext uri="{BB962C8B-B14F-4D97-AF65-F5344CB8AC3E}">
        <p14:creationId xmlns:p14="http://schemas.microsoft.com/office/powerpoint/2010/main" val="1414779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5" name="Footer Placeholder 4"/>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6" name="Slide Number Placeholder 5"/>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Tree>
    <p:extLst>
      <p:ext uri="{BB962C8B-B14F-4D97-AF65-F5344CB8AC3E}">
        <p14:creationId xmlns:p14="http://schemas.microsoft.com/office/powerpoint/2010/main" val="11536125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5" name="Footer Placeholder 4"/>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6" name="Slide Number Placeholder 5"/>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Tree>
    <p:extLst>
      <p:ext uri="{BB962C8B-B14F-4D97-AF65-F5344CB8AC3E}">
        <p14:creationId xmlns:p14="http://schemas.microsoft.com/office/powerpoint/2010/main" val="904661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5" name="Footer Placeholder 4"/>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6" name="Slide Number Placeholder 5"/>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Tree>
    <p:extLst>
      <p:ext uri="{BB962C8B-B14F-4D97-AF65-F5344CB8AC3E}">
        <p14:creationId xmlns:p14="http://schemas.microsoft.com/office/powerpoint/2010/main" val="22710720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6" name="Footer Placeholder 5"/>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7" name="Slide Number Placeholder 6"/>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Tree>
    <p:extLst>
      <p:ext uri="{BB962C8B-B14F-4D97-AF65-F5344CB8AC3E}">
        <p14:creationId xmlns:p14="http://schemas.microsoft.com/office/powerpoint/2010/main" val="153481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8" name="Footer Placeholder 7"/>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9" name="Slide Number Placeholder 8"/>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Tree>
    <p:extLst>
      <p:ext uri="{BB962C8B-B14F-4D97-AF65-F5344CB8AC3E}">
        <p14:creationId xmlns:p14="http://schemas.microsoft.com/office/powerpoint/2010/main" val="14026557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4" name="Footer Placeholder 3"/>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5" name="Slide Number Placeholder 4"/>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Tree>
    <p:extLst>
      <p:ext uri="{BB962C8B-B14F-4D97-AF65-F5344CB8AC3E}">
        <p14:creationId xmlns:p14="http://schemas.microsoft.com/office/powerpoint/2010/main" val="26497551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3" name="Footer Placeholder 2"/>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4" name="Slide Number Placeholder 3"/>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Tree>
    <p:extLst>
      <p:ext uri="{BB962C8B-B14F-4D97-AF65-F5344CB8AC3E}">
        <p14:creationId xmlns:p14="http://schemas.microsoft.com/office/powerpoint/2010/main" val="15836381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6" name="Footer Placeholder 5"/>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7" name="Slide Number Placeholder 6"/>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441842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9" name="Slide Number Placeholder 8"/>
          <p:cNvSpPr>
            <a:spLocks noGrp="1"/>
          </p:cNvSpPr>
          <p:nvPr>
            <p:ph type="sldNum" sz="quarter" idx="11"/>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
        <p:nvSpPr>
          <p:cNvPr id="10" name="Footer Placeholder 9"/>
          <p:cNvSpPr>
            <a:spLocks noGrp="1"/>
          </p:cNvSpPr>
          <p:nvPr>
            <p:ph type="ftr" sz="quarter" idx="12"/>
          </p:nvPr>
        </p:nvSpPr>
        <p:spPr>
          <a:xfrm rot="16200000">
            <a:off x="7586910" y="4048760"/>
            <a:ext cx="2367281" cy="365760"/>
          </a:xfrm>
          <a:prstGeom prst="rect">
            <a:avLst/>
          </a:prstGeom>
        </p:spPr>
        <p:txBody>
          <a:bodyPr/>
          <a:lstStyle/>
          <a:p>
            <a:pPr defTabSz="914400"/>
            <a:endParaRPr lang="en-ZA">
              <a:solidFill>
                <a:prstClr val="black"/>
              </a:solidFill>
            </a:endParaRPr>
          </a:p>
        </p:txBody>
      </p:sp>
    </p:spTree>
    <p:extLst>
      <p:ext uri="{BB962C8B-B14F-4D97-AF65-F5344CB8AC3E}">
        <p14:creationId xmlns:p14="http://schemas.microsoft.com/office/powerpoint/2010/main" val="35116913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5" name="Footer Placeholder 4"/>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6" name="Slide Number Placeholder 5"/>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Tree>
    <p:extLst>
      <p:ext uri="{BB962C8B-B14F-4D97-AF65-F5344CB8AC3E}">
        <p14:creationId xmlns:p14="http://schemas.microsoft.com/office/powerpoint/2010/main" val="19454451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rot="16200000">
            <a:off x="7551351" y="1645920"/>
            <a:ext cx="2438399" cy="365760"/>
          </a:xfrm>
          <a:prstGeom prst="rect">
            <a:avLst/>
          </a:prstGeom>
        </p:spPr>
        <p:txBody>
          <a:bodyPr/>
          <a:lstStyle/>
          <a:p>
            <a:pPr defTabSz="914400"/>
            <a:fld id="{A55C63C3-8A3E-4E25-A08C-810CC2A0ACD9}" type="datetimeFigureOut">
              <a:rPr lang="en-ZA" smtClean="0">
                <a:solidFill>
                  <a:prstClr val="black"/>
                </a:solidFill>
              </a:rPr>
              <a:pPr defTabSz="914400"/>
              <a:t>2015/09/14</a:t>
            </a:fld>
            <a:endParaRPr lang="en-ZA">
              <a:solidFill>
                <a:prstClr val="black"/>
              </a:solidFill>
            </a:endParaRPr>
          </a:p>
        </p:txBody>
      </p:sp>
      <p:sp>
        <p:nvSpPr>
          <p:cNvPr id="5" name="Footer Placeholder 4"/>
          <p:cNvSpPr>
            <a:spLocks noGrp="1"/>
          </p:cNvSpPr>
          <p:nvPr>
            <p:ph type="ftr" sz="quarter" idx="11"/>
          </p:nvPr>
        </p:nvSpPr>
        <p:spPr>
          <a:xfrm rot="16200000">
            <a:off x="7586910" y="4048760"/>
            <a:ext cx="2367281" cy="365760"/>
          </a:xfrm>
          <a:prstGeom prst="rect">
            <a:avLst/>
          </a:prstGeom>
        </p:spPr>
        <p:txBody>
          <a:bodyPr/>
          <a:lstStyle/>
          <a:p>
            <a:pPr defTabSz="914400"/>
            <a:endParaRPr lang="en-ZA">
              <a:solidFill>
                <a:prstClr val="black"/>
              </a:solidFill>
            </a:endParaRPr>
          </a:p>
        </p:txBody>
      </p:sp>
      <p:sp>
        <p:nvSpPr>
          <p:cNvPr id="6" name="Slide Number Placeholder 5"/>
          <p:cNvSpPr>
            <a:spLocks noGrp="1"/>
          </p:cNvSpPr>
          <p:nvPr>
            <p:ph type="sldNum" sz="quarter" idx="12"/>
          </p:nvPr>
        </p:nvSpPr>
        <p:spPr>
          <a:xfrm>
            <a:off x="8382000" y="6324600"/>
            <a:ext cx="609600" cy="396240"/>
          </a:xfrm>
          <a:prstGeom prst="bracketPair">
            <a:avLst>
              <a:gd name="adj" fmla="val 17949"/>
            </a:avLst>
          </a:prstGeom>
        </p:spPr>
        <p:txBody>
          <a:bodyPr/>
          <a:lstStyle/>
          <a:p>
            <a:pPr defTabSz="914400"/>
            <a:fld id="{DC0B21E1-C37F-4383-BE8D-23D97C6F826A}" type="slidenum">
              <a:rPr lang="en-ZA" smtClean="0">
                <a:solidFill>
                  <a:prstClr val="black"/>
                </a:solidFill>
              </a:rPr>
              <a:pPr defTabSz="914400"/>
              <a:t>‹#›</a:t>
            </a:fld>
            <a:endParaRPr lang="en-ZA">
              <a:solidFill>
                <a:prstClr val="black"/>
              </a:solidFill>
            </a:endParaRPr>
          </a:p>
        </p:txBody>
      </p:sp>
    </p:spTree>
    <p:extLst>
      <p:ext uri="{BB962C8B-B14F-4D97-AF65-F5344CB8AC3E}">
        <p14:creationId xmlns:p14="http://schemas.microsoft.com/office/powerpoint/2010/main" val="40459263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pic>
        <p:nvPicPr>
          <p:cNvPr id="8" name="Picture 11"/>
          <p:cNvPicPr>
            <a:picLocks noChangeAspect="1" noChangeArrowheads="1"/>
          </p:cNvPicPr>
          <p:nvPr userDrawn="1"/>
        </p:nvPicPr>
        <p:blipFill>
          <a:blip r:embed="rId2" cstate="print"/>
          <a:srcRect r="26000"/>
          <a:stretch>
            <a:fillRect/>
          </a:stretch>
        </p:blipFill>
        <p:spPr bwMode="auto">
          <a:xfrm>
            <a:off x="228600" y="1219200"/>
            <a:ext cx="1524000" cy="1372973"/>
          </a:xfrm>
          <a:prstGeom prst="rect">
            <a:avLst/>
          </a:prstGeom>
          <a:noFill/>
          <a:ln w="9525">
            <a:noFill/>
            <a:miter lim="800000"/>
            <a:headEnd/>
            <a:tailEnd/>
          </a:ln>
          <a:effectLst/>
        </p:spPr>
      </p:pic>
      <p:pic>
        <p:nvPicPr>
          <p:cNvPr id="9" name="Picture 7"/>
          <p:cNvPicPr>
            <a:picLocks noChangeAspect="1" noChangeArrowheads="1"/>
          </p:cNvPicPr>
          <p:nvPr userDrawn="1"/>
        </p:nvPicPr>
        <p:blipFill>
          <a:blip r:embed="rId3" cstate="print"/>
          <a:srcRect l="5799" r="18813"/>
          <a:stretch>
            <a:fillRect/>
          </a:stretch>
        </p:blipFill>
        <p:spPr bwMode="auto">
          <a:xfrm flipH="1">
            <a:off x="228600" y="2743200"/>
            <a:ext cx="1524000" cy="1333891"/>
          </a:xfrm>
          <a:prstGeom prst="rect">
            <a:avLst/>
          </a:prstGeom>
          <a:noFill/>
          <a:ln w="9525">
            <a:noFill/>
            <a:miter lim="800000"/>
            <a:headEnd/>
            <a:tailEnd/>
          </a:ln>
          <a:effectLst/>
        </p:spPr>
      </p:pic>
      <p:pic>
        <p:nvPicPr>
          <p:cNvPr id="10" name="Picture 9"/>
          <p:cNvPicPr>
            <a:picLocks noChangeAspect="1" noChangeArrowheads="1"/>
          </p:cNvPicPr>
          <p:nvPr userDrawn="1"/>
        </p:nvPicPr>
        <p:blipFill>
          <a:blip r:embed="rId4" cstate="print"/>
          <a:srcRect l="11563" r="32932" b="27168"/>
          <a:stretch>
            <a:fillRect/>
          </a:stretch>
        </p:blipFill>
        <p:spPr bwMode="auto">
          <a:xfrm>
            <a:off x="228600" y="4267200"/>
            <a:ext cx="1567543" cy="1371600"/>
          </a:xfrm>
          <a:prstGeom prst="rect">
            <a:avLst/>
          </a:prstGeom>
          <a:noFill/>
          <a:ln w="9525">
            <a:noFill/>
            <a:miter lim="800000"/>
            <a:headEnd/>
            <a:tailEnd/>
          </a:ln>
          <a:effectLst/>
        </p:spPr>
      </p:pic>
      <p:cxnSp>
        <p:nvCxnSpPr>
          <p:cNvPr id="12" name="Straight Connector 11"/>
          <p:cNvCxnSpPr/>
          <p:nvPr userDrawn="1"/>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5" descr="NDOH Logo.jpg"/>
          <p:cNvPicPr>
            <a:picLocks noChangeAspect="1"/>
          </p:cNvPicPr>
          <p:nvPr userDrawn="1"/>
        </p:nvPicPr>
        <p:blipFill>
          <a:blip r:embed="rId5" cstate="print"/>
          <a:stretch>
            <a:fillRect/>
          </a:stretch>
        </p:blipFill>
        <p:spPr>
          <a:xfrm>
            <a:off x="152400" y="5867400"/>
            <a:ext cx="2286000" cy="824484"/>
          </a:xfrm>
          <a:prstGeom prst="rect">
            <a:avLst/>
          </a:prstGeom>
        </p:spPr>
      </p:pic>
      <p:cxnSp>
        <p:nvCxnSpPr>
          <p:cNvPr id="17" name="Straight Connector 1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13855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46594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8635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5.xml"/><Relationship Id="rId1" Type="http://schemas.openxmlformats.org/officeDocument/2006/relationships/slideLayout" Target="../slideLayouts/slideLayout24.xml"/><Relationship Id="rId5" Type="http://schemas.openxmlformats.org/officeDocument/2006/relationships/image" Target="../media/image6.png"/><Relationship Id="rId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ADDB5F-3545-7342-BF59-F57EBD2FC459}" type="datetimeFigureOut">
              <a:rPr lang="en-US" smtClean="0"/>
              <a:t>9/14/2015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DA101B-B2A8-7249-8E36-3BCCB30FFA03}" type="slidenum">
              <a:rPr lang="en-US" smtClean="0"/>
              <a:t>‹#›</a:t>
            </a:fld>
            <a:endParaRPr lang="en-US"/>
          </a:p>
        </p:txBody>
      </p:sp>
    </p:spTree>
    <p:extLst>
      <p:ext uri="{BB962C8B-B14F-4D97-AF65-F5344CB8AC3E}">
        <p14:creationId xmlns:p14="http://schemas.microsoft.com/office/powerpoint/2010/main" val="3108574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tint val="90000"/>
              </a:schemeClr>
            </a:gs>
            <a:gs pos="42000">
              <a:schemeClr val="bg1">
                <a:shade val="100000"/>
                <a:satMod val="115000"/>
              </a:schemeClr>
            </a:gs>
            <a:gs pos="100000">
              <a:schemeClr val="bg1">
                <a:lumMod val="85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077200" cy="1143000"/>
          </a:xfrm>
          <a:prstGeom prst="rect">
            <a:avLst/>
          </a:prstGeom>
        </p:spPr>
        <p:txBody>
          <a:bodyPr vert="horz" lIns="91440" tIns="45720" rIns="91440" bIns="45720" rtlCol="0" anchor="ctr">
            <a:no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077200" cy="48006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Rectangle 7"/>
          <p:cNvSpPr/>
          <p:nvPr userDrawn="1"/>
        </p:nvSpPr>
        <p:spPr>
          <a:xfrm>
            <a:off x="8458200" y="5486400"/>
            <a:ext cx="6858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7604910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914400" rtl="0" eaLnBrk="1" latinLnBrk="0" hangingPunct="1">
        <a:spcBef>
          <a:spcPct val="0"/>
        </a:spcBef>
        <a:buNone/>
        <a:defRPr sz="3200" b="1" kern="1200" cap="none" spc="-100" baseline="0">
          <a:ln>
            <a:noFill/>
          </a:ln>
          <a:solidFill>
            <a:schemeClr val="accent3"/>
          </a:solidFill>
          <a:effectLst/>
          <a:latin typeface="+mj-lt"/>
          <a:ea typeface="+mj-ea"/>
          <a:cs typeface="+mj-cs"/>
        </a:defRPr>
      </a:lvl1pPr>
    </p:titleStyle>
    <p:bodyStyle>
      <a:lvl1pPr marL="342900" indent="-228600" algn="l" defTabSz="914400" rtl="0" eaLnBrk="1" latinLnBrk="0" hangingPunct="1">
        <a:spcBef>
          <a:spcPct val="20000"/>
        </a:spcBef>
        <a:buClr>
          <a:schemeClr val="tx1"/>
        </a:buClr>
        <a:buFont typeface="Arial" pitchFamily="34" charset="0"/>
        <a:buChar char="•"/>
        <a:defRPr sz="2600" kern="1200">
          <a:solidFill>
            <a:schemeClr val="accent3"/>
          </a:solidFill>
          <a:latin typeface="+mn-lt"/>
          <a:ea typeface="+mn-ea"/>
          <a:cs typeface="+mn-cs"/>
        </a:defRPr>
      </a:lvl1pPr>
      <a:lvl2pPr marL="640080" indent="-228600" algn="l" defTabSz="914400" rtl="0" eaLnBrk="1" latinLnBrk="0" hangingPunct="1">
        <a:spcBef>
          <a:spcPct val="20000"/>
        </a:spcBef>
        <a:buClr>
          <a:schemeClr val="tx1"/>
        </a:buClr>
        <a:buFont typeface="Arial" pitchFamily="34" charset="0"/>
        <a:buChar char="•"/>
        <a:defRPr sz="2200" i="0" kern="1200">
          <a:solidFill>
            <a:srgbClr val="666699"/>
          </a:solidFill>
          <a:latin typeface="+mn-lt"/>
          <a:ea typeface="+mn-ea"/>
          <a:cs typeface="+mn-cs"/>
        </a:defRPr>
      </a:lvl2pPr>
      <a:lvl3pPr marL="1005840" indent="-228600" algn="l" defTabSz="914400" rtl="0" eaLnBrk="1" latinLnBrk="0" hangingPunct="1">
        <a:spcBef>
          <a:spcPct val="20000"/>
        </a:spcBef>
        <a:buClr>
          <a:schemeClr val="tx1"/>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tx1"/>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tx1"/>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endParaRPr lang="en-ZA">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ZA">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6079DE21-5DAA-4204-B423-28510684095B}" type="slidenum">
              <a:rPr lang="en-ZA" smtClean="0">
                <a:solidFill>
                  <a:prstClr val="black">
                    <a:tint val="75000"/>
                  </a:prstClr>
                </a:solidFill>
              </a:rPr>
              <a:pPr defTabSz="914400"/>
              <a:t>‹#›</a:t>
            </a:fld>
            <a:endParaRPr lang="en-ZA">
              <a:solidFill>
                <a:prstClr val="black">
                  <a:tint val="75000"/>
                </a:prstClr>
              </a:solidFill>
            </a:endParaRPr>
          </a:p>
        </p:txBody>
      </p:sp>
    </p:spTree>
    <p:extLst>
      <p:ext uri="{BB962C8B-B14F-4D97-AF65-F5344CB8AC3E}">
        <p14:creationId xmlns:p14="http://schemas.microsoft.com/office/powerpoint/2010/main" val="4200099877"/>
      </p:ext>
    </p:extLst>
  </p:cSld>
  <p:clrMap bg1="lt1" tx1="dk1" bg2="lt2" tx2="dk2" accent1="accent1" accent2="accent2" accent3="accent3" accent4="accent4" accent5="accent5" accent6="accent6" hlink="hlink" folHlink="folHlink"/>
  <p:sldLayoutIdLst>
    <p:sldLayoutId id="2147483673" r:id="rId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pic>
        <p:nvPicPr>
          <p:cNvPr id="8" name="Picture 7" descr="NDOH Logo.jpg"/>
          <p:cNvPicPr>
            <a:picLocks noChangeAspect="1"/>
          </p:cNvPicPr>
          <p:nvPr userDrawn="1"/>
        </p:nvPicPr>
        <p:blipFill>
          <a:blip r:embed="rId4" cstate="print"/>
          <a:stretch>
            <a:fillRect/>
          </a:stretch>
        </p:blipFill>
        <p:spPr>
          <a:xfrm>
            <a:off x="152400" y="5867400"/>
            <a:ext cx="2286000" cy="824484"/>
          </a:xfrm>
          <a:prstGeom prst="rect">
            <a:avLst/>
          </a:prstGeom>
        </p:spPr>
      </p:pic>
      <p:pic>
        <p:nvPicPr>
          <p:cNvPr id="9" name="Picture 11"/>
          <p:cNvPicPr>
            <a:picLocks noChangeAspect="1" noChangeArrowheads="1"/>
          </p:cNvPicPr>
          <p:nvPr userDrawn="1"/>
        </p:nvPicPr>
        <p:blipFill>
          <a:blip r:embed="rId5" cstate="print"/>
          <a:srcRect r="26000"/>
          <a:stretch>
            <a:fillRect/>
          </a:stretch>
        </p:blipFill>
        <p:spPr bwMode="auto">
          <a:xfrm>
            <a:off x="7341870" y="1"/>
            <a:ext cx="1184147" cy="1066799"/>
          </a:xfrm>
          <a:prstGeom prst="rect">
            <a:avLst/>
          </a:prstGeom>
          <a:noFill/>
          <a:ln w="9525">
            <a:noFill/>
            <a:miter lim="800000"/>
            <a:headEnd/>
            <a:tailEnd/>
          </a:ln>
          <a:effectLst/>
        </p:spPr>
      </p:pic>
    </p:spTree>
    <p:extLst>
      <p:ext uri="{BB962C8B-B14F-4D97-AF65-F5344CB8AC3E}">
        <p14:creationId xmlns:p14="http://schemas.microsoft.com/office/powerpoint/2010/main" val="535884506"/>
      </p:ext>
    </p:extLst>
  </p:cSld>
  <p:clrMap bg1="lt1" tx1="dk1" bg2="lt2" tx2="dk2" accent1="accent1" accent2="accent2" accent3="accent3" accent4="accent4" accent5="accent5" accent6="accent6" hlink="hlink" folHlink="folHlink"/>
  <p:sldLayoutIdLst>
    <p:sldLayoutId id="2147483675" r:id="rId1"/>
    <p:sldLayoutId id="2147483676" r:id="rId2"/>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9.png"/><Relationship Id="rId2" Type="http://schemas.openxmlformats.org/officeDocument/2006/relationships/tags" Target="../tags/tag1.xml"/><Relationship Id="rId1" Type="http://schemas.openxmlformats.org/officeDocument/2006/relationships/vmlDrawing" Target="../drawings/vmlDrawing1.vml"/><Relationship Id="rId6" Type="http://schemas.openxmlformats.org/officeDocument/2006/relationships/image" Target="../media/image8.png"/><Relationship Id="rId5" Type="http://schemas.openxmlformats.org/officeDocument/2006/relationships/image" Target="../media/image7.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2.xml"/><Relationship Id="rId1" Type="http://schemas.openxmlformats.org/officeDocument/2006/relationships/vmlDrawing" Target="../drawings/vmlDrawing2.vml"/><Relationship Id="rId6" Type="http://schemas.openxmlformats.org/officeDocument/2006/relationships/image" Target="../media/image10.emf"/><Relationship Id="rId5" Type="http://schemas.openxmlformats.org/officeDocument/2006/relationships/oleObject" Target="../embeddings/oleObject2.bin"/><Relationship Id="rId4"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package" Target="../embeddings/Microsoft_Excel_Macro-Enabled_Worksheet1.xlsm"/><Relationship Id="rId2" Type="http://schemas.openxmlformats.org/officeDocument/2006/relationships/slideLayout" Target="../slideLayouts/slideLayout6.xml"/><Relationship Id="rId1" Type="http://schemas.openxmlformats.org/officeDocument/2006/relationships/vmlDrawing" Target="../drawings/vmlDrawing3.v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package" Target="../embeddings/Microsoft_Excel_Macro-Enabled_Worksheet2.xlsm"/><Relationship Id="rId2" Type="http://schemas.openxmlformats.org/officeDocument/2006/relationships/slideLayout" Target="../slideLayouts/slideLayout6.xml"/><Relationship Id="rId1" Type="http://schemas.openxmlformats.org/officeDocument/2006/relationships/vmlDrawing" Target="../drawings/vmlDrawing4.v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package" Target="../embeddings/Microsoft_Excel_Macro-Enabled_Worksheet3.xlsm"/><Relationship Id="rId2" Type="http://schemas.openxmlformats.org/officeDocument/2006/relationships/slideLayout" Target="../slideLayouts/slideLayout6.xml"/><Relationship Id="rId1" Type="http://schemas.openxmlformats.org/officeDocument/2006/relationships/vmlDrawing" Target="../drawings/vmlDrawing5.vml"/><Relationship Id="rId4" Type="http://schemas.openxmlformats.org/officeDocument/2006/relationships/image" Target="../media/image2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4600" y="1752600"/>
            <a:ext cx="5791200" cy="461665"/>
          </a:xfrm>
          <a:prstGeom prst="rect">
            <a:avLst/>
          </a:prstGeom>
          <a:noFill/>
        </p:spPr>
        <p:txBody>
          <a:bodyPr wrap="square" rtlCol="0">
            <a:spAutoFit/>
          </a:bodyPr>
          <a:lstStyle/>
          <a:p>
            <a:pPr defTabSz="914400"/>
            <a:r>
              <a:rPr lang="en-US" sz="2400" b="1" dirty="0" smtClean="0">
                <a:latin typeface="Arial" pitchFamily="34" charset="0"/>
                <a:cs typeface="Arial" pitchFamily="34" charset="0"/>
              </a:rPr>
              <a:t>ICRM Orientation for scale up </a:t>
            </a:r>
            <a:endParaRPr lang="en-US" sz="2400" b="1" dirty="0">
              <a:latin typeface="Arial" pitchFamily="34" charset="0"/>
              <a:cs typeface="Arial" pitchFamily="34" charset="0"/>
            </a:endParaRPr>
          </a:p>
        </p:txBody>
      </p:sp>
      <p:sp>
        <p:nvSpPr>
          <p:cNvPr id="5" name="TextBox 4"/>
          <p:cNvSpPr txBox="1"/>
          <p:nvPr/>
        </p:nvSpPr>
        <p:spPr>
          <a:xfrm>
            <a:off x="2514600" y="3276600"/>
            <a:ext cx="5791200" cy="400110"/>
          </a:xfrm>
          <a:prstGeom prst="rect">
            <a:avLst/>
          </a:prstGeom>
          <a:noFill/>
        </p:spPr>
        <p:txBody>
          <a:bodyPr wrap="square" rtlCol="0">
            <a:spAutoFit/>
          </a:bodyPr>
          <a:lstStyle/>
          <a:p>
            <a:pPr defTabSz="914400"/>
            <a:r>
              <a:rPr lang="en-US" sz="2000" b="1" dirty="0" smtClean="0">
                <a:latin typeface="Arial" pitchFamily="34" charset="0"/>
                <a:cs typeface="Arial" pitchFamily="34" charset="0"/>
              </a:rPr>
              <a:t>Dr Shaidah Asmall –PHC </a:t>
            </a:r>
            <a:endParaRPr lang="en-US" sz="2000" b="1" dirty="0">
              <a:latin typeface="Arial" pitchFamily="34" charset="0"/>
              <a:cs typeface="Arial" pitchFamily="34" charset="0"/>
            </a:endParaRPr>
          </a:p>
        </p:txBody>
      </p:sp>
      <p:sp>
        <p:nvSpPr>
          <p:cNvPr id="6" name="TextBox 5"/>
          <p:cNvSpPr txBox="1"/>
          <p:nvPr/>
        </p:nvSpPr>
        <p:spPr>
          <a:xfrm>
            <a:off x="2514600" y="4800600"/>
            <a:ext cx="5791200" cy="400110"/>
          </a:xfrm>
          <a:prstGeom prst="rect">
            <a:avLst/>
          </a:prstGeom>
          <a:noFill/>
        </p:spPr>
        <p:txBody>
          <a:bodyPr wrap="square" rtlCol="0">
            <a:spAutoFit/>
          </a:bodyPr>
          <a:lstStyle/>
          <a:p>
            <a:pPr defTabSz="914400"/>
            <a:r>
              <a:rPr lang="en-US" sz="2000" dirty="0" smtClean="0">
                <a:latin typeface="Arial" pitchFamily="34" charset="0"/>
                <a:cs typeface="Arial" pitchFamily="34" charset="0"/>
              </a:rPr>
              <a:t>14.09.2015</a:t>
            </a:r>
            <a:endParaRPr lang="en-US" sz="2000" dirty="0">
              <a:latin typeface="Arial" pitchFamily="34" charset="0"/>
              <a:cs typeface="Arial" pitchFamily="34" charset="0"/>
            </a:endParaRPr>
          </a:p>
        </p:txBody>
      </p:sp>
      <p:sp>
        <p:nvSpPr>
          <p:cNvPr id="7" name="Rectangle 2"/>
          <p:cNvSpPr txBox="1">
            <a:spLocks noChangeArrowheads="1"/>
          </p:cNvSpPr>
          <p:nvPr/>
        </p:nvSpPr>
        <p:spPr>
          <a:xfrm>
            <a:off x="533400" y="0"/>
            <a:ext cx="8328212" cy="838200"/>
          </a:xfrm>
          <a:prstGeom prst="rect">
            <a:avLst/>
          </a:prstGeom>
        </p:spPr>
        <p:txBody>
          <a:bodyPr tIns="45720" rIns="91440" bIns="45720" anchor="b">
            <a:normAutofit/>
          </a:bodyPr>
          <a:lstStyle/>
          <a:p>
            <a:pPr>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3600" b="1" dirty="0" smtClean="0">
                <a:solidFill>
                  <a:prstClr val="white"/>
                </a:solidFill>
                <a:latin typeface="+mj-lt"/>
                <a:cs typeface="Arial" pitchFamily="34" charset="0"/>
              </a:rPr>
              <a:t>Integrated Clinical Services Management </a:t>
            </a:r>
          </a:p>
        </p:txBody>
      </p:sp>
    </p:spTree>
    <p:extLst>
      <p:ext uri="{BB962C8B-B14F-4D97-AF65-F5344CB8AC3E}">
        <p14:creationId xmlns:p14="http://schemas.microsoft.com/office/powerpoint/2010/main" val="18222243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899592" y="0"/>
            <a:ext cx="5562600" cy="990600"/>
          </a:xfrm>
          <a:prstGeom prst="rect">
            <a:avLst/>
          </a:prstGeom>
        </p:spPr>
        <p:txBody>
          <a:bodyPr tIns="45720" rIns="91440" bIns="45720" anchor="b">
            <a:normAutofit/>
          </a:bodyPr>
          <a:lstStyle/>
          <a:p>
            <a:pPr algn="ctr">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400" b="1" dirty="0" smtClean="0">
                <a:solidFill>
                  <a:prstClr val="white"/>
                </a:solidFill>
                <a:latin typeface="Arial" pitchFamily="34" charset="0"/>
                <a:cs typeface="Arial" pitchFamily="34" charset="0"/>
              </a:rPr>
              <a:t>Contents</a:t>
            </a:r>
          </a:p>
        </p:txBody>
      </p:sp>
      <p:sp>
        <p:nvSpPr>
          <p:cNvPr id="3" name="TextBox 2"/>
          <p:cNvSpPr txBox="1"/>
          <p:nvPr/>
        </p:nvSpPr>
        <p:spPr>
          <a:xfrm>
            <a:off x="539552" y="1412776"/>
            <a:ext cx="7848872" cy="5693866"/>
          </a:xfrm>
          <a:prstGeom prst="rect">
            <a:avLst/>
          </a:prstGeom>
          <a:noFill/>
        </p:spPr>
        <p:txBody>
          <a:bodyPr wrap="square" rtlCol="0">
            <a:spAutoFit/>
          </a:bodyPr>
          <a:lstStyle/>
          <a:p>
            <a:pPr defTabSz="914400">
              <a:buFont typeface="Arial" pitchFamily="34" charset="0"/>
              <a:buChar char="•"/>
              <a:tabLst>
                <a:tab pos="449263" algn="l"/>
              </a:tabLst>
            </a:pPr>
            <a:r>
              <a:rPr lang="en-US" sz="2800" dirty="0" smtClean="0">
                <a:solidFill>
                  <a:prstClr val="black"/>
                </a:solidFill>
                <a:latin typeface="Arial" pitchFamily="34" charset="0"/>
                <a:cs typeface="Arial" pitchFamily="34" charset="0"/>
              </a:rPr>
              <a:t> </a:t>
            </a:r>
            <a:r>
              <a:rPr lang="en-US" sz="2800" dirty="0" smtClean="0">
                <a:solidFill>
                  <a:prstClr val="black"/>
                </a:solidFill>
                <a:latin typeface="Arial" pitchFamily="34" charset="0"/>
                <a:cs typeface="Arial" pitchFamily="34" charset="0"/>
              </a:rPr>
              <a:t>Journey of a patient</a:t>
            </a:r>
          </a:p>
          <a:p>
            <a:pPr defTabSz="914400">
              <a:buFont typeface="Arial" pitchFamily="34" charset="0"/>
              <a:buChar char="•"/>
              <a:tabLst>
                <a:tab pos="449263" algn="l"/>
              </a:tabLst>
            </a:pPr>
            <a:r>
              <a:rPr lang="en-US" sz="2800" dirty="0" smtClean="0">
                <a:solidFill>
                  <a:prstClr val="black"/>
                </a:solidFill>
                <a:latin typeface="Arial" pitchFamily="34" charset="0"/>
                <a:cs typeface="Arial" pitchFamily="34" charset="0"/>
              </a:rPr>
              <a:t> Health System challenges</a:t>
            </a:r>
          </a:p>
          <a:p>
            <a:pPr defTabSz="914400">
              <a:buFont typeface="Arial" pitchFamily="34" charset="0"/>
              <a:buChar char="•"/>
              <a:tabLst>
                <a:tab pos="449263" algn="l"/>
              </a:tabLst>
            </a:pPr>
            <a:r>
              <a:rPr lang="en-US" sz="2800" dirty="0" smtClean="0">
                <a:solidFill>
                  <a:prstClr val="black"/>
                </a:solidFill>
                <a:latin typeface="Arial" pitchFamily="34" charset="0"/>
                <a:cs typeface="Arial" pitchFamily="34" charset="0"/>
              </a:rPr>
              <a:t> Rationale for Ideal Clinic</a:t>
            </a:r>
          </a:p>
          <a:p>
            <a:pPr defTabSz="914400">
              <a:buFont typeface="Arial" pitchFamily="34" charset="0"/>
              <a:buChar char="•"/>
              <a:tabLst>
                <a:tab pos="449263" algn="l"/>
              </a:tabLst>
            </a:pPr>
            <a:r>
              <a:rPr lang="en-US" sz="2800" dirty="0" smtClean="0">
                <a:solidFill>
                  <a:prstClr val="black"/>
                </a:solidFill>
                <a:latin typeface="Arial" pitchFamily="34" charset="0"/>
                <a:cs typeface="Arial" pitchFamily="34" charset="0"/>
              </a:rPr>
              <a:t> ICSM</a:t>
            </a:r>
          </a:p>
          <a:p>
            <a:pPr marL="457200" indent="-457200" defTabSz="914400">
              <a:buFont typeface="Wingdings" panose="05000000000000000000" pitchFamily="2" charset="2"/>
              <a:buChar char="q"/>
              <a:tabLst>
                <a:tab pos="449263" algn="l"/>
              </a:tabLst>
            </a:pPr>
            <a:r>
              <a:rPr lang="en-US" sz="2800" dirty="0">
                <a:solidFill>
                  <a:prstClr val="black"/>
                </a:solidFill>
                <a:latin typeface="Arial" pitchFamily="34" charset="0"/>
                <a:cs typeface="Arial" pitchFamily="34" charset="0"/>
              </a:rPr>
              <a:t> </a:t>
            </a:r>
            <a:r>
              <a:rPr lang="en-US" sz="2800" dirty="0" smtClean="0">
                <a:solidFill>
                  <a:prstClr val="black"/>
                </a:solidFill>
                <a:latin typeface="Arial" pitchFamily="34" charset="0"/>
                <a:cs typeface="Arial" pitchFamily="34" charset="0"/>
              </a:rPr>
              <a:t>Facility Re-</a:t>
            </a:r>
            <a:r>
              <a:rPr lang="en-US" sz="2800" dirty="0" err="1" smtClean="0">
                <a:solidFill>
                  <a:prstClr val="black"/>
                </a:solidFill>
                <a:latin typeface="Arial" pitchFamily="34" charset="0"/>
                <a:cs typeface="Arial" pitchFamily="34" charset="0"/>
              </a:rPr>
              <a:t>organisation</a:t>
            </a:r>
            <a:endParaRPr lang="en-US" sz="2800" dirty="0" smtClean="0">
              <a:solidFill>
                <a:prstClr val="black"/>
              </a:solidFill>
              <a:latin typeface="Arial" pitchFamily="34" charset="0"/>
              <a:cs typeface="Arial" pitchFamily="34" charset="0"/>
            </a:endParaRPr>
          </a:p>
          <a:p>
            <a:pPr marL="457200" indent="-457200" defTabSz="914400">
              <a:buFont typeface="Wingdings" panose="05000000000000000000" pitchFamily="2" charset="2"/>
              <a:buChar char="q"/>
              <a:tabLst>
                <a:tab pos="449263" algn="l"/>
              </a:tabLst>
            </a:pPr>
            <a:r>
              <a:rPr lang="en-US" sz="2800" dirty="0">
                <a:solidFill>
                  <a:prstClr val="black"/>
                </a:solidFill>
                <a:latin typeface="Arial" pitchFamily="34" charset="0"/>
                <a:cs typeface="Arial" pitchFamily="34" charset="0"/>
              </a:rPr>
              <a:t> </a:t>
            </a:r>
            <a:r>
              <a:rPr lang="en-US" sz="2800" dirty="0" smtClean="0">
                <a:solidFill>
                  <a:prstClr val="black"/>
                </a:solidFill>
                <a:latin typeface="Arial" pitchFamily="34" charset="0"/>
                <a:cs typeface="Arial" pitchFamily="34" charset="0"/>
              </a:rPr>
              <a:t>Clinical Management Support</a:t>
            </a:r>
          </a:p>
          <a:p>
            <a:pPr marL="457200" indent="-457200" defTabSz="914400">
              <a:buFont typeface="Wingdings" panose="05000000000000000000" pitchFamily="2" charset="2"/>
              <a:buChar char="q"/>
              <a:tabLst>
                <a:tab pos="449263" algn="l"/>
              </a:tabLst>
            </a:pPr>
            <a:r>
              <a:rPr lang="en-US" sz="2800" dirty="0" smtClean="0">
                <a:solidFill>
                  <a:prstClr val="black"/>
                </a:solidFill>
                <a:latin typeface="Arial" pitchFamily="34" charset="0"/>
                <a:cs typeface="Arial" pitchFamily="34" charset="0"/>
              </a:rPr>
              <a:t> Assisted Self-management</a:t>
            </a:r>
          </a:p>
          <a:p>
            <a:pPr marL="457200" indent="-457200" defTabSz="914400">
              <a:buFont typeface="Wingdings" panose="05000000000000000000" pitchFamily="2" charset="2"/>
              <a:buChar char="q"/>
              <a:tabLst>
                <a:tab pos="449263" algn="l"/>
              </a:tabLst>
            </a:pPr>
            <a:r>
              <a:rPr lang="en-US" sz="2800" dirty="0">
                <a:solidFill>
                  <a:prstClr val="black"/>
                </a:solidFill>
                <a:latin typeface="Arial" pitchFamily="34" charset="0"/>
                <a:cs typeface="Arial" pitchFamily="34" charset="0"/>
              </a:rPr>
              <a:t> </a:t>
            </a:r>
            <a:r>
              <a:rPr lang="en-US" sz="2800" dirty="0" smtClean="0">
                <a:solidFill>
                  <a:prstClr val="black"/>
                </a:solidFill>
                <a:latin typeface="Arial" pitchFamily="34" charset="0"/>
                <a:cs typeface="Arial" pitchFamily="34" charset="0"/>
              </a:rPr>
              <a:t>Roles and Responsibilities</a:t>
            </a:r>
          </a:p>
          <a:p>
            <a:pPr marL="457200" indent="-457200" defTabSz="914400">
              <a:buFont typeface="Wingdings" panose="05000000000000000000" pitchFamily="2" charset="2"/>
              <a:buChar char="q"/>
              <a:tabLst>
                <a:tab pos="449263" algn="l"/>
              </a:tabLst>
            </a:pPr>
            <a:r>
              <a:rPr lang="en-US" sz="2800" dirty="0" smtClean="0">
                <a:solidFill>
                  <a:prstClr val="black"/>
                </a:solidFill>
                <a:latin typeface="Arial" pitchFamily="34" charset="0"/>
                <a:cs typeface="Arial" pitchFamily="34" charset="0"/>
              </a:rPr>
              <a:t> Implementation Process to Success</a:t>
            </a:r>
          </a:p>
          <a:p>
            <a:pPr marL="457200" indent="-457200" defTabSz="914400">
              <a:buFont typeface="Wingdings" panose="05000000000000000000" pitchFamily="2" charset="2"/>
              <a:buChar char="q"/>
              <a:tabLst>
                <a:tab pos="449263" algn="l"/>
              </a:tabLst>
            </a:pPr>
            <a:r>
              <a:rPr lang="en-US" sz="2800" dirty="0">
                <a:solidFill>
                  <a:prstClr val="black"/>
                </a:solidFill>
                <a:latin typeface="Arial" pitchFamily="34" charset="0"/>
                <a:cs typeface="Arial" pitchFamily="34" charset="0"/>
              </a:rPr>
              <a:t> </a:t>
            </a:r>
            <a:r>
              <a:rPr lang="en-US" sz="2800" dirty="0" smtClean="0">
                <a:solidFill>
                  <a:prstClr val="black"/>
                </a:solidFill>
                <a:latin typeface="Arial" pitchFamily="34" charset="0"/>
                <a:cs typeface="Arial" pitchFamily="34" charset="0"/>
              </a:rPr>
              <a:t>Change Management</a:t>
            </a:r>
          </a:p>
          <a:p>
            <a:pPr defTabSz="914400">
              <a:buFont typeface="Arial" pitchFamily="34" charset="0"/>
              <a:buChar char="•"/>
              <a:tabLst>
                <a:tab pos="449263" algn="l"/>
              </a:tabLst>
            </a:pPr>
            <a:endParaRPr lang="en-US" sz="2800" dirty="0" smtClean="0">
              <a:solidFill>
                <a:prstClr val="black"/>
              </a:solidFill>
              <a:latin typeface="Arial" pitchFamily="34" charset="0"/>
              <a:cs typeface="Arial" pitchFamily="34" charset="0"/>
            </a:endParaRPr>
          </a:p>
          <a:p>
            <a:pPr defTabSz="914400">
              <a:buFont typeface="Arial" pitchFamily="34" charset="0"/>
              <a:buChar char="•"/>
              <a:tabLst>
                <a:tab pos="449263" algn="l"/>
              </a:tabLst>
            </a:pPr>
            <a:endParaRPr lang="en-US" sz="2800" dirty="0" smtClean="0">
              <a:solidFill>
                <a:prstClr val="black"/>
              </a:solidFill>
              <a:latin typeface="Arial" pitchFamily="34" charset="0"/>
              <a:cs typeface="Arial" pitchFamily="34" charset="0"/>
            </a:endParaRPr>
          </a:p>
          <a:p>
            <a:pPr defTabSz="914400">
              <a:buFont typeface="Arial" pitchFamily="34" charset="0"/>
              <a:buChar char="•"/>
              <a:tabLst>
                <a:tab pos="449263" algn="l"/>
              </a:tabLst>
            </a:pPr>
            <a:endParaRPr lang="en-US" sz="28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39470196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2" name="Object 2064" hidden="1"/>
          <p:cNvGraphicFramePr>
            <a:graphicFrameLocks noChangeAspect="1"/>
          </p:cNvGraphicFramePr>
          <p:nvPr>
            <p:custDataLst>
              <p:tags r:id="rId2"/>
            </p:custDataLst>
            <p:extLst>
              <p:ext uri="{D42A27DB-BD31-4B8C-83A1-F6EECF244321}">
                <p14:modId xmlns:p14="http://schemas.microsoft.com/office/powerpoint/2010/main" val="2241630363"/>
              </p:ext>
            </p:extLst>
          </p:nvPr>
        </p:nvGraphicFramePr>
        <p:xfrm>
          <a:off x="1620" y="1619"/>
          <a:ext cx="1620" cy="1620"/>
        </p:xfrm>
        <a:graphic>
          <a:graphicData uri="http://schemas.openxmlformats.org/presentationml/2006/ole">
            <mc:AlternateContent xmlns:mc="http://schemas.openxmlformats.org/markup-compatibility/2006">
              <mc:Choice xmlns:v="urn:schemas-microsoft-com:vml" Requires="v">
                <p:oleObj spid="_x0000_s2072" name="think-cell Slide" r:id="rId4" imgW="270" imgH="270" progId="TCLayout.ActiveDocument.1">
                  <p:embed/>
                </p:oleObj>
              </mc:Choice>
              <mc:Fallback>
                <p:oleObj name="think-cell Slide" r:id="rId4" imgW="270" imgH="270" progId="TCLayout.ActiveDocument.1">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20" y="1619"/>
                        <a:ext cx="1620" cy="1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4" name="Title 2"/>
          <p:cNvSpPr>
            <a:spLocks noGrp="1"/>
          </p:cNvSpPr>
          <p:nvPr>
            <p:ph type="title"/>
          </p:nvPr>
        </p:nvSpPr>
        <p:spPr>
          <a:xfrm>
            <a:off x="174942" y="1"/>
            <a:ext cx="8969057" cy="1030310"/>
          </a:xfrm>
        </p:spPr>
        <p:txBody>
          <a:bodyPr>
            <a:noAutofit/>
          </a:bodyPr>
          <a:lstStyle/>
          <a:p>
            <a:pPr algn="l" eaLnBrk="1" hangingPunct="1"/>
            <a:r>
              <a:rPr lang="en-ZA" sz="2000" b="1" dirty="0" smtClean="0"/>
              <a:t>Patients experience services that are vertically delivered and curative in focus, making it time consuming and costly,  with poor health outcomes </a:t>
            </a:r>
          </a:p>
        </p:txBody>
      </p:sp>
      <p:pic>
        <p:nvPicPr>
          <p:cNvPr id="54"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l="7326" t="6274" r="10435" b="3835"/>
          <a:stretch>
            <a:fillRect/>
          </a:stretch>
        </p:blipFill>
        <p:spPr bwMode="auto">
          <a:xfrm>
            <a:off x="174944" y="6346364"/>
            <a:ext cx="469243" cy="4337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0"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40" y="1030310"/>
            <a:ext cx="9140760" cy="5215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60274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 name="Object 25" hidden="1"/>
          <p:cNvGraphicFramePr>
            <a:graphicFrameLocks noChangeAspect="1"/>
          </p:cNvGraphicFramePr>
          <p:nvPr>
            <p:custDataLst>
              <p:tags r:id="rId2"/>
            </p:custDataLst>
            <p:extLst>
              <p:ext uri="{D42A27DB-BD31-4B8C-83A1-F6EECF244321}">
                <p14:modId xmlns:p14="http://schemas.microsoft.com/office/powerpoint/2010/main" val="321552649"/>
              </p:ext>
            </p:extLst>
          </p:nvPr>
        </p:nvGraphicFramePr>
        <p:xfrm>
          <a:off x="1621" y="1621"/>
          <a:ext cx="1619" cy="1619"/>
        </p:xfrm>
        <a:graphic>
          <a:graphicData uri="http://schemas.openxmlformats.org/presentationml/2006/ole">
            <mc:AlternateContent xmlns:mc="http://schemas.openxmlformats.org/markup-compatibility/2006">
              <mc:Choice xmlns:v="urn:schemas-microsoft-com:vml" Requires="v">
                <p:oleObj spid="_x0000_s1048" name="think-cell Slide" r:id="rId5" imgW="360" imgH="360" progId="">
                  <p:embed/>
                </p:oleObj>
              </mc:Choice>
              <mc:Fallback>
                <p:oleObj name="think-cell Slide" r:id="rId5" imgW="360" imgH="360"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1" y="1621"/>
                        <a:ext cx="1619" cy="16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6" name="Rectangle 55"/>
          <p:cNvSpPr>
            <a:spLocks/>
          </p:cNvSpPr>
          <p:nvPr/>
        </p:nvSpPr>
        <p:spPr>
          <a:xfrm>
            <a:off x="749679" y="796378"/>
            <a:ext cx="7644644" cy="5599843"/>
          </a:xfrm>
          <a:prstGeom prst="rect">
            <a:avLst/>
          </a:prstGeom>
          <a:solidFill>
            <a:schemeClr val="bg1"/>
          </a:solidFill>
          <a:ln w="1905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3296" tIns="46648" rIns="93296" bIns="46648" rtlCol="0" anchor="ctr"/>
          <a:lstStyle/>
          <a:p>
            <a:pPr algn="ctr"/>
            <a:endParaRPr lang="en-GB" dirty="0" err="1" smtClean="0">
              <a:solidFill>
                <a:schemeClr val="tx1"/>
              </a:solidFill>
            </a:endParaRPr>
          </a:p>
        </p:txBody>
      </p:sp>
      <p:sp>
        <p:nvSpPr>
          <p:cNvPr id="15" name="Title 1"/>
          <p:cNvSpPr txBox="1">
            <a:spLocks/>
          </p:cNvSpPr>
          <p:nvPr/>
        </p:nvSpPr>
        <p:spPr bwMode="auto">
          <a:xfrm>
            <a:off x="731580" y="234864"/>
            <a:ext cx="7071929"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defPPr>
              <a:defRPr lang="en-US"/>
            </a:defPPr>
            <a:lvl1pPr marL="3175" indent="0" defTabSz="895350" eaLnBrk="1" hangingPunct="1">
              <a:tabLst>
                <a:tab pos="269875" algn="l"/>
              </a:tabLst>
              <a:defRPr sz="1900" b="1" baseline="0">
                <a:solidFill>
                  <a:schemeClr val="tx2"/>
                </a:solidFill>
                <a:latin typeface="+mj-lt"/>
                <a:ea typeface="Arial Unicode MS" pitchFamily="34" charset="-128"/>
                <a:cs typeface="Arial Unicode MS" pitchFamily="34" charset="-128"/>
              </a:defRPr>
            </a:lvl1pPr>
            <a:lvl2pPr defTabSz="895350" eaLnBrk="1" hangingPunct="1">
              <a:defRPr sz="1900" b="1">
                <a:solidFill>
                  <a:schemeClr val="tx2"/>
                </a:solidFill>
              </a:defRPr>
            </a:lvl2pPr>
            <a:lvl3pPr defTabSz="895350" eaLnBrk="1" hangingPunct="1">
              <a:defRPr sz="1900" b="1">
                <a:solidFill>
                  <a:schemeClr val="tx2"/>
                </a:solidFill>
              </a:defRPr>
            </a:lvl3pPr>
            <a:lvl4pPr defTabSz="895350" eaLnBrk="1" hangingPunct="1">
              <a:defRPr sz="1900" b="1">
                <a:solidFill>
                  <a:schemeClr val="tx2"/>
                </a:solidFill>
              </a:defRPr>
            </a:lvl4pPr>
            <a:lvl5pPr defTabSz="895350" eaLnBrk="1" hangingPunct="1">
              <a:defRPr sz="1900" b="1">
                <a:solidFill>
                  <a:schemeClr val="tx2"/>
                </a:solidFill>
              </a:defRPr>
            </a:lvl5pPr>
            <a:lvl6pPr marL="457200" defTabSz="895350" fontAlgn="base">
              <a:spcBef>
                <a:spcPct val="0"/>
              </a:spcBef>
              <a:spcAft>
                <a:spcPct val="0"/>
              </a:spcAft>
              <a:defRPr sz="1900" b="1">
                <a:solidFill>
                  <a:schemeClr val="tx2"/>
                </a:solidFill>
              </a:defRPr>
            </a:lvl6pPr>
            <a:lvl7pPr marL="914400" defTabSz="895350" fontAlgn="base">
              <a:spcBef>
                <a:spcPct val="0"/>
              </a:spcBef>
              <a:spcAft>
                <a:spcPct val="0"/>
              </a:spcAft>
              <a:defRPr sz="1900" b="1">
                <a:solidFill>
                  <a:schemeClr val="tx2"/>
                </a:solidFill>
              </a:defRPr>
            </a:lvl7pPr>
            <a:lvl8pPr marL="1371600" defTabSz="895350" fontAlgn="base">
              <a:spcBef>
                <a:spcPct val="0"/>
              </a:spcBef>
              <a:spcAft>
                <a:spcPct val="0"/>
              </a:spcAft>
              <a:defRPr sz="1900" b="1">
                <a:solidFill>
                  <a:schemeClr val="tx2"/>
                </a:solidFill>
              </a:defRPr>
            </a:lvl8pPr>
            <a:lvl9pPr marL="1828800" defTabSz="895350" fontAlgn="base">
              <a:spcBef>
                <a:spcPct val="0"/>
              </a:spcBef>
              <a:spcAft>
                <a:spcPct val="0"/>
              </a:spcAft>
              <a:defRPr sz="1900" b="1">
                <a:solidFill>
                  <a:schemeClr val="tx2"/>
                </a:solidFill>
              </a:defRPr>
            </a:lvl9pPr>
          </a:lstStyle>
          <a:p>
            <a:r>
              <a:rPr lang="en-GB" dirty="0" smtClean="0"/>
              <a:t>PHC faces numerous challenges</a:t>
            </a:r>
            <a:endParaRPr lang="en-GB" dirty="0"/>
          </a:p>
        </p:txBody>
      </p:sp>
      <p:sp>
        <p:nvSpPr>
          <p:cNvPr id="4" name="Rectangle 4"/>
          <p:cNvSpPr txBox="1">
            <a:spLocks/>
          </p:cNvSpPr>
          <p:nvPr/>
        </p:nvSpPr>
        <p:spPr>
          <a:xfrm>
            <a:off x="4639073" y="1128247"/>
            <a:ext cx="3606104" cy="1161903"/>
          </a:xfrm>
          <a:prstGeom prst="rect">
            <a:avLst/>
          </a:prstGeom>
          <a:solidFill>
            <a:schemeClr val="accent1"/>
          </a:solidFill>
          <a:ln w="9525">
            <a:solidFill>
              <a:schemeClr val="bg1"/>
            </a:solidFill>
            <a:miter lim="800000"/>
            <a:headEnd/>
            <a:tailEnd/>
          </a:ln>
          <a:effectLst/>
        </p:spPr>
        <p:txBody>
          <a:bodyPr vert="horz" wrap="square" lIns="73471" tIns="73471" rIns="73471" bIns="73471" numCol="1" anchor="ctr" anchorCtr="0" compatLnSpc="1">
            <a:prstTxWarp prst="textNoShape">
              <a:avLst/>
            </a:prstTxWarp>
            <a:no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lvl="1"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lvl="2"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lvl="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lvl="4"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r>
              <a:rPr lang="en-GB" smtClean="0">
                <a:ea typeface="Arial Unicode MS"/>
                <a:cs typeface="Arial Unicode MS"/>
              </a:rPr>
              <a:t>Patient </a:t>
            </a:r>
            <a:r>
              <a:rPr lang="en-GB" b="1" smtClean="0">
                <a:ea typeface="Arial Unicode MS"/>
                <a:cs typeface="Arial Unicode MS"/>
              </a:rPr>
              <a:t>waiting time </a:t>
            </a:r>
            <a:r>
              <a:rPr lang="en-GB" smtClean="0">
                <a:ea typeface="Arial Unicode MS"/>
                <a:cs typeface="Arial Unicode MS"/>
              </a:rPr>
              <a:t>in clinics is 2-5 hours, with on average 79% of time in clinic spent waiting</a:t>
            </a:r>
            <a:endParaRPr lang="en-GB" dirty="0">
              <a:ea typeface="Arial Unicode MS"/>
              <a:cs typeface="Arial Unicode MS"/>
            </a:endParaRPr>
          </a:p>
        </p:txBody>
      </p:sp>
      <p:sp>
        <p:nvSpPr>
          <p:cNvPr id="8" name="Rectangle 8"/>
          <p:cNvSpPr txBox="1">
            <a:spLocks/>
          </p:cNvSpPr>
          <p:nvPr/>
        </p:nvSpPr>
        <p:spPr>
          <a:xfrm>
            <a:off x="898825" y="3760823"/>
            <a:ext cx="3606104" cy="1161903"/>
          </a:xfrm>
          <a:prstGeom prst="rect">
            <a:avLst/>
          </a:prstGeom>
          <a:solidFill>
            <a:schemeClr val="accent1"/>
          </a:solidFill>
          <a:ln w="9525">
            <a:solidFill>
              <a:schemeClr val="bg1"/>
            </a:solidFill>
            <a:miter lim="800000"/>
            <a:headEnd/>
            <a:tailEnd/>
          </a:ln>
          <a:effectLst/>
        </p:spPr>
        <p:txBody>
          <a:bodyPr vert="horz" wrap="square" lIns="73471" tIns="73471" rIns="73471" bIns="73471" numCol="1" anchor="ctr" anchorCtr="0" compatLnSpc="1">
            <a:prstTxWarp prst="textNoShape">
              <a:avLst/>
            </a:prstTxWarp>
            <a:no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lvl="1"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lvl="2"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lvl="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lvl="4"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r>
              <a:rPr lang="en-GB" dirty="0" smtClean="0">
                <a:ea typeface="Arial Unicode MS"/>
                <a:cs typeface="Arial Unicode MS"/>
              </a:rPr>
              <a:t>Lack of strong </a:t>
            </a:r>
            <a:r>
              <a:rPr lang="en-GB" b="1" dirty="0" smtClean="0">
                <a:ea typeface="Arial Unicode MS"/>
                <a:cs typeface="Arial Unicode MS"/>
              </a:rPr>
              <a:t>financial management </a:t>
            </a:r>
            <a:r>
              <a:rPr lang="en-GB" dirty="0" smtClean="0">
                <a:ea typeface="Arial Unicode MS"/>
                <a:cs typeface="Arial Unicode MS"/>
              </a:rPr>
              <a:t>causes </a:t>
            </a:r>
            <a:r>
              <a:rPr lang="en-GB" dirty="0" err="1" smtClean="0">
                <a:ea typeface="Arial Unicode MS"/>
                <a:cs typeface="Arial Unicode MS"/>
              </a:rPr>
              <a:t>PHC</a:t>
            </a:r>
            <a:r>
              <a:rPr lang="en-GB" dirty="0" smtClean="0">
                <a:ea typeface="Arial Unicode MS"/>
                <a:cs typeface="Arial Unicode MS"/>
              </a:rPr>
              <a:t> facilities to run out </a:t>
            </a:r>
            <a:br>
              <a:rPr lang="en-GB" dirty="0" smtClean="0">
                <a:ea typeface="Arial Unicode MS"/>
                <a:cs typeface="Arial Unicode MS"/>
              </a:rPr>
            </a:br>
            <a:r>
              <a:rPr lang="en-GB" dirty="0" smtClean="0">
                <a:ea typeface="Arial Unicode MS"/>
                <a:cs typeface="Arial Unicode MS"/>
              </a:rPr>
              <a:t>of funds early into the year</a:t>
            </a:r>
            <a:endParaRPr lang="en-GB" dirty="0">
              <a:ea typeface="Arial Unicode MS"/>
              <a:cs typeface="Arial Unicode MS"/>
            </a:endParaRPr>
          </a:p>
        </p:txBody>
      </p:sp>
      <p:sp>
        <p:nvSpPr>
          <p:cNvPr id="12" name="Rectangle 13"/>
          <p:cNvSpPr txBox="1">
            <a:spLocks/>
          </p:cNvSpPr>
          <p:nvPr/>
        </p:nvSpPr>
        <p:spPr>
          <a:xfrm>
            <a:off x="4639073" y="2444535"/>
            <a:ext cx="3606104" cy="1161903"/>
          </a:xfrm>
          <a:prstGeom prst="rect">
            <a:avLst/>
          </a:prstGeom>
          <a:solidFill>
            <a:schemeClr val="accent1"/>
          </a:solidFill>
          <a:ln w="9525">
            <a:solidFill>
              <a:schemeClr val="bg1"/>
            </a:solidFill>
            <a:miter lim="800000"/>
            <a:headEnd/>
            <a:tailEnd/>
          </a:ln>
          <a:effectLst/>
        </p:spPr>
        <p:txBody>
          <a:bodyPr vert="horz" wrap="square" lIns="73471" tIns="73471" rIns="73471" bIns="73471" numCol="1" anchor="ctr" anchorCtr="0" compatLnSpc="1">
            <a:prstTxWarp prst="textNoShape">
              <a:avLst/>
            </a:prstTxWarp>
            <a:no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lvl="1"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lvl="2"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lvl="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lvl="4"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r>
              <a:rPr lang="en-GB" smtClean="0">
                <a:ea typeface="Arial Unicode MS"/>
                <a:cs typeface="Arial Unicode MS"/>
              </a:rPr>
              <a:t>Essential (medical) supplies are often missing at clinic level, because </a:t>
            </a:r>
            <a:br>
              <a:rPr lang="en-GB" smtClean="0">
                <a:ea typeface="Arial Unicode MS"/>
                <a:cs typeface="Arial Unicode MS"/>
              </a:rPr>
            </a:br>
            <a:r>
              <a:rPr lang="en-GB" smtClean="0">
                <a:ea typeface="Arial Unicode MS"/>
                <a:cs typeface="Arial Unicode MS"/>
              </a:rPr>
              <a:t>of a broken and unresponsive </a:t>
            </a:r>
            <a:br>
              <a:rPr lang="en-GB" smtClean="0">
                <a:ea typeface="Arial Unicode MS"/>
                <a:cs typeface="Arial Unicode MS"/>
              </a:rPr>
            </a:br>
            <a:r>
              <a:rPr lang="en-GB" b="1" smtClean="0">
                <a:ea typeface="Arial Unicode MS"/>
                <a:cs typeface="Arial Unicode MS"/>
              </a:rPr>
              <a:t>supply chain</a:t>
            </a:r>
            <a:endParaRPr lang="en-GB" b="1" dirty="0">
              <a:ea typeface="Arial Unicode MS"/>
              <a:cs typeface="Arial Unicode MS"/>
            </a:endParaRPr>
          </a:p>
        </p:txBody>
      </p:sp>
      <p:sp>
        <p:nvSpPr>
          <p:cNvPr id="32" name="Rectangle 32"/>
          <p:cNvSpPr txBox="1">
            <a:spLocks/>
          </p:cNvSpPr>
          <p:nvPr/>
        </p:nvSpPr>
        <p:spPr>
          <a:xfrm>
            <a:off x="898825" y="2444535"/>
            <a:ext cx="3606104" cy="1161903"/>
          </a:xfrm>
          <a:prstGeom prst="rect">
            <a:avLst/>
          </a:prstGeom>
          <a:solidFill>
            <a:schemeClr val="accent1"/>
          </a:solidFill>
          <a:ln w="9525">
            <a:solidFill>
              <a:schemeClr val="bg1"/>
            </a:solidFill>
            <a:miter lim="800000"/>
            <a:headEnd/>
            <a:tailEnd/>
          </a:ln>
          <a:effectLst/>
        </p:spPr>
        <p:txBody>
          <a:bodyPr vert="horz" wrap="square" lIns="73471" tIns="73471" rIns="73471" bIns="73471" numCol="1" anchor="ctr" anchorCtr="0" compatLnSpc="1">
            <a:prstTxWarp prst="textNoShape">
              <a:avLst/>
            </a:prstTxWarp>
            <a:no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lvl="1"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lvl="2"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lvl="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lvl="4"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r>
              <a:rPr lang="en-GB" dirty="0" smtClean="0">
                <a:ea typeface="Arial Unicode MS"/>
                <a:cs typeface="Arial Unicode MS"/>
              </a:rPr>
              <a:t>80% of clinics are not “fit for purpose”, with obsolete or inadequate </a:t>
            </a:r>
            <a:r>
              <a:rPr lang="en-GB" b="1" dirty="0" smtClean="0">
                <a:ea typeface="Arial Unicode MS"/>
                <a:cs typeface="Arial Unicode MS"/>
              </a:rPr>
              <a:t>infrastructure</a:t>
            </a:r>
            <a:endParaRPr lang="en-GB" b="1" dirty="0">
              <a:ea typeface="Arial Unicode MS"/>
              <a:cs typeface="Arial Unicode MS"/>
            </a:endParaRPr>
          </a:p>
        </p:txBody>
      </p:sp>
      <p:sp>
        <p:nvSpPr>
          <p:cNvPr id="36" name="Rectangle 36"/>
          <p:cNvSpPr txBox="1">
            <a:spLocks/>
          </p:cNvSpPr>
          <p:nvPr/>
        </p:nvSpPr>
        <p:spPr>
          <a:xfrm>
            <a:off x="4639073" y="3760823"/>
            <a:ext cx="3606104" cy="1161903"/>
          </a:xfrm>
          <a:prstGeom prst="rect">
            <a:avLst/>
          </a:prstGeom>
          <a:solidFill>
            <a:schemeClr val="accent1"/>
          </a:solidFill>
          <a:ln w="9525">
            <a:solidFill>
              <a:schemeClr val="bg1"/>
            </a:solidFill>
            <a:miter lim="800000"/>
            <a:headEnd/>
            <a:tailEnd/>
          </a:ln>
          <a:effectLst/>
        </p:spPr>
        <p:txBody>
          <a:bodyPr vert="horz" wrap="square" lIns="73471" tIns="73471" rIns="73471" bIns="73471" numCol="1" anchor="ctr" anchorCtr="0" compatLnSpc="1">
            <a:prstTxWarp prst="textNoShape">
              <a:avLst/>
            </a:prstTxWarp>
            <a:no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lvl="1"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lvl="2"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lvl="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lvl="4"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r>
              <a:rPr lang="en-GB" smtClean="0">
                <a:ea typeface="Arial Unicode MS"/>
                <a:cs typeface="Arial Unicode MS"/>
              </a:rPr>
              <a:t>Uneven implementation of initiatives caused by inadequate </a:t>
            </a:r>
            <a:r>
              <a:rPr lang="en-GB" b="1" smtClean="0">
                <a:ea typeface="Arial Unicode MS"/>
                <a:cs typeface="Arial Unicode MS"/>
              </a:rPr>
              <a:t>institutional arrangements </a:t>
            </a:r>
            <a:r>
              <a:rPr lang="en-GB" smtClean="0">
                <a:ea typeface="Arial Unicode MS"/>
                <a:cs typeface="Arial Unicode MS"/>
              </a:rPr>
              <a:t>between provinces and national</a:t>
            </a:r>
            <a:endParaRPr lang="en-GB" dirty="0">
              <a:ea typeface="Arial Unicode MS"/>
              <a:cs typeface="Arial Unicode MS"/>
            </a:endParaRPr>
          </a:p>
        </p:txBody>
      </p:sp>
      <p:sp>
        <p:nvSpPr>
          <p:cNvPr id="40" name="Rectangle 40"/>
          <p:cNvSpPr txBox="1">
            <a:spLocks/>
          </p:cNvSpPr>
          <p:nvPr/>
        </p:nvSpPr>
        <p:spPr>
          <a:xfrm>
            <a:off x="898825" y="1128247"/>
            <a:ext cx="3606104" cy="1161903"/>
          </a:xfrm>
          <a:prstGeom prst="rect">
            <a:avLst/>
          </a:prstGeom>
          <a:solidFill>
            <a:schemeClr val="accent1"/>
          </a:solidFill>
          <a:ln w="9525">
            <a:solidFill>
              <a:schemeClr val="bg1"/>
            </a:solidFill>
            <a:miter lim="800000"/>
            <a:headEnd/>
            <a:tailEnd/>
          </a:ln>
          <a:effectLst/>
        </p:spPr>
        <p:txBody>
          <a:bodyPr vert="horz" wrap="square" lIns="73471" tIns="73471" rIns="73471" bIns="73471" numCol="1" anchor="ctr" anchorCtr="0" compatLnSpc="1">
            <a:prstTxWarp prst="textNoShape">
              <a:avLst/>
            </a:prstTxWarp>
            <a:no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lvl="1"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lvl="2"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lvl="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lvl="4"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r>
              <a:rPr lang="en-GB" dirty="0" smtClean="0">
                <a:ea typeface="Arial Unicode MS"/>
                <a:cs typeface="Arial Unicode MS"/>
              </a:rPr>
              <a:t>Patients experience low-quality </a:t>
            </a:r>
            <a:r>
              <a:rPr lang="en-GB" b="1" dirty="0" smtClean="0">
                <a:ea typeface="Arial Unicode MS"/>
                <a:cs typeface="Arial Unicode MS"/>
              </a:rPr>
              <a:t>service delivery</a:t>
            </a:r>
            <a:r>
              <a:rPr lang="en-GB" dirty="0" smtClean="0">
                <a:ea typeface="Arial Unicode MS"/>
                <a:cs typeface="Arial Unicode MS"/>
              </a:rPr>
              <a:t>, with </a:t>
            </a:r>
            <a:r>
              <a:rPr lang="en-GB" b="1" dirty="0" smtClean="0">
                <a:solidFill>
                  <a:srgbClr val="FF0000"/>
                </a:solidFill>
                <a:ea typeface="Arial Unicode MS"/>
                <a:cs typeface="Arial Unicode MS"/>
              </a:rPr>
              <a:t>non-integrated care that is not aligned with the patient’s needs</a:t>
            </a:r>
            <a:endParaRPr lang="en-GB" b="1" dirty="0">
              <a:solidFill>
                <a:srgbClr val="FF0000"/>
              </a:solidFill>
              <a:ea typeface="Arial Unicode MS"/>
              <a:cs typeface="Arial Unicode MS"/>
            </a:endParaRPr>
          </a:p>
        </p:txBody>
      </p:sp>
      <p:sp>
        <p:nvSpPr>
          <p:cNvPr id="44" name="Rectangle 44"/>
          <p:cNvSpPr txBox="1">
            <a:spLocks/>
          </p:cNvSpPr>
          <p:nvPr/>
        </p:nvSpPr>
        <p:spPr>
          <a:xfrm>
            <a:off x="4639073" y="5077110"/>
            <a:ext cx="3606104" cy="1161903"/>
          </a:xfrm>
          <a:prstGeom prst="rect">
            <a:avLst/>
          </a:prstGeom>
          <a:solidFill>
            <a:schemeClr val="accent1"/>
          </a:solidFill>
          <a:ln w="9525">
            <a:solidFill>
              <a:schemeClr val="bg1"/>
            </a:solidFill>
            <a:miter lim="800000"/>
            <a:headEnd/>
            <a:tailEnd/>
          </a:ln>
          <a:effectLst/>
        </p:spPr>
        <p:txBody>
          <a:bodyPr vert="horz" wrap="square" lIns="73471" tIns="73471" rIns="73471" bIns="73471" numCol="1" anchor="ctr" anchorCtr="0" compatLnSpc="1">
            <a:prstTxWarp prst="textNoShape">
              <a:avLst/>
            </a:prstTxWarp>
            <a:no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lvl="1"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lvl="2"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lvl="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lvl="4"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r>
              <a:rPr lang="en-GB" b="1" dirty="0" smtClean="0">
                <a:ea typeface="Arial Unicode MS"/>
                <a:cs typeface="Arial Unicode MS"/>
              </a:rPr>
              <a:t>Scaling up and sustaining </a:t>
            </a:r>
            <a:r>
              <a:rPr lang="en-GB" dirty="0" smtClean="0">
                <a:ea typeface="Arial Unicode MS"/>
                <a:cs typeface="Arial Unicode MS"/>
              </a:rPr>
              <a:t>a major </a:t>
            </a:r>
            <a:r>
              <a:rPr lang="en-GB" dirty="0" err="1" smtClean="0">
                <a:ea typeface="Arial Unicode MS"/>
                <a:cs typeface="Arial Unicode MS"/>
              </a:rPr>
              <a:t>PHC</a:t>
            </a:r>
            <a:r>
              <a:rPr lang="en-GB" dirty="0" smtClean="0">
                <a:ea typeface="Arial Unicode MS"/>
                <a:cs typeface="Arial Unicode MS"/>
              </a:rPr>
              <a:t> transformation will </a:t>
            </a:r>
            <a:br>
              <a:rPr lang="en-GB" dirty="0" smtClean="0">
                <a:ea typeface="Arial Unicode MS"/>
                <a:cs typeface="Arial Unicode MS"/>
              </a:rPr>
            </a:br>
            <a:r>
              <a:rPr lang="en-GB" dirty="0" smtClean="0">
                <a:ea typeface="Arial Unicode MS"/>
                <a:cs typeface="Arial Unicode MS"/>
              </a:rPr>
              <a:t>be challenged by the fragmented health government structure</a:t>
            </a:r>
            <a:endParaRPr lang="en-GB" dirty="0">
              <a:ea typeface="Arial Unicode MS"/>
              <a:cs typeface="Arial Unicode MS"/>
            </a:endParaRPr>
          </a:p>
        </p:txBody>
      </p:sp>
      <p:sp>
        <p:nvSpPr>
          <p:cNvPr id="48" name="Rectangle 48"/>
          <p:cNvSpPr txBox="1">
            <a:spLocks/>
          </p:cNvSpPr>
          <p:nvPr/>
        </p:nvSpPr>
        <p:spPr>
          <a:xfrm>
            <a:off x="898825" y="5077110"/>
            <a:ext cx="3606104" cy="1161903"/>
          </a:xfrm>
          <a:prstGeom prst="rect">
            <a:avLst/>
          </a:prstGeom>
          <a:solidFill>
            <a:schemeClr val="accent1"/>
          </a:solidFill>
          <a:ln w="9525">
            <a:solidFill>
              <a:schemeClr val="bg1"/>
            </a:solidFill>
            <a:miter lim="800000"/>
            <a:headEnd/>
            <a:tailEnd/>
          </a:ln>
          <a:effectLst/>
        </p:spPr>
        <p:txBody>
          <a:bodyPr vert="horz" wrap="square" lIns="73471" tIns="73471" rIns="73471" bIns="73471" numCol="1" anchor="ctr" anchorCtr="0" compatLnSpc="1">
            <a:prstTxWarp prst="textNoShape">
              <a:avLst/>
            </a:prstTxWarp>
            <a:no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lvl="1"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lvl="2"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lvl="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lvl="4"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r>
              <a:rPr lang="en-GB" dirty="0" smtClean="0">
                <a:ea typeface="Arial Unicode MS"/>
                <a:cs typeface="Arial Unicode MS"/>
              </a:rPr>
              <a:t>With 46,000 vacancies, </a:t>
            </a:r>
            <a:r>
              <a:rPr lang="en-GB" b="1" dirty="0" smtClean="0">
                <a:ea typeface="Arial Unicode MS"/>
                <a:cs typeface="Arial Unicode MS"/>
              </a:rPr>
              <a:t>human resources </a:t>
            </a:r>
            <a:r>
              <a:rPr lang="en-GB" dirty="0" smtClean="0">
                <a:ea typeface="Arial Unicode MS"/>
                <a:cs typeface="Arial Unicode MS"/>
              </a:rPr>
              <a:t>in </a:t>
            </a:r>
            <a:r>
              <a:rPr lang="en-GB" dirty="0" err="1" smtClean="0">
                <a:ea typeface="Arial Unicode MS"/>
                <a:cs typeface="Arial Unicode MS"/>
              </a:rPr>
              <a:t>PHC</a:t>
            </a:r>
            <a:r>
              <a:rPr lang="en-GB" dirty="0" smtClean="0">
                <a:ea typeface="Arial Unicode MS"/>
                <a:cs typeface="Arial Unicode MS"/>
              </a:rPr>
              <a:t> are lacking, with shortages of key personnel in the clinics</a:t>
            </a:r>
            <a:endParaRPr lang="en-GB" dirty="0">
              <a:ea typeface="Arial Unicode MS"/>
              <a:cs typeface="Arial Unicode MS"/>
            </a:endParaRPr>
          </a:p>
        </p:txBody>
      </p:sp>
    </p:spTree>
    <p:extLst>
      <p:ext uri="{BB962C8B-B14F-4D97-AF65-F5344CB8AC3E}">
        <p14:creationId xmlns:p14="http://schemas.microsoft.com/office/powerpoint/2010/main" val="36462044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Quadruple burden of disease</a:t>
            </a:r>
            <a:endParaRPr lang="en-US" dirty="0"/>
          </a:p>
        </p:txBody>
      </p:sp>
      <p:pic>
        <p:nvPicPr>
          <p:cNvPr id="3" name="Picture 2"/>
          <p:cNvPicPr>
            <a:picLocks noChangeAspect="1"/>
          </p:cNvPicPr>
          <p:nvPr/>
        </p:nvPicPr>
        <p:blipFill>
          <a:blip r:embed="rId2"/>
          <a:stretch>
            <a:fillRect/>
          </a:stretch>
        </p:blipFill>
        <p:spPr>
          <a:xfrm>
            <a:off x="1893194" y="1223494"/>
            <a:ext cx="5872767" cy="5418606"/>
          </a:xfrm>
          <a:prstGeom prst="rect">
            <a:avLst/>
          </a:prstGeom>
        </p:spPr>
      </p:pic>
    </p:spTree>
    <p:extLst>
      <p:ext uri="{BB962C8B-B14F-4D97-AF65-F5344CB8AC3E}">
        <p14:creationId xmlns:p14="http://schemas.microsoft.com/office/powerpoint/2010/main" val="19085586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11612"/>
          </a:xfrm>
        </p:spPr>
        <p:txBody>
          <a:bodyPr/>
          <a:lstStyle/>
          <a:p>
            <a:r>
              <a:rPr lang="en-US" dirty="0" smtClean="0"/>
              <a:t>Adult risk factors (2008)</a:t>
            </a:r>
            <a:endParaRPr lang="en-US" dirty="0"/>
          </a:p>
        </p:txBody>
      </p:sp>
      <p:pic>
        <p:nvPicPr>
          <p:cNvPr id="3" name="Picture 2"/>
          <p:cNvPicPr>
            <a:picLocks noChangeAspect="1"/>
          </p:cNvPicPr>
          <p:nvPr/>
        </p:nvPicPr>
        <p:blipFill>
          <a:blip r:embed="rId2"/>
          <a:stretch>
            <a:fillRect/>
          </a:stretch>
        </p:blipFill>
        <p:spPr>
          <a:xfrm>
            <a:off x="618186" y="487281"/>
            <a:ext cx="7550829" cy="6415089"/>
          </a:xfrm>
          <a:prstGeom prst="rect">
            <a:avLst/>
          </a:prstGeom>
        </p:spPr>
      </p:pic>
    </p:spTree>
    <p:extLst>
      <p:ext uri="{BB962C8B-B14F-4D97-AF65-F5344CB8AC3E}">
        <p14:creationId xmlns:p14="http://schemas.microsoft.com/office/powerpoint/2010/main" val="5856469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5250"/>
            <a:ext cx="9296400" cy="895350"/>
          </a:xfrm>
        </p:spPr>
        <p:txBody>
          <a:bodyPr>
            <a:noAutofit/>
          </a:bodyPr>
          <a:lstStyle/>
          <a:p>
            <a:r>
              <a:rPr lang="en-US" sz="2800" b="1" u="sng" dirty="0" smtClean="0"/>
              <a:t>Successes of the </a:t>
            </a:r>
            <a:r>
              <a:rPr lang="en-US" sz="2800" b="1" u="sng" dirty="0"/>
              <a:t>South </a:t>
            </a:r>
            <a:r>
              <a:rPr lang="en-US" sz="2800" b="1" u="sng" dirty="0" smtClean="0"/>
              <a:t>African ART treatment </a:t>
            </a:r>
            <a:r>
              <a:rPr lang="en-US" sz="2800" b="1" u="sng" dirty="0" err="1" smtClean="0"/>
              <a:t>programme</a:t>
            </a:r>
            <a:endParaRPr lang="en-US" sz="2800" b="1" u="sng" dirty="0"/>
          </a:p>
        </p:txBody>
      </p:sp>
      <p:sp>
        <p:nvSpPr>
          <p:cNvPr id="3" name="Content Placeholder 2"/>
          <p:cNvSpPr>
            <a:spLocks noGrp="1"/>
          </p:cNvSpPr>
          <p:nvPr>
            <p:ph idx="1"/>
          </p:nvPr>
        </p:nvSpPr>
        <p:spPr>
          <a:xfrm>
            <a:off x="457199" y="733424"/>
            <a:ext cx="8551334" cy="5887509"/>
          </a:xfrm>
        </p:spPr>
        <p:txBody>
          <a:bodyPr>
            <a:normAutofit/>
          </a:bodyPr>
          <a:lstStyle/>
          <a:p>
            <a:r>
              <a:rPr lang="en-US" sz="2800" u="sng" dirty="0" smtClean="0"/>
              <a:t>expanded</a:t>
            </a:r>
            <a:r>
              <a:rPr lang="en-US" sz="2800" dirty="0" smtClean="0"/>
              <a:t> </a:t>
            </a:r>
            <a:r>
              <a:rPr lang="en-US" sz="2800" dirty="0"/>
              <a:t>the number of clinics providing ART in the country from 490 to </a:t>
            </a:r>
            <a:r>
              <a:rPr lang="en-US" sz="2800" dirty="0" smtClean="0"/>
              <a:t>3,540</a:t>
            </a:r>
          </a:p>
          <a:p>
            <a:r>
              <a:rPr lang="en-US" sz="2800" dirty="0" smtClean="0"/>
              <a:t>rolled </a:t>
            </a:r>
            <a:r>
              <a:rPr lang="en-US" sz="2800" dirty="0"/>
              <a:t>out a national policy of </a:t>
            </a:r>
            <a:r>
              <a:rPr lang="en-US" sz="2800" u="sng" dirty="0"/>
              <a:t>decentralized</a:t>
            </a:r>
            <a:r>
              <a:rPr lang="en-US" sz="2800" dirty="0"/>
              <a:t> HIV services. </a:t>
            </a:r>
            <a:endParaRPr lang="en-US" sz="2800" dirty="0" smtClean="0"/>
          </a:p>
          <a:p>
            <a:r>
              <a:rPr lang="en-US" sz="2800" dirty="0" smtClean="0"/>
              <a:t>shifted to </a:t>
            </a:r>
            <a:r>
              <a:rPr lang="en-US" sz="2800" dirty="0"/>
              <a:t>a </a:t>
            </a:r>
            <a:r>
              <a:rPr lang="en-US" sz="2800" u="sng" dirty="0"/>
              <a:t>nurse-initiated</a:t>
            </a:r>
            <a:r>
              <a:rPr lang="en-US" sz="2800" dirty="0"/>
              <a:t> service delivery model at primary health centers and away from services delivered mainly by doctors at hospitals</a:t>
            </a:r>
            <a:r>
              <a:rPr lang="en-US" sz="2800" dirty="0" smtClean="0"/>
              <a:t>.</a:t>
            </a:r>
          </a:p>
          <a:p>
            <a:pPr lvl="0"/>
            <a:r>
              <a:rPr lang="en-ZA" sz="2800" dirty="0">
                <a:solidFill>
                  <a:prstClr val="black"/>
                </a:solidFill>
              </a:rPr>
              <a:t>Number of patients receiving ART increased </a:t>
            </a:r>
          </a:p>
          <a:p>
            <a:pPr lvl="1"/>
            <a:r>
              <a:rPr lang="en-ZA" sz="2400" b="1" dirty="0">
                <a:solidFill>
                  <a:prstClr val="black"/>
                </a:solidFill>
              </a:rPr>
              <a:t>47 500 </a:t>
            </a:r>
            <a:r>
              <a:rPr lang="en-ZA" sz="2400" dirty="0">
                <a:solidFill>
                  <a:prstClr val="black"/>
                </a:solidFill>
              </a:rPr>
              <a:t>(95% CI 42 900 – 51 800) middle of </a:t>
            </a:r>
            <a:r>
              <a:rPr lang="en-ZA" sz="2400" b="1" dirty="0">
                <a:solidFill>
                  <a:prstClr val="black"/>
                </a:solidFill>
              </a:rPr>
              <a:t>2004</a:t>
            </a:r>
            <a:r>
              <a:rPr lang="en-ZA" sz="2400" dirty="0">
                <a:solidFill>
                  <a:prstClr val="black"/>
                </a:solidFill>
              </a:rPr>
              <a:t> </a:t>
            </a:r>
          </a:p>
          <a:p>
            <a:pPr lvl="1"/>
            <a:r>
              <a:rPr lang="en-ZA" sz="2400" dirty="0">
                <a:solidFill>
                  <a:prstClr val="black"/>
                </a:solidFill>
              </a:rPr>
              <a:t>to 1.79 million (95% CI 1.65 - 1.93 million) end of June 2011.</a:t>
            </a:r>
          </a:p>
          <a:p>
            <a:pPr lvl="1"/>
            <a:r>
              <a:rPr lang="en-ZA" sz="2400" dirty="0">
                <a:solidFill>
                  <a:prstClr val="black"/>
                </a:solidFill>
              </a:rPr>
              <a:t>Approximately </a:t>
            </a:r>
            <a:r>
              <a:rPr lang="en-ZA" sz="2400" b="1" dirty="0">
                <a:solidFill>
                  <a:prstClr val="black"/>
                </a:solidFill>
              </a:rPr>
              <a:t>2,7 million </a:t>
            </a:r>
            <a:r>
              <a:rPr lang="en-ZA" sz="2400" dirty="0">
                <a:solidFill>
                  <a:prstClr val="black"/>
                </a:solidFill>
              </a:rPr>
              <a:t>patients in </a:t>
            </a:r>
            <a:r>
              <a:rPr lang="en-ZA" sz="2400" b="1" dirty="0">
                <a:solidFill>
                  <a:prstClr val="black"/>
                </a:solidFill>
              </a:rPr>
              <a:t>2014</a:t>
            </a:r>
            <a:r>
              <a:rPr lang="en-ZA" sz="2400" dirty="0">
                <a:solidFill>
                  <a:prstClr val="black"/>
                </a:solidFill>
              </a:rPr>
              <a:t> </a:t>
            </a:r>
          </a:p>
          <a:p>
            <a:pPr lvl="1"/>
            <a:r>
              <a:rPr lang="en-ZA" sz="2400" dirty="0">
                <a:solidFill>
                  <a:prstClr val="black"/>
                </a:solidFill>
              </a:rPr>
              <a:t>Further increase with </a:t>
            </a:r>
            <a:r>
              <a:rPr lang="en-ZA" sz="2400" u="sng" dirty="0">
                <a:solidFill>
                  <a:prstClr val="black"/>
                </a:solidFill>
              </a:rPr>
              <a:t>CD4 &lt; 500 </a:t>
            </a:r>
            <a:r>
              <a:rPr lang="en-ZA" sz="2400" dirty="0">
                <a:solidFill>
                  <a:prstClr val="black"/>
                </a:solidFill>
              </a:rPr>
              <a:t>from January 2015</a:t>
            </a:r>
          </a:p>
          <a:p>
            <a:endParaRPr lang="en-US" sz="2400" dirty="0"/>
          </a:p>
        </p:txBody>
      </p:sp>
    </p:spTree>
    <p:extLst>
      <p:ext uri="{BB962C8B-B14F-4D97-AF65-F5344CB8AC3E}">
        <p14:creationId xmlns:p14="http://schemas.microsoft.com/office/powerpoint/2010/main" val="24794250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en-ZA" dirty="0" smtClean="0"/>
              <a:t>What do we need?</a:t>
            </a:r>
            <a:endParaRPr lang="en-ZA" dirty="0"/>
          </a:p>
        </p:txBody>
      </p:sp>
      <p:sp>
        <p:nvSpPr>
          <p:cNvPr id="3" name="Content Placeholder 2"/>
          <p:cNvSpPr>
            <a:spLocks noGrp="1"/>
          </p:cNvSpPr>
          <p:nvPr>
            <p:ph idx="1"/>
          </p:nvPr>
        </p:nvSpPr>
        <p:spPr>
          <a:xfrm>
            <a:off x="457200" y="1412776"/>
            <a:ext cx="7772400" cy="4968552"/>
          </a:xfrm>
        </p:spPr>
        <p:txBody>
          <a:bodyPr>
            <a:normAutofit/>
          </a:bodyPr>
          <a:lstStyle/>
          <a:p>
            <a:r>
              <a:rPr lang="en-ZA" dirty="0">
                <a:solidFill>
                  <a:srgbClr val="666699"/>
                </a:solidFill>
              </a:rPr>
              <a:t>The </a:t>
            </a:r>
            <a:r>
              <a:rPr lang="en-ZA" b="1" dirty="0">
                <a:solidFill>
                  <a:srgbClr val="666699"/>
                </a:solidFill>
              </a:rPr>
              <a:t>changing disease </a:t>
            </a:r>
            <a:r>
              <a:rPr lang="en-ZA" b="1" dirty="0" smtClean="0">
                <a:solidFill>
                  <a:srgbClr val="666699"/>
                </a:solidFill>
              </a:rPr>
              <a:t>patterns </a:t>
            </a:r>
            <a:r>
              <a:rPr lang="en-ZA" dirty="0" smtClean="0">
                <a:solidFill>
                  <a:srgbClr val="666699"/>
                </a:solidFill>
              </a:rPr>
              <a:t>require a </a:t>
            </a:r>
            <a:r>
              <a:rPr lang="en-ZA" b="1" dirty="0" smtClean="0">
                <a:solidFill>
                  <a:srgbClr val="666699"/>
                </a:solidFill>
              </a:rPr>
              <a:t>reorientation of the health system </a:t>
            </a:r>
            <a:r>
              <a:rPr lang="en-ZA" dirty="0" smtClean="0">
                <a:solidFill>
                  <a:srgbClr val="666699"/>
                </a:solidFill>
              </a:rPr>
              <a:t>so that it:</a:t>
            </a:r>
          </a:p>
          <a:p>
            <a:pPr lvl="1"/>
            <a:r>
              <a:rPr lang="en-ZA" sz="2600" dirty="0" smtClean="0">
                <a:solidFill>
                  <a:schemeClr val="accent6"/>
                </a:solidFill>
              </a:rPr>
              <a:t>Provides a </a:t>
            </a:r>
            <a:r>
              <a:rPr lang="en-ZA" sz="2600" b="1" dirty="0">
                <a:solidFill>
                  <a:schemeClr val="accent6"/>
                </a:solidFill>
              </a:rPr>
              <a:t>comprehensive, effective and appropriate </a:t>
            </a:r>
            <a:r>
              <a:rPr lang="en-ZA" sz="2600" dirty="0">
                <a:solidFill>
                  <a:schemeClr val="accent6"/>
                </a:solidFill>
              </a:rPr>
              <a:t>service for chronic, long-term </a:t>
            </a:r>
            <a:r>
              <a:rPr lang="en-ZA" sz="2600" dirty="0" smtClean="0">
                <a:solidFill>
                  <a:schemeClr val="accent6"/>
                </a:solidFill>
              </a:rPr>
              <a:t>care </a:t>
            </a:r>
          </a:p>
          <a:p>
            <a:pPr lvl="1"/>
            <a:r>
              <a:rPr lang="en-ZA" sz="2600" b="1" dirty="0" smtClean="0">
                <a:solidFill>
                  <a:srgbClr val="800040"/>
                </a:solidFill>
              </a:rPr>
              <a:t>Maintains and improves </a:t>
            </a:r>
            <a:r>
              <a:rPr lang="en-ZA" sz="2600" dirty="0" smtClean="0">
                <a:solidFill>
                  <a:srgbClr val="800040"/>
                </a:solidFill>
              </a:rPr>
              <a:t>the </a:t>
            </a:r>
            <a:r>
              <a:rPr lang="en-ZA" sz="2600" dirty="0">
                <a:solidFill>
                  <a:srgbClr val="800040"/>
                </a:solidFill>
              </a:rPr>
              <a:t>capacity of acute care </a:t>
            </a:r>
            <a:r>
              <a:rPr lang="en-ZA" sz="2600" dirty="0" smtClean="0">
                <a:solidFill>
                  <a:srgbClr val="800040"/>
                </a:solidFill>
              </a:rPr>
              <a:t>services</a:t>
            </a:r>
          </a:p>
          <a:p>
            <a:endParaRPr lang="en-ZA" sz="3200" dirty="0"/>
          </a:p>
        </p:txBody>
      </p:sp>
    </p:spTree>
    <p:extLst>
      <p:ext uri="{BB962C8B-B14F-4D97-AF65-F5344CB8AC3E}">
        <p14:creationId xmlns:p14="http://schemas.microsoft.com/office/powerpoint/2010/main" val="6575907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23528" y="188640"/>
            <a:ext cx="8568952" cy="720080"/>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en-US" sz="4400" dirty="0" smtClean="0"/>
              <a:t>Components and Sub components</a:t>
            </a:r>
            <a:endParaRPr lang="en-US" sz="4400" dirty="0"/>
          </a:p>
        </p:txBody>
      </p:sp>
      <p:pic>
        <p:nvPicPr>
          <p:cNvPr id="4098" name="Picture 2"/>
          <p:cNvPicPr>
            <a:picLocks noGrp="1" noChangeAspect="1" noChangeArrowheads="1"/>
          </p:cNvPicPr>
          <p:nvPr>
            <p:ph sz="quarter" idx="1"/>
          </p:nvPr>
        </p:nvPicPr>
        <p:blipFill>
          <a:blip r:embed="rId2" cstate="print"/>
          <a:stretch>
            <a:fillRect/>
          </a:stretch>
        </p:blipFill>
        <p:spPr bwMode="auto">
          <a:xfrm>
            <a:off x="395536" y="908720"/>
            <a:ext cx="8359338" cy="5700686"/>
          </a:xfrm>
          <a:prstGeom prst="rect">
            <a:avLst/>
          </a:prstGeom>
          <a:noFill/>
          <a:ln w="9525">
            <a:noFill/>
            <a:miter lim="800000"/>
            <a:headEnd/>
            <a:tailEnd/>
          </a:ln>
          <a:effectLst/>
        </p:spPr>
      </p:pic>
    </p:spTree>
    <p:extLst>
      <p:ext uri="{BB962C8B-B14F-4D97-AF65-F5344CB8AC3E}">
        <p14:creationId xmlns:p14="http://schemas.microsoft.com/office/powerpoint/2010/main" val="31548388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3773" y="1905001"/>
            <a:ext cx="7360227" cy="4953000"/>
          </a:xfrm>
          <a:prstGeom prst="rect">
            <a:avLst/>
          </a:prstGeom>
        </p:spPr>
      </p:pic>
      <p:sp>
        <p:nvSpPr>
          <p:cNvPr id="2" name="Title 1"/>
          <p:cNvSpPr>
            <a:spLocks noGrp="1"/>
          </p:cNvSpPr>
          <p:nvPr>
            <p:ph type="title"/>
          </p:nvPr>
        </p:nvSpPr>
        <p:spPr>
          <a:xfrm>
            <a:off x="0" y="0"/>
            <a:ext cx="9144000" cy="1066800"/>
          </a:xfrm>
          <a:solidFill>
            <a:schemeClr val="bg1"/>
          </a:solidFill>
        </p:spPr>
        <p:txBody>
          <a:bodyPr>
            <a:noAutofit/>
          </a:bodyPr>
          <a:lstStyle/>
          <a:p>
            <a:pPr algn="ctr">
              <a:lnSpc>
                <a:spcPct val="90000"/>
              </a:lnSpc>
            </a:pPr>
            <a:r>
              <a:rPr lang="en-ZA" sz="3300" dirty="0" smtClean="0"/>
              <a:t>Integrated Clinical </a:t>
            </a:r>
            <a:br>
              <a:rPr lang="en-ZA" sz="3300" dirty="0" smtClean="0"/>
            </a:br>
            <a:r>
              <a:rPr lang="en-ZA" sz="3300" dirty="0" smtClean="0"/>
              <a:t>Services Management Model </a:t>
            </a:r>
            <a:endParaRPr lang="en-ZA" sz="3300" dirty="0"/>
          </a:p>
        </p:txBody>
      </p:sp>
      <p:sp>
        <p:nvSpPr>
          <p:cNvPr id="3" name="AutoShape 2" descr="https://encrypted-tbn0.google.com/images?q=tbn:ANd9GcS6KvX3zwtThT_L7mi8WE2iQ7LtczbKqXWL1C3TSalDuNT7No9W"/>
          <p:cNvSpPr>
            <a:spLocks noChangeAspect="1" noChangeArrowheads="1"/>
          </p:cNvSpPr>
          <p:nvPr/>
        </p:nvSpPr>
        <p:spPr bwMode="auto">
          <a:xfrm>
            <a:off x="63500" y="-1038225"/>
            <a:ext cx="2143125"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ZA">
              <a:solidFill>
                <a:prstClr val="black"/>
              </a:solidFill>
            </a:endParaRPr>
          </a:p>
        </p:txBody>
      </p:sp>
      <p:sp>
        <p:nvSpPr>
          <p:cNvPr id="4" name="AutoShape 4" descr="https://encrypted-tbn0.google.com/images?q=tbn:ANd9GcS6KvX3zwtThT_L7mi8WE2iQ7LtczbKqXWL1C3TSalDuNT7No9W"/>
          <p:cNvSpPr>
            <a:spLocks noChangeAspect="1" noChangeArrowheads="1"/>
          </p:cNvSpPr>
          <p:nvPr/>
        </p:nvSpPr>
        <p:spPr bwMode="auto">
          <a:xfrm>
            <a:off x="215900" y="-885825"/>
            <a:ext cx="2143125"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ZA">
              <a:solidFill>
                <a:prstClr val="black"/>
              </a:solidFill>
            </a:endParaRPr>
          </a:p>
        </p:txBody>
      </p:sp>
      <p:sp>
        <p:nvSpPr>
          <p:cNvPr id="5" name="AutoShape 7" descr="https://encrypted-tbn2.google.com/images?q=tbn:ANd9GcSfYx9BeZed0qgz2DoyWbtzQmnK11tegi5GF7gkl_j4gXsejv7n"/>
          <p:cNvSpPr>
            <a:spLocks noChangeAspect="1" noChangeArrowheads="1"/>
          </p:cNvSpPr>
          <p:nvPr/>
        </p:nvSpPr>
        <p:spPr bwMode="auto">
          <a:xfrm>
            <a:off x="63500" y="-1000125"/>
            <a:ext cx="2219325" cy="2066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ZA">
              <a:solidFill>
                <a:prstClr val="black"/>
              </a:solidFill>
            </a:endParaRPr>
          </a:p>
        </p:txBody>
      </p:sp>
      <p:sp>
        <p:nvSpPr>
          <p:cNvPr id="6" name="AutoShape 12" descr="https://encrypted-tbn2.google.com/images?q=tbn:ANd9GcQeM-kmWNKF7GlaBlvbEHpofymFsUPM2le-BoFDDCUa6FmkPrDeyQ"/>
          <p:cNvSpPr>
            <a:spLocks noChangeAspect="1" noChangeArrowheads="1"/>
          </p:cNvSpPr>
          <p:nvPr/>
        </p:nvSpPr>
        <p:spPr bwMode="auto">
          <a:xfrm>
            <a:off x="63500" y="-83978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ZA">
              <a:solidFill>
                <a:prstClr val="black"/>
              </a:solidFill>
            </a:endParaRPr>
          </a:p>
        </p:txBody>
      </p:sp>
    </p:spTree>
    <p:extLst>
      <p:ext uri="{BB962C8B-B14F-4D97-AF65-F5344CB8AC3E}">
        <p14:creationId xmlns:p14="http://schemas.microsoft.com/office/powerpoint/2010/main" val="7171225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3600" b="1" u="sng" dirty="0" smtClean="0"/>
              <a:t>Integrated clinical services</a:t>
            </a:r>
            <a:endParaRPr lang="en-ZA" sz="3600" b="1" u="sng" dirty="0"/>
          </a:p>
        </p:txBody>
      </p:sp>
      <p:sp>
        <p:nvSpPr>
          <p:cNvPr id="3" name="Content Placeholder 2"/>
          <p:cNvSpPr>
            <a:spLocks noGrp="1"/>
          </p:cNvSpPr>
          <p:nvPr>
            <p:ph idx="1"/>
          </p:nvPr>
        </p:nvSpPr>
        <p:spPr>
          <a:xfrm>
            <a:off x="457200" y="1869141"/>
            <a:ext cx="8229600" cy="2877671"/>
          </a:xfrm>
        </p:spPr>
        <p:txBody>
          <a:bodyPr/>
          <a:lstStyle/>
          <a:p>
            <a:r>
              <a:rPr lang="en-US" dirty="0"/>
              <a:t> </a:t>
            </a:r>
            <a:r>
              <a:rPr lang="en-US" sz="2400" dirty="0" smtClean="0"/>
              <a:t>WHO defined </a:t>
            </a:r>
            <a:r>
              <a:rPr lang="en-US" sz="2400" dirty="0"/>
              <a:t>integrated service delivery </a:t>
            </a:r>
            <a:r>
              <a:rPr lang="en-US" sz="2400" dirty="0" smtClean="0"/>
              <a:t>as</a:t>
            </a:r>
          </a:p>
          <a:p>
            <a:pPr lvl="1"/>
            <a:r>
              <a:rPr lang="en-US" sz="2400" dirty="0" smtClean="0"/>
              <a:t> </a:t>
            </a:r>
            <a:r>
              <a:rPr lang="en-US" sz="2400" dirty="0"/>
              <a:t>“the </a:t>
            </a:r>
            <a:r>
              <a:rPr lang="en-US" sz="2400" b="1" dirty="0"/>
              <a:t>organization </a:t>
            </a:r>
            <a:r>
              <a:rPr lang="en-US" sz="2400" b="1" dirty="0" smtClean="0"/>
              <a:t>and </a:t>
            </a:r>
            <a:r>
              <a:rPr lang="en-US" sz="2400" b="1" dirty="0"/>
              <a:t>management of health services so that people get the care they need, when they </a:t>
            </a:r>
            <a:r>
              <a:rPr lang="en-US" sz="2400" b="1" dirty="0" smtClean="0"/>
              <a:t>need </a:t>
            </a:r>
            <a:r>
              <a:rPr lang="en-US" sz="2400" b="1" dirty="0"/>
              <a:t>it, in ways that are user friendly, achieve the desired results and provide value </a:t>
            </a:r>
            <a:r>
              <a:rPr lang="en-US" sz="2400" b="1" dirty="0" smtClean="0"/>
              <a:t>for </a:t>
            </a:r>
            <a:r>
              <a:rPr lang="en-US" sz="2400" b="1" dirty="0"/>
              <a:t>money</a:t>
            </a:r>
            <a:r>
              <a:rPr lang="en-US" sz="3200" dirty="0" smtClean="0"/>
              <a:t>”.</a:t>
            </a:r>
          </a:p>
        </p:txBody>
      </p:sp>
    </p:spTree>
    <p:extLst>
      <p:ext uri="{BB962C8B-B14F-4D97-AF65-F5344CB8AC3E}">
        <p14:creationId xmlns:p14="http://schemas.microsoft.com/office/powerpoint/2010/main" val="22114436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6130"/>
          </a:xfrm>
        </p:spPr>
        <p:txBody>
          <a:bodyPr>
            <a:normAutofit/>
          </a:bodyPr>
          <a:lstStyle/>
          <a:p>
            <a:r>
              <a:rPr lang="en-ZA" sz="3500" dirty="0"/>
              <a:t>What is the ICDM model?</a:t>
            </a:r>
          </a:p>
        </p:txBody>
      </p:sp>
      <p:sp>
        <p:nvSpPr>
          <p:cNvPr id="3" name="Content Placeholder 2"/>
          <p:cNvSpPr>
            <a:spLocks noGrp="1"/>
          </p:cNvSpPr>
          <p:nvPr>
            <p:ph idx="1"/>
          </p:nvPr>
        </p:nvSpPr>
        <p:spPr/>
        <p:txBody>
          <a:bodyPr>
            <a:noAutofit/>
          </a:bodyPr>
          <a:lstStyle/>
          <a:p>
            <a:r>
              <a:rPr lang="en-ZA" sz="2800" dirty="0" smtClean="0"/>
              <a:t>A health </a:t>
            </a:r>
            <a:r>
              <a:rPr lang="en-ZA" sz="2800" b="1" dirty="0" smtClean="0">
                <a:solidFill>
                  <a:srgbClr val="800040"/>
                </a:solidFill>
              </a:rPr>
              <a:t>system strengthening </a:t>
            </a:r>
            <a:r>
              <a:rPr lang="en-ZA" sz="2800" dirty="0" smtClean="0"/>
              <a:t>model </a:t>
            </a:r>
          </a:p>
          <a:p>
            <a:r>
              <a:rPr lang="en-ZA" sz="2800" dirty="0" smtClean="0"/>
              <a:t>Builds on the </a:t>
            </a:r>
            <a:r>
              <a:rPr lang="en-ZA" sz="2800" b="1" dirty="0" smtClean="0">
                <a:solidFill>
                  <a:srgbClr val="A3A101"/>
                </a:solidFill>
              </a:rPr>
              <a:t>strengths of the HIV </a:t>
            </a:r>
            <a:r>
              <a:rPr lang="en-ZA" sz="2800" dirty="0" smtClean="0"/>
              <a:t>programme </a:t>
            </a:r>
          </a:p>
          <a:p>
            <a:r>
              <a:rPr lang="en-ZA" sz="2800" dirty="0" smtClean="0"/>
              <a:t>To deliver </a:t>
            </a:r>
            <a:r>
              <a:rPr lang="en-ZA" sz="2800" b="1" dirty="0" smtClean="0">
                <a:solidFill>
                  <a:srgbClr val="800040"/>
                </a:solidFill>
              </a:rPr>
              <a:t>integrated care </a:t>
            </a:r>
            <a:r>
              <a:rPr lang="en-ZA" sz="2800" dirty="0" smtClean="0"/>
              <a:t>to patients with </a:t>
            </a:r>
            <a:r>
              <a:rPr lang="en-ZA" sz="2800" b="1" dirty="0" smtClean="0">
                <a:solidFill>
                  <a:srgbClr val="800040"/>
                </a:solidFill>
              </a:rPr>
              <a:t>chronic diseases </a:t>
            </a:r>
          </a:p>
          <a:p>
            <a:r>
              <a:rPr lang="en-ZA" sz="2800" dirty="0" smtClean="0"/>
              <a:t>Takes a </a:t>
            </a:r>
            <a:r>
              <a:rPr lang="en-ZA" sz="2800" b="1" dirty="0" smtClean="0">
                <a:solidFill>
                  <a:srgbClr val="A3A101"/>
                </a:solidFill>
              </a:rPr>
              <a:t>patient-centric view </a:t>
            </a:r>
            <a:r>
              <a:rPr lang="en-ZA" sz="2800" dirty="0" smtClean="0"/>
              <a:t>that encompasses the full value chain of </a:t>
            </a:r>
            <a:r>
              <a:rPr lang="en-ZA" sz="2800" b="1" dirty="0" smtClean="0">
                <a:solidFill>
                  <a:srgbClr val="A3A101"/>
                </a:solidFill>
              </a:rPr>
              <a:t>continuum of care and support</a:t>
            </a:r>
            <a:endParaRPr lang="en-ZA" sz="2800" b="1" dirty="0">
              <a:solidFill>
                <a:srgbClr val="A3A101"/>
              </a:solidFill>
            </a:endParaRPr>
          </a:p>
        </p:txBody>
      </p:sp>
      <p:sp>
        <p:nvSpPr>
          <p:cNvPr id="5" name="Slide Number Placeholder 5"/>
          <p:cNvSpPr>
            <a:spLocks noGrp="1"/>
          </p:cNvSpPr>
          <p:nvPr>
            <p:ph type="sldNum" sz="quarter" idx="12"/>
          </p:nvPr>
        </p:nvSpPr>
        <p:spPr bwMode="auto">
          <a:xfrm>
            <a:off x="8534400" y="6248400"/>
            <a:ext cx="457200" cy="396240"/>
          </a:xfrm>
          <a:ln w="57150" cap="flat" cmpd="sng" algn="ctr">
            <a:solidFill>
              <a:schemeClr val="accent6"/>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square" numCol="1" anchor="ctr"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defRPr/>
            </a:pPr>
            <a:fld id="{0C0944F5-D78D-47E5-806F-1BE7ABACF73E}" type="slidenum">
              <a:rPr lang="en-ZA" sz="2400" b="1" smtClean="0">
                <a:solidFill>
                  <a:srgbClr val="A3A101"/>
                </a:solidFill>
                <a:latin typeface="Verdana"/>
                <a:cs typeface="Verdana"/>
              </a:rPr>
              <a:pPr algn="ctr" fontAlgn="base">
                <a:spcBef>
                  <a:spcPct val="0"/>
                </a:spcBef>
                <a:spcAft>
                  <a:spcPct val="0"/>
                </a:spcAft>
                <a:defRPr/>
              </a:pPr>
              <a:t>12</a:t>
            </a:fld>
            <a:endParaRPr lang="en-ZA" sz="2400" b="1" dirty="0" smtClean="0">
              <a:solidFill>
                <a:srgbClr val="A3A101"/>
              </a:solidFill>
              <a:latin typeface="Verdana"/>
              <a:cs typeface="Verdana"/>
            </a:endParaRPr>
          </a:p>
        </p:txBody>
      </p:sp>
      <p:sp>
        <p:nvSpPr>
          <p:cNvPr id="6" name="TextBox 5"/>
          <p:cNvSpPr txBox="1"/>
          <p:nvPr/>
        </p:nvSpPr>
        <p:spPr>
          <a:xfrm>
            <a:off x="6019800" y="6260068"/>
            <a:ext cx="2438400" cy="369332"/>
          </a:xfrm>
          <a:prstGeom prst="rect">
            <a:avLst/>
          </a:prstGeom>
          <a:noFill/>
        </p:spPr>
        <p:txBody>
          <a:bodyPr wrap="square" rtlCol="0" anchor="ctr">
            <a:spAutoFit/>
          </a:bodyPr>
          <a:lstStyle/>
          <a:p>
            <a:pPr algn="r"/>
            <a:r>
              <a:rPr lang="en-US" b="1" dirty="0" smtClean="0">
                <a:solidFill>
                  <a:srgbClr val="A3A101"/>
                </a:solidFill>
              </a:rPr>
              <a:t>ICDM</a:t>
            </a:r>
            <a:endParaRPr lang="en-US" b="1" dirty="0">
              <a:solidFill>
                <a:srgbClr val="A3A101"/>
              </a:solidFill>
            </a:endParaRPr>
          </a:p>
        </p:txBody>
      </p:sp>
    </p:spTree>
    <p:extLst>
      <p:ext uri="{BB962C8B-B14F-4D97-AF65-F5344CB8AC3E}">
        <p14:creationId xmlns:p14="http://schemas.microsoft.com/office/powerpoint/2010/main" val="26959684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6130"/>
          </a:xfrm>
        </p:spPr>
        <p:txBody>
          <a:bodyPr/>
          <a:lstStyle/>
          <a:p>
            <a:r>
              <a:rPr lang="en-ZA" dirty="0" smtClean="0"/>
              <a:t>Purpose of the ICDM</a:t>
            </a:r>
            <a:endParaRPr lang="en-ZA" dirty="0"/>
          </a:p>
        </p:txBody>
      </p:sp>
      <p:sp>
        <p:nvSpPr>
          <p:cNvPr id="3" name="Content Placeholder 2"/>
          <p:cNvSpPr>
            <a:spLocks noGrp="1"/>
          </p:cNvSpPr>
          <p:nvPr>
            <p:ph idx="1"/>
          </p:nvPr>
        </p:nvSpPr>
        <p:spPr>
          <a:xfrm>
            <a:off x="457200" y="1340768"/>
            <a:ext cx="7859216" cy="5040560"/>
          </a:xfrm>
        </p:spPr>
        <p:txBody>
          <a:bodyPr>
            <a:normAutofit/>
          </a:bodyPr>
          <a:lstStyle/>
          <a:p>
            <a:r>
              <a:rPr lang="en-ZA" sz="2486" dirty="0" smtClean="0">
                <a:solidFill>
                  <a:schemeClr val="accent3"/>
                </a:solidFill>
              </a:rPr>
              <a:t>To </a:t>
            </a:r>
            <a:r>
              <a:rPr lang="en-ZA" sz="2486" dirty="0">
                <a:solidFill>
                  <a:schemeClr val="accent3"/>
                </a:solidFill>
              </a:rPr>
              <a:t>achieve </a:t>
            </a:r>
            <a:r>
              <a:rPr lang="en-ZA" sz="2486" b="1" dirty="0">
                <a:solidFill>
                  <a:schemeClr val="accent3"/>
                </a:solidFill>
              </a:rPr>
              <a:t>optimal clinical outcomes </a:t>
            </a:r>
            <a:r>
              <a:rPr lang="en-ZA" sz="2486" dirty="0">
                <a:solidFill>
                  <a:schemeClr val="accent3"/>
                </a:solidFill>
              </a:rPr>
              <a:t>for patients with chronic diseases (communicable and non-communicable</a:t>
            </a:r>
            <a:r>
              <a:rPr lang="en-ZA" sz="2486" dirty="0" smtClean="0">
                <a:solidFill>
                  <a:schemeClr val="accent3"/>
                </a:solidFill>
              </a:rPr>
              <a:t>) by:</a:t>
            </a:r>
          </a:p>
          <a:p>
            <a:pPr lvl="1"/>
            <a:r>
              <a:rPr lang="en-ZA" sz="2486" dirty="0" smtClean="0">
                <a:solidFill>
                  <a:srgbClr val="BD0000"/>
                </a:solidFill>
              </a:rPr>
              <a:t>Ensuring the </a:t>
            </a:r>
            <a:r>
              <a:rPr lang="en-ZA" sz="2486" b="1" dirty="0" smtClean="0">
                <a:solidFill>
                  <a:srgbClr val="BD0000"/>
                </a:solidFill>
              </a:rPr>
              <a:t>coordination </a:t>
            </a:r>
            <a:r>
              <a:rPr lang="en-ZA" sz="2486" b="1" dirty="0">
                <a:solidFill>
                  <a:srgbClr val="BD0000"/>
                </a:solidFill>
              </a:rPr>
              <a:t>of care </a:t>
            </a:r>
            <a:r>
              <a:rPr lang="en-ZA" sz="2486" dirty="0">
                <a:solidFill>
                  <a:srgbClr val="BD0000"/>
                </a:solidFill>
              </a:rPr>
              <a:t>and </a:t>
            </a:r>
            <a:r>
              <a:rPr lang="en-ZA" sz="2486" dirty="0" smtClean="0">
                <a:solidFill>
                  <a:srgbClr val="BD0000"/>
                </a:solidFill>
              </a:rPr>
              <a:t>transitioning </a:t>
            </a:r>
            <a:r>
              <a:rPr lang="en-ZA" sz="2486" dirty="0">
                <a:solidFill>
                  <a:srgbClr val="BD0000"/>
                </a:solidFill>
              </a:rPr>
              <a:t>to</a:t>
            </a:r>
            <a:r>
              <a:rPr lang="en-ZA" sz="2486" dirty="0" smtClean="0">
                <a:solidFill>
                  <a:srgbClr val="BD0000"/>
                </a:solidFill>
              </a:rPr>
              <a:t> self-management </a:t>
            </a:r>
            <a:r>
              <a:rPr lang="en-ZA" sz="2486" dirty="0">
                <a:solidFill>
                  <a:srgbClr val="BD0000"/>
                </a:solidFill>
              </a:rPr>
              <a:t>at a community </a:t>
            </a:r>
            <a:r>
              <a:rPr lang="en-ZA" sz="2486" dirty="0" smtClean="0">
                <a:solidFill>
                  <a:srgbClr val="BD0000"/>
                </a:solidFill>
              </a:rPr>
              <a:t>level </a:t>
            </a:r>
          </a:p>
          <a:p>
            <a:pPr lvl="1"/>
            <a:r>
              <a:rPr lang="en-ZA" sz="2486" dirty="0" smtClean="0">
                <a:solidFill>
                  <a:srgbClr val="2780A0"/>
                </a:solidFill>
              </a:rPr>
              <a:t>Using the </a:t>
            </a:r>
            <a:r>
              <a:rPr lang="en-ZA" sz="2486" dirty="0">
                <a:solidFill>
                  <a:srgbClr val="2780A0"/>
                </a:solidFill>
              </a:rPr>
              <a:t>health system </a:t>
            </a:r>
            <a:r>
              <a:rPr lang="en-ZA" sz="2486" b="1" dirty="0">
                <a:solidFill>
                  <a:srgbClr val="2780A0"/>
                </a:solidFill>
              </a:rPr>
              <a:t>building block framework</a:t>
            </a:r>
            <a:r>
              <a:rPr lang="en-ZA" sz="2486" dirty="0" smtClean="0">
                <a:solidFill>
                  <a:srgbClr val="2780A0"/>
                </a:solidFill>
              </a:rPr>
              <a:t>, to </a:t>
            </a:r>
            <a:r>
              <a:rPr lang="en-ZA" sz="2486" dirty="0">
                <a:solidFill>
                  <a:srgbClr val="2780A0"/>
                </a:solidFill>
              </a:rPr>
              <a:t>improve the efficiency and decrease the strain on the health care system </a:t>
            </a:r>
            <a:endParaRPr lang="en-ZA" sz="2486" dirty="0" smtClean="0">
              <a:solidFill>
                <a:srgbClr val="2780A0"/>
              </a:solidFill>
            </a:endParaRPr>
          </a:p>
          <a:p>
            <a:pPr lvl="1"/>
            <a:r>
              <a:rPr lang="en-ZA" sz="2486" dirty="0" smtClean="0">
                <a:solidFill>
                  <a:schemeClr val="accent6"/>
                </a:solidFill>
              </a:rPr>
              <a:t>Maintaining </a:t>
            </a:r>
            <a:r>
              <a:rPr lang="en-ZA" sz="2486" dirty="0">
                <a:solidFill>
                  <a:schemeClr val="accent6"/>
                </a:solidFill>
              </a:rPr>
              <a:t>the </a:t>
            </a:r>
            <a:r>
              <a:rPr lang="en-ZA" sz="2486" b="1" dirty="0">
                <a:solidFill>
                  <a:schemeClr val="accent6"/>
                </a:solidFill>
              </a:rPr>
              <a:t>economic productivity </a:t>
            </a:r>
            <a:r>
              <a:rPr lang="en-ZA" sz="2486" dirty="0">
                <a:solidFill>
                  <a:schemeClr val="accent6"/>
                </a:solidFill>
              </a:rPr>
              <a:t>of the </a:t>
            </a:r>
            <a:r>
              <a:rPr lang="en-ZA" sz="2486" dirty="0" smtClean="0">
                <a:solidFill>
                  <a:schemeClr val="accent6"/>
                </a:solidFill>
              </a:rPr>
              <a:t>patient</a:t>
            </a:r>
          </a:p>
          <a:p>
            <a:endParaRPr lang="en-ZA" sz="2800" dirty="0"/>
          </a:p>
        </p:txBody>
      </p:sp>
      <p:sp>
        <p:nvSpPr>
          <p:cNvPr id="6" name="Slide Number Placeholder 5"/>
          <p:cNvSpPr>
            <a:spLocks noGrp="1"/>
          </p:cNvSpPr>
          <p:nvPr>
            <p:ph type="sldNum" sz="quarter" idx="12"/>
          </p:nvPr>
        </p:nvSpPr>
        <p:spPr bwMode="auto">
          <a:xfrm>
            <a:off x="8305800" y="6248400"/>
            <a:ext cx="685800" cy="396240"/>
          </a:xfrm>
          <a:ln w="57150" cap="flat" cmpd="sng" algn="ctr">
            <a:solidFill>
              <a:schemeClr val="accent6"/>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square" numCol="1" anchor="ctr"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defRPr/>
            </a:pPr>
            <a:fld id="{0C0944F5-D78D-47E5-806F-1BE7ABACF73E}" type="slidenum">
              <a:rPr lang="en-ZA" sz="2400" b="1" smtClean="0">
                <a:solidFill>
                  <a:srgbClr val="A3A101"/>
                </a:solidFill>
                <a:latin typeface="Verdana"/>
                <a:cs typeface="Verdana"/>
              </a:rPr>
              <a:pPr algn="ctr" fontAlgn="base">
                <a:spcBef>
                  <a:spcPct val="0"/>
                </a:spcBef>
                <a:spcAft>
                  <a:spcPct val="0"/>
                </a:spcAft>
                <a:defRPr/>
              </a:pPr>
              <a:t>13</a:t>
            </a:fld>
            <a:endParaRPr lang="en-ZA" sz="2400" b="1" dirty="0" smtClean="0">
              <a:solidFill>
                <a:srgbClr val="A3A101"/>
              </a:solidFill>
              <a:latin typeface="Verdana"/>
              <a:cs typeface="Verdana"/>
            </a:endParaRPr>
          </a:p>
        </p:txBody>
      </p:sp>
      <p:sp>
        <p:nvSpPr>
          <p:cNvPr id="7" name="TextBox 6"/>
          <p:cNvSpPr txBox="1"/>
          <p:nvPr/>
        </p:nvSpPr>
        <p:spPr>
          <a:xfrm>
            <a:off x="5791200" y="6260068"/>
            <a:ext cx="2438400" cy="369332"/>
          </a:xfrm>
          <a:prstGeom prst="rect">
            <a:avLst/>
          </a:prstGeom>
          <a:noFill/>
        </p:spPr>
        <p:txBody>
          <a:bodyPr wrap="square" rtlCol="0" anchor="ctr">
            <a:spAutoFit/>
          </a:bodyPr>
          <a:lstStyle/>
          <a:p>
            <a:pPr algn="r"/>
            <a:r>
              <a:rPr lang="en-US" b="1" dirty="0" smtClean="0">
                <a:solidFill>
                  <a:srgbClr val="A3A101"/>
                </a:solidFill>
              </a:rPr>
              <a:t>ICDM</a:t>
            </a:r>
            <a:endParaRPr lang="en-US" b="1" dirty="0">
              <a:solidFill>
                <a:srgbClr val="A3A101"/>
              </a:solidFill>
            </a:endParaRPr>
          </a:p>
        </p:txBody>
      </p:sp>
    </p:spTree>
    <p:extLst>
      <p:ext uri="{BB962C8B-B14F-4D97-AF65-F5344CB8AC3E}">
        <p14:creationId xmlns:p14="http://schemas.microsoft.com/office/powerpoint/2010/main" val="6381048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z="3800" dirty="0" smtClean="0"/>
              <a:t>Anticipated benefits of ICDM Model</a:t>
            </a:r>
            <a:endParaRPr lang="en-ZA" sz="3800" dirty="0"/>
          </a:p>
        </p:txBody>
      </p:sp>
      <p:sp>
        <p:nvSpPr>
          <p:cNvPr id="3" name="Content Placeholder 2"/>
          <p:cNvSpPr>
            <a:spLocks noGrp="1"/>
          </p:cNvSpPr>
          <p:nvPr>
            <p:ph idx="1"/>
          </p:nvPr>
        </p:nvSpPr>
        <p:spPr>
          <a:xfrm>
            <a:off x="457200" y="1905000"/>
            <a:ext cx="8077200" cy="4495800"/>
          </a:xfrm>
        </p:spPr>
        <p:txBody>
          <a:bodyPr>
            <a:normAutofit/>
          </a:bodyPr>
          <a:lstStyle/>
          <a:p>
            <a:r>
              <a:rPr lang="en-ZA" sz="3500" dirty="0" smtClean="0">
                <a:solidFill>
                  <a:srgbClr val="2780A0"/>
                </a:solidFill>
              </a:rPr>
              <a:t>Enhanced </a:t>
            </a:r>
            <a:r>
              <a:rPr lang="en-ZA" sz="3500" b="1" dirty="0" smtClean="0">
                <a:solidFill>
                  <a:srgbClr val="2780A0"/>
                </a:solidFill>
              </a:rPr>
              <a:t>operational efficiency</a:t>
            </a:r>
          </a:p>
          <a:p>
            <a:r>
              <a:rPr lang="en-ZA" sz="3500" dirty="0" smtClean="0">
                <a:solidFill>
                  <a:srgbClr val="800040"/>
                </a:solidFill>
              </a:rPr>
              <a:t>Improved </a:t>
            </a:r>
            <a:r>
              <a:rPr lang="en-ZA" sz="3500" b="1" dirty="0" smtClean="0">
                <a:solidFill>
                  <a:srgbClr val="800040"/>
                </a:solidFill>
              </a:rPr>
              <a:t>quality of care</a:t>
            </a:r>
          </a:p>
          <a:p>
            <a:r>
              <a:rPr lang="en-ZA" sz="3500" dirty="0" smtClean="0">
                <a:solidFill>
                  <a:schemeClr val="accent6"/>
                </a:solidFill>
              </a:rPr>
              <a:t>Better </a:t>
            </a:r>
            <a:r>
              <a:rPr lang="en-ZA" sz="3500" b="1" dirty="0" smtClean="0">
                <a:solidFill>
                  <a:schemeClr val="accent6"/>
                </a:solidFill>
              </a:rPr>
              <a:t>patient outcomes</a:t>
            </a:r>
            <a:endParaRPr lang="en-ZA" sz="3500" b="1" dirty="0">
              <a:solidFill>
                <a:schemeClr val="accent6"/>
              </a:solidFill>
            </a:endParaRPr>
          </a:p>
        </p:txBody>
      </p:sp>
      <p:sp>
        <p:nvSpPr>
          <p:cNvPr id="6" name="Slide Number Placeholder 5"/>
          <p:cNvSpPr>
            <a:spLocks noGrp="1"/>
          </p:cNvSpPr>
          <p:nvPr>
            <p:ph type="sldNum" sz="quarter" idx="12"/>
          </p:nvPr>
        </p:nvSpPr>
        <p:spPr bwMode="auto">
          <a:xfrm>
            <a:off x="8305800" y="6248400"/>
            <a:ext cx="685800" cy="396240"/>
          </a:xfrm>
          <a:ln w="57150" cap="flat" cmpd="sng" algn="ctr">
            <a:solidFill>
              <a:schemeClr val="accent6"/>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square" numCol="1" anchor="ctr"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defRPr/>
            </a:pPr>
            <a:fld id="{0C0944F5-D78D-47E5-806F-1BE7ABACF73E}" type="slidenum">
              <a:rPr lang="en-ZA" sz="2400" b="1" smtClean="0">
                <a:solidFill>
                  <a:srgbClr val="A3A101"/>
                </a:solidFill>
                <a:latin typeface="Verdana"/>
                <a:cs typeface="Verdana"/>
              </a:rPr>
              <a:pPr algn="ctr" fontAlgn="base">
                <a:spcBef>
                  <a:spcPct val="0"/>
                </a:spcBef>
                <a:spcAft>
                  <a:spcPct val="0"/>
                </a:spcAft>
                <a:defRPr/>
              </a:pPr>
              <a:t>14</a:t>
            </a:fld>
            <a:endParaRPr lang="en-ZA" sz="2400" b="1" dirty="0" smtClean="0">
              <a:solidFill>
                <a:srgbClr val="A3A101"/>
              </a:solidFill>
              <a:latin typeface="Verdana"/>
              <a:cs typeface="Verdana"/>
            </a:endParaRPr>
          </a:p>
        </p:txBody>
      </p:sp>
      <p:sp>
        <p:nvSpPr>
          <p:cNvPr id="7" name="TextBox 6"/>
          <p:cNvSpPr txBox="1"/>
          <p:nvPr/>
        </p:nvSpPr>
        <p:spPr>
          <a:xfrm>
            <a:off x="5791200" y="6260068"/>
            <a:ext cx="2438400" cy="369332"/>
          </a:xfrm>
          <a:prstGeom prst="rect">
            <a:avLst/>
          </a:prstGeom>
          <a:noFill/>
        </p:spPr>
        <p:txBody>
          <a:bodyPr wrap="square" rtlCol="0" anchor="ctr">
            <a:spAutoFit/>
          </a:bodyPr>
          <a:lstStyle/>
          <a:p>
            <a:pPr algn="r"/>
            <a:r>
              <a:rPr lang="en-US" b="1" dirty="0" smtClean="0">
                <a:solidFill>
                  <a:srgbClr val="A3A101"/>
                </a:solidFill>
              </a:rPr>
              <a:t>ICDM</a:t>
            </a:r>
            <a:endParaRPr lang="en-US" b="1" dirty="0">
              <a:solidFill>
                <a:srgbClr val="A3A101"/>
              </a:solidFill>
            </a:endParaRPr>
          </a:p>
        </p:txBody>
      </p:sp>
    </p:spTree>
    <p:extLst>
      <p:ext uri="{BB962C8B-B14F-4D97-AF65-F5344CB8AC3E}">
        <p14:creationId xmlns:p14="http://schemas.microsoft.com/office/powerpoint/2010/main" val="4183885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189"/>
          </a:xfrm>
        </p:spPr>
        <p:txBody>
          <a:bodyPr/>
          <a:lstStyle/>
          <a:p>
            <a:r>
              <a:rPr lang="en-ZA" dirty="0" smtClean="0"/>
              <a:t>Clinical Services Integration</a:t>
            </a:r>
            <a:endParaRPr lang="en-ZA" dirty="0"/>
          </a:p>
        </p:txBody>
      </p:sp>
      <p:sp>
        <p:nvSpPr>
          <p:cNvPr id="3" name="Content Placeholder 2"/>
          <p:cNvSpPr>
            <a:spLocks noGrp="1"/>
          </p:cNvSpPr>
          <p:nvPr>
            <p:ph idx="1"/>
          </p:nvPr>
        </p:nvSpPr>
        <p:spPr>
          <a:xfrm>
            <a:off x="457200" y="1052827"/>
            <a:ext cx="7620000" cy="5347973"/>
          </a:xfrm>
        </p:spPr>
        <p:txBody>
          <a:bodyPr>
            <a:normAutofit/>
          </a:bodyPr>
          <a:lstStyle/>
          <a:p>
            <a:r>
              <a:rPr lang="en-US" sz="2800" dirty="0" smtClean="0"/>
              <a:t>Spectrum of integration</a:t>
            </a:r>
          </a:p>
          <a:p>
            <a:pPr lvl="1"/>
            <a:r>
              <a:rPr lang="en-US" sz="2400" dirty="0" smtClean="0"/>
              <a:t>means </a:t>
            </a:r>
            <a:r>
              <a:rPr lang="en-US" sz="2400" dirty="0"/>
              <a:t>blending either some of the elements of, or all aspects of </a:t>
            </a:r>
            <a:r>
              <a:rPr lang="en-US" sz="2400" dirty="0" smtClean="0"/>
              <a:t>one </a:t>
            </a:r>
            <a:r>
              <a:rPr lang="en-US" sz="2400" dirty="0"/>
              <a:t>service into the regular functioning of another service</a:t>
            </a:r>
            <a:r>
              <a:rPr lang="en-US" sz="2400" dirty="0" smtClean="0"/>
              <a:t>. (Example TB/HIV/SRH)</a:t>
            </a:r>
          </a:p>
          <a:p>
            <a:pPr lvl="1"/>
            <a:r>
              <a:rPr lang="en-US" sz="2800" dirty="0" smtClean="0"/>
              <a:t>“</a:t>
            </a:r>
            <a:r>
              <a:rPr lang="en-US" sz="2800" dirty="0"/>
              <a:t>coordination of services and the integration of care in a single process across time, place and discipline</a:t>
            </a:r>
            <a:r>
              <a:rPr lang="en-US" sz="2400" dirty="0" smtClean="0"/>
              <a:t>”</a:t>
            </a:r>
          </a:p>
          <a:p>
            <a:pPr lvl="1"/>
            <a:r>
              <a:rPr lang="en-US" sz="2400" dirty="0" smtClean="0"/>
              <a:t>Delivery </a:t>
            </a:r>
            <a:r>
              <a:rPr lang="en-US" sz="2400" dirty="0"/>
              <a:t>of services or multiple interventions together on the same patient visit by the </a:t>
            </a:r>
            <a:r>
              <a:rPr lang="en-US" sz="2400" dirty="0" smtClean="0"/>
              <a:t>same </a:t>
            </a:r>
            <a:r>
              <a:rPr lang="en-US" sz="2400" dirty="0"/>
              <a:t>health worker or clinical team</a:t>
            </a:r>
            <a:endParaRPr lang="en-ZA" sz="2400" dirty="0"/>
          </a:p>
          <a:p>
            <a:endParaRPr lang="en-ZA" sz="2800" dirty="0"/>
          </a:p>
        </p:txBody>
      </p:sp>
    </p:spTree>
    <p:extLst>
      <p:ext uri="{BB962C8B-B14F-4D97-AF65-F5344CB8AC3E}">
        <p14:creationId xmlns:p14="http://schemas.microsoft.com/office/powerpoint/2010/main" val="3967909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579296" cy="1143000"/>
          </a:xfrm>
        </p:spPr>
        <p:txBody>
          <a:bodyPr>
            <a:normAutofit fontScale="90000"/>
          </a:bodyPr>
          <a:lstStyle/>
          <a:p>
            <a:r>
              <a:rPr lang="en-ZA" b="1" dirty="0" smtClean="0"/>
              <a:t>ICSM</a:t>
            </a:r>
            <a:r>
              <a:rPr lang="en-ZA" dirty="0" smtClean="0"/>
              <a:t/>
            </a:r>
            <a:br>
              <a:rPr lang="en-ZA" dirty="0" smtClean="0"/>
            </a:br>
            <a:r>
              <a:rPr lang="en-ZA" sz="3100" b="1" i="1" dirty="0" smtClean="0"/>
              <a:t>Integrated Clinical Services Management</a:t>
            </a:r>
            <a:endParaRPr lang="en-ZA" sz="3100" b="1" i="1" dirty="0"/>
          </a:p>
        </p:txBody>
      </p:sp>
      <p:sp>
        <p:nvSpPr>
          <p:cNvPr id="5" name="Right Arrow 4"/>
          <p:cNvSpPr/>
          <p:nvPr/>
        </p:nvSpPr>
        <p:spPr>
          <a:xfrm>
            <a:off x="395536" y="1916832"/>
            <a:ext cx="6912768" cy="1152128"/>
          </a:xfrm>
          <a:prstGeom prst="right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3600" b="1" dirty="0" smtClean="0">
                <a:solidFill>
                  <a:schemeClr val="tx1"/>
                </a:solidFill>
              </a:rPr>
              <a:t>Acute and Minor Ailments</a:t>
            </a:r>
            <a:endParaRPr lang="en-ZA" sz="3600" b="1" dirty="0">
              <a:solidFill>
                <a:schemeClr val="tx1"/>
              </a:solidFill>
            </a:endParaRPr>
          </a:p>
        </p:txBody>
      </p:sp>
      <p:sp>
        <p:nvSpPr>
          <p:cNvPr id="7" name="Content Placeholder 6"/>
          <p:cNvSpPr>
            <a:spLocks noGrp="1"/>
          </p:cNvSpPr>
          <p:nvPr>
            <p:ph idx="1"/>
          </p:nvPr>
        </p:nvSpPr>
        <p:spPr>
          <a:xfrm>
            <a:off x="425834" y="4797152"/>
            <a:ext cx="6882470" cy="1201947"/>
          </a:xfrm>
          <a:prstGeom prst="rightArrow">
            <a:avLst/>
          </a:prstGeom>
          <a:solidFill>
            <a:srgbClr val="0E660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ZA" b="1" dirty="0">
                <a:solidFill>
                  <a:schemeClr val="bg1"/>
                </a:solidFill>
              </a:rPr>
              <a:t>MCWH-Preventive /</a:t>
            </a:r>
            <a:r>
              <a:rPr lang="en-ZA" b="1" dirty="0" err="1">
                <a:solidFill>
                  <a:schemeClr val="bg1"/>
                </a:solidFill>
              </a:rPr>
              <a:t>Promotive</a:t>
            </a:r>
            <a:r>
              <a:rPr lang="en-ZA" b="1" dirty="0">
                <a:solidFill>
                  <a:schemeClr val="bg1"/>
                </a:solidFill>
              </a:rPr>
              <a:t> </a:t>
            </a:r>
          </a:p>
        </p:txBody>
      </p:sp>
      <p:sp>
        <p:nvSpPr>
          <p:cNvPr id="8" name="Right Arrow 7"/>
          <p:cNvSpPr/>
          <p:nvPr/>
        </p:nvSpPr>
        <p:spPr>
          <a:xfrm>
            <a:off x="425834" y="3284983"/>
            <a:ext cx="6882470" cy="1229131"/>
          </a:xfrm>
          <a:prstGeom prst="right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3600" b="1" dirty="0" smtClean="0">
                <a:solidFill>
                  <a:schemeClr val="tx1"/>
                </a:solidFill>
              </a:rPr>
              <a:t>Chronic Disease Management</a:t>
            </a:r>
            <a:endParaRPr lang="en-ZA" sz="3600" b="1" dirty="0">
              <a:solidFill>
                <a:schemeClr val="tx1"/>
              </a:solidFill>
            </a:endParaRPr>
          </a:p>
        </p:txBody>
      </p:sp>
      <p:sp>
        <p:nvSpPr>
          <p:cNvPr id="9" name="Rectangle 8"/>
          <p:cNvSpPr/>
          <p:nvPr/>
        </p:nvSpPr>
        <p:spPr>
          <a:xfrm>
            <a:off x="7524328" y="2174094"/>
            <a:ext cx="1529316"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000" dirty="0" smtClean="0"/>
              <a:t>Unplanned</a:t>
            </a:r>
            <a:endParaRPr lang="en-ZA" sz="2000" dirty="0"/>
          </a:p>
        </p:txBody>
      </p:sp>
      <p:sp>
        <p:nvSpPr>
          <p:cNvPr id="10" name="Rectangle 9"/>
          <p:cNvSpPr/>
          <p:nvPr/>
        </p:nvSpPr>
        <p:spPr>
          <a:xfrm>
            <a:off x="7524328" y="3575512"/>
            <a:ext cx="1512168"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dirty="0" smtClean="0"/>
              <a:t>Planned appointments</a:t>
            </a:r>
            <a:endParaRPr lang="en-ZA" dirty="0"/>
          </a:p>
        </p:txBody>
      </p:sp>
      <p:sp>
        <p:nvSpPr>
          <p:cNvPr id="11" name="Rectangle 10"/>
          <p:cNvSpPr/>
          <p:nvPr/>
        </p:nvSpPr>
        <p:spPr>
          <a:xfrm>
            <a:off x="7524328" y="5157192"/>
            <a:ext cx="1512168"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dirty="0" smtClean="0"/>
              <a:t>Planned Appointments</a:t>
            </a:r>
            <a:endParaRPr lang="en-ZA" dirty="0"/>
          </a:p>
        </p:txBody>
      </p:sp>
    </p:spTree>
    <p:extLst>
      <p:ext uri="{BB962C8B-B14F-4D97-AF65-F5344CB8AC3E}">
        <p14:creationId xmlns:p14="http://schemas.microsoft.com/office/powerpoint/2010/main" val="28579145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ICSM</a:t>
            </a:r>
            <a:endParaRPr lang="en-US" dirty="0"/>
          </a:p>
        </p:txBody>
      </p:sp>
      <p:sp>
        <p:nvSpPr>
          <p:cNvPr id="3" name="Content Placeholder 2"/>
          <p:cNvSpPr>
            <a:spLocks noGrp="1"/>
          </p:cNvSpPr>
          <p:nvPr>
            <p:ph idx="1"/>
          </p:nvPr>
        </p:nvSpPr>
        <p:spPr>
          <a:xfrm>
            <a:off x="457199" y="1417638"/>
            <a:ext cx="8374185" cy="4932362"/>
          </a:xfrm>
        </p:spPr>
        <p:txBody>
          <a:bodyPr/>
          <a:lstStyle/>
          <a:p>
            <a:r>
              <a:rPr lang="en-US" dirty="0" smtClean="0"/>
              <a:t>Separates point of entry for organizational purposes</a:t>
            </a:r>
          </a:p>
          <a:p>
            <a:r>
              <a:rPr lang="en-US" dirty="0" smtClean="0"/>
              <a:t>All services offered daily</a:t>
            </a:r>
          </a:p>
          <a:p>
            <a:r>
              <a:rPr lang="en-US" dirty="0" smtClean="0"/>
              <a:t>Integrated services to be provided at service point- Acute services for chronic patients, Family Planning </a:t>
            </a:r>
            <a:r>
              <a:rPr lang="en-US" dirty="0" err="1" smtClean="0"/>
              <a:t>etc</a:t>
            </a:r>
            <a:endParaRPr lang="en-US" dirty="0" smtClean="0"/>
          </a:p>
          <a:p>
            <a:r>
              <a:rPr lang="en-US" dirty="0" smtClean="0"/>
              <a:t>No cross referrals</a:t>
            </a:r>
          </a:p>
          <a:p>
            <a:r>
              <a:rPr lang="en-US" dirty="0" smtClean="0"/>
              <a:t>To treat the patient  holistically and </a:t>
            </a:r>
            <a:r>
              <a:rPr lang="en-US" b="1" dirty="0" smtClean="0"/>
              <a:t>not</a:t>
            </a:r>
            <a:r>
              <a:rPr lang="en-US" dirty="0" smtClean="0"/>
              <a:t> the disease</a:t>
            </a:r>
          </a:p>
          <a:p>
            <a:endParaRPr lang="en-US" dirty="0"/>
          </a:p>
        </p:txBody>
      </p:sp>
    </p:spTree>
    <p:extLst>
      <p:ext uri="{BB962C8B-B14F-4D97-AF65-F5344CB8AC3E}">
        <p14:creationId xmlns:p14="http://schemas.microsoft.com/office/powerpoint/2010/main" val="42655500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7"/>
          <p:cNvSpPr txBox="1"/>
          <p:nvPr/>
        </p:nvSpPr>
        <p:spPr>
          <a:xfrm>
            <a:off x="2148840" y="262890"/>
            <a:ext cx="4732020" cy="463982"/>
          </a:xfrm>
          <a:prstGeom prst="rect">
            <a:avLst/>
          </a:prstGeom>
          <a:ln/>
          <a:extLst>
            <a:ext uri="{C572A759-6A51-4108-AA02-DFA0A04FC94B}">
              <ma14:wrappingTextBoxFlag xmlns="" xmlns:ma14="http://schemas.microsoft.com/office/mac/drawingml/2011/main"/>
            </a:ext>
          </a:extLst>
        </p:spPr>
        <p:style>
          <a:lnRef idx="2">
            <a:schemeClr val="accent4">
              <a:shade val="50000"/>
            </a:schemeClr>
          </a:lnRef>
          <a:fillRef idx="1">
            <a:schemeClr val="accent4"/>
          </a:fillRef>
          <a:effectRef idx="0">
            <a:schemeClr val="accent4"/>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50000"/>
              </a:lnSpc>
              <a:spcBef>
                <a:spcPts val="0"/>
              </a:spcBef>
              <a:spcAft>
                <a:spcPts val="0"/>
              </a:spcAft>
            </a:pPr>
            <a:r>
              <a:rPr lang="en-GB" b="1" dirty="0">
                <a:effectLst/>
                <a:latin typeface="+mj-lt"/>
                <a:ea typeface="ＭＳ 明朝"/>
                <a:cs typeface="Times New Roman"/>
              </a:rPr>
              <a:t>INTEGRATED CLINICAL SERVICES </a:t>
            </a:r>
            <a:r>
              <a:rPr lang="en-GB" b="1" dirty="0" smtClean="0">
                <a:effectLst/>
                <a:latin typeface="+mj-lt"/>
                <a:ea typeface="ＭＳ 明朝"/>
                <a:cs typeface="Times New Roman"/>
              </a:rPr>
              <a:t>MODEL (ICSM))</a:t>
            </a:r>
            <a:endParaRPr lang="en-ZA" b="1" dirty="0">
              <a:effectLst/>
              <a:latin typeface="+mj-lt"/>
              <a:ea typeface="ＭＳ 明朝"/>
              <a:cs typeface="Times New Roman"/>
            </a:endParaRPr>
          </a:p>
        </p:txBody>
      </p:sp>
      <p:pic>
        <p:nvPicPr>
          <p:cNvPr id="4" name="Picture 3" descr="12.jpg"/>
          <p:cNvPicPr>
            <a:picLocks noChangeAspect="1"/>
          </p:cNvPicPr>
          <p:nvPr/>
        </p:nvPicPr>
        <p:blipFill rotWithShape="1">
          <a:blip r:embed="rId2"/>
          <a:srcRect t="25949"/>
          <a:stretch/>
        </p:blipFill>
        <p:spPr>
          <a:xfrm>
            <a:off x="525780" y="1541388"/>
            <a:ext cx="8286749" cy="5222959"/>
          </a:xfrm>
          <a:prstGeom prst="rect">
            <a:avLst/>
          </a:prstGeom>
        </p:spPr>
      </p:pic>
      <p:sp>
        <p:nvSpPr>
          <p:cNvPr id="5" name="Rectangle 4"/>
          <p:cNvSpPr/>
          <p:nvPr/>
        </p:nvSpPr>
        <p:spPr>
          <a:xfrm>
            <a:off x="4366260" y="948689"/>
            <a:ext cx="1680210" cy="44410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1050" dirty="0" smtClean="0"/>
              <a:t>Preventative Services</a:t>
            </a:r>
            <a:endParaRPr lang="en-ZA" sz="1050" dirty="0"/>
          </a:p>
        </p:txBody>
      </p:sp>
      <p:sp>
        <p:nvSpPr>
          <p:cNvPr id="6" name="Rectangle 5"/>
          <p:cNvSpPr/>
          <p:nvPr/>
        </p:nvSpPr>
        <p:spPr>
          <a:xfrm>
            <a:off x="2697480" y="937259"/>
            <a:ext cx="1360170" cy="44410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1050" dirty="0" smtClean="0"/>
              <a:t>Chronic Disease</a:t>
            </a:r>
          </a:p>
          <a:p>
            <a:pPr algn="ctr"/>
            <a:r>
              <a:rPr lang="en-ZA" sz="1050" dirty="0" smtClean="0"/>
              <a:t>(HIV and NCD)</a:t>
            </a:r>
            <a:endParaRPr lang="en-ZA" sz="1050" dirty="0"/>
          </a:p>
        </p:txBody>
      </p:sp>
      <p:sp>
        <p:nvSpPr>
          <p:cNvPr id="7" name="Rectangle 6"/>
          <p:cNvSpPr/>
          <p:nvPr/>
        </p:nvSpPr>
        <p:spPr>
          <a:xfrm>
            <a:off x="851535" y="948689"/>
            <a:ext cx="1703070" cy="44410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1050" dirty="0" smtClean="0"/>
              <a:t>Acute Curative Services</a:t>
            </a:r>
          </a:p>
          <a:p>
            <a:pPr algn="ctr"/>
            <a:r>
              <a:rPr lang="en-ZA" sz="1050" dirty="0" smtClean="0"/>
              <a:t>Adult and Children</a:t>
            </a:r>
            <a:endParaRPr lang="en-ZA" sz="1050" dirty="0"/>
          </a:p>
        </p:txBody>
      </p:sp>
      <p:sp>
        <p:nvSpPr>
          <p:cNvPr id="8" name="Rectangle 7"/>
          <p:cNvSpPr/>
          <p:nvPr/>
        </p:nvSpPr>
        <p:spPr>
          <a:xfrm>
            <a:off x="6457950" y="937260"/>
            <a:ext cx="1748790" cy="44410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1050" dirty="0" smtClean="0"/>
              <a:t>Health Support Services</a:t>
            </a:r>
            <a:endParaRPr lang="en-ZA" sz="1050" dirty="0"/>
          </a:p>
        </p:txBody>
      </p:sp>
      <p:sp>
        <p:nvSpPr>
          <p:cNvPr id="11" name="Rectangle 10"/>
          <p:cNvSpPr/>
          <p:nvPr/>
        </p:nvSpPr>
        <p:spPr>
          <a:xfrm>
            <a:off x="2251710" y="6595110"/>
            <a:ext cx="5303520" cy="262890"/>
          </a:xfrm>
          <a:prstGeom prst="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ZA" dirty="0" smtClean="0"/>
              <a:t>Optimal Clinical Outcomes</a:t>
            </a:r>
            <a:endParaRPr lang="en-ZA" dirty="0"/>
          </a:p>
        </p:txBody>
      </p:sp>
    </p:spTree>
    <p:extLst>
      <p:ext uri="{BB962C8B-B14F-4D97-AF65-F5344CB8AC3E}">
        <p14:creationId xmlns:p14="http://schemas.microsoft.com/office/powerpoint/2010/main" val="39391479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ight Arrow 20"/>
          <p:cNvSpPr/>
          <p:nvPr/>
        </p:nvSpPr>
        <p:spPr>
          <a:xfrm rot="4003962">
            <a:off x="6600921" y="2843279"/>
            <a:ext cx="475746" cy="417188"/>
          </a:xfrm>
          <a:prstGeom prst="rightArrow">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sp>
        <p:nvSpPr>
          <p:cNvPr id="17" name="Right Arrow 16"/>
          <p:cNvSpPr/>
          <p:nvPr/>
        </p:nvSpPr>
        <p:spPr>
          <a:xfrm rot="6277425">
            <a:off x="1693433" y="2826966"/>
            <a:ext cx="496929" cy="419113"/>
          </a:xfrm>
          <a:prstGeom prst="rightArrow">
            <a:avLst>
              <a:gd name="adj1" fmla="val 50000"/>
              <a:gd name="adj2" fmla="val 56038"/>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sp>
        <p:nvSpPr>
          <p:cNvPr id="19" name="Right Arrow 18"/>
          <p:cNvSpPr/>
          <p:nvPr/>
        </p:nvSpPr>
        <p:spPr>
          <a:xfrm rot="4003962">
            <a:off x="3019521" y="2835532"/>
            <a:ext cx="475746" cy="417188"/>
          </a:xfrm>
          <a:prstGeom prst="rightArrow">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sp>
        <p:nvSpPr>
          <p:cNvPr id="4" name="Rectangle 3"/>
          <p:cNvSpPr/>
          <p:nvPr/>
        </p:nvSpPr>
        <p:spPr>
          <a:xfrm>
            <a:off x="0" y="0"/>
            <a:ext cx="9144000" cy="67547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sz="3100" b="1" spc="-130" dirty="0" smtClean="0">
                <a:solidFill>
                  <a:srgbClr val="666699"/>
                </a:solidFill>
              </a:rPr>
              <a:t>Integrated Clinical Services Management</a:t>
            </a:r>
          </a:p>
        </p:txBody>
      </p:sp>
      <p:sp>
        <p:nvSpPr>
          <p:cNvPr id="5" name="Rectangle 4"/>
          <p:cNvSpPr/>
          <p:nvPr/>
        </p:nvSpPr>
        <p:spPr>
          <a:xfrm>
            <a:off x="152401" y="1524000"/>
            <a:ext cx="3422032" cy="609600"/>
          </a:xfrm>
          <a:prstGeom prst="rect">
            <a:avLst/>
          </a:prstGeom>
          <a:solidFill>
            <a:schemeClr val="accent3"/>
          </a:solidFill>
          <a:ln>
            <a:noFill/>
          </a:ln>
          <a:effectLst>
            <a:innerShdw blurRad="63500" dist="50800" dir="13500000">
              <a:srgbClr val="000000">
                <a:alpha val="50000"/>
              </a:srgbClr>
            </a:inn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sz="2000" dirty="0" smtClean="0">
                <a:solidFill>
                  <a:prstClr val="white"/>
                </a:solidFill>
              </a:rPr>
              <a:t>Facility</a:t>
            </a:r>
            <a:endParaRPr lang="en-US" sz="2000" dirty="0">
              <a:solidFill>
                <a:prstClr val="white"/>
              </a:solidFill>
            </a:endParaRPr>
          </a:p>
        </p:txBody>
      </p:sp>
      <p:sp>
        <p:nvSpPr>
          <p:cNvPr id="6" name="Content Placeholder 6"/>
          <p:cNvSpPr>
            <a:spLocks noGrp="1"/>
          </p:cNvSpPr>
          <p:nvPr>
            <p:ph idx="1"/>
          </p:nvPr>
        </p:nvSpPr>
        <p:spPr>
          <a:xfrm>
            <a:off x="4896107" y="1524000"/>
            <a:ext cx="3407492" cy="609600"/>
          </a:xfrm>
          <a:prstGeom prst="rect">
            <a:avLst/>
          </a:prstGeom>
          <a:solidFill>
            <a:schemeClr val="accent3"/>
          </a:solidFill>
          <a:ln>
            <a:noFill/>
          </a:ln>
          <a:effectLst>
            <a:innerShdw blurRad="63500" dist="50800" dir="13500000">
              <a:srgbClr val="000000">
                <a:alpha val="50000"/>
              </a:srgbClr>
            </a:innerShdw>
          </a:effectLst>
        </p:spPr>
        <p:style>
          <a:lnRef idx="1">
            <a:schemeClr val="accent1"/>
          </a:lnRef>
          <a:fillRef idx="3">
            <a:schemeClr val="accent1"/>
          </a:fillRef>
          <a:effectRef idx="2">
            <a:schemeClr val="accent1"/>
          </a:effectRef>
          <a:fontRef idx="minor">
            <a:schemeClr val="lt1"/>
          </a:fontRef>
        </p:style>
        <p:txBody>
          <a:bodyPr rtlCol="0" anchor="ctr">
            <a:normAutofit/>
          </a:bodyPr>
          <a:lstStyle/>
          <a:p>
            <a:pPr marL="0" indent="0" algn="ctr">
              <a:buNone/>
            </a:pPr>
            <a:r>
              <a:rPr lang="en-US" sz="2000" dirty="0" smtClean="0"/>
              <a:t>Community</a:t>
            </a:r>
            <a:endParaRPr lang="en-US" sz="2000" dirty="0"/>
          </a:p>
        </p:txBody>
      </p:sp>
      <p:sp>
        <p:nvSpPr>
          <p:cNvPr id="7" name="Rectangle 6"/>
          <p:cNvSpPr/>
          <p:nvPr/>
        </p:nvSpPr>
        <p:spPr>
          <a:xfrm>
            <a:off x="2514601" y="838200"/>
            <a:ext cx="3962400" cy="541560"/>
          </a:xfrm>
          <a:prstGeom prst="rect">
            <a:avLst/>
          </a:prstGeom>
          <a:solidFill>
            <a:srgbClr val="2780A0"/>
          </a:solidFill>
          <a:ln>
            <a:noFill/>
          </a:ln>
          <a:effectLst>
            <a:innerShdw blurRad="63500" dist="50800" dir="13500000">
              <a:srgbClr val="000000">
                <a:alpha val="50000"/>
              </a:srgbClr>
            </a:inn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sz="2200" dirty="0" smtClean="0">
                <a:solidFill>
                  <a:prstClr val="white"/>
                </a:solidFill>
              </a:rPr>
              <a:t>Optimal Clinical Outcomes</a:t>
            </a:r>
          </a:p>
        </p:txBody>
      </p:sp>
      <p:sp>
        <p:nvSpPr>
          <p:cNvPr id="8" name="Rectangle 7"/>
          <p:cNvSpPr/>
          <p:nvPr/>
        </p:nvSpPr>
        <p:spPr>
          <a:xfrm>
            <a:off x="1219201" y="2286000"/>
            <a:ext cx="2950718" cy="584643"/>
          </a:xfrm>
          <a:prstGeom prst="rect">
            <a:avLst/>
          </a:prstGeom>
          <a:solidFill>
            <a:schemeClr val="accent6"/>
          </a:solidFill>
          <a:ln>
            <a:noFill/>
          </a:ln>
          <a:effectLst>
            <a:innerShdw blurRad="63500" dist="50800" dir="13500000">
              <a:srgbClr val="000000">
                <a:alpha val="50000"/>
              </a:srgbClr>
            </a:inn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dirty="0" smtClean="0">
                <a:solidFill>
                  <a:prstClr val="white"/>
                </a:solidFill>
              </a:rPr>
              <a:t>Operational Efficiency</a:t>
            </a:r>
          </a:p>
        </p:txBody>
      </p:sp>
      <p:sp>
        <p:nvSpPr>
          <p:cNvPr id="9" name="Rectangle 8"/>
          <p:cNvSpPr/>
          <p:nvPr/>
        </p:nvSpPr>
        <p:spPr>
          <a:xfrm>
            <a:off x="5160134" y="2286001"/>
            <a:ext cx="3069467" cy="584644"/>
          </a:xfrm>
          <a:prstGeom prst="rect">
            <a:avLst/>
          </a:prstGeom>
          <a:solidFill>
            <a:schemeClr val="accent6"/>
          </a:solidFill>
          <a:ln>
            <a:noFill/>
          </a:ln>
          <a:effectLst>
            <a:innerShdw blurRad="63500" dist="50800" dir="13500000">
              <a:srgbClr val="000000">
                <a:alpha val="50000"/>
              </a:srgbClr>
            </a:inn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dirty="0" smtClean="0">
                <a:solidFill>
                  <a:prstClr val="white"/>
                </a:solidFill>
              </a:rPr>
              <a:t>Individual Responsibility</a:t>
            </a:r>
            <a:endParaRPr lang="en-US" dirty="0">
              <a:solidFill>
                <a:prstClr val="white"/>
              </a:solidFill>
            </a:endParaRPr>
          </a:p>
        </p:txBody>
      </p:sp>
      <p:sp>
        <p:nvSpPr>
          <p:cNvPr id="10" name="Rectangle 9"/>
          <p:cNvSpPr/>
          <p:nvPr/>
        </p:nvSpPr>
        <p:spPr>
          <a:xfrm>
            <a:off x="152400" y="3287528"/>
            <a:ext cx="2334713" cy="581700"/>
          </a:xfrm>
          <a:prstGeom prst="rect">
            <a:avLst/>
          </a:prstGeom>
          <a:solidFill>
            <a:srgbClr val="800040"/>
          </a:solidFill>
          <a:ln>
            <a:noFill/>
          </a:ln>
          <a:effectLst>
            <a:innerShdw blurRad="63500" dist="50800" dir="13500000">
              <a:srgbClr val="000000">
                <a:alpha val="50000"/>
              </a:srgbClr>
            </a:inn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sz="1600" dirty="0" smtClean="0">
                <a:solidFill>
                  <a:prstClr val="white"/>
                </a:solidFill>
              </a:rPr>
              <a:t>Re-</a:t>
            </a:r>
            <a:r>
              <a:rPr lang="en-US" sz="1600" dirty="0" err="1" smtClean="0">
                <a:solidFill>
                  <a:prstClr val="white"/>
                </a:solidFill>
              </a:rPr>
              <a:t>organisation</a:t>
            </a:r>
            <a:endParaRPr lang="en-US" sz="1600" dirty="0">
              <a:solidFill>
                <a:prstClr val="white"/>
              </a:solidFill>
            </a:endParaRPr>
          </a:p>
        </p:txBody>
      </p:sp>
      <p:sp>
        <p:nvSpPr>
          <p:cNvPr id="11" name="Rectangle 10"/>
          <p:cNvSpPr/>
          <p:nvPr/>
        </p:nvSpPr>
        <p:spPr>
          <a:xfrm>
            <a:off x="3034832" y="3288591"/>
            <a:ext cx="2195724" cy="581700"/>
          </a:xfrm>
          <a:prstGeom prst="rect">
            <a:avLst/>
          </a:prstGeom>
          <a:solidFill>
            <a:schemeClr val="accent4"/>
          </a:solidFill>
          <a:ln>
            <a:noFill/>
          </a:ln>
          <a:effectLst>
            <a:innerShdw blurRad="63500" dist="50800" dir="13500000">
              <a:srgbClr val="000000">
                <a:alpha val="50000"/>
              </a:srgbClr>
            </a:inn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sz="1600" dirty="0" smtClean="0">
                <a:solidFill>
                  <a:prstClr val="white"/>
                </a:solidFill>
              </a:rPr>
              <a:t>Clinical Management</a:t>
            </a:r>
            <a:endParaRPr lang="en-US" sz="1600" dirty="0">
              <a:solidFill>
                <a:prstClr val="white"/>
              </a:solidFill>
            </a:endParaRPr>
          </a:p>
        </p:txBody>
      </p:sp>
      <p:sp>
        <p:nvSpPr>
          <p:cNvPr id="12" name="Rectangle 11"/>
          <p:cNvSpPr/>
          <p:nvPr/>
        </p:nvSpPr>
        <p:spPr>
          <a:xfrm>
            <a:off x="5899451" y="3287528"/>
            <a:ext cx="2404148" cy="581700"/>
          </a:xfrm>
          <a:prstGeom prst="rect">
            <a:avLst/>
          </a:prstGeom>
          <a:solidFill>
            <a:srgbClr val="2780A0"/>
          </a:solidFill>
          <a:ln>
            <a:noFill/>
          </a:ln>
          <a:effectLst>
            <a:innerShdw blurRad="63500" dist="50800" dir="13500000">
              <a:srgbClr val="000000">
                <a:alpha val="50000"/>
              </a:srgbClr>
            </a:inn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r>
              <a:rPr lang="en-US" sz="1600" dirty="0" smtClean="0">
                <a:solidFill>
                  <a:prstClr val="white"/>
                </a:solidFill>
              </a:rPr>
              <a:t>Assisted Self Management</a:t>
            </a:r>
            <a:endParaRPr lang="en-US" sz="1600" dirty="0">
              <a:solidFill>
                <a:prstClr val="white"/>
              </a:solidFill>
            </a:endParaRPr>
          </a:p>
        </p:txBody>
      </p:sp>
      <p:sp>
        <p:nvSpPr>
          <p:cNvPr id="13" name="Rectangle 12"/>
          <p:cNvSpPr/>
          <p:nvPr/>
        </p:nvSpPr>
        <p:spPr>
          <a:xfrm>
            <a:off x="152401" y="3962401"/>
            <a:ext cx="2334713" cy="2712318"/>
          </a:xfrm>
          <a:prstGeom prst="rect">
            <a:avLst/>
          </a:prstGeom>
          <a:solidFill>
            <a:srgbClr val="800040">
              <a:alpha val="32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285750" indent="-285750" defTabSz="457200">
              <a:buFont typeface="Arial"/>
              <a:buChar char="•"/>
            </a:pPr>
            <a:r>
              <a:rPr lang="en-US" sz="1600" dirty="0" smtClean="0">
                <a:solidFill>
                  <a:schemeClr val="tx1"/>
                </a:solidFill>
              </a:rPr>
              <a:t>“Lean” patient </a:t>
            </a:r>
            <a:r>
              <a:rPr lang="en-US" sz="1600" dirty="0">
                <a:solidFill>
                  <a:schemeClr val="tx1"/>
                </a:solidFill>
              </a:rPr>
              <a:t>f</a:t>
            </a:r>
            <a:r>
              <a:rPr lang="en-US" sz="1600" dirty="0" smtClean="0">
                <a:solidFill>
                  <a:schemeClr val="tx1"/>
                </a:solidFill>
              </a:rPr>
              <a:t>low</a:t>
            </a:r>
          </a:p>
          <a:p>
            <a:pPr marL="285750" indent="-285750" defTabSz="457200">
              <a:buFont typeface="Arial"/>
              <a:buChar char="•"/>
            </a:pPr>
            <a:r>
              <a:rPr lang="en-US" sz="1600" dirty="0" smtClean="0">
                <a:solidFill>
                  <a:schemeClr val="tx1"/>
                </a:solidFill>
              </a:rPr>
              <a:t>Appointment scheduling</a:t>
            </a:r>
          </a:p>
          <a:p>
            <a:pPr marL="285750" indent="-285750" defTabSz="457200">
              <a:buFont typeface="Arial"/>
              <a:buChar char="•"/>
            </a:pPr>
            <a:r>
              <a:rPr lang="en-US" sz="1600" dirty="0" smtClean="0">
                <a:solidFill>
                  <a:schemeClr val="tx1"/>
                </a:solidFill>
              </a:rPr>
              <a:t>Staff allocation</a:t>
            </a:r>
          </a:p>
          <a:p>
            <a:pPr marL="285750" indent="-285750" defTabSz="457200">
              <a:buFont typeface="Arial"/>
              <a:buChar char="•"/>
            </a:pPr>
            <a:r>
              <a:rPr lang="en-US" sz="1600" dirty="0" smtClean="0">
                <a:solidFill>
                  <a:schemeClr val="tx1"/>
                </a:solidFill>
              </a:rPr>
              <a:t>Integration of records &amp; filing systems</a:t>
            </a:r>
          </a:p>
          <a:p>
            <a:pPr marL="285750" indent="-285750" defTabSz="457200">
              <a:buFont typeface="Arial"/>
              <a:buChar char="•"/>
            </a:pPr>
            <a:r>
              <a:rPr lang="en-US" sz="1600" dirty="0" smtClean="0">
                <a:solidFill>
                  <a:schemeClr val="tx1"/>
                </a:solidFill>
              </a:rPr>
              <a:t>Pre-dispensed meds/CCMDD</a:t>
            </a:r>
          </a:p>
          <a:p>
            <a:pPr algn="ctr" defTabSz="457200"/>
            <a:endParaRPr lang="en-US" sz="1600" dirty="0">
              <a:solidFill>
                <a:schemeClr val="tx1"/>
              </a:solidFill>
            </a:endParaRPr>
          </a:p>
        </p:txBody>
      </p:sp>
      <p:sp>
        <p:nvSpPr>
          <p:cNvPr id="14" name="Rectangle 13"/>
          <p:cNvSpPr/>
          <p:nvPr/>
        </p:nvSpPr>
        <p:spPr>
          <a:xfrm>
            <a:off x="3034832" y="3962400"/>
            <a:ext cx="2195724" cy="2712317"/>
          </a:xfrm>
          <a:prstGeom prst="rect">
            <a:avLst/>
          </a:prstGeom>
          <a:solidFill>
            <a:srgbClr val="999966">
              <a:alpha val="46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285750" indent="-285750" defTabSz="457200">
              <a:buFont typeface="Arial"/>
              <a:buChar char="•"/>
            </a:pPr>
            <a:r>
              <a:rPr lang="en-US" sz="1600" dirty="0" smtClean="0">
                <a:solidFill>
                  <a:schemeClr val="tx1"/>
                </a:solidFill>
              </a:rPr>
              <a:t>Clinical Algorithms</a:t>
            </a:r>
          </a:p>
          <a:p>
            <a:pPr marL="285750" indent="-285750" defTabSz="457200">
              <a:buFont typeface="Arial"/>
              <a:buChar char="•"/>
            </a:pPr>
            <a:r>
              <a:rPr lang="en-US" sz="1600" dirty="0" smtClean="0">
                <a:solidFill>
                  <a:schemeClr val="tx1"/>
                </a:solidFill>
              </a:rPr>
              <a:t>Health Promotion Compendium</a:t>
            </a:r>
          </a:p>
          <a:p>
            <a:pPr marL="285750" indent="-285750" defTabSz="457200">
              <a:buFont typeface="Arial"/>
              <a:buChar char="•"/>
            </a:pPr>
            <a:r>
              <a:rPr lang="en-US" sz="1600" dirty="0" smtClean="0">
                <a:solidFill>
                  <a:schemeClr val="tx1"/>
                </a:solidFill>
              </a:rPr>
              <a:t>Integrated Patient Record</a:t>
            </a:r>
          </a:p>
          <a:p>
            <a:pPr marL="285750" indent="-285750" defTabSz="457200">
              <a:buFont typeface="Arial"/>
              <a:buChar char="•"/>
            </a:pPr>
            <a:r>
              <a:rPr lang="en-US" sz="1600" dirty="0" smtClean="0">
                <a:solidFill>
                  <a:schemeClr val="tx1"/>
                </a:solidFill>
              </a:rPr>
              <a:t>DCST/mentoring </a:t>
            </a:r>
          </a:p>
          <a:p>
            <a:pPr marL="285750" indent="-285750" defTabSz="457200">
              <a:buFont typeface="Arial"/>
              <a:buChar char="•"/>
            </a:pPr>
            <a:r>
              <a:rPr lang="en-US" sz="1600" dirty="0" smtClean="0">
                <a:solidFill>
                  <a:schemeClr val="tx1"/>
                </a:solidFill>
              </a:rPr>
              <a:t>Supervision-clinical audits </a:t>
            </a:r>
          </a:p>
          <a:p>
            <a:pPr defTabSz="457200"/>
            <a:endParaRPr lang="en-US" sz="1600" dirty="0" smtClean="0">
              <a:solidFill>
                <a:schemeClr val="tx1"/>
              </a:solidFill>
            </a:endParaRPr>
          </a:p>
          <a:p>
            <a:pPr algn="ctr" defTabSz="457200"/>
            <a:endParaRPr lang="en-US" sz="1600" dirty="0">
              <a:solidFill>
                <a:schemeClr val="tx1"/>
              </a:solidFill>
            </a:endParaRPr>
          </a:p>
        </p:txBody>
      </p:sp>
      <p:sp>
        <p:nvSpPr>
          <p:cNvPr id="15" name="Rectangle 14"/>
          <p:cNvSpPr/>
          <p:nvPr/>
        </p:nvSpPr>
        <p:spPr>
          <a:xfrm>
            <a:off x="5899451" y="3962400"/>
            <a:ext cx="2404148" cy="2712317"/>
          </a:xfrm>
          <a:prstGeom prst="rect">
            <a:avLst/>
          </a:prstGeom>
          <a:solidFill>
            <a:srgbClr val="2780A0">
              <a:alpha val="5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285750" indent="-285750" defTabSz="457200">
              <a:buFont typeface="Arial"/>
              <a:buChar char="•"/>
            </a:pPr>
            <a:r>
              <a:rPr lang="en-US" sz="1600" dirty="0" smtClean="0">
                <a:solidFill>
                  <a:schemeClr val="tx1"/>
                </a:solidFill>
              </a:rPr>
              <a:t>Ward Based Outreach Team</a:t>
            </a:r>
          </a:p>
          <a:p>
            <a:pPr marL="285750" indent="-285750" defTabSz="457200">
              <a:buFont typeface="Arial"/>
              <a:buChar char="•"/>
            </a:pPr>
            <a:r>
              <a:rPr lang="en-US" sz="1600" dirty="0" smtClean="0">
                <a:solidFill>
                  <a:schemeClr val="tx1"/>
                </a:solidFill>
              </a:rPr>
              <a:t>School  health team</a:t>
            </a:r>
          </a:p>
          <a:p>
            <a:pPr marL="285750" indent="-285750" defTabSz="457200">
              <a:buFont typeface="Arial"/>
              <a:buChar char="•"/>
            </a:pPr>
            <a:r>
              <a:rPr lang="en-US" sz="1600" dirty="0" smtClean="0">
                <a:solidFill>
                  <a:schemeClr val="tx1"/>
                </a:solidFill>
              </a:rPr>
              <a:t>High Risk Screening</a:t>
            </a:r>
          </a:p>
          <a:p>
            <a:pPr marL="285750" indent="-285750" defTabSz="457200">
              <a:buFont typeface="Arial"/>
              <a:buChar char="•"/>
            </a:pPr>
            <a:r>
              <a:rPr lang="en-US" sz="1600" dirty="0" smtClean="0">
                <a:solidFill>
                  <a:schemeClr val="tx1"/>
                </a:solidFill>
              </a:rPr>
              <a:t>Population Health Promotion</a:t>
            </a:r>
          </a:p>
          <a:p>
            <a:pPr marL="285750" indent="-285750" defTabSz="457200">
              <a:buFont typeface="Arial"/>
              <a:buChar char="•"/>
            </a:pPr>
            <a:r>
              <a:rPr lang="en-US" sz="1600" dirty="0" smtClean="0">
                <a:solidFill>
                  <a:schemeClr val="tx1"/>
                </a:solidFill>
              </a:rPr>
              <a:t>Meds Courier (CCMDD) </a:t>
            </a:r>
            <a:r>
              <a:rPr lang="en-US" sz="1600" i="1" dirty="0" smtClean="0">
                <a:solidFill>
                  <a:schemeClr val="tx1"/>
                </a:solidFill>
              </a:rPr>
              <a:t>?in future</a:t>
            </a:r>
          </a:p>
          <a:p>
            <a:pPr marL="285750" indent="-285750" defTabSz="457200">
              <a:buFont typeface="Arial"/>
              <a:buChar char="•"/>
            </a:pPr>
            <a:r>
              <a:rPr lang="en-US" sz="1600" dirty="0" smtClean="0">
                <a:solidFill>
                  <a:schemeClr val="tx1"/>
                </a:solidFill>
              </a:rPr>
              <a:t>Support Groups</a:t>
            </a:r>
          </a:p>
          <a:p>
            <a:pPr marL="285750" indent="-285750" defTabSz="457200">
              <a:buFont typeface="Arial"/>
              <a:buChar char="•"/>
            </a:pPr>
            <a:r>
              <a:rPr lang="en-US" sz="1600" dirty="0" smtClean="0">
                <a:solidFill>
                  <a:schemeClr val="tx1"/>
                </a:solidFill>
              </a:rPr>
              <a:t>Adherence support</a:t>
            </a:r>
            <a:endParaRPr lang="en-US" sz="1600" dirty="0">
              <a:solidFill>
                <a:schemeClr val="tx1"/>
              </a:solidFill>
            </a:endParaRPr>
          </a:p>
        </p:txBody>
      </p:sp>
      <p:sp>
        <p:nvSpPr>
          <p:cNvPr id="16" name="Left-Right Arrow 15"/>
          <p:cNvSpPr/>
          <p:nvPr/>
        </p:nvSpPr>
        <p:spPr>
          <a:xfrm>
            <a:off x="3581401" y="1600200"/>
            <a:ext cx="1295400" cy="457200"/>
          </a:xfrm>
          <a:prstGeom prst="leftRightArrow">
            <a:avLst/>
          </a:prstGeom>
          <a:solidFill>
            <a:srgbClr val="BFBF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spTree>
    <p:extLst>
      <p:ext uri="{BB962C8B-B14F-4D97-AF65-F5344CB8AC3E}">
        <p14:creationId xmlns:p14="http://schemas.microsoft.com/office/powerpoint/2010/main" val="21497033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Organised system</a:t>
            </a:r>
            <a:endParaRPr lang="en-ZA" dirty="0"/>
          </a:p>
        </p:txBody>
      </p:sp>
      <p:pic>
        <p:nvPicPr>
          <p:cNvPr id="2050" name="Picture 2" descr="http://www.thesundayindian.com/userfiles/Supermarke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143000"/>
            <a:ext cx="4343400" cy="320220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haldolongwidget.files.wordpress.com/2010/04/supermarke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2164" y="1219200"/>
            <a:ext cx="3962400" cy="343138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media.npr.org/assets/img/2011/07/22/supermarket-meat-fe593851cde43c209cc5053279a555dcd00a57d0-s6-c3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291" y="4626789"/>
            <a:ext cx="3913910" cy="1850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28925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Lean Principles</a:t>
            </a:r>
            <a:endParaRPr lang="en-ZA" dirty="0"/>
          </a:p>
        </p:txBody>
      </p:sp>
      <p:graphicFrame>
        <p:nvGraphicFramePr>
          <p:cNvPr id="3" name="Table 2"/>
          <p:cNvGraphicFramePr>
            <a:graphicFrameLocks noGrp="1"/>
          </p:cNvGraphicFramePr>
          <p:nvPr>
            <p:extLst>
              <p:ext uri="{D42A27DB-BD31-4B8C-83A1-F6EECF244321}">
                <p14:modId xmlns:p14="http://schemas.microsoft.com/office/powerpoint/2010/main" val="1813383528"/>
              </p:ext>
            </p:extLst>
          </p:nvPr>
        </p:nvGraphicFramePr>
        <p:xfrm>
          <a:off x="381000" y="1219200"/>
          <a:ext cx="7924800" cy="5515545"/>
        </p:xfrm>
        <a:graphic>
          <a:graphicData uri="http://schemas.openxmlformats.org/drawingml/2006/table">
            <a:tbl>
              <a:tblPr firstRow="1" firstCol="1" bandRow="1">
                <a:tableStyleId>{5C22544A-7EE6-4342-B048-85BDC9FD1C3A}</a:tableStyleId>
              </a:tblPr>
              <a:tblGrid>
                <a:gridCol w="3962400"/>
                <a:gridCol w="3962400"/>
              </a:tblGrid>
              <a:tr h="1741365">
                <a:tc>
                  <a:txBody>
                    <a:bodyPr/>
                    <a:lstStyle/>
                    <a:p>
                      <a:pPr marL="0" marR="0">
                        <a:lnSpc>
                          <a:spcPct val="150000"/>
                        </a:lnSpc>
                        <a:spcBef>
                          <a:spcPts val="0"/>
                        </a:spcBef>
                        <a:spcAft>
                          <a:spcPts val="0"/>
                        </a:spcAft>
                      </a:pPr>
                      <a:r>
                        <a:rPr lang="en-ZA" sz="2000" dirty="0">
                          <a:effectLst/>
                        </a:rPr>
                        <a:t>Sorting</a:t>
                      </a:r>
                      <a:endParaRPr lang="en-ZA" sz="1800" dirty="0">
                        <a:effectLst/>
                        <a:latin typeface="Calibri"/>
                        <a:ea typeface="Calibri"/>
                        <a:cs typeface="Times New Roman"/>
                      </a:endParaRPr>
                    </a:p>
                  </a:txBody>
                  <a:tcPr marL="68580" marR="68580" marT="0" marB="0"/>
                </a:tc>
                <a:tc>
                  <a:txBody>
                    <a:bodyPr/>
                    <a:lstStyle/>
                    <a:p>
                      <a:pPr marL="0" marR="0">
                        <a:lnSpc>
                          <a:spcPct val="150000"/>
                        </a:lnSpc>
                        <a:spcBef>
                          <a:spcPts val="0"/>
                        </a:spcBef>
                        <a:spcAft>
                          <a:spcPts val="0"/>
                        </a:spcAft>
                      </a:pPr>
                      <a:r>
                        <a:rPr lang="en-ZA" sz="2000">
                          <a:effectLst/>
                        </a:rPr>
                        <a:t>Remove unnecessary items from consulting rooms and any unused items from the workspace</a:t>
                      </a:r>
                      <a:endParaRPr lang="en-ZA" sz="1800">
                        <a:effectLst/>
                        <a:latin typeface="Calibri"/>
                        <a:ea typeface="Calibri"/>
                        <a:cs typeface="Times New Roman"/>
                      </a:endParaRPr>
                    </a:p>
                  </a:txBody>
                  <a:tcPr marL="68580" marR="68580" marT="0" marB="0"/>
                </a:tc>
              </a:tr>
              <a:tr h="1665165">
                <a:tc>
                  <a:txBody>
                    <a:bodyPr/>
                    <a:lstStyle/>
                    <a:p>
                      <a:pPr marL="0" marR="0">
                        <a:lnSpc>
                          <a:spcPct val="150000"/>
                        </a:lnSpc>
                        <a:spcBef>
                          <a:spcPts val="0"/>
                        </a:spcBef>
                        <a:spcAft>
                          <a:spcPts val="0"/>
                        </a:spcAft>
                      </a:pPr>
                      <a:r>
                        <a:rPr lang="en-ZA" sz="2000" dirty="0">
                          <a:effectLst/>
                        </a:rPr>
                        <a:t>Set-in order / Straighten</a:t>
                      </a:r>
                      <a:endParaRPr lang="en-ZA" sz="1800" dirty="0">
                        <a:effectLst/>
                        <a:latin typeface="Calibri"/>
                        <a:ea typeface="Calibri"/>
                        <a:cs typeface="Times New Roman"/>
                      </a:endParaRPr>
                    </a:p>
                  </a:txBody>
                  <a:tcPr marL="68580" marR="68580" marT="0" marB="0"/>
                </a:tc>
                <a:tc>
                  <a:txBody>
                    <a:bodyPr/>
                    <a:lstStyle/>
                    <a:p>
                      <a:pPr marL="0" marR="0">
                        <a:lnSpc>
                          <a:spcPct val="150000"/>
                        </a:lnSpc>
                        <a:spcBef>
                          <a:spcPts val="0"/>
                        </a:spcBef>
                        <a:spcAft>
                          <a:spcPts val="0"/>
                        </a:spcAft>
                      </a:pPr>
                      <a:r>
                        <a:rPr lang="en-ZA" sz="2000" dirty="0">
                          <a:effectLst/>
                        </a:rPr>
                        <a:t>Organise the process flow and ensure all the necessary items are in the correct place for easy access and efficient service provision </a:t>
                      </a:r>
                      <a:endParaRPr lang="en-ZA" sz="1800" dirty="0">
                        <a:effectLst/>
                        <a:latin typeface="Calibri"/>
                        <a:ea typeface="Calibri"/>
                        <a:cs typeface="Times New Roman"/>
                      </a:endParaRPr>
                    </a:p>
                  </a:txBody>
                  <a:tcPr marL="68580" marR="68580" marT="0" marB="0"/>
                </a:tc>
              </a:tr>
              <a:tr h="515490">
                <a:tc>
                  <a:txBody>
                    <a:bodyPr/>
                    <a:lstStyle/>
                    <a:p>
                      <a:pPr marL="0" marR="0">
                        <a:lnSpc>
                          <a:spcPct val="150000"/>
                        </a:lnSpc>
                        <a:spcBef>
                          <a:spcPts val="0"/>
                        </a:spcBef>
                        <a:spcAft>
                          <a:spcPts val="0"/>
                        </a:spcAft>
                      </a:pPr>
                      <a:r>
                        <a:rPr lang="en-ZA" sz="2000">
                          <a:effectLst/>
                        </a:rPr>
                        <a:t>Shine</a:t>
                      </a:r>
                      <a:endParaRPr lang="en-ZA" sz="1800">
                        <a:effectLst/>
                        <a:latin typeface="Calibri"/>
                        <a:ea typeface="Calibri"/>
                        <a:cs typeface="Times New Roman"/>
                      </a:endParaRPr>
                    </a:p>
                  </a:txBody>
                  <a:tcPr marL="68580" marR="68580" marT="0" marB="0"/>
                </a:tc>
                <a:tc>
                  <a:txBody>
                    <a:bodyPr/>
                    <a:lstStyle/>
                    <a:p>
                      <a:pPr marL="0" marR="0">
                        <a:lnSpc>
                          <a:spcPct val="150000"/>
                        </a:lnSpc>
                        <a:spcBef>
                          <a:spcPts val="0"/>
                        </a:spcBef>
                        <a:spcAft>
                          <a:spcPts val="0"/>
                        </a:spcAft>
                      </a:pPr>
                      <a:r>
                        <a:rPr lang="en-ZA" sz="2000" dirty="0">
                          <a:effectLst/>
                        </a:rPr>
                        <a:t>Maintain a clean environment</a:t>
                      </a:r>
                      <a:endParaRPr lang="en-ZA" sz="1800" dirty="0">
                        <a:effectLst/>
                        <a:latin typeface="Calibri"/>
                        <a:ea typeface="Calibri"/>
                        <a:cs typeface="Times New Roman"/>
                      </a:endParaRPr>
                    </a:p>
                  </a:txBody>
                  <a:tcPr marL="68580" marR="68580" marT="0" marB="0"/>
                </a:tc>
              </a:tr>
              <a:tr h="515490">
                <a:tc>
                  <a:txBody>
                    <a:bodyPr/>
                    <a:lstStyle/>
                    <a:p>
                      <a:pPr marL="0" marR="0">
                        <a:lnSpc>
                          <a:spcPct val="150000"/>
                        </a:lnSpc>
                        <a:spcBef>
                          <a:spcPts val="0"/>
                        </a:spcBef>
                        <a:spcAft>
                          <a:spcPts val="0"/>
                        </a:spcAft>
                      </a:pPr>
                      <a:r>
                        <a:rPr lang="en-ZA" sz="2000">
                          <a:effectLst/>
                        </a:rPr>
                        <a:t>Standardise</a:t>
                      </a:r>
                      <a:endParaRPr lang="en-ZA" sz="1800">
                        <a:effectLst/>
                        <a:latin typeface="Calibri"/>
                        <a:ea typeface="Calibri"/>
                        <a:cs typeface="Times New Roman"/>
                      </a:endParaRPr>
                    </a:p>
                  </a:txBody>
                  <a:tcPr marL="68580" marR="68580" marT="0" marB="0"/>
                </a:tc>
                <a:tc>
                  <a:txBody>
                    <a:bodyPr/>
                    <a:lstStyle/>
                    <a:p>
                      <a:pPr marL="0" marR="0">
                        <a:lnSpc>
                          <a:spcPct val="150000"/>
                        </a:lnSpc>
                        <a:spcBef>
                          <a:spcPts val="0"/>
                        </a:spcBef>
                        <a:spcAft>
                          <a:spcPts val="0"/>
                        </a:spcAft>
                      </a:pPr>
                      <a:r>
                        <a:rPr lang="en-ZA" sz="2000" dirty="0">
                          <a:effectLst/>
                        </a:rPr>
                        <a:t>Set up, Sort and Shine at all work stations</a:t>
                      </a:r>
                      <a:endParaRPr lang="en-ZA" sz="1800" dirty="0">
                        <a:effectLst/>
                        <a:latin typeface="Calibri"/>
                        <a:ea typeface="Calibri"/>
                        <a:cs typeface="Times New Roman"/>
                      </a:endParaRPr>
                    </a:p>
                  </a:txBody>
                  <a:tcPr marL="68580" marR="68580" marT="0" marB="0"/>
                </a:tc>
              </a:tr>
              <a:tr h="515490">
                <a:tc>
                  <a:txBody>
                    <a:bodyPr/>
                    <a:lstStyle/>
                    <a:p>
                      <a:pPr marL="0" marR="0">
                        <a:lnSpc>
                          <a:spcPct val="150000"/>
                        </a:lnSpc>
                        <a:spcBef>
                          <a:spcPts val="0"/>
                        </a:spcBef>
                        <a:spcAft>
                          <a:spcPts val="0"/>
                        </a:spcAft>
                      </a:pPr>
                      <a:r>
                        <a:rPr lang="en-ZA" sz="2000">
                          <a:effectLst/>
                        </a:rPr>
                        <a:t>Sustain</a:t>
                      </a:r>
                      <a:endParaRPr lang="en-ZA" sz="1800">
                        <a:effectLst/>
                        <a:latin typeface="Calibri"/>
                        <a:ea typeface="Calibri"/>
                        <a:cs typeface="Times New Roman"/>
                      </a:endParaRPr>
                    </a:p>
                  </a:txBody>
                  <a:tcPr marL="68580" marR="68580" marT="0" marB="0"/>
                </a:tc>
                <a:tc>
                  <a:txBody>
                    <a:bodyPr/>
                    <a:lstStyle/>
                    <a:p>
                      <a:pPr marL="0" marR="0">
                        <a:lnSpc>
                          <a:spcPct val="150000"/>
                        </a:lnSpc>
                        <a:spcBef>
                          <a:spcPts val="0"/>
                        </a:spcBef>
                        <a:spcAft>
                          <a:spcPts val="0"/>
                        </a:spcAft>
                      </a:pPr>
                      <a:r>
                        <a:rPr lang="en-ZA" sz="2000" dirty="0">
                          <a:effectLst/>
                        </a:rPr>
                        <a:t>Reinforce the importance</a:t>
                      </a:r>
                      <a:endParaRPr lang="en-ZA" sz="18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14966638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15962"/>
          </a:xfrm>
        </p:spPr>
        <p:txBody>
          <a:bodyPr>
            <a:normAutofit fontScale="90000"/>
          </a:bodyPr>
          <a:lstStyle/>
          <a:p>
            <a:r>
              <a:rPr lang="en-ZA" b="1" dirty="0" smtClean="0"/>
              <a:t>Organising the process flow:</a:t>
            </a:r>
            <a:r>
              <a:rPr lang="en-ZA" dirty="0" smtClean="0"/>
              <a:t/>
            </a:r>
            <a:br>
              <a:rPr lang="en-ZA" dirty="0" smtClean="0"/>
            </a:br>
            <a:endParaRPr lang="en-ZA" dirty="0"/>
          </a:p>
        </p:txBody>
      </p:sp>
      <p:sp>
        <p:nvSpPr>
          <p:cNvPr id="3" name="Content Placeholder 2"/>
          <p:cNvSpPr>
            <a:spLocks noGrp="1"/>
          </p:cNvSpPr>
          <p:nvPr>
            <p:ph idx="1"/>
          </p:nvPr>
        </p:nvSpPr>
        <p:spPr>
          <a:xfrm>
            <a:off x="457200" y="925750"/>
            <a:ext cx="8458200" cy="5334000"/>
          </a:xfrm>
        </p:spPr>
        <p:txBody>
          <a:bodyPr>
            <a:normAutofit fontScale="92500" lnSpcReduction="20000"/>
          </a:bodyPr>
          <a:lstStyle/>
          <a:p>
            <a:r>
              <a:rPr lang="en-ZA" dirty="0" smtClean="0"/>
              <a:t>The </a:t>
            </a:r>
            <a:r>
              <a:rPr lang="en-ZA" dirty="0"/>
              <a:t>process flow at the facility should be organised into 3 clearly designated areas that make it easy for patients to access and exit without any cross over. </a:t>
            </a:r>
            <a:endParaRPr lang="en-ZA" dirty="0" smtClean="0"/>
          </a:p>
          <a:p>
            <a:r>
              <a:rPr lang="en-ZA" dirty="0" smtClean="0"/>
              <a:t>These </a:t>
            </a:r>
            <a:r>
              <a:rPr lang="en-ZA" dirty="0"/>
              <a:t>areas should have different colour marking painted as footmarks on the floor or lines on the wall to appropriately direct patients.</a:t>
            </a:r>
          </a:p>
          <a:p>
            <a:pPr lvl="0"/>
            <a:r>
              <a:rPr lang="en-ZA" dirty="0"/>
              <a:t>The area for Acute/Minor ailments should be marked as </a:t>
            </a:r>
            <a:r>
              <a:rPr lang="en-ZA" b="1" i="1" dirty="0"/>
              <a:t>red/orange</a:t>
            </a:r>
            <a:r>
              <a:rPr lang="en-ZA" dirty="0"/>
              <a:t>. </a:t>
            </a:r>
          </a:p>
          <a:p>
            <a:pPr lvl="0"/>
            <a:r>
              <a:rPr lang="en-ZA" dirty="0"/>
              <a:t>The area leading to Preventive services including Maternal, Women and Child Health should be marked as </a:t>
            </a:r>
            <a:r>
              <a:rPr lang="en-ZA" b="1" i="1" dirty="0"/>
              <a:t>green</a:t>
            </a:r>
            <a:endParaRPr lang="en-ZA" dirty="0"/>
          </a:p>
          <a:p>
            <a:pPr lvl="0"/>
            <a:r>
              <a:rPr lang="en-ZA" dirty="0"/>
              <a:t>The area for chronic patients on the </a:t>
            </a:r>
            <a:r>
              <a:rPr lang="en-ZA" dirty="0" smtClean="0"/>
              <a:t>ICSM </a:t>
            </a:r>
            <a:r>
              <a:rPr lang="en-ZA" dirty="0"/>
              <a:t>should be marked as </a:t>
            </a:r>
            <a:r>
              <a:rPr lang="en-ZA" b="1" i="1" dirty="0"/>
              <a:t>blue</a:t>
            </a:r>
            <a:r>
              <a:rPr lang="en-ZA" dirty="0"/>
              <a:t>.</a:t>
            </a:r>
          </a:p>
          <a:p>
            <a:endParaRPr lang="en-ZA" dirty="0"/>
          </a:p>
        </p:txBody>
      </p:sp>
    </p:spTree>
    <p:extLst>
      <p:ext uri="{BB962C8B-B14F-4D97-AF65-F5344CB8AC3E}">
        <p14:creationId xmlns:p14="http://schemas.microsoft.com/office/powerpoint/2010/main" val="1036307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Baseline Information for Planning</a:t>
            </a:r>
            <a:endParaRPr lang="en-US" dirty="0"/>
          </a:p>
        </p:txBody>
      </p:sp>
      <p:graphicFrame>
        <p:nvGraphicFramePr>
          <p:cNvPr id="3" name="Object 2"/>
          <p:cNvGraphicFramePr>
            <a:graphicFrameLocks noChangeAspect="1"/>
          </p:cNvGraphicFramePr>
          <p:nvPr>
            <p:extLst>
              <p:ext uri="{D42A27DB-BD31-4B8C-83A1-F6EECF244321}">
                <p14:modId xmlns:p14="http://schemas.microsoft.com/office/powerpoint/2010/main" val="1974735124"/>
              </p:ext>
            </p:extLst>
          </p:nvPr>
        </p:nvGraphicFramePr>
        <p:xfrm>
          <a:off x="250635" y="1498600"/>
          <a:ext cx="8704647" cy="4718094"/>
        </p:xfrm>
        <a:graphic>
          <a:graphicData uri="http://schemas.openxmlformats.org/presentationml/2006/ole">
            <mc:AlternateContent xmlns:mc="http://schemas.openxmlformats.org/markup-compatibility/2006">
              <mc:Choice xmlns:v="urn:schemas-microsoft-com:vml" Requires="v">
                <p:oleObj spid="_x0000_s5133" name="Microsoft Excel Macro-Enabled Worksheet" r:id="rId3" imgW="6070600" imgH="3860800" progId="Excel.SheetMacroEnabled.12">
                  <p:embed/>
                </p:oleObj>
              </mc:Choice>
              <mc:Fallback>
                <p:oleObj name="Microsoft Excel Macro-Enabled Worksheet" r:id="rId3" imgW="6070600" imgH="3860800" progId="Excel.SheetMacroEnabled.12">
                  <p:embed/>
                  <p:pic>
                    <p:nvPicPr>
                      <p:cNvPr id="0" name=""/>
                      <p:cNvPicPr/>
                      <p:nvPr/>
                    </p:nvPicPr>
                    <p:blipFill>
                      <a:blip r:embed="rId4"/>
                      <a:stretch>
                        <a:fillRect/>
                      </a:stretch>
                    </p:blipFill>
                    <p:spPr>
                      <a:xfrm>
                        <a:off x="250635" y="1498600"/>
                        <a:ext cx="8704647" cy="4718094"/>
                      </a:xfrm>
                      <a:prstGeom prst="rect">
                        <a:avLst/>
                      </a:prstGeom>
                    </p:spPr>
                  </p:pic>
                </p:oleObj>
              </mc:Fallback>
            </mc:AlternateContent>
          </a:graphicData>
        </a:graphic>
      </p:graphicFrame>
    </p:spTree>
    <p:extLst>
      <p:ext uri="{BB962C8B-B14F-4D97-AF65-F5344CB8AC3E}">
        <p14:creationId xmlns:p14="http://schemas.microsoft.com/office/powerpoint/2010/main" val="29691573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Facility reorganization</a:t>
            </a:r>
            <a:endParaRPr lang="en-ZA" dirty="0"/>
          </a:p>
        </p:txBody>
      </p:sp>
      <p:sp>
        <p:nvSpPr>
          <p:cNvPr id="3" name="Content Placeholder 2"/>
          <p:cNvSpPr>
            <a:spLocks noGrp="1"/>
          </p:cNvSpPr>
          <p:nvPr>
            <p:ph idx="1"/>
          </p:nvPr>
        </p:nvSpPr>
        <p:spPr/>
        <p:txBody>
          <a:bodyPr/>
          <a:lstStyle/>
          <a:p>
            <a:r>
              <a:rPr lang="en-ZA" b="1" dirty="0"/>
              <a:t>Prior to addressing the components of the </a:t>
            </a:r>
            <a:r>
              <a:rPr lang="en-ZA" b="1" dirty="0" smtClean="0"/>
              <a:t>ICSM </a:t>
            </a:r>
            <a:r>
              <a:rPr lang="en-ZA" b="1" dirty="0"/>
              <a:t>that will eliminate waste it is important to address facility environment. </a:t>
            </a:r>
            <a:endParaRPr lang="en-ZA" dirty="0"/>
          </a:p>
          <a:p>
            <a:r>
              <a:rPr lang="en-ZA" b="1" dirty="0"/>
              <a:t>Step 1: </a:t>
            </a:r>
            <a:r>
              <a:rPr lang="en-ZA" dirty="0"/>
              <a:t>Implement the 5S of the Lean Thinking Principles as detailed by the </a:t>
            </a:r>
            <a:r>
              <a:rPr lang="en-ZA" u="sng" dirty="0"/>
              <a:t>Quality Improvement Guidelines</a:t>
            </a:r>
            <a:r>
              <a:rPr lang="en-ZA" dirty="0"/>
              <a:t> prepared by National Department of </a:t>
            </a:r>
            <a:r>
              <a:rPr lang="en-ZA" dirty="0" smtClean="0"/>
              <a:t>Health</a:t>
            </a:r>
            <a:endParaRPr lang="en-ZA" dirty="0"/>
          </a:p>
        </p:txBody>
      </p:sp>
    </p:spTree>
    <p:extLst>
      <p:ext uri="{BB962C8B-B14F-4D97-AF65-F5344CB8AC3E}">
        <p14:creationId xmlns:p14="http://schemas.microsoft.com/office/powerpoint/2010/main" val="29884531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Number of patients to be scheduled daily</a:t>
            </a:r>
            <a:endParaRPr lang="en-ZA" dirty="0"/>
          </a:p>
        </p:txBody>
      </p:sp>
      <p:sp>
        <p:nvSpPr>
          <p:cNvPr id="3" name="Content Placeholder 2"/>
          <p:cNvSpPr>
            <a:spLocks noGrp="1"/>
          </p:cNvSpPr>
          <p:nvPr>
            <p:ph idx="1"/>
          </p:nvPr>
        </p:nvSpPr>
        <p:spPr>
          <a:xfrm>
            <a:off x="457200" y="1600200"/>
            <a:ext cx="8229600" cy="4724400"/>
          </a:xfrm>
        </p:spPr>
        <p:txBody>
          <a:bodyPr>
            <a:normAutofit/>
          </a:bodyPr>
          <a:lstStyle/>
          <a:p>
            <a:pPr lvl="0"/>
            <a:r>
              <a:rPr lang="en-ZA" dirty="0" smtClean="0"/>
              <a:t>Use </a:t>
            </a:r>
            <a:r>
              <a:rPr lang="en-ZA" dirty="0"/>
              <a:t>a 20 day per month cycle to determine the number of patients to be consulted (20 days used to cater for pension days, public holidays as well as weekends). </a:t>
            </a:r>
          </a:p>
          <a:p>
            <a:pPr lvl="0"/>
            <a:r>
              <a:rPr lang="en-ZA" dirty="0"/>
              <a:t>The booking is determined on a Monday-Friday and can be modified for 24 hour facilities and those facilities that are opened on weekends</a:t>
            </a:r>
          </a:p>
          <a:p>
            <a:endParaRPr lang="en-ZA" dirty="0"/>
          </a:p>
        </p:txBody>
      </p:sp>
    </p:spTree>
    <p:extLst>
      <p:ext uri="{BB962C8B-B14F-4D97-AF65-F5344CB8AC3E}">
        <p14:creationId xmlns:p14="http://schemas.microsoft.com/office/powerpoint/2010/main" val="24101676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graphicFrame>
        <p:nvGraphicFramePr>
          <p:cNvPr id="3" name="Object 2"/>
          <p:cNvGraphicFramePr>
            <a:graphicFrameLocks noChangeAspect="1"/>
          </p:cNvGraphicFramePr>
          <p:nvPr>
            <p:extLst>
              <p:ext uri="{D42A27DB-BD31-4B8C-83A1-F6EECF244321}">
                <p14:modId xmlns:p14="http://schemas.microsoft.com/office/powerpoint/2010/main" val="3302143096"/>
              </p:ext>
            </p:extLst>
          </p:nvPr>
        </p:nvGraphicFramePr>
        <p:xfrm>
          <a:off x="1219757" y="1485900"/>
          <a:ext cx="6934277" cy="4597102"/>
        </p:xfrm>
        <a:graphic>
          <a:graphicData uri="http://schemas.openxmlformats.org/presentationml/2006/ole">
            <mc:AlternateContent xmlns:mc="http://schemas.openxmlformats.org/markup-compatibility/2006">
              <mc:Choice xmlns:v="urn:schemas-microsoft-com:vml" Requires="v">
                <p:oleObj spid="_x0000_s6157" name="Microsoft Excel Macro-Enabled Worksheet" r:id="rId3" imgW="5245100" imgH="3886200" progId="Excel.SheetMacroEnabled.12">
                  <p:embed/>
                </p:oleObj>
              </mc:Choice>
              <mc:Fallback>
                <p:oleObj name="Microsoft Excel Macro-Enabled Worksheet" r:id="rId3" imgW="5245100" imgH="3886200" progId="Excel.SheetMacroEnabled.12">
                  <p:embed/>
                  <p:pic>
                    <p:nvPicPr>
                      <p:cNvPr id="0" name=""/>
                      <p:cNvPicPr/>
                      <p:nvPr/>
                    </p:nvPicPr>
                    <p:blipFill>
                      <a:blip r:embed="rId4"/>
                      <a:stretch>
                        <a:fillRect/>
                      </a:stretch>
                    </p:blipFill>
                    <p:spPr>
                      <a:xfrm>
                        <a:off x="1219757" y="1485900"/>
                        <a:ext cx="6934277" cy="4597102"/>
                      </a:xfrm>
                      <a:prstGeom prst="rect">
                        <a:avLst/>
                      </a:prstGeom>
                    </p:spPr>
                  </p:pic>
                </p:oleObj>
              </mc:Fallback>
            </mc:AlternateContent>
          </a:graphicData>
        </a:graphic>
      </p:graphicFrame>
    </p:spTree>
    <p:extLst>
      <p:ext uri="{BB962C8B-B14F-4D97-AF65-F5344CB8AC3E}">
        <p14:creationId xmlns:p14="http://schemas.microsoft.com/office/powerpoint/2010/main" val="35597218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975" y="1300163"/>
            <a:ext cx="8020050" cy="425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33876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57200"/>
            <a:ext cx="8077200" cy="5562600"/>
          </a:xfrm>
          <a:prstGeom prst="rect">
            <a:avLst/>
          </a:prstGeom>
          <a:noFill/>
          <a:ln>
            <a:noFill/>
          </a:ln>
        </p:spPr>
      </p:pic>
    </p:spTree>
    <p:extLst>
      <p:ext uri="{BB962C8B-B14F-4D97-AF65-F5344CB8AC3E}">
        <p14:creationId xmlns:p14="http://schemas.microsoft.com/office/powerpoint/2010/main" val="41281822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Reorganized patient flow</a:t>
            </a:r>
            <a:endParaRPr lang="en-ZA"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066801"/>
            <a:ext cx="6477000" cy="5562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611382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Designation of consultation room</a:t>
            </a:r>
            <a:endParaRPr lang="en-ZA" dirty="0"/>
          </a:p>
        </p:txBody>
      </p:sp>
      <p:sp>
        <p:nvSpPr>
          <p:cNvPr id="3" name="Text Box 5"/>
          <p:cNvSpPr txBox="1"/>
          <p:nvPr/>
        </p:nvSpPr>
        <p:spPr>
          <a:xfrm>
            <a:off x="685800" y="1600200"/>
            <a:ext cx="7696200" cy="4800600"/>
          </a:xfrm>
          <a:prstGeom prst="rect">
            <a:avLst/>
          </a:prstGeom>
          <a:ln/>
        </p:spPr>
        <p:style>
          <a:lnRef idx="1">
            <a:schemeClr val="accent4"/>
          </a:lnRef>
          <a:fillRef idx="2">
            <a:schemeClr val="accent4"/>
          </a:fillRef>
          <a:effectRef idx="1">
            <a:schemeClr val="accent4"/>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ZA" sz="2400" b="1" dirty="0">
                <a:effectLst/>
                <a:ea typeface="Calibri"/>
                <a:cs typeface="Times New Roman"/>
              </a:rPr>
              <a:t>Criteria for </a:t>
            </a:r>
            <a:r>
              <a:rPr lang="en-ZA" sz="2400" b="1" dirty="0" smtClean="0">
                <a:effectLst/>
                <a:ea typeface="Calibri"/>
                <a:cs typeface="Times New Roman"/>
              </a:rPr>
              <a:t>consulting room per stream of service</a:t>
            </a:r>
            <a:endParaRPr lang="en-ZA" sz="2000" dirty="0">
              <a:effectLst/>
              <a:ea typeface="Calibri"/>
              <a:cs typeface="Times New Roman"/>
            </a:endParaRPr>
          </a:p>
          <a:p>
            <a:pPr marL="228600" marR="0" indent="-228600" algn="just">
              <a:lnSpc>
                <a:spcPct val="150000"/>
              </a:lnSpc>
              <a:spcBef>
                <a:spcPts val="600"/>
              </a:spcBef>
              <a:spcAft>
                <a:spcPts val="600"/>
              </a:spcAft>
            </a:pPr>
            <a:r>
              <a:rPr lang="en-ZA" sz="2400" dirty="0">
                <a:effectLst/>
                <a:ea typeface="Calibri"/>
                <a:cs typeface="Arial"/>
              </a:rPr>
              <a:t>The ideal is to allocate consulting rooms that are adjacent to each other if more than one consulting room is to be used.</a:t>
            </a:r>
            <a:endParaRPr lang="en-ZA" sz="2000" dirty="0">
              <a:effectLst/>
              <a:ea typeface="Calibri"/>
              <a:cs typeface="Times New Roman"/>
            </a:endParaRPr>
          </a:p>
          <a:p>
            <a:pPr marL="228600" marR="0" indent="-228600" algn="just">
              <a:lnSpc>
                <a:spcPct val="150000"/>
              </a:lnSpc>
              <a:spcBef>
                <a:spcPts val="600"/>
              </a:spcBef>
              <a:spcAft>
                <a:spcPts val="600"/>
              </a:spcAft>
            </a:pPr>
            <a:r>
              <a:rPr lang="en-ZA" sz="2400" dirty="0">
                <a:effectLst/>
                <a:ea typeface="Calibri"/>
                <a:cs typeface="Arial"/>
              </a:rPr>
              <a:t>Ensure that there is no cross flow between patients</a:t>
            </a:r>
            <a:endParaRPr lang="en-ZA" sz="2000" dirty="0">
              <a:effectLst/>
              <a:ea typeface="Calibri"/>
              <a:cs typeface="Times New Roman"/>
            </a:endParaRPr>
          </a:p>
          <a:p>
            <a:pPr marL="228600" marR="0" indent="-228600" algn="just">
              <a:lnSpc>
                <a:spcPct val="150000"/>
              </a:lnSpc>
              <a:spcBef>
                <a:spcPts val="600"/>
              </a:spcBef>
              <a:spcAft>
                <a:spcPts val="600"/>
              </a:spcAft>
            </a:pPr>
            <a:r>
              <a:rPr lang="en-ZA" sz="2400" dirty="0">
                <a:effectLst/>
                <a:ea typeface="Calibri"/>
                <a:cs typeface="Arial"/>
              </a:rPr>
              <a:t>The patients should be able to exit after consultation easily without having to re-enter the main clinic area.</a:t>
            </a:r>
            <a:endParaRPr lang="en-ZA" sz="2000" dirty="0">
              <a:effectLst/>
              <a:ea typeface="Calibri"/>
              <a:cs typeface="Times New Roman"/>
            </a:endParaRPr>
          </a:p>
          <a:p>
            <a:pPr marL="0" marR="0">
              <a:lnSpc>
                <a:spcPct val="115000"/>
              </a:lnSpc>
              <a:spcBef>
                <a:spcPts val="0"/>
              </a:spcBef>
              <a:spcAft>
                <a:spcPts val="1000"/>
              </a:spcAft>
            </a:pPr>
            <a:r>
              <a:rPr lang="en-ZA" sz="2400" b="1" dirty="0">
                <a:effectLst/>
                <a:ea typeface="Calibri"/>
                <a:cs typeface="Times New Roman"/>
              </a:rPr>
              <a:t> </a:t>
            </a:r>
            <a:endParaRPr lang="en-ZA" sz="2000" dirty="0">
              <a:effectLst/>
              <a:ea typeface="Calibri"/>
              <a:cs typeface="Times New Roman"/>
            </a:endParaRPr>
          </a:p>
          <a:p>
            <a:pPr marL="0" marR="0">
              <a:lnSpc>
                <a:spcPct val="115000"/>
              </a:lnSpc>
              <a:spcBef>
                <a:spcPts val="0"/>
              </a:spcBef>
              <a:spcAft>
                <a:spcPts val="1000"/>
              </a:spcAft>
            </a:pPr>
            <a:r>
              <a:rPr lang="en-ZA" sz="2400" b="1" dirty="0">
                <a:effectLst/>
                <a:ea typeface="Calibri"/>
                <a:cs typeface="Times New Roman"/>
              </a:rPr>
              <a:t> </a:t>
            </a:r>
            <a:endParaRPr lang="en-ZA" sz="2000" dirty="0">
              <a:effectLst/>
              <a:ea typeface="Calibri"/>
              <a:cs typeface="Times New Roman"/>
            </a:endParaRPr>
          </a:p>
        </p:txBody>
      </p:sp>
    </p:spTree>
    <p:extLst>
      <p:ext uri="{BB962C8B-B14F-4D97-AF65-F5344CB8AC3E}">
        <p14:creationId xmlns:p14="http://schemas.microsoft.com/office/powerpoint/2010/main" val="28869414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vital signs station</a:t>
            </a:r>
            <a:endParaRPr lang="en-ZA" dirty="0"/>
          </a:p>
        </p:txBody>
      </p:sp>
      <p:sp>
        <p:nvSpPr>
          <p:cNvPr id="3" name="Content Placeholder 2"/>
          <p:cNvSpPr>
            <a:spLocks noGrp="1"/>
          </p:cNvSpPr>
          <p:nvPr>
            <p:ph idx="1"/>
          </p:nvPr>
        </p:nvSpPr>
        <p:spPr/>
        <p:txBody>
          <a:bodyPr>
            <a:normAutofit/>
          </a:bodyPr>
          <a:lstStyle/>
          <a:p>
            <a:pPr lvl="1"/>
            <a:r>
              <a:rPr lang="en-ZA" dirty="0"/>
              <a:t>An additional vital signs monitoring station should be established for chronic </a:t>
            </a:r>
            <a:r>
              <a:rPr lang="en-ZA" dirty="0" smtClean="0"/>
              <a:t>patients/MNCWH.</a:t>
            </a:r>
            <a:endParaRPr lang="en-ZA" sz="2400" dirty="0"/>
          </a:p>
          <a:p>
            <a:pPr lvl="1"/>
            <a:r>
              <a:rPr lang="en-ZA" dirty="0"/>
              <a:t>This vital sign station should be conveniently located between the chronic patient waiting area and consulting room.</a:t>
            </a:r>
            <a:endParaRPr lang="en-ZA" sz="2400" dirty="0"/>
          </a:p>
          <a:p>
            <a:pPr lvl="1"/>
            <a:r>
              <a:rPr lang="en-ZA" dirty="0"/>
              <a:t>At facilities where less than 30 patients are booked </a:t>
            </a:r>
            <a:r>
              <a:rPr lang="en-ZA" dirty="0" smtClean="0"/>
              <a:t>per </a:t>
            </a:r>
            <a:r>
              <a:rPr lang="en-ZA" dirty="0"/>
              <a:t>day, and there is sufficient equipment available, the blood pressure and blood glucose could be monitored in the consulting room</a:t>
            </a:r>
            <a:endParaRPr lang="en-ZA" sz="2400" dirty="0"/>
          </a:p>
          <a:p>
            <a:endParaRPr lang="en-ZA" dirty="0"/>
          </a:p>
        </p:txBody>
      </p:sp>
    </p:spTree>
    <p:extLst>
      <p:ext uri="{BB962C8B-B14F-4D97-AF65-F5344CB8AC3E}">
        <p14:creationId xmlns:p14="http://schemas.microsoft.com/office/powerpoint/2010/main" val="100478181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Triaging of patients</a:t>
            </a:r>
            <a:endParaRPr lang="en-US" dirty="0"/>
          </a:p>
        </p:txBody>
      </p:sp>
      <p:sp>
        <p:nvSpPr>
          <p:cNvPr id="3" name="Content Placeholder 2"/>
          <p:cNvSpPr>
            <a:spLocks noGrp="1"/>
          </p:cNvSpPr>
          <p:nvPr>
            <p:ph idx="1"/>
          </p:nvPr>
        </p:nvSpPr>
        <p:spPr/>
        <p:txBody>
          <a:bodyPr>
            <a:normAutofit fontScale="92500"/>
          </a:bodyPr>
          <a:lstStyle/>
          <a:p>
            <a:r>
              <a:rPr lang="en-US" b="1" dirty="0" smtClean="0"/>
              <a:t>Acute patients-unplanned</a:t>
            </a:r>
          </a:p>
          <a:p>
            <a:pPr>
              <a:buFont typeface="Wingdings" panose="05000000000000000000" pitchFamily="2" charset="2"/>
              <a:buChar char="q"/>
            </a:pPr>
            <a:r>
              <a:rPr lang="en-US" dirty="0" smtClean="0"/>
              <a:t>Fast queue- Emergencies and Patients with cough</a:t>
            </a:r>
          </a:p>
          <a:p>
            <a:pPr>
              <a:buFont typeface="Wingdings" panose="05000000000000000000" pitchFamily="2" charset="2"/>
              <a:buChar char="q"/>
            </a:pPr>
            <a:r>
              <a:rPr lang="en-US" dirty="0" smtClean="0"/>
              <a:t>IMCI- sick children in own queue</a:t>
            </a:r>
          </a:p>
          <a:p>
            <a:r>
              <a:rPr lang="en-US" dirty="0" smtClean="0"/>
              <a:t>Chronic –HIV , TB on </a:t>
            </a:r>
            <a:r>
              <a:rPr lang="en-US" dirty="0" err="1" smtClean="0"/>
              <a:t>rx</a:t>
            </a:r>
            <a:r>
              <a:rPr lang="en-US" dirty="0" smtClean="0"/>
              <a:t>, NCD</a:t>
            </a:r>
          </a:p>
          <a:p>
            <a:r>
              <a:rPr lang="en-US" dirty="0" smtClean="0"/>
              <a:t>Preventive and promotive </a:t>
            </a:r>
          </a:p>
          <a:p>
            <a:r>
              <a:rPr lang="en-US" dirty="0" smtClean="0"/>
              <a:t>ANC/PNC</a:t>
            </a:r>
          </a:p>
          <a:p>
            <a:r>
              <a:rPr lang="en-US" dirty="0" smtClean="0"/>
              <a:t>Sexual reproductive health </a:t>
            </a:r>
          </a:p>
          <a:p>
            <a:r>
              <a:rPr lang="en-US" dirty="0" smtClean="0"/>
              <a:t>Well baby (EPI)</a:t>
            </a:r>
            <a:endParaRPr lang="en-US" dirty="0"/>
          </a:p>
        </p:txBody>
      </p:sp>
    </p:spTree>
    <p:extLst>
      <p:ext uri="{BB962C8B-B14F-4D97-AF65-F5344CB8AC3E}">
        <p14:creationId xmlns:p14="http://schemas.microsoft.com/office/powerpoint/2010/main" val="20965074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Triaging of chronic patients</a:t>
            </a:r>
            <a:endParaRPr lang="en-ZA" dirty="0"/>
          </a:p>
        </p:txBody>
      </p:sp>
      <p:sp>
        <p:nvSpPr>
          <p:cNvPr id="3" name="Content Placeholder 2"/>
          <p:cNvSpPr>
            <a:spLocks noGrp="1"/>
          </p:cNvSpPr>
          <p:nvPr>
            <p:ph idx="1"/>
          </p:nvPr>
        </p:nvSpPr>
        <p:spPr/>
        <p:txBody>
          <a:bodyPr/>
          <a:lstStyle/>
          <a:p>
            <a:r>
              <a:rPr lang="en-ZA" dirty="0"/>
              <a:t>The patients should be further triaged after completing the vital signs into and directed appropriately</a:t>
            </a:r>
          </a:p>
          <a:p>
            <a:pPr lvl="1"/>
            <a:r>
              <a:rPr lang="en-ZA" dirty="0"/>
              <a:t>Repeat medication with normal vital signs</a:t>
            </a:r>
            <a:endParaRPr lang="en-ZA" dirty="0" smtClean="0">
              <a:effectLst/>
            </a:endParaRPr>
          </a:p>
          <a:p>
            <a:pPr lvl="1"/>
            <a:r>
              <a:rPr lang="en-ZA" dirty="0"/>
              <a:t>Repeat medication with abnormal vital signs</a:t>
            </a:r>
            <a:endParaRPr lang="en-ZA" dirty="0" smtClean="0">
              <a:effectLst/>
            </a:endParaRPr>
          </a:p>
          <a:p>
            <a:pPr lvl="1"/>
            <a:r>
              <a:rPr lang="en-ZA" dirty="0"/>
              <a:t>6 month full examination</a:t>
            </a:r>
            <a:endParaRPr lang="en-ZA" dirty="0" smtClean="0">
              <a:effectLst/>
            </a:endParaRPr>
          </a:p>
          <a:p>
            <a:pPr lvl="1"/>
            <a:r>
              <a:rPr lang="en-ZA" dirty="0"/>
              <a:t>Doctor referral</a:t>
            </a:r>
            <a:endParaRPr lang="en-ZA" dirty="0" smtClean="0">
              <a:effectLst/>
            </a:endParaRPr>
          </a:p>
          <a:p>
            <a:endParaRPr lang="en-ZA" dirty="0"/>
          </a:p>
        </p:txBody>
      </p:sp>
    </p:spTree>
    <p:extLst>
      <p:ext uri="{BB962C8B-B14F-4D97-AF65-F5344CB8AC3E}">
        <p14:creationId xmlns:p14="http://schemas.microsoft.com/office/powerpoint/2010/main" val="386212937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Triaging of MNCWH</a:t>
            </a:r>
            <a:endParaRPr lang="en-US" dirty="0"/>
          </a:p>
        </p:txBody>
      </p:sp>
      <p:sp>
        <p:nvSpPr>
          <p:cNvPr id="3" name="Content Placeholder 2"/>
          <p:cNvSpPr>
            <a:spLocks noGrp="1"/>
          </p:cNvSpPr>
          <p:nvPr>
            <p:ph idx="1"/>
          </p:nvPr>
        </p:nvSpPr>
        <p:spPr/>
        <p:txBody>
          <a:bodyPr/>
          <a:lstStyle/>
          <a:p>
            <a:r>
              <a:rPr lang="en-US" dirty="0" smtClean="0"/>
              <a:t>Preventive Services- EPI/Well baby</a:t>
            </a:r>
          </a:p>
          <a:p>
            <a:r>
              <a:rPr lang="en-US" dirty="0" smtClean="0"/>
              <a:t>Ante-natal- First visit- Booked early</a:t>
            </a:r>
          </a:p>
          <a:p>
            <a:r>
              <a:rPr lang="en-US" dirty="0" smtClean="0"/>
              <a:t>Follow up visits- Later during day or consulted </a:t>
            </a:r>
            <a:r>
              <a:rPr lang="en-US" dirty="0" err="1" smtClean="0"/>
              <a:t>seperately</a:t>
            </a:r>
            <a:endParaRPr lang="en-US" dirty="0"/>
          </a:p>
        </p:txBody>
      </p:sp>
    </p:spTree>
    <p:extLst>
      <p:ext uri="{BB962C8B-B14F-4D97-AF65-F5344CB8AC3E}">
        <p14:creationId xmlns:p14="http://schemas.microsoft.com/office/powerpoint/2010/main" val="41154991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229600" cy="685800"/>
          </a:xfrm>
        </p:spPr>
        <p:txBody>
          <a:bodyPr>
            <a:normAutofit/>
          </a:bodyPr>
          <a:lstStyle/>
          <a:p>
            <a:r>
              <a:rPr lang="en-US" sz="3600" dirty="0" smtClean="0"/>
              <a:t>Determining the appointment date</a:t>
            </a:r>
            <a:endParaRPr lang="en-ZA" sz="3600" dirty="0"/>
          </a:p>
        </p:txBody>
      </p:sp>
      <p:sp>
        <p:nvSpPr>
          <p:cNvPr id="3" name="Content Placeholder 2"/>
          <p:cNvSpPr>
            <a:spLocks noGrp="1"/>
          </p:cNvSpPr>
          <p:nvPr>
            <p:ph idx="1"/>
          </p:nvPr>
        </p:nvSpPr>
        <p:spPr>
          <a:xfrm>
            <a:off x="457200" y="990600"/>
            <a:ext cx="8610600" cy="5791200"/>
          </a:xfrm>
        </p:spPr>
        <p:txBody>
          <a:bodyPr>
            <a:normAutofit fontScale="70000" lnSpcReduction="20000"/>
          </a:bodyPr>
          <a:lstStyle/>
          <a:p>
            <a:r>
              <a:rPr lang="en-ZA" dirty="0" smtClean="0"/>
              <a:t>Depending </a:t>
            </a:r>
            <a:r>
              <a:rPr lang="en-ZA" dirty="0"/>
              <a:t>on the patient’s condition and availability of medication at the facility the patient will either return on:</a:t>
            </a:r>
          </a:p>
          <a:p>
            <a:pPr lvl="0"/>
            <a:r>
              <a:rPr lang="en-ZA" dirty="0"/>
              <a:t>Monthly basis if unstable or complicated patient </a:t>
            </a:r>
            <a:endParaRPr lang="en-ZA" dirty="0" smtClean="0">
              <a:effectLst/>
            </a:endParaRPr>
          </a:p>
          <a:p>
            <a:pPr lvl="0"/>
            <a:r>
              <a:rPr lang="en-ZA" dirty="0"/>
              <a:t>Every 2</a:t>
            </a:r>
            <a:r>
              <a:rPr lang="en-ZA" baseline="30000" dirty="0"/>
              <a:t>nd</a:t>
            </a:r>
            <a:r>
              <a:rPr lang="en-ZA" dirty="0"/>
              <a:t> or 3</a:t>
            </a:r>
            <a:r>
              <a:rPr lang="en-ZA" baseline="30000" dirty="0"/>
              <a:t>rd</a:t>
            </a:r>
            <a:r>
              <a:rPr lang="en-ZA" dirty="0"/>
              <a:t> month for a repeat prescription if patient is stable</a:t>
            </a:r>
            <a:endParaRPr lang="en-ZA" dirty="0" smtClean="0">
              <a:effectLst/>
            </a:endParaRPr>
          </a:p>
          <a:p>
            <a:pPr lvl="0"/>
            <a:r>
              <a:rPr lang="en-ZA" dirty="0"/>
              <a:t>After 6 months if the patient has been down referred to the PHC outreach team </a:t>
            </a:r>
            <a:endParaRPr lang="en-ZA" dirty="0" smtClean="0">
              <a:effectLst/>
            </a:endParaRPr>
          </a:p>
          <a:p>
            <a:pPr lvl="0"/>
            <a:r>
              <a:rPr lang="en-ZA" dirty="0"/>
              <a:t>The maximum number of patients that should be consulted daily is pre-determined. </a:t>
            </a:r>
            <a:endParaRPr lang="en-ZA" dirty="0" smtClean="0">
              <a:effectLst/>
            </a:endParaRPr>
          </a:p>
          <a:p>
            <a:pPr lvl="0"/>
            <a:r>
              <a:rPr lang="en-ZA" dirty="0"/>
              <a:t>At the beginning of each week, the professional nurses should determine and provide a 5 day period on which returning patients should be scheduled. </a:t>
            </a:r>
            <a:endParaRPr lang="en-ZA" dirty="0" smtClean="0">
              <a:effectLst/>
            </a:endParaRPr>
          </a:p>
          <a:p>
            <a:pPr lvl="0"/>
            <a:r>
              <a:rPr lang="en-ZA" dirty="0"/>
              <a:t>This should be calculated between 25 and 30 days after the current date.</a:t>
            </a:r>
            <a:endParaRPr lang="en-ZA" dirty="0" smtClean="0">
              <a:effectLst/>
            </a:endParaRPr>
          </a:p>
          <a:p>
            <a:pPr lvl="0"/>
            <a:r>
              <a:rPr lang="en-ZA" dirty="0"/>
              <a:t>All patients should then be given a choice as to the exact date that they would like to return within this period. </a:t>
            </a:r>
            <a:endParaRPr lang="en-ZA" dirty="0" smtClean="0"/>
          </a:p>
          <a:p>
            <a:pPr lvl="0"/>
            <a:r>
              <a:rPr lang="en-ZA" b="1" i="1" dirty="0" smtClean="0"/>
              <a:t>The </a:t>
            </a:r>
            <a:r>
              <a:rPr lang="en-ZA" b="1" i="1" dirty="0"/>
              <a:t>date should not be imposed on the patient</a:t>
            </a:r>
            <a:r>
              <a:rPr lang="en-ZA" dirty="0"/>
              <a:t>. </a:t>
            </a:r>
            <a:endParaRPr lang="en-ZA" dirty="0" smtClean="0">
              <a:effectLst/>
            </a:endParaRPr>
          </a:p>
          <a:p>
            <a:endParaRPr lang="en-ZA" dirty="0"/>
          </a:p>
        </p:txBody>
      </p:sp>
    </p:spTree>
    <p:extLst>
      <p:ext uri="{BB962C8B-B14F-4D97-AF65-F5344CB8AC3E}">
        <p14:creationId xmlns:p14="http://schemas.microsoft.com/office/powerpoint/2010/main" val="41681321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3670"/>
          </a:xfrm>
        </p:spPr>
        <p:txBody>
          <a:bodyPr>
            <a:normAutofit/>
          </a:bodyPr>
          <a:lstStyle/>
          <a:p>
            <a:r>
              <a:rPr lang="en-US" sz="3200" dirty="0" smtClean="0"/>
              <a:t>Appointment scheduling</a:t>
            </a:r>
            <a:endParaRPr lang="en-ZA" sz="3200" dirty="0"/>
          </a:p>
        </p:txBody>
      </p:sp>
      <p:sp>
        <p:nvSpPr>
          <p:cNvPr id="3" name="Content Placeholder 2"/>
          <p:cNvSpPr>
            <a:spLocks noGrp="1"/>
          </p:cNvSpPr>
          <p:nvPr>
            <p:ph idx="1"/>
          </p:nvPr>
        </p:nvSpPr>
        <p:spPr>
          <a:xfrm>
            <a:off x="457199" y="1055077"/>
            <a:ext cx="8374185" cy="5588000"/>
          </a:xfrm>
        </p:spPr>
        <p:txBody>
          <a:bodyPr>
            <a:normAutofit fontScale="92500" lnSpcReduction="10000"/>
          </a:bodyPr>
          <a:lstStyle/>
          <a:p>
            <a:pPr lvl="0"/>
            <a:r>
              <a:rPr lang="en-ZA" dirty="0" smtClean="0"/>
              <a:t>If single consulting room used for each service The </a:t>
            </a:r>
            <a:r>
              <a:rPr lang="en-ZA" dirty="0"/>
              <a:t>scheduling of patients should be done by the </a:t>
            </a:r>
            <a:r>
              <a:rPr lang="en-ZA" b="1" i="1" dirty="0"/>
              <a:t>professional nurse in the consulting room </a:t>
            </a:r>
            <a:endParaRPr lang="en-ZA" b="1" i="1" dirty="0" smtClean="0"/>
          </a:p>
          <a:p>
            <a:pPr lvl="0"/>
            <a:r>
              <a:rPr lang="en-ZA" dirty="0" smtClean="0"/>
              <a:t>If </a:t>
            </a:r>
            <a:r>
              <a:rPr lang="en-ZA" dirty="0"/>
              <a:t>more than one consulting room is being used, a number of options could be considered:</a:t>
            </a:r>
            <a:endParaRPr lang="en-ZA" sz="2800" dirty="0"/>
          </a:p>
          <a:p>
            <a:pPr lvl="2"/>
            <a:r>
              <a:rPr lang="en-ZA" sz="2800" dirty="0"/>
              <a:t>Each professional nurse should be allocated a maximum number of patients that could be booked per day within the respective week and the professional nurse could transcribe them on the scheduling book</a:t>
            </a:r>
            <a:r>
              <a:rPr lang="en-ZA" dirty="0"/>
              <a:t>.</a:t>
            </a:r>
            <a:endParaRPr lang="en-ZA" sz="2000" dirty="0"/>
          </a:p>
          <a:p>
            <a:pPr lvl="2"/>
            <a:r>
              <a:rPr lang="en-ZA" dirty="0"/>
              <a:t>An administrative clerk could be stationed in a convenient area and schedule the patients according to the information provided by the professional nurse</a:t>
            </a:r>
          </a:p>
        </p:txBody>
      </p:sp>
    </p:spTree>
    <p:extLst>
      <p:ext uri="{BB962C8B-B14F-4D97-AF65-F5344CB8AC3E}">
        <p14:creationId xmlns:p14="http://schemas.microsoft.com/office/powerpoint/2010/main" val="87338124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 scheduling of appointments</a:t>
            </a:r>
            <a:endParaRPr lang="en-ZA" dirty="0"/>
          </a:p>
        </p:txBody>
      </p:sp>
      <p:sp>
        <p:nvSpPr>
          <p:cNvPr id="3" name="Content Placeholder 2"/>
          <p:cNvSpPr>
            <a:spLocks noGrp="1"/>
          </p:cNvSpPr>
          <p:nvPr>
            <p:ph idx="1"/>
          </p:nvPr>
        </p:nvSpPr>
        <p:spPr/>
        <p:txBody>
          <a:bodyPr>
            <a:normAutofit fontScale="92500"/>
          </a:bodyPr>
          <a:lstStyle/>
          <a:p>
            <a:pPr lvl="0"/>
            <a:r>
              <a:rPr lang="en-ZA" dirty="0" smtClean="0"/>
              <a:t>In </a:t>
            </a:r>
            <a:r>
              <a:rPr lang="en-ZA" dirty="0"/>
              <a:t>order to avoid the batching of patients and prolonging the waiting times, patients should be offered time slots for attending the appointment.</a:t>
            </a:r>
          </a:p>
          <a:p>
            <a:pPr lvl="0"/>
            <a:r>
              <a:rPr lang="en-ZA" dirty="0"/>
              <a:t>Patient’s requiring 6 month appointments should be distributed equally across the time slots or scheduled in a specific time slot to avoid prolonging the waiting times for other patients.</a:t>
            </a:r>
          </a:p>
          <a:p>
            <a:r>
              <a:rPr lang="en-ZA" dirty="0"/>
              <a:t>The time slots should be per 2 hour session with 10-12 patients scheduled per 2 hour session.</a:t>
            </a:r>
          </a:p>
        </p:txBody>
      </p:sp>
    </p:spTree>
    <p:extLst>
      <p:ext uri="{BB962C8B-B14F-4D97-AF65-F5344CB8AC3E}">
        <p14:creationId xmlns:p14="http://schemas.microsoft.com/office/powerpoint/2010/main" val="35786635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Scheduling the appointment</a:t>
            </a:r>
            <a:endParaRPr lang="en-ZA" dirty="0"/>
          </a:p>
        </p:txBody>
      </p:sp>
      <p:sp>
        <p:nvSpPr>
          <p:cNvPr id="3" name="Content Placeholder 2"/>
          <p:cNvSpPr>
            <a:spLocks noGrp="1"/>
          </p:cNvSpPr>
          <p:nvPr>
            <p:ph idx="1"/>
          </p:nvPr>
        </p:nvSpPr>
        <p:spPr/>
        <p:txBody>
          <a:bodyPr/>
          <a:lstStyle/>
          <a:p>
            <a:pPr lvl="0"/>
            <a:r>
              <a:rPr lang="en-ZA" dirty="0" smtClean="0"/>
              <a:t>An </a:t>
            </a:r>
            <a:r>
              <a:rPr lang="en-ZA" dirty="0"/>
              <a:t>appointment file or register needs to be completed using the format described below. </a:t>
            </a:r>
          </a:p>
          <a:p>
            <a:pPr lvl="0"/>
            <a:r>
              <a:rPr lang="en-ZA" b="1" i="1" dirty="0"/>
              <a:t>**Patients that are to be initiated on ART can be scheduled for the afternoon sessions when NIMART trained or PALSA plus trained nurses will be available to provide them a dedicated service. </a:t>
            </a:r>
            <a:endParaRPr lang="en-ZA" dirty="0"/>
          </a:p>
          <a:p>
            <a:endParaRPr lang="en-ZA" dirty="0"/>
          </a:p>
        </p:txBody>
      </p:sp>
    </p:spTree>
    <p:extLst>
      <p:ext uri="{BB962C8B-B14F-4D97-AF65-F5344CB8AC3E}">
        <p14:creationId xmlns:p14="http://schemas.microsoft.com/office/powerpoint/2010/main" val="187128521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179243"/>
            <a:ext cx="8990890" cy="6069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79196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305800" cy="990600"/>
          </a:xfrm>
        </p:spPr>
        <p:txBody>
          <a:bodyPr>
            <a:normAutofit fontScale="90000"/>
          </a:bodyPr>
          <a:lstStyle/>
          <a:p>
            <a:pPr lvl="0"/>
            <a:r>
              <a:rPr lang="en-ZA" b="1" dirty="0" smtClean="0"/>
              <a:t>What happens if a patient misses a scheduled appointment?</a:t>
            </a:r>
            <a:br>
              <a:rPr lang="en-ZA" b="1" dirty="0" smtClean="0"/>
            </a:br>
            <a:endParaRPr lang="en-ZA" dirty="0"/>
          </a:p>
        </p:txBody>
      </p:sp>
      <p:sp>
        <p:nvSpPr>
          <p:cNvPr id="3" name="Content Placeholder 2"/>
          <p:cNvSpPr>
            <a:spLocks noGrp="1"/>
          </p:cNvSpPr>
          <p:nvPr>
            <p:ph idx="1"/>
          </p:nvPr>
        </p:nvSpPr>
        <p:spPr>
          <a:xfrm>
            <a:off x="457200" y="1447800"/>
            <a:ext cx="8229600" cy="5136662"/>
          </a:xfrm>
        </p:spPr>
        <p:txBody>
          <a:bodyPr>
            <a:normAutofit fontScale="85000" lnSpcReduction="20000"/>
          </a:bodyPr>
          <a:lstStyle/>
          <a:p>
            <a:pPr lvl="0"/>
            <a:r>
              <a:rPr lang="en-ZA" dirty="0" smtClean="0"/>
              <a:t>The </a:t>
            </a:r>
            <a:r>
              <a:rPr lang="en-ZA" dirty="0"/>
              <a:t>pre-dispensed medication will only be kept in the consulting room for a further 72 hours.</a:t>
            </a:r>
          </a:p>
          <a:p>
            <a:pPr lvl="0"/>
            <a:r>
              <a:rPr lang="en-ZA" dirty="0"/>
              <a:t>The patients record will be filed back in the main filing area after 72 hours</a:t>
            </a:r>
          </a:p>
          <a:p>
            <a:pPr lvl="0"/>
            <a:r>
              <a:rPr lang="en-ZA" dirty="0"/>
              <a:t>Should the patients come within 72 hours after their scheduled date, the patient will be consulted after all the patients allocated to that time slot have been consulted even if they arrive first. </a:t>
            </a:r>
            <a:endParaRPr lang="en-ZA" dirty="0" smtClean="0"/>
          </a:p>
          <a:p>
            <a:pPr lvl="0"/>
            <a:r>
              <a:rPr lang="en-ZA" dirty="0" smtClean="0"/>
              <a:t>The </a:t>
            </a:r>
            <a:r>
              <a:rPr lang="en-ZA" dirty="0"/>
              <a:t>patient will be placed at the back of the </a:t>
            </a:r>
            <a:r>
              <a:rPr lang="en-ZA" dirty="0" smtClean="0"/>
              <a:t>queue</a:t>
            </a:r>
            <a:r>
              <a:rPr lang="en-ZA" dirty="0"/>
              <a:t> </a:t>
            </a:r>
            <a:r>
              <a:rPr lang="en-ZA" dirty="0" smtClean="0"/>
              <a:t>for scheduled patients</a:t>
            </a:r>
            <a:endParaRPr lang="en-ZA" dirty="0"/>
          </a:p>
          <a:p>
            <a:pPr lvl="0"/>
            <a:r>
              <a:rPr lang="en-ZA" dirty="0"/>
              <a:t>Should the patient arrive after 72 hours, the patient will need to follow the normal process of retrieving their files, wait for the vital signs and be consulted after all the chronic patients have been completed.</a:t>
            </a:r>
          </a:p>
          <a:p>
            <a:endParaRPr lang="en-ZA" dirty="0"/>
          </a:p>
        </p:txBody>
      </p:sp>
    </p:spTree>
    <p:extLst>
      <p:ext uri="{BB962C8B-B14F-4D97-AF65-F5344CB8AC3E}">
        <p14:creationId xmlns:p14="http://schemas.microsoft.com/office/powerpoint/2010/main" val="27608291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3670"/>
          </a:xfrm>
        </p:spPr>
        <p:txBody>
          <a:bodyPr>
            <a:noAutofit/>
          </a:bodyPr>
          <a:lstStyle/>
          <a:p>
            <a:r>
              <a:rPr lang="en-US" sz="3200" dirty="0" smtClean="0"/>
              <a:t>Pre-appointment retrieval of patient records</a:t>
            </a:r>
            <a:endParaRPr lang="en-ZA" sz="3200" dirty="0"/>
          </a:p>
        </p:txBody>
      </p:sp>
      <p:sp>
        <p:nvSpPr>
          <p:cNvPr id="3" name="Content Placeholder 2"/>
          <p:cNvSpPr>
            <a:spLocks noGrp="1"/>
          </p:cNvSpPr>
          <p:nvPr>
            <p:ph idx="1"/>
          </p:nvPr>
        </p:nvSpPr>
        <p:spPr>
          <a:xfrm>
            <a:off x="457200" y="1094154"/>
            <a:ext cx="8458200" cy="5032009"/>
          </a:xfrm>
        </p:spPr>
        <p:txBody>
          <a:bodyPr>
            <a:normAutofit fontScale="92500" lnSpcReduction="20000"/>
          </a:bodyPr>
          <a:lstStyle/>
          <a:p>
            <a:r>
              <a:rPr lang="en-ZA" dirty="0"/>
              <a:t>Between </a:t>
            </a:r>
            <a:r>
              <a:rPr lang="en-ZA" b="1" dirty="0"/>
              <a:t>48 and 72 ho</a:t>
            </a:r>
            <a:r>
              <a:rPr lang="en-ZA" dirty="0"/>
              <a:t>urs prior to the patient’s appointment, </a:t>
            </a:r>
            <a:endParaRPr lang="en-ZA" dirty="0" smtClean="0"/>
          </a:p>
          <a:p>
            <a:pPr lvl="1"/>
            <a:r>
              <a:rPr lang="en-ZA" dirty="0" smtClean="0"/>
              <a:t>a </a:t>
            </a:r>
            <a:r>
              <a:rPr lang="en-ZA" dirty="0"/>
              <a:t>copy of the appointment </a:t>
            </a:r>
            <a:r>
              <a:rPr lang="en-ZA" dirty="0" smtClean="0"/>
              <a:t>schedule should be  provided </a:t>
            </a:r>
            <a:r>
              <a:rPr lang="en-ZA" dirty="0"/>
              <a:t>the administrative clerk where available or support staff, </a:t>
            </a:r>
          </a:p>
          <a:p>
            <a:pPr lvl="1"/>
            <a:r>
              <a:rPr lang="en-ZA" dirty="0" smtClean="0"/>
              <a:t>Patients record should be retrieved</a:t>
            </a:r>
          </a:p>
          <a:p>
            <a:pPr lvl="1"/>
            <a:r>
              <a:rPr lang="en-ZA" dirty="0" smtClean="0"/>
              <a:t>tick </a:t>
            </a:r>
            <a:r>
              <a:rPr lang="en-ZA" dirty="0"/>
              <a:t>off in the scheduling book after the record has been retrieved</a:t>
            </a:r>
            <a:r>
              <a:rPr lang="en-ZA" dirty="0" smtClean="0"/>
              <a:t>.</a:t>
            </a:r>
          </a:p>
          <a:p>
            <a:pPr lvl="1"/>
            <a:r>
              <a:rPr lang="en-ZA" dirty="0" smtClean="0"/>
              <a:t>Professional nurse should update patient records- any </a:t>
            </a:r>
            <a:r>
              <a:rPr lang="en-ZA" dirty="0"/>
              <a:t>laboratory investigations results for outstanding investigations conducted on previous visits and place the results in the </a:t>
            </a:r>
            <a:r>
              <a:rPr lang="en-ZA" dirty="0" smtClean="0"/>
              <a:t>records</a:t>
            </a:r>
          </a:p>
          <a:p>
            <a:pPr lvl="1"/>
            <a:r>
              <a:rPr lang="en-ZA" dirty="0" smtClean="0"/>
              <a:t>Patient records should be kept in appropriate place for scheduled patients</a:t>
            </a:r>
            <a:endParaRPr lang="en-ZA" dirty="0"/>
          </a:p>
        </p:txBody>
      </p:sp>
    </p:spTree>
    <p:extLst>
      <p:ext uri="{BB962C8B-B14F-4D97-AF65-F5344CB8AC3E}">
        <p14:creationId xmlns:p14="http://schemas.microsoft.com/office/powerpoint/2010/main" val="337913190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dirty="0" smtClean="0"/>
              <a:t>Integration of clinical records</a:t>
            </a:r>
            <a:endParaRPr lang="en-ZA" dirty="0"/>
          </a:p>
        </p:txBody>
      </p:sp>
      <p:sp>
        <p:nvSpPr>
          <p:cNvPr id="3" name="Content Placeholder 2"/>
          <p:cNvSpPr>
            <a:spLocks noGrp="1"/>
          </p:cNvSpPr>
          <p:nvPr>
            <p:ph idx="1"/>
          </p:nvPr>
        </p:nvSpPr>
        <p:spPr>
          <a:xfrm>
            <a:off x="457200" y="1447800"/>
            <a:ext cx="8229600" cy="4678363"/>
          </a:xfrm>
        </p:spPr>
        <p:txBody>
          <a:bodyPr>
            <a:normAutofit/>
          </a:bodyPr>
          <a:lstStyle/>
          <a:p>
            <a:pPr lvl="0"/>
            <a:r>
              <a:rPr lang="en-ZA" dirty="0"/>
              <a:t>Each </a:t>
            </a:r>
            <a:r>
              <a:rPr lang="en-ZA" dirty="0" smtClean="0"/>
              <a:t>patient </a:t>
            </a:r>
            <a:r>
              <a:rPr lang="en-ZA" dirty="0"/>
              <a:t>should have a single file </a:t>
            </a:r>
            <a:r>
              <a:rPr lang="en-ZA" dirty="0" smtClean="0"/>
              <a:t>for comprehensive care </a:t>
            </a:r>
            <a:endParaRPr lang="en-ZA" dirty="0"/>
          </a:p>
          <a:p>
            <a:pPr lvl="0"/>
            <a:r>
              <a:rPr lang="en-ZA" dirty="0"/>
              <a:t>The facility should have a single system for filing and storing </a:t>
            </a:r>
            <a:r>
              <a:rPr lang="en-ZA" dirty="0" smtClean="0"/>
              <a:t>clinical records</a:t>
            </a:r>
            <a:r>
              <a:rPr lang="en-ZA" dirty="0"/>
              <a:t> </a:t>
            </a:r>
            <a:r>
              <a:rPr lang="en-ZA" dirty="0" smtClean="0"/>
              <a:t>of all patients</a:t>
            </a:r>
            <a:endParaRPr lang="en-ZA" dirty="0"/>
          </a:p>
          <a:p>
            <a:pPr lvl="0"/>
            <a:r>
              <a:rPr lang="en-ZA" dirty="0"/>
              <a:t>The records should not be stored per diagnostic condition but rather by the first 3 letters of the patient surname and date of birth or address e.g. ASM600108</a:t>
            </a:r>
          </a:p>
          <a:p>
            <a:endParaRPr lang="en-ZA" dirty="0"/>
          </a:p>
        </p:txBody>
      </p:sp>
    </p:spTree>
    <p:extLst>
      <p:ext uri="{BB962C8B-B14F-4D97-AF65-F5344CB8AC3E}">
        <p14:creationId xmlns:p14="http://schemas.microsoft.com/office/powerpoint/2010/main" val="78326406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915169"/>
            <a:ext cx="7315200" cy="5028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598867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Contents of record</a:t>
            </a:r>
            <a:endParaRPr lang="en-ZA" dirty="0"/>
          </a:p>
        </p:txBody>
      </p:sp>
      <p:sp>
        <p:nvSpPr>
          <p:cNvPr id="3" name="Content Placeholder 2"/>
          <p:cNvSpPr>
            <a:spLocks noGrp="1"/>
          </p:cNvSpPr>
          <p:nvPr>
            <p:ph idx="1"/>
          </p:nvPr>
        </p:nvSpPr>
        <p:spPr/>
        <p:txBody>
          <a:bodyPr/>
          <a:lstStyle/>
          <a:p>
            <a:r>
              <a:rPr lang="en-ZA" dirty="0"/>
              <a:t>Each chronic patient file should contain the following sections:</a:t>
            </a:r>
          </a:p>
          <a:p>
            <a:pPr lvl="1"/>
            <a:r>
              <a:rPr lang="en-ZA" dirty="0"/>
              <a:t>Chronic patient follow up records</a:t>
            </a:r>
            <a:endParaRPr lang="en-ZA" dirty="0" smtClean="0">
              <a:effectLst/>
            </a:endParaRPr>
          </a:p>
          <a:p>
            <a:pPr lvl="1"/>
            <a:r>
              <a:rPr lang="en-ZA" dirty="0"/>
              <a:t>Continuation sheets</a:t>
            </a:r>
            <a:endParaRPr lang="en-ZA" dirty="0" smtClean="0">
              <a:effectLst/>
            </a:endParaRPr>
          </a:p>
          <a:p>
            <a:pPr lvl="1"/>
            <a:r>
              <a:rPr lang="en-ZA" dirty="0"/>
              <a:t>Additional national stationery such as ART stationary for relevant patients</a:t>
            </a:r>
            <a:endParaRPr lang="en-ZA" dirty="0" smtClean="0">
              <a:effectLst/>
            </a:endParaRPr>
          </a:p>
          <a:p>
            <a:pPr lvl="1"/>
            <a:r>
              <a:rPr lang="en-ZA" dirty="0"/>
              <a:t>Section for laboratory investigations</a:t>
            </a:r>
            <a:endParaRPr lang="en-ZA" dirty="0" smtClean="0">
              <a:effectLst/>
            </a:endParaRPr>
          </a:p>
          <a:p>
            <a:pPr lvl="1"/>
            <a:r>
              <a:rPr lang="en-ZA" dirty="0"/>
              <a:t>Repeat prescriptions</a:t>
            </a:r>
          </a:p>
        </p:txBody>
      </p:sp>
    </p:spTree>
    <p:extLst>
      <p:ext uri="{BB962C8B-B14F-4D97-AF65-F5344CB8AC3E}">
        <p14:creationId xmlns:p14="http://schemas.microsoft.com/office/powerpoint/2010/main" val="31705185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Pre-dispensing of medication/CCMDD</a:t>
            </a:r>
            <a:endParaRPr lang="en-ZA" dirty="0"/>
          </a:p>
        </p:txBody>
      </p:sp>
      <p:sp>
        <p:nvSpPr>
          <p:cNvPr id="3" name="Content Placeholder 2"/>
          <p:cNvSpPr>
            <a:spLocks noGrp="1"/>
          </p:cNvSpPr>
          <p:nvPr>
            <p:ph idx="1"/>
          </p:nvPr>
        </p:nvSpPr>
        <p:spPr>
          <a:xfrm>
            <a:off x="457200" y="1066800"/>
            <a:ext cx="8458200" cy="5562600"/>
          </a:xfrm>
        </p:spPr>
        <p:txBody>
          <a:bodyPr>
            <a:normAutofit fontScale="92500"/>
          </a:bodyPr>
          <a:lstStyle/>
          <a:p>
            <a:pPr lvl="0"/>
            <a:r>
              <a:rPr lang="en-ZA" dirty="0"/>
              <a:t>Two days prior to the patient’s appointment, the patients clinical records and scheduling list should be provided to the allocated professional nurse for chronic patients or the pharmacy assistant where available</a:t>
            </a:r>
          </a:p>
          <a:p>
            <a:pPr lvl="0"/>
            <a:r>
              <a:rPr lang="en-ZA" dirty="0"/>
              <a:t>The designated professional should pre-dispense the </a:t>
            </a:r>
            <a:r>
              <a:rPr lang="en-ZA" dirty="0" smtClean="0"/>
              <a:t>medication </a:t>
            </a:r>
            <a:r>
              <a:rPr lang="en-ZA" dirty="0"/>
              <a:t>according to the prescription</a:t>
            </a:r>
          </a:p>
          <a:p>
            <a:pPr lvl="0"/>
            <a:r>
              <a:rPr lang="en-ZA" dirty="0"/>
              <a:t>The medication should be pre-packed in a brown bag or clear opaque plastic bag where available.</a:t>
            </a:r>
          </a:p>
          <a:p>
            <a:pPr lvl="0"/>
            <a:r>
              <a:rPr lang="en-ZA" dirty="0"/>
              <a:t>A sticker with the patients name and file number should be placed on the external part of the bag</a:t>
            </a:r>
            <a:r>
              <a:rPr lang="en-ZA" dirty="0" smtClean="0"/>
              <a:t>.</a:t>
            </a:r>
            <a:endParaRPr lang="en-ZA" dirty="0"/>
          </a:p>
        </p:txBody>
      </p:sp>
    </p:spTree>
    <p:extLst>
      <p:ext uri="{BB962C8B-B14F-4D97-AF65-F5344CB8AC3E}">
        <p14:creationId xmlns:p14="http://schemas.microsoft.com/office/powerpoint/2010/main" val="19573429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1824"/>
          </a:xfrm>
        </p:spPr>
        <p:txBody>
          <a:bodyPr>
            <a:normAutofit fontScale="90000"/>
          </a:bodyPr>
          <a:lstStyle/>
          <a:p>
            <a:r>
              <a:rPr lang="en-US" dirty="0" smtClean="0"/>
              <a:t>Staff Audit</a:t>
            </a:r>
            <a:endParaRPr lang="en-US" dirty="0"/>
          </a:p>
        </p:txBody>
      </p:sp>
      <p:graphicFrame>
        <p:nvGraphicFramePr>
          <p:cNvPr id="3" name="Object 2"/>
          <p:cNvGraphicFramePr>
            <a:graphicFrameLocks noChangeAspect="1"/>
          </p:cNvGraphicFramePr>
          <p:nvPr>
            <p:extLst>
              <p:ext uri="{D42A27DB-BD31-4B8C-83A1-F6EECF244321}">
                <p14:modId xmlns:p14="http://schemas.microsoft.com/office/powerpoint/2010/main" val="3678475473"/>
              </p:ext>
            </p:extLst>
          </p:nvPr>
        </p:nvGraphicFramePr>
        <p:xfrm>
          <a:off x="1895231" y="1276685"/>
          <a:ext cx="5724769" cy="5545039"/>
        </p:xfrm>
        <a:graphic>
          <a:graphicData uri="http://schemas.openxmlformats.org/presentationml/2006/ole">
            <mc:AlternateContent xmlns:mc="http://schemas.openxmlformats.org/markup-compatibility/2006">
              <mc:Choice xmlns:v="urn:schemas-microsoft-com:vml" Requires="v">
                <p:oleObj spid="_x0000_s9221" name="Microsoft Excel Macro-Enabled Worksheet" r:id="rId3" imgW="3378200" imgH="3797300" progId="Excel.SheetMacroEnabled.12">
                  <p:embed/>
                </p:oleObj>
              </mc:Choice>
              <mc:Fallback>
                <p:oleObj name="Microsoft Excel Macro-Enabled Worksheet" r:id="rId3" imgW="3378200" imgH="3797300" progId="Excel.SheetMacroEnabled.12">
                  <p:embed/>
                  <p:pic>
                    <p:nvPicPr>
                      <p:cNvPr id="0" name=""/>
                      <p:cNvPicPr/>
                      <p:nvPr/>
                    </p:nvPicPr>
                    <p:blipFill>
                      <a:blip r:embed="rId4"/>
                      <a:stretch>
                        <a:fillRect/>
                      </a:stretch>
                    </p:blipFill>
                    <p:spPr>
                      <a:xfrm>
                        <a:off x="1895231" y="1276685"/>
                        <a:ext cx="5724769" cy="5545039"/>
                      </a:xfrm>
                      <a:prstGeom prst="rect">
                        <a:avLst/>
                      </a:prstGeom>
                    </p:spPr>
                  </p:pic>
                </p:oleObj>
              </mc:Fallback>
            </mc:AlternateContent>
          </a:graphicData>
        </a:graphic>
      </p:graphicFrame>
    </p:spTree>
    <p:extLst>
      <p:ext uri="{BB962C8B-B14F-4D97-AF65-F5344CB8AC3E}">
        <p14:creationId xmlns:p14="http://schemas.microsoft.com/office/powerpoint/2010/main" val="427669888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Scheduling of professional nurses</a:t>
            </a:r>
            <a:endParaRPr lang="en-ZA" dirty="0"/>
          </a:p>
        </p:txBody>
      </p:sp>
      <p:sp>
        <p:nvSpPr>
          <p:cNvPr id="3" name="Content Placeholder 2"/>
          <p:cNvSpPr>
            <a:spLocks noGrp="1"/>
          </p:cNvSpPr>
          <p:nvPr>
            <p:ph idx="1"/>
          </p:nvPr>
        </p:nvSpPr>
        <p:spPr>
          <a:xfrm>
            <a:off x="457200" y="1600200"/>
            <a:ext cx="8229600" cy="4800600"/>
          </a:xfrm>
        </p:spPr>
        <p:txBody>
          <a:bodyPr>
            <a:normAutofit fontScale="85000" lnSpcReduction="10000"/>
          </a:bodyPr>
          <a:lstStyle/>
          <a:p>
            <a:pPr lvl="0"/>
            <a:r>
              <a:rPr lang="en-ZA" dirty="0"/>
              <a:t>The professional nurses allocated to consulting chronic patients should be preferably PC 101 trained or primary care trained.</a:t>
            </a:r>
          </a:p>
          <a:p>
            <a:pPr lvl="0"/>
            <a:r>
              <a:rPr lang="en-ZA" dirty="0"/>
              <a:t>In the interim period whilst all the professional nurses are being trained on PC 101, nurses with additional primary healthcare and/or PALSA Plus or NIMART training should be scheduled to consult chronic patients.</a:t>
            </a:r>
          </a:p>
          <a:p>
            <a:pPr lvl="0"/>
            <a:r>
              <a:rPr lang="en-ZA" dirty="0"/>
              <a:t>The roster system should be designed for a monthly, 2 monthly or quarterly rotations dependent on the number of trained professional nurses available and the number of chronic consultation rooms required.</a:t>
            </a:r>
          </a:p>
          <a:p>
            <a:endParaRPr lang="en-ZA" dirty="0"/>
          </a:p>
        </p:txBody>
      </p:sp>
    </p:spTree>
    <p:extLst>
      <p:ext uri="{BB962C8B-B14F-4D97-AF65-F5344CB8AC3E}">
        <p14:creationId xmlns:p14="http://schemas.microsoft.com/office/powerpoint/2010/main" val="413312174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83395994"/>
              </p:ext>
            </p:extLst>
          </p:nvPr>
        </p:nvGraphicFramePr>
        <p:xfrm>
          <a:off x="381002" y="1142996"/>
          <a:ext cx="8153396" cy="4572009"/>
        </p:xfrm>
        <a:graphic>
          <a:graphicData uri="http://schemas.openxmlformats.org/drawingml/2006/table">
            <a:tbl>
              <a:tblPr firstRow="1" firstCol="1" bandRow="1">
                <a:tableStyleId>{5C22544A-7EE6-4342-B048-85BDC9FD1C3A}</a:tableStyleId>
              </a:tblPr>
              <a:tblGrid>
                <a:gridCol w="2505282"/>
                <a:gridCol w="928869"/>
                <a:gridCol w="943849"/>
                <a:gridCol w="943849"/>
                <a:gridCol w="943849"/>
                <a:gridCol w="943849"/>
                <a:gridCol w="943849"/>
              </a:tblGrid>
              <a:tr h="351693">
                <a:tc>
                  <a:txBody>
                    <a:bodyPr/>
                    <a:lstStyle/>
                    <a:p>
                      <a:pPr marL="0" marR="0">
                        <a:lnSpc>
                          <a:spcPct val="115000"/>
                        </a:lnSpc>
                        <a:spcBef>
                          <a:spcPts val="0"/>
                        </a:spcBef>
                        <a:spcAft>
                          <a:spcPts val="0"/>
                        </a:spcAft>
                      </a:pPr>
                      <a:r>
                        <a:rPr lang="en-ZA" sz="1000">
                          <a:effectLst/>
                        </a:rPr>
                        <a:t>NAME OF PROFESSIONAL NURSE</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000">
                          <a:effectLst/>
                        </a:rPr>
                        <a:t>MONTH 1</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000">
                          <a:effectLst/>
                        </a:rPr>
                        <a:t>MONTH 2</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000">
                          <a:effectLst/>
                        </a:rPr>
                        <a:t>MONTH 3</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000">
                          <a:effectLst/>
                        </a:rPr>
                        <a:t>MONTH 4</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000">
                          <a:effectLst/>
                        </a:rPr>
                        <a:t>MONTH 5</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000">
                          <a:effectLst/>
                        </a:rPr>
                        <a:t>MONTH 6</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r>
              <a:tr h="351693">
                <a:tc>
                  <a:txBody>
                    <a:bodyPr/>
                    <a:lstStyle/>
                    <a:p>
                      <a:pPr marL="0" marR="0">
                        <a:lnSpc>
                          <a:spcPct val="115000"/>
                        </a:lnSpc>
                        <a:spcBef>
                          <a:spcPts val="0"/>
                        </a:spcBef>
                        <a:spcAft>
                          <a:spcPts val="0"/>
                        </a:spcAft>
                      </a:pPr>
                      <a:r>
                        <a:rPr lang="en-ZA" sz="10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a:effectLst/>
                        </a:rPr>
                        <a:t> </a:t>
                      </a:r>
                      <a:endParaRPr lang="en-ZA"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ZA" sz="1100" dirty="0">
                          <a:effectLst/>
                        </a:rPr>
                        <a:t> </a:t>
                      </a:r>
                      <a:endParaRPr lang="en-ZA"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14265855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Clinical Management Support</a:t>
            </a:r>
            <a:endParaRPr lang="en-US" dirty="0"/>
          </a:p>
        </p:txBody>
      </p:sp>
    </p:spTree>
    <p:extLst>
      <p:ext uri="{BB962C8B-B14F-4D97-AF65-F5344CB8AC3E}">
        <p14:creationId xmlns:p14="http://schemas.microsoft.com/office/powerpoint/2010/main" val="257655820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a:t>
            </a:r>
            <a:endParaRPr lang="en-US" dirty="0"/>
          </a:p>
        </p:txBody>
      </p:sp>
      <p:sp>
        <p:nvSpPr>
          <p:cNvPr id="3" name="Content Placeholder 2"/>
          <p:cNvSpPr>
            <a:spLocks noGrp="1"/>
          </p:cNvSpPr>
          <p:nvPr>
            <p:ph idx="1"/>
          </p:nvPr>
        </p:nvSpPr>
        <p:spPr>
          <a:xfrm>
            <a:off x="457200" y="1417638"/>
            <a:ext cx="7620000" cy="4983162"/>
          </a:xfrm>
        </p:spPr>
        <p:txBody>
          <a:bodyPr/>
          <a:lstStyle/>
          <a:p>
            <a:r>
              <a:rPr lang="en-US" sz="2800" dirty="0" smtClean="0"/>
              <a:t>Assist </a:t>
            </a:r>
            <a:r>
              <a:rPr lang="en-US" sz="2800" dirty="0"/>
              <a:t>professional nurses and other health care professionals at PHC level to provide holistic care to patients in accordance with best practices and following evidence-based guidelines </a:t>
            </a:r>
          </a:p>
        </p:txBody>
      </p:sp>
    </p:spTree>
    <p:extLst>
      <p:ext uri="{BB962C8B-B14F-4D97-AF65-F5344CB8AC3E}">
        <p14:creationId xmlns:p14="http://schemas.microsoft.com/office/powerpoint/2010/main" val="311983860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CMS?</a:t>
            </a:r>
            <a:endParaRPr lang="en-US" dirty="0"/>
          </a:p>
        </p:txBody>
      </p:sp>
      <p:sp>
        <p:nvSpPr>
          <p:cNvPr id="3" name="Content Placeholder 2"/>
          <p:cNvSpPr>
            <a:spLocks noGrp="1"/>
          </p:cNvSpPr>
          <p:nvPr>
            <p:ph idx="1"/>
          </p:nvPr>
        </p:nvSpPr>
        <p:spPr>
          <a:xfrm>
            <a:off x="457200" y="1417638"/>
            <a:ext cx="7620000" cy="4983162"/>
          </a:xfrm>
        </p:spPr>
        <p:txBody>
          <a:bodyPr>
            <a:normAutofit fontScale="92500" lnSpcReduction="20000"/>
          </a:bodyPr>
          <a:lstStyle/>
          <a:p>
            <a:r>
              <a:rPr lang="en-US" sz="3600" dirty="0" smtClean="0"/>
              <a:t>Clinical </a:t>
            </a:r>
            <a:r>
              <a:rPr lang="en-US" sz="3600" dirty="0"/>
              <a:t>care and support: </a:t>
            </a:r>
          </a:p>
          <a:p>
            <a:pPr lvl="1"/>
            <a:r>
              <a:rPr lang="en-US" sz="3200" dirty="0"/>
              <a:t>Evidence-based clinical guidelines </a:t>
            </a:r>
            <a:endParaRPr lang="en-US" sz="3200" dirty="0" smtClean="0"/>
          </a:p>
          <a:p>
            <a:pPr marL="457200" lvl="1" indent="0">
              <a:buNone/>
            </a:pPr>
            <a:r>
              <a:rPr lang="en-US" sz="3200" dirty="0" smtClean="0"/>
              <a:t>(PHC STG/EML, PC101</a:t>
            </a:r>
            <a:r>
              <a:rPr lang="en-US" sz="3200" dirty="0"/>
              <a:t>) </a:t>
            </a:r>
            <a:endParaRPr lang="en-US" sz="1050" dirty="0"/>
          </a:p>
          <a:p>
            <a:pPr lvl="1"/>
            <a:r>
              <a:rPr lang="en-US" sz="3200" dirty="0"/>
              <a:t>Health promotion compendium and guidelines(</a:t>
            </a:r>
            <a:r>
              <a:rPr lang="en-US" sz="3200" i="1" dirty="0"/>
              <a:t>in development </a:t>
            </a:r>
            <a:r>
              <a:rPr lang="en-US" sz="3200" dirty="0"/>
              <a:t>) </a:t>
            </a:r>
            <a:endParaRPr lang="en-US" sz="1050" dirty="0"/>
          </a:p>
          <a:p>
            <a:r>
              <a:rPr lang="en-US" sz="3600" dirty="0"/>
              <a:t>Chronic patient record (to supplement clinical ART stationary) </a:t>
            </a:r>
          </a:p>
          <a:p>
            <a:r>
              <a:rPr lang="en-US" sz="3600" dirty="0"/>
              <a:t>District Clinical Specialist Team (DCST) to provide mentoring and </a:t>
            </a:r>
            <a:r>
              <a:rPr lang="en-US" sz="3600" dirty="0" smtClean="0"/>
              <a:t>guidance</a:t>
            </a:r>
          </a:p>
          <a:p>
            <a:r>
              <a:rPr lang="en-US" sz="3600" dirty="0" smtClean="0"/>
              <a:t>Supervision by PHC Supervisors and </a:t>
            </a:r>
            <a:r>
              <a:rPr lang="en-US" sz="3600" dirty="0" err="1" smtClean="0"/>
              <a:t>programme</a:t>
            </a:r>
            <a:r>
              <a:rPr lang="en-US" sz="3600" dirty="0" smtClean="0"/>
              <a:t> </a:t>
            </a:r>
            <a:r>
              <a:rPr lang="en-US" sz="3600" dirty="0" err="1" smtClean="0"/>
              <a:t>co-ordinators</a:t>
            </a:r>
            <a:r>
              <a:rPr lang="en-US" sz="3600" dirty="0" smtClean="0"/>
              <a:t> </a:t>
            </a:r>
            <a:endParaRPr lang="en-US" sz="3600" dirty="0"/>
          </a:p>
          <a:p>
            <a:endParaRPr lang="en-US" dirty="0"/>
          </a:p>
        </p:txBody>
      </p:sp>
    </p:spTree>
    <p:extLst>
      <p:ext uri="{BB962C8B-B14F-4D97-AF65-F5344CB8AC3E}">
        <p14:creationId xmlns:p14="http://schemas.microsoft.com/office/powerpoint/2010/main" val="70720306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08953"/>
            <a:ext cx="8763000" cy="68907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6593747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Chronic Patient Record</a:t>
            </a:r>
            <a:endParaRPr lang="en-US" dirty="0"/>
          </a:p>
        </p:txBody>
      </p:sp>
      <p:sp>
        <p:nvSpPr>
          <p:cNvPr id="3" name="Content Placeholder 2"/>
          <p:cNvSpPr>
            <a:spLocks noGrp="1"/>
          </p:cNvSpPr>
          <p:nvPr>
            <p:ph idx="1"/>
          </p:nvPr>
        </p:nvSpPr>
        <p:spPr/>
        <p:txBody>
          <a:bodyPr/>
          <a:lstStyle/>
          <a:p>
            <a:r>
              <a:rPr lang="en-US" sz="3200" dirty="0"/>
              <a:t>primarily a checklist to ensure that patients attending the primary care facility for chronic disease management over a 12 month period are reviewed systematically and comprehensively at each visit and the appropriate laboratory investigations are conducted. </a:t>
            </a:r>
          </a:p>
          <a:p>
            <a:endParaRPr lang="en-US" dirty="0"/>
          </a:p>
        </p:txBody>
      </p:sp>
    </p:spTree>
    <p:extLst>
      <p:ext uri="{BB962C8B-B14F-4D97-AF65-F5344CB8AC3E}">
        <p14:creationId xmlns:p14="http://schemas.microsoft.com/office/powerpoint/2010/main" val="83991895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41195" y="3290501"/>
            <a:ext cx="261610" cy="276999"/>
          </a:xfrm>
          <a:prstGeom prst="rect">
            <a:avLst/>
          </a:prstGeom>
        </p:spPr>
        <p:txBody>
          <a:bodyPr wrap="none">
            <a:spAutoFit/>
          </a:bodyPr>
          <a:lstStyle/>
          <a:p>
            <a:r>
              <a:rPr lang="en-US" baseline="30000" dirty="0"/>
              <a:t>e</a:t>
            </a:r>
            <a:endParaRPr lang="en-US" dirty="0"/>
          </a:p>
        </p:txBody>
      </p:sp>
      <p:pic>
        <p:nvPicPr>
          <p:cNvPr id="4" name="Picture 3"/>
          <p:cNvPicPr>
            <a:picLocks noChangeAspect="1"/>
          </p:cNvPicPr>
          <p:nvPr/>
        </p:nvPicPr>
        <p:blipFill>
          <a:blip r:embed="rId2"/>
          <a:stretch>
            <a:fillRect/>
          </a:stretch>
        </p:blipFill>
        <p:spPr>
          <a:xfrm>
            <a:off x="1022671" y="2886368"/>
            <a:ext cx="7098657" cy="3769198"/>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3" y="766483"/>
            <a:ext cx="7443787" cy="2119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964141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83281" y="0"/>
            <a:ext cx="6063565" cy="6858000"/>
          </a:xfrm>
          <a:prstGeom prst="rect">
            <a:avLst/>
          </a:prstGeom>
        </p:spPr>
      </p:pic>
    </p:spTree>
    <p:extLst>
      <p:ext uri="{BB962C8B-B14F-4D97-AF65-F5344CB8AC3E}">
        <p14:creationId xmlns:p14="http://schemas.microsoft.com/office/powerpoint/2010/main" val="165774573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of </a:t>
            </a:r>
            <a:r>
              <a:rPr lang="en-US" smtClean="0"/>
              <a:t>DCST Team</a:t>
            </a:r>
            <a:endParaRPr lang="en-US"/>
          </a:p>
        </p:txBody>
      </p:sp>
      <p:pic>
        <p:nvPicPr>
          <p:cNvPr id="3" name="Picture 2"/>
          <p:cNvPicPr>
            <a:picLocks noChangeAspect="1"/>
          </p:cNvPicPr>
          <p:nvPr/>
        </p:nvPicPr>
        <p:blipFill>
          <a:blip r:embed="rId2"/>
          <a:stretch>
            <a:fillRect/>
          </a:stretch>
        </p:blipFill>
        <p:spPr>
          <a:xfrm>
            <a:off x="457201" y="1337739"/>
            <a:ext cx="7620000" cy="4419088"/>
          </a:xfrm>
          <a:prstGeom prst="rect">
            <a:avLst/>
          </a:prstGeom>
        </p:spPr>
      </p:pic>
    </p:spTree>
    <p:extLst>
      <p:ext uri="{BB962C8B-B14F-4D97-AF65-F5344CB8AC3E}">
        <p14:creationId xmlns:p14="http://schemas.microsoft.com/office/powerpoint/2010/main" val="47580044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458200" cy="418058"/>
          </a:xfrm>
        </p:spPr>
        <p:txBody>
          <a:bodyPr>
            <a:normAutofit fontScale="90000"/>
          </a:bodyPr>
          <a:lstStyle/>
          <a:p>
            <a:r>
              <a:rPr lang="en-ZA" dirty="0" smtClean="0"/>
              <a:t>“Assisted” self support management</a:t>
            </a:r>
            <a:endParaRPr lang="en-ZA" dirty="0"/>
          </a:p>
        </p:txBody>
      </p:sp>
      <p:sp>
        <p:nvSpPr>
          <p:cNvPr id="3" name="Content Placeholder 2"/>
          <p:cNvSpPr>
            <a:spLocks noGrp="1"/>
          </p:cNvSpPr>
          <p:nvPr>
            <p:ph idx="1"/>
          </p:nvPr>
        </p:nvSpPr>
        <p:spPr>
          <a:xfrm>
            <a:off x="0" y="838200"/>
            <a:ext cx="9144000" cy="6019800"/>
          </a:xfrm>
        </p:spPr>
        <p:txBody>
          <a:bodyPr>
            <a:noAutofit/>
          </a:bodyPr>
          <a:lstStyle/>
          <a:p>
            <a:pPr lvl="0">
              <a:spcBef>
                <a:spcPts val="200"/>
              </a:spcBef>
            </a:pPr>
            <a:r>
              <a:rPr lang="en-ZA" sz="2000" b="1" dirty="0">
                <a:solidFill>
                  <a:schemeClr val="tx2">
                    <a:lumMod val="75000"/>
                    <a:lumOff val="25000"/>
                  </a:schemeClr>
                </a:solidFill>
              </a:rPr>
              <a:t>The CHW is part of the PHC ward based team</a:t>
            </a:r>
          </a:p>
          <a:p>
            <a:pPr lvl="0">
              <a:spcBef>
                <a:spcPts val="200"/>
              </a:spcBef>
              <a:buClr>
                <a:schemeClr val="accent4"/>
              </a:buClr>
            </a:pPr>
            <a:r>
              <a:rPr lang="en-ZA" sz="2000" b="1" dirty="0">
                <a:solidFill>
                  <a:schemeClr val="accent6"/>
                </a:solidFill>
              </a:rPr>
              <a:t>The CHW will serve as a link between the facility and the community</a:t>
            </a:r>
          </a:p>
          <a:p>
            <a:pPr lvl="0">
              <a:spcBef>
                <a:spcPts val="200"/>
              </a:spcBef>
            </a:pPr>
            <a:r>
              <a:rPr lang="en-ZA" sz="2000" b="1" dirty="0">
                <a:solidFill>
                  <a:srgbClr val="800040"/>
                </a:solidFill>
              </a:rPr>
              <a:t>The CHW will provide health education and promotion with respect to reducing the risk factors to chronic diseases as well as preventing complications. This will include but not limited to:</a:t>
            </a:r>
          </a:p>
          <a:p>
            <a:pPr lvl="1">
              <a:spcBef>
                <a:spcPts val="200"/>
              </a:spcBef>
            </a:pPr>
            <a:r>
              <a:rPr lang="en-ZA" sz="1600" dirty="0">
                <a:solidFill>
                  <a:srgbClr val="800040"/>
                </a:solidFill>
              </a:rPr>
              <a:t>Healthy eating </a:t>
            </a:r>
            <a:r>
              <a:rPr lang="en-ZA" sz="1600" dirty="0" smtClean="0">
                <a:solidFill>
                  <a:srgbClr val="800040"/>
                </a:solidFill>
              </a:rPr>
              <a:t>habits and active </a:t>
            </a:r>
            <a:r>
              <a:rPr lang="en-ZA" sz="1600" dirty="0">
                <a:solidFill>
                  <a:srgbClr val="800040"/>
                </a:solidFill>
              </a:rPr>
              <a:t>living through appropriate exercising</a:t>
            </a:r>
            <a:endParaRPr lang="en-ZA" sz="1600" dirty="0" smtClean="0">
              <a:solidFill>
                <a:srgbClr val="800040"/>
              </a:solidFill>
            </a:endParaRPr>
          </a:p>
          <a:p>
            <a:pPr lvl="1">
              <a:spcBef>
                <a:spcPts val="200"/>
              </a:spcBef>
            </a:pPr>
            <a:r>
              <a:rPr lang="en-ZA" sz="1600" dirty="0" smtClean="0">
                <a:solidFill>
                  <a:srgbClr val="800040"/>
                </a:solidFill>
              </a:rPr>
              <a:t>Decrease </a:t>
            </a:r>
            <a:r>
              <a:rPr lang="en-ZA" sz="1600" dirty="0">
                <a:solidFill>
                  <a:srgbClr val="800040"/>
                </a:solidFill>
              </a:rPr>
              <a:t>in alcohol </a:t>
            </a:r>
            <a:r>
              <a:rPr lang="en-ZA" sz="1600" dirty="0" smtClean="0">
                <a:solidFill>
                  <a:srgbClr val="800040"/>
                </a:solidFill>
              </a:rPr>
              <a:t>intake, tobacco and snuff use</a:t>
            </a:r>
          </a:p>
          <a:p>
            <a:pPr lvl="1">
              <a:spcBef>
                <a:spcPts val="200"/>
              </a:spcBef>
            </a:pPr>
            <a:r>
              <a:rPr lang="en-ZA" sz="1600" dirty="0" smtClean="0">
                <a:solidFill>
                  <a:srgbClr val="800040"/>
                </a:solidFill>
              </a:rPr>
              <a:t>Reduction </a:t>
            </a:r>
            <a:r>
              <a:rPr lang="en-ZA" sz="1600" dirty="0">
                <a:solidFill>
                  <a:srgbClr val="800040"/>
                </a:solidFill>
              </a:rPr>
              <a:t>in salt </a:t>
            </a:r>
            <a:r>
              <a:rPr lang="en-ZA" sz="1600" dirty="0" smtClean="0">
                <a:solidFill>
                  <a:srgbClr val="800040"/>
                </a:solidFill>
              </a:rPr>
              <a:t>intake</a:t>
            </a:r>
          </a:p>
          <a:p>
            <a:pPr lvl="1">
              <a:spcBef>
                <a:spcPts val="200"/>
              </a:spcBef>
            </a:pPr>
            <a:r>
              <a:rPr lang="en-ZA" sz="1600" dirty="0" smtClean="0">
                <a:solidFill>
                  <a:srgbClr val="800040"/>
                </a:solidFill>
              </a:rPr>
              <a:t>Adherence support </a:t>
            </a:r>
          </a:p>
          <a:p>
            <a:pPr lvl="1">
              <a:spcBef>
                <a:spcPts val="200"/>
              </a:spcBef>
            </a:pPr>
            <a:r>
              <a:rPr lang="en-ZA" sz="1600" dirty="0" smtClean="0">
                <a:solidFill>
                  <a:srgbClr val="800040"/>
                </a:solidFill>
              </a:rPr>
              <a:t>HIV counselling</a:t>
            </a:r>
          </a:p>
          <a:p>
            <a:pPr lvl="1">
              <a:spcBef>
                <a:spcPts val="200"/>
              </a:spcBef>
            </a:pPr>
            <a:r>
              <a:rPr lang="en-ZA" sz="1600" dirty="0" smtClean="0">
                <a:solidFill>
                  <a:srgbClr val="800040"/>
                </a:solidFill>
              </a:rPr>
              <a:t>Identification of other family members at risk </a:t>
            </a:r>
            <a:endParaRPr lang="en-ZA" sz="1600" dirty="0">
              <a:solidFill>
                <a:srgbClr val="800040"/>
              </a:solidFill>
            </a:endParaRPr>
          </a:p>
          <a:p>
            <a:pPr>
              <a:spcBef>
                <a:spcPts val="200"/>
              </a:spcBef>
            </a:pPr>
            <a:r>
              <a:rPr lang="en-ZA" sz="2000" b="1" dirty="0" smtClean="0">
                <a:solidFill>
                  <a:schemeClr val="accent4"/>
                </a:solidFill>
              </a:rPr>
              <a:t>The </a:t>
            </a:r>
            <a:r>
              <a:rPr lang="en-ZA" sz="2000" b="1" dirty="0">
                <a:solidFill>
                  <a:schemeClr val="accent4"/>
                </a:solidFill>
              </a:rPr>
              <a:t>CHW </a:t>
            </a:r>
            <a:r>
              <a:rPr lang="en-ZA" sz="2000" b="1" dirty="0" smtClean="0">
                <a:solidFill>
                  <a:schemeClr val="accent4"/>
                </a:solidFill>
              </a:rPr>
              <a:t>could </a:t>
            </a:r>
            <a:r>
              <a:rPr lang="en-ZA" sz="2000" b="1" dirty="0">
                <a:solidFill>
                  <a:schemeClr val="accent4"/>
                </a:solidFill>
              </a:rPr>
              <a:t>serve as a medicine</a:t>
            </a:r>
            <a:r>
              <a:rPr lang="en-ZA" sz="2000" b="1" dirty="0" smtClean="0">
                <a:solidFill>
                  <a:schemeClr val="accent4"/>
                </a:solidFill>
              </a:rPr>
              <a:t> courier </a:t>
            </a:r>
            <a:r>
              <a:rPr lang="en-ZA" sz="2000" b="1" dirty="0">
                <a:solidFill>
                  <a:schemeClr val="accent4"/>
                </a:solidFill>
              </a:rPr>
              <a:t>in</a:t>
            </a:r>
            <a:r>
              <a:rPr lang="en-ZA" sz="2000" b="1" dirty="0" smtClean="0">
                <a:solidFill>
                  <a:schemeClr val="accent4"/>
                </a:solidFill>
              </a:rPr>
              <a:t> </a:t>
            </a:r>
            <a:br>
              <a:rPr lang="en-ZA" sz="2000" b="1" dirty="0" smtClean="0">
                <a:solidFill>
                  <a:schemeClr val="accent4"/>
                </a:solidFill>
              </a:rPr>
            </a:br>
            <a:r>
              <a:rPr lang="en-ZA" sz="2000" b="1" dirty="0" smtClean="0">
                <a:solidFill>
                  <a:schemeClr val="accent4"/>
                </a:solidFill>
              </a:rPr>
              <a:t>certain </a:t>
            </a:r>
            <a:r>
              <a:rPr lang="en-ZA" sz="2000" b="1" dirty="0">
                <a:solidFill>
                  <a:schemeClr val="accent4"/>
                </a:solidFill>
              </a:rPr>
              <a:t>circumstances</a:t>
            </a:r>
          </a:p>
        </p:txBody>
      </p:sp>
    </p:spTree>
    <p:extLst>
      <p:ext uri="{BB962C8B-B14F-4D97-AF65-F5344CB8AC3E}">
        <p14:creationId xmlns:p14="http://schemas.microsoft.com/office/powerpoint/2010/main" val="395523550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Quality improvement model</a:t>
            </a:r>
            <a:endParaRPr lang="en-ZA" dirty="0"/>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29770" y="2057400"/>
            <a:ext cx="5943600" cy="4238625"/>
          </a:xfrm>
          <a:prstGeom prst="rect">
            <a:avLst/>
          </a:prstGeom>
          <a:noFill/>
          <a:ln>
            <a:noFill/>
          </a:ln>
          <a:effectLst/>
          <a:extLst/>
        </p:spPr>
      </p:pic>
    </p:spTree>
    <p:extLst>
      <p:ext uri="{BB962C8B-B14F-4D97-AF65-F5344CB8AC3E}">
        <p14:creationId xmlns:p14="http://schemas.microsoft.com/office/powerpoint/2010/main" val="90373844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9.jpg"/>
          <p:cNvPicPr>
            <a:picLocks noChangeAspect="1"/>
          </p:cNvPicPr>
          <p:nvPr/>
        </p:nvPicPr>
        <p:blipFill>
          <a:blip r:embed="rId2"/>
          <a:stretch>
            <a:fillRect/>
          </a:stretch>
        </p:blipFill>
        <p:spPr>
          <a:xfrm>
            <a:off x="1676400" y="838200"/>
            <a:ext cx="5879592" cy="5849112"/>
          </a:xfrm>
          <a:prstGeom prst="rect">
            <a:avLst/>
          </a:prstGeom>
        </p:spPr>
      </p:pic>
      <p:sp>
        <p:nvSpPr>
          <p:cNvPr id="2" name="Title 1"/>
          <p:cNvSpPr>
            <a:spLocks noGrp="1"/>
          </p:cNvSpPr>
          <p:nvPr>
            <p:ph type="title"/>
          </p:nvPr>
        </p:nvSpPr>
        <p:spPr>
          <a:xfrm>
            <a:off x="457200" y="0"/>
            <a:ext cx="8077200" cy="1143000"/>
          </a:xfrm>
        </p:spPr>
        <p:txBody>
          <a:bodyPr/>
          <a:lstStyle/>
          <a:p>
            <a:r>
              <a:rPr lang="en-US" dirty="0" smtClean="0"/>
              <a:t>ICDM Implementation Process</a:t>
            </a:r>
            <a:endParaRPr lang="en-ZA" dirty="0"/>
          </a:p>
        </p:txBody>
      </p:sp>
      <p:sp>
        <p:nvSpPr>
          <p:cNvPr id="21" name="Rectangle 1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Rectangle 27"/>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ZA"/>
          </a:p>
        </p:txBody>
      </p:sp>
      <p:sp>
        <p:nvSpPr>
          <p:cNvPr id="23" name="Rectangle 28"/>
          <p:cNvSpPr>
            <a:spLocks noChangeArrowheads="1"/>
          </p:cNvSpPr>
          <p:nvPr/>
        </p:nvSpPr>
        <p:spPr bwMode="auto">
          <a:xfrm>
            <a:off x="0" y="3781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4" name="Rectangle 31"/>
          <p:cNvSpPr>
            <a:spLocks noChangeArrowheads="1"/>
          </p:cNvSpPr>
          <p:nvPr/>
        </p:nvSpPr>
        <p:spPr bwMode="auto">
          <a:xfrm>
            <a:off x="0" y="36290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69017264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of Operational Manager</a:t>
            </a:r>
            <a:endParaRPr lang="en-US" dirty="0"/>
          </a:p>
        </p:txBody>
      </p:sp>
      <p:sp>
        <p:nvSpPr>
          <p:cNvPr id="3" name="Content Placeholder 2"/>
          <p:cNvSpPr>
            <a:spLocks noGrp="1"/>
          </p:cNvSpPr>
          <p:nvPr>
            <p:ph idx="1"/>
          </p:nvPr>
        </p:nvSpPr>
        <p:spPr/>
        <p:txBody>
          <a:bodyPr/>
          <a:lstStyle/>
          <a:p>
            <a:r>
              <a:rPr lang="en-US" dirty="0" smtClean="0"/>
              <a:t>Conduct staff meeting with all personnel</a:t>
            </a:r>
          </a:p>
          <a:p>
            <a:r>
              <a:rPr lang="en-US" dirty="0" smtClean="0"/>
              <a:t>Brief the staff on ideal clinic components and ICSM (Create awareness) and its benefits (desire)</a:t>
            </a:r>
          </a:p>
          <a:p>
            <a:r>
              <a:rPr lang="en-US" dirty="0" smtClean="0"/>
              <a:t>Brief staff on implementation steps and activities involved (Knowledge)</a:t>
            </a:r>
          </a:p>
          <a:p>
            <a:r>
              <a:rPr lang="en-US" dirty="0" smtClean="0"/>
              <a:t>Establishing facility ICSM Team (Ability)</a:t>
            </a:r>
          </a:p>
          <a:p>
            <a:r>
              <a:rPr lang="en-US" dirty="0" smtClean="0"/>
              <a:t>Selecting ICDM Champion (Re-</a:t>
            </a:r>
            <a:r>
              <a:rPr lang="en-US" dirty="0" err="1" smtClean="0"/>
              <a:t>inforcement</a:t>
            </a:r>
            <a:r>
              <a:rPr lang="en-US" dirty="0" smtClean="0"/>
              <a:t>)</a:t>
            </a:r>
          </a:p>
          <a:p>
            <a:endParaRPr lang="en-US" dirty="0" smtClean="0"/>
          </a:p>
          <a:p>
            <a:endParaRPr lang="en-US" dirty="0" smtClean="0"/>
          </a:p>
          <a:p>
            <a:endParaRPr lang="en-US" dirty="0"/>
          </a:p>
        </p:txBody>
      </p:sp>
    </p:spTree>
    <p:extLst>
      <p:ext uri="{BB962C8B-B14F-4D97-AF65-F5344CB8AC3E}">
        <p14:creationId xmlns:p14="http://schemas.microsoft.com/office/powerpoint/2010/main" val="136310149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a:t>Roles and Responsibilities </a:t>
            </a:r>
            <a:r>
              <a:rPr lang="en-ZA" dirty="0" smtClean="0"/>
              <a:t>of ICSM </a:t>
            </a:r>
            <a:r>
              <a:rPr lang="en-ZA" dirty="0"/>
              <a:t>Champion</a:t>
            </a:r>
          </a:p>
        </p:txBody>
      </p:sp>
      <p:sp>
        <p:nvSpPr>
          <p:cNvPr id="3" name="Content Placeholder 2"/>
          <p:cNvSpPr>
            <a:spLocks noGrp="1"/>
          </p:cNvSpPr>
          <p:nvPr>
            <p:ph idx="1"/>
          </p:nvPr>
        </p:nvSpPr>
        <p:spPr/>
        <p:txBody>
          <a:bodyPr>
            <a:normAutofit fontScale="85000" lnSpcReduction="10000"/>
          </a:bodyPr>
          <a:lstStyle/>
          <a:p>
            <a:r>
              <a:rPr lang="en-US" dirty="0" smtClean="0"/>
              <a:t>Maintains </a:t>
            </a:r>
            <a:r>
              <a:rPr lang="en-US" dirty="0"/>
              <a:t>a harmonious relationship between the </a:t>
            </a:r>
            <a:r>
              <a:rPr lang="en-US" dirty="0" smtClean="0"/>
              <a:t>ICSM </a:t>
            </a:r>
            <a:r>
              <a:rPr lang="en-US" dirty="0"/>
              <a:t>team and </a:t>
            </a:r>
            <a:r>
              <a:rPr lang="en-US" dirty="0" smtClean="0"/>
              <a:t>its </a:t>
            </a:r>
            <a:r>
              <a:rPr lang="en-ZA" dirty="0" smtClean="0"/>
              <a:t>stakeholders</a:t>
            </a:r>
            <a:endParaRPr lang="en-ZA" dirty="0"/>
          </a:p>
          <a:p>
            <a:r>
              <a:rPr lang="en-US" dirty="0" smtClean="0"/>
              <a:t>Provides </a:t>
            </a:r>
            <a:r>
              <a:rPr lang="en-US" dirty="0"/>
              <a:t>suggestions for solutions to the stakeholders who will then pick </a:t>
            </a:r>
            <a:r>
              <a:rPr lang="en-US" dirty="0" smtClean="0"/>
              <a:t>the </a:t>
            </a:r>
            <a:r>
              <a:rPr lang="en-ZA" dirty="0" smtClean="0"/>
              <a:t>best </a:t>
            </a:r>
            <a:r>
              <a:rPr lang="en-ZA" dirty="0"/>
              <a:t>option</a:t>
            </a:r>
          </a:p>
          <a:p>
            <a:r>
              <a:rPr lang="en-US" dirty="0" smtClean="0"/>
              <a:t>Facility </a:t>
            </a:r>
            <a:r>
              <a:rPr lang="en-US" dirty="0"/>
              <a:t>trainer for PC 101, if possible</a:t>
            </a:r>
          </a:p>
          <a:p>
            <a:r>
              <a:rPr lang="en-US" dirty="0" smtClean="0"/>
              <a:t>Communicates </a:t>
            </a:r>
            <a:r>
              <a:rPr lang="en-US" dirty="0"/>
              <a:t>dates on the project’s development and issues to </a:t>
            </a:r>
            <a:r>
              <a:rPr lang="en-US" dirty="0" smtClean="0"/>
              <a:t>upper </a:t>
            </a:r>
            <a:r>
              <a:rPr lang="en-ZA" dirty="0" smtClean="0"/>
              <a:t>management</a:t>
            </a:r>
            <a:endParaRPr lang="en-ZA" dirty="0"/>
          </a:p>
          <a:p>
            <a:r>
              <a:rPr lang="en-US" dirty="0" smtClean="0"/>
              <a:t>Communicates </a:t>
            </a:r>
            <a:r>
              <a:rPr lang="en-US" dirty="0"/>
              <a:t>messages from the stakeholders to the facility </a:t>
            </a:r>
            <a:r>
              <a:rPr lang="en-US" dirty="0" smtClean="0"/>
              <a:t>ICSM team in </a:t>
            </a:r>
            <a:r>
              <a:rPr lang="en-US" dirty="0"/>
              <a:t>case they have any concerns, requests in a change of direction or </a:t>
            </a:r>
            <a:r>
              <a:rPr lang="en-US" dirty="0" smtClean="0"/>
              <a:t>simply questions </a:t>
            </a:r>
            <a:r>
              <a:rPr lang="en-US" dirty="0"/>
              <a:t>about the project’s status and progress</a:t>
            </a:r>
            <a:endParaRPr lang="en-ZA" dirty="0"/>
          </a:p>
          <a:p>
            <a:endParaRPr lang="en-ZA" dirty="0"/>
          </a:p>
        </p:txBody>
      </p:sp>
    </p:spTree>
    <p:extLst>
      <p:ext uri="{BB962C8B-B14F-4D97-AF65-F5344CB8AC3E}">
        <p14:creationId xmlns:p14="http://schemas.microsoft.com/office/powerpoint/2010/main" val="381789688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6130"/>
          </a:xfrm>
        </p:spPr>
        <p:txBody>
          <a:bodyPr>
            <a:normAutofit fontScale="90000"/>
          </a:bodyPr>
          <a:lstStyle/>
          <a:p>
            <a:r>
              <a:rPr lang="en-ZA" dirty="0" smtClean="0"/>
              <a:t>ICDM IMPLEMENTATION APPROACH</a:t>
            </a:r>
            <a:endParaRPr lang="en-ZA" dirty="0"/>
          </a:p>
        </p:txBody>
      </p:sp>
      <p:sp>
        <p:nvSpPr>
          <p:cNvPr id="3" name="Content Placeholder 2"/>
          <p:cNvSpPr>
            <a:spLocks noGrp="1"/>
          </p:cNvSpPr>
          <p:nvPr>
            <p:ph idx="1"/>
          </p:nvPr>
        </p:nvSpPr>
        <p:spPr/>
        <p:txBody>
          <a:bodyPr/>
          <a:lstStyle/>
          <a:p>
            <a:r>
              <a:rPr lang="en-ZA" dirty="0" smtClean="0"/>
              <a:t>incremental </a:t>
            </a:r>
            <a:r>
              <a:rPr lang="en-ZA" dirty="0"/>
              <a:t>step-wise approach using the Plan-Action-Do-Assessment Cycle.  </a:t>
            </a:r>
            <a:endParaRPr lang="en-ZA" dirty="0" smtClean="0"/>
          </a:p>
          <a:p>
            <a:r>
              <a:rPr lang="en-ZA" dirty="0"/>
              <a:t>S</a:t>
            </a:r>
            <a:r>
              <a:rPr lang="en-ZA" dirty="0" smtClean="0"/>
              <a:t>mall </a:t>
            </a:r>
            <a:r>
              <a:rPr lang="en-ZA" dirty="0"/>
              <a:t>incremental changes are standardised within the culture of the organisation</a:t>
            </a:r>
            <a:r>
              <a:rPr lang="en-ZA" dirty="0" smtClean="0"/>
              <a:t>.</a:t>
            </a:r>
            <a:endParaRPr lang="en-ZA" dirty="0"/>
          </a:p>
        </p:txBody>
      </p:sp>
      <p:pic>
        <p:nvPicPr>
          <p:cNvPr id="4" name="Picture 3" descr="http://qualitybookoftools.ca/wp-content/uploads/2011/04/self_reflection.jpg"/>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861048"/>
            <a:ext cx="4104456" cy="2448272"/>
          </a:xfrm>
          <a:prstGeom prst="rect">
            <a:avLst/>
          </a:prstGeom>
          <a:noFill/>
          <a:ln>
            <a:noFill/>
          </a:ln>
        </p:spPr>
      </p:pic>
    </p:spTree>
    <p:extLst>
      <p:ext uri="{BB962C8B-B14F-4D97-AF65-F5344CB8AC3E}">
        <p14:creationId xmlns:p14="http://schemas.microsoft.com/office/powerpoint/2010/main" val="297128548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data:image/jpeg;base64,/9j/4AAQSkZJRgABAQAAAQABAAD/2wCEAAkGBxQTEhQUExQWFRUXFxwYGBgWGR4cHRgcGhwcGhgbHRgcHyghHB8lHBccITEhJSkrLi4uHCAzODMsNygtLisBCgoKDA0OFA8MFCscFBksLCwsLDcrLCssKyssLCwsKyssLCssKysrKysrNysrKyssKysrKzcrKysrKysrKysrK//AABEIALkBEAMBIgACEQEDEQH/xAAbAAACAwEBAQAAAAAAAAAAAAACAwEEBQAGB//EAEAQAAIBAwIDBQYEBQMDAwUAAAECEQADEgQhEzFBBVFhofAiMnGBkbHB0eHxFCNCUmIGFXIkM7JzosIWQ1OCkv/EABYBAQEBAAAAAAAAAAAAAAAAAAABAv/EABYRAQEBAAAAAAAAAAAAAAAAAAARAf/aAAwDAQACEQMRAD8A+lKv7TRcusfM0GQ/dq7Id3nWmBZb8/M1Icd/maUXHdHzNRl4b/OgeXHf96jMffv9Ckd360Sju/Gga77CJ8/XKpD/AB+YpSjwo8D3fhQNLcoHr60DMe7yrlteoqcPUCgEMeg+UCuYHnH0A+tNx9QK4+poElD3/b8KYFPf9TU5eoqVcej30A4+JPzNTPqTRFh6NRl4UHbx+v40DJRG56moZ/iPn30CiQOtC5HoUbEd1CR8fOgEmhKnu8hRx4fjXG3vP4UEEHu+gFBwienktOwPf5CoI35/agSLHLl9RRC33/ejLjvoS/qaCYHf5mpzEfv+dKy7h5miVZ6fegLPw8qjI93kPxrhbNcLfXb6CgELPd5VIQ+HlTAvdPlU5etqADajcgfX8qLD1MVLN6mhLd//AJTQSyd/ryrig+Hz/SgLHv8AOqHaWsu2ldwiOiqW3ulSYEn2eGR50GkWHon1tRhxH6msz+IcY8RFGTBRjcZuc85trtt41exj0aBgrs9+vXlNAqfHzqcZ7/oaBgf7np+tDn4+X61IX169Gu+VBE1ORNEqeHkakAd3lQAFoitSRtyrqAStSBRKK6PQigiu+tT63ikPqf5qW8ZyV2mR/QUBHz4nlQWAp8aJl7/uKEufD6ihLHw+ooJxPo/XlQtXSaQ9xgygKSDMmfd2226ydqBh8KEijI9b0JFAJFLK0+u+XnQIAowp7/OimhoOBihLeoriPW9Sqet6CB62/WiHdU4gdD9KIc+VAvh/fwqMN/2psn1FR66UEcL4CiVBy5/GuY+pFCH9SKAygHoVR7fT/pr/AP6Tdf8AE+vhV2SeVK1en4lt0JIV1Kkg7wdjG0fegq9tafNbS5FZvJup3gbkT0kbbbwdu+lXNMlm7ZNpVQPkrKuwaELgkDmQU2PPc1o3tOWxkkYsGG55jlPhv4V16xkyMZlGJEGNypXfbuY8qDz+hti5ZW42mvNduIH4oa1kCwn2GN2VUTsO7YjnVrS6Zrl8NeEsunskpPs8TO7LRyJBG3dVs9lQCou3FtmZQEYgHcgHHIDwDbDlAqxp9KuXEQ7MiKMfdxUsVxj/AJnwiKDD7Ot8a0tx9Nea465cQNbDLluOGxuAoFmABHLfrO72e9w27ZuRniM43GUbxG0TVT/bhLIL1xVPtG0pXYMTMGM1UmeRHWK0LdkKABsBsANoAGwFB57U4NauXEsPdbF2W+xVY5kFGLZqo2jERHxq1wctS9xgWCWLJVd4DZXTnH92wAPSNqc3Yim2bXEu8KCvDkAYke7kFziNgMuW1W9JoQhnNnOCoS0bhMoOwG/tmoMLRW+JZW42nutduIH4wa3kGYTKNxJVROy8o5g716DRXHKJmBniMo5TAmPnVT/alAKi5cFs/wD2xGMHmobHIL4BtuQgVfUKsQOXKBED4UGHoOzEbT5NLXCrEXCfbTmVwbmoGwERy6yTTNJ/1DgXYZVs2nCmMS13IszKdmjEATy3rVsadVthBMARvE/akns9RhizoyIEDLjJUDYMCpU9+42kxEmaE6S0Ld65bU+xgjhZkISXVgN9gcQYGwM1V7X0guarTIzEIUv5KDGYHC9kx0ncjrG9aelsBMicnZoyZokxyEAAADuAHMnmTSO09Al5rblnR7YYIUxBBfGTupB9yIII3Ox6BT1ujWzdThEIt1LivbEBSVQurqnJSMcSQBOW/IUfbojQXCGP/ZG+w7utWrGjAc3HZ7rEFQXxhVMZBVRQBMCTuTHPpVLUdgq9kWGv3+EBAQMmwEYrlw8mCgCASZjeaAu1NJ/Pd7lj+JQhVXF1LWo2b+W5UAGci6nI8o2Fdpbqk6PB2dZuiXJDbKwhwYOSxiZ3233qzf0JNxrlu7ctM4hxbwxYgQGh1aGC7SIkATMCC0/ZwXhQzfy8yCTJY3JzLbSSSxPSg88nZy2+yxeG+oTTC4LxJL5rbyBy5x0x5RtFWr54uqvi5YuXlslERZThjJA7MUd1ljnjMGAoiN51rnZgbTnTFjhwuFlPtRjjPKJjw512q7LDXOItx7TwFYpBzAnEMHVhtJ32ImKKyBo7vCuWwhCC6pt27lz2jbgF7Was0CcoE8jBheTeziguOER9Mxtn+UyqEOJA4q4sUkSAYIMMsjlV1uwrfCwyuZZ8Tig/zM4jOeUwIiMY9mI2o7fZShizu94lDb/mYgBWjIBUVR7WImQTtURiaXTrb4QuWntXAyDjpDrdYmCGuTmQ5/8AyKILCN4r1IHr9KyrfYoARTevuiEFUZlj2SCgZsQ7BSB7zGY3mtMGgKaAk91ERU8P1vVAFj1A+lD65U3EVG370C96NV9bVDR0og/h9qCAB1NGEHf5ihDnaBv8q7M+ooDWP7vq1Zms113jrYthN7fELuWIUBsSMQQWJkQJHUztB0Hb1IrD1huDVq1teIoswyBgG3c4suUCRidiRz57bgev7ZuWEvhwjvbsXL9spkA4tjdSpYlSCVHvbhtutM/3K8DbtfyTeuBrmwfC3bXEGfam4wZ1G2IM8hFVdZo714XmKFP+nuWbaMyksXglmKkqN0UDfvmrmv0ji7bv21zKI9tkyglHKMSpJAyDWxsSBBNAS6u4LhtXQhyRmR0DKDjAZWUloPtAggmROwjel2HqNS+ls3EW0AbSFLbhsiMRGVwNCE/8TE9auJau3LvEe2baIjKqsVLMzxLHEkKAFgb75HYQJqdlHVWtNbstYL3UtqgfNQjEADJjlkviAp8JqBZ7YUM2oCkq2lslVIxJa5ddUTfkSzBd+RNXL3aF6zg942GQsquEDApmwRCCWOYDMoOy8yekVTv/AOn2ZDaLBgLFlQ78muWbpujJR0LBZjoTVlLTMUC6RLMMC7twmAAO4TEkknlJxgb89qqmW9VqbhvYC0q23ZFDBibmMHmGGA3iYbfeKQva982F1TLbW22D8OCbgtvG+YbHKDliFjpPWtPQWiocN1uOw5bhmJB28Kz72guHQrZx/mCyiRI95QoInl0NEOva641+5attZQooIFwFmckTIAZYQcst952Eb3tLeZkUumDke0szB6weo7vCs3tKyzMwu6Yam3Ia2RhKkAeyRcI/qGQZSecQIBJ6Itat2bTgM7MRGROC+08ZndgiwsnmY76C72jqjbtXXEEpbZgDylVJ38Nqy9V2jqraJcKW3Dsq8NZDIbhASbhJDAMRlCjrHLfS7Vsl7N1Fgs1t1A5SWUgCSe813aNlmRAsGLlpj0gJcVm69wNBWtam8t1LV3BuIjMGtoVgpjkCGdpBDbERyO1V9Rrr9u3xbhsIJB4R2eD/AE8TKOJHQJudvGrnaOmZ7tpkgYpdGX9pdVCmJk7jyrEu6BxpzbtaNVvFIe47WzkwABIeS7Fo2ZgOcmOVBqC/qHvXrdvhItsqA7KXLFkVoxDLEE856gR1orOsvXLQwVRcF17TFvcThlgXgGSpxELIMsJO01Z0AIe+zArm6solZ/7VtTOJPJlI+W1ZV/s9/wCu3xbfHuu1rJPaV5waGIVo/tY9Z5gUFg9qm0bwvPbuLbtG7NowQBsVZCzQTtBnffYRJDtLVauzYe8RZYojObIznYTHFyhiOvsrMbRzqnq9EX4oayunsNYdMg1uUIIbN1QxBjYAmMd4nZnb+tvnR35si2xtPlcNy2bYGJllg5sCOQKjpMUVeXtG5cuMlprSi2qcRrkt7bqHCKgdTsrKSSf6hE7xXPbVzEqFttfW+tlwCcPbXNXB5gYsGI3I3G+xpa9mcO67/wAOL4uhGb/t5o6Wxbj2yAVKovIyCDsZ2safR3IQm2lv+dmUSIRcWUSRGTSd4743AmoiLut1K3ls/wAps1Li6FYKgQqHBQuSxJdYhhzM8t+udtNbW8Lio1xHtomMqtw3iBamcsPaOJ3MRPhV19Ox1CPBxFq4pPizWiBHP+g/SsztPsZrrX9hu1i5by5M1li+LRMKSAp25HrQPua67aNs3jZdHdbZ4YZSjOcUjJmzBYqvIHcGu0et1NzilRZQJcuW1DK7F+G7KCSGAWQI5N3+FTp7TM6RpUsAGXZwjHb+lMCTMxuYgePK72dYKIwaATdusNp2a67Kdu8EVRmW9W965pLq4or2mfB0LESELAsHAneOW3jW4X8PKsfs/R3LaaSULG3bKXApHskhd92AIBXeCT4GtvH1BoFAE9PIUOB32qwSJ38hQlxQL4R8fKpFs+oombxPlUK3P8xQSF8fOKnD1lSwfUiiB9SKBmXw+v6VnaztCzauAsYuMoAADsWEmAAoM7zyG3M7VdBG+/r6VjX7iLr7eRhm05VGM8y4JUGOZAkDriaC4O2rWNxs4FoFrmSupQAEyVYBo2O8bxtNAO3LJQXMjiWwX2Lku0T7C4y4jcFQQQCQYBrL/wBRItw6lRvjob6XSCYBfEop8YW4fCekibusUJrNMzezb4V20pMxxGa0yDfkSiPHwI60FvT9opczVCc0ElWRkYAzBxYAwYO8QYI6VR0Xb9o2kZ2Y+yubi25QGPalwuAgzJmBvMVY1LK2rQLu1uzczPPEOUwU77FipI/4Gqv+l9dZXs+wxZUtpYRXDH3CFGStPWenX51BeGqi+4LRbFhX3xAEtcBbLuhR1jai0/bVl2RQWBecM7boGj+1mUA7CRHMbiRXk9TYuDTYAFCuk0pZT7TBEvlrikbliLYYEbzyra7TIdbStqchcuI1vhqksVYOCpE7DHc900Ghf7esKXGRJSQ+KO2EbHIqpC/PpvyqF7cskgByZcIGCuUyOwHEC4bnb3ue3Og7KUBb3+V64T47x9gKyXtgdloAAANPagDpsp/Wg2dV2rbVirFyyrkwS274jpOCmJ7qs2bodQymVYAgjcEHcEb1mXVBv3uDeFq4MTcS4uSkQMbgWVaCowyDASpkSKs9j6pGs22hFDEqAp9knIiUO0hoyHgaoZ2pcKWLzrIZbTspjkQpIME9/eKC72lbTBWzLss4ojOYj3iqAkDYiTAJou3ARptR/wCjc/8AA1k9mC4NTqRxQrOLTopUEm2LSrsSeQuLckDllJjIVBr/AO5WeFxsvYmJgzlOOOHvZTtjEztFM0mttuxRcw4GWLoyGDtIDgSJ2kcpisFLxVsrTq5v6mBddRgjrZxLW1BGU4Y+8JYtueRrdqvce7dtJqOJfOj1CooCKEY8MLuBIJPQk8qK3r/btgIxDGJKh+GwTLp/MK4ROwMx0mi03a6Ja0/FYm5ctK0IhZj7ILNjbU4rJ5kASQOoqlrO0rH8EzFlNk2imO28rjwgsTl/ThznaKodhBhdA4uDPpdPhsCWVFOQBPPFmJIH94PWiPQv23Y4Rum4BanFiwIgkgYspWQZIEMBWYF0Y4UC4ZGaWz/ENiAdj/DkHAA8pUAGI6VVuWUfiHiG5Op04bYBc7bpuscyIUE96x0q/q4bUEW7ps3+GNiAy3FBaDiSCcCSTiVPtCZkUDdb20gt2bouAWmuQzb8sbkqQVnLNQIAmRHhVnS9qJcbEFsoyhldJHeM1ExImOUiax7N1bvCnAxrCC9r3XZbbnMTO+WxEmGU7mK0tWi/xOlMbxdE/JfDwqhVjti2tu1ldNxnRSCEfK5I94IqyJgkgDbwFXNJr0ulgpOSxkrKysJ5Eq4BgwYMQYNec7Be2tzRZ7FtFirHlJZCUnvYLI/4GtkYtrhhvhYdbh3gF7ls21Yd8JcPhv8A3CYNP61wb40wKPn8D6/KiKDu+9UJVvj6+dcV+P07/nTuH4D6GuZfDyoEsvgfoPzqVt+B8vzooPQfDaoyPh9B0oOw8PtRr0/Sllz6AoOIe/7UD8q4et6SG8fOaLLxoJ4nqTVG7pg9xmYIysgTFhMwxaSCI61cZN6xNZpzc1aoXYWxZyKKzLkQ8LuDMDeY5+zPdQxqW7CqpRUVV/tCwN+fsjb40V62GBV1DKeYYSD8Qa8724jWhqEtOwDaS/cWXZjbuW8RKlpIB4g2mJUQBJph0gF61pcrmLW7l+43EYs7I1pccjuFm4WhYGwEAGKK3LWmS2pCoqLuYVYHxgbfnS9Lo7VwJd4SglVZWKLkBEgA9IqiLfBvBVZuHctuShJaGTGGUsZUEMQRynHrM1uwOzVfSWWd34r2kYujv7JxBGKg44jaBEGN5k0RtC4vFZIOYtqxaByLMAJ57FSfnXWtDbQlktorNzKooJ67kCTXltT2062zeEcR9NpllAIDXb7W8lB2MF8hPcKuXLTpg1i3qclcSHuAh0ZgLmeVwjZSWBAkECKivQ22gQBEyfmedDiCuOIxiIgRHdHKsXT6E3eOz3LpJuuqRcZQgB6YkbzJn5chVQW7i6NNSbjtext3ixuMAScSV4YOIWDGMePPeqj0Op0yXI4ltHjkXUNHfE8q5tOHZCR7hLLExJUry8AT9azO0LLC67XVvvbZQFa07Qg2DAohDZTJyAO3dG+j2UFa0hz4gj39/ajaSO/v8Z2FBYNkEEEbEbyNj8Z+1BqNDbcAOisByDKCB02BpPamo4Vm66gZKpIkGJ6T4TvVXXaRbVp7iM/EtqXzZiciok5LOMGIgDado2oNRtEjLiyArEQQCsDkMTtAigTs+2sYogCklQFUYkiCRA2JHM1QtKX1VxizYKlookwA3t5EgHfbEQdhBrv9Qu+FsW3NstetrkI91jDAeMTHjFBe/gLWefCTP+/Fcu7nE8tvhRXtLbdQr20ZREBlUgdBCkRsNqydbZNjhPbdxF21bKtdZg63HW2ZyJlgWDA85ETBNUBcu27V26blw3LmrawpLyLaPqzaXFD7IKg7bTyHKBUHqVVQAqqAqxAEQI92BG0dIqhrr6XGdHscYWwG3CsMm5KobrG5Pjzqvr9GbKpctvcDW2UHK4zh1LBXDAsZaDseYMdJBR2lZwGsdSwYY7hztIWeu3yoNq3dQkoqgcMgQNgsjpt3Hpymms4JBgSOW8kTzg8xWboNKBf1LCZldyzHmgJ25UPaNh21NhMyEKXi4ViC2Js4iRv1+PMciaofc0gLklUNvhhMCJGzE8uUCat6a2qKFRVRe5RA+g2rM1to2m9hjjcS4CpcmGVMlZSTI90jnvIpVnTsq6e2XYteGV18jLYoCwBn2JYj3YgAig3gT6ml6S9xEVxsGGQBG+/zqhwRau2sC2NxjbZWZiJwZ1YZSQf5ZG393WKr9idmK2nRrhYsRtDuuIBIUAKQJA5+M/CoNVr38xbZklkZgf8AgVHf/mKdwz6H615rUa5kUXTDXLdjUjf+prd22gY9Nyskbc+lOuWiizat6g3l3BZgQ56hlNzGG5GAInaIqje4PqP1qBZH7xWXY04e9qc2cgXFCqGZQg4NomMSNyT6k1Vto38M9xndrqq+LZMI4ZYJ7AIU7KJkbyZ50G+bY76gR31m6vMuGZbjWjbXEWiRDEsWJVSC0gqBExB2E72ezCTbGNwuoJALbMNz7LTvK+6Z3233oLXF7vvUi54ef0qAp7x9a42z6JoGn1y/CvPdo2lOrDC8LdxLIiWEEM5yVlPMHEHaDsN63fXMflWZ/qG2p018lQTw37v7T4VBW/gEucUtdFx7ls25EQiGdlUExvvJJJgdwi52hoeIUZWNu4k4su+zRkrA81MCRzkAgyKV2uMFtFLcnioABAmTAkxsBMnnsDsaeuquK6LdCAODBQkwVEkGR3SZ8DNUV7XZx4huOxd8SikLARTBIVdzuQCSSZgcoqrpOwnt2Vs277rbVVVfZBdVAghXPL5gkdDsKuJrrzobqW1KEZKCxzdeeQ2xUkbgTyIkjpC9ps9xUtqCptJdzafdcsIgdYURy5nu3BR7DtwUgrbNlbIVdsVQsVKtzBGWx57CjXstiU4t43FQhgMFQsQfZLke9HOAFE8xULrbzrxLdtCnNAxOTqDzHMLPMST0mOlnTahbiI6+6yhh8CJG01Aem04QMAT7TM3T+ozFVn0AOnGnyOItqmW0woAmOU7Uq9qrgV7mCBVkwxhiq9ZiFkCQN+nLpK61mvm0qDFbaXGdjAAdnGIABlhw55gQaoO5o2zd7VwpxN2UqHXIALmORDQAOZGw25zFrRui2kQkgMWuO3vNOTGY2lnaTAAAnltQWtbda3xUtqUIyUZEOy8wfdxBI3CnwkjeNOxfDKrKZVgGBk8juOtAq9YDqVZZVgQRvuDsRVP/AGxmXC5cLW+oKjJh/azzuOhgAkddzR2tXeuLnbRCh3QMWyde+RIWenPaJjoq52sWeytpJ4tt3lxAQIbYhgJM/wAyIHUUF9NOFd3ke0F6ARjP51U7e0YuLbQkibyGVgFSssp5cwwB7tqq9o6lja1COBktvKV90q2Uc9wZU7b9O+tCzqwRcy9nhsQ245AZA/NCD4b0AHs8syG9e4gQhlUKqAuOTNBMkcwBAmDGwhh7OQ2ntMxKs7PIIBUu5uAhuhVm2PgKnROXRGYYlgDjPuzvBnqB51mdn9o371oXUtWwCPZV3MuQYbkDiJmDvPPaoLx7PZsBevh0QhscVXJlMoXjnBAIACiQDTNToQ4ugtHEjeR7MADb6VQtdrm7whZSWdS7B2AFpQ2JDYyS2QKgDYlW32qbvbBt8VbyQ6BWUIwIuC4xRMSwEMX9kg9SNyDVGlbtY3XcMIcCV8VEAhp7ukdOlUu0rWeosEEqyW7pDDeCWsiCDsQRO30iKi7qb1oK922mBYB+G5Y28iFVvcGYE+0doG+4Fda1925fvWrdtYssqs7uYJa2rqFAXf3vh3TvEFj+Fklrj5MVZBtiFDe9isncwJJJ5dOrb+jzVFBIZIKsCSQQCOREEEEgjx+dZt3Vl8FdAly3qbYZQxZdxkrKcRKkHaQDMiKtWNbfuhns2rZtyQmbsGuYkhmBCkKDHskzPWBVD7OjbMXHbMiQoClQs+8QJJyPKSeXKJMo0nZb204du6yrvzXIgndipOwkkmCG3NXuztWt20lxZhwGgncf4mNpG48CDVgEUGaOyE9lYlVtvbxIPtC4VLEnv9nn4muHZrkBGusyDpjDNBkB3ncbdACY3nedF29Qa4ufQoK9jR4tcaSc2D8htCKn/wAPOl/7cOE1omMg4mBPtlifplVxvjPyoY9bUFZ9A2Wdu5ixUKwZQysBOJxkQdzuDy5zAhtnRlVgOZL5sxxljMnbkAQMY6CmD4fajoCj1tU/P7UFCY/ePyoHt8Pt+BrP7btFrF5VEs1tgBtJJB27qtEnw8vzqvqtdbt7XHCnbbqZJAAA3JMHYTyoB11snhxvFxSdxsBO9K7Qslns7EgM2XLYG26/cgU2zrbTK7i4Mbc5zsUgSclIldu8Utu07OHE4i4ZYZSYLdAu3tzP9MzQY+l7OS3bW2dIj3FAQHBMXgQHLdAeZB3G8A7TpaTS43W9kBRZtIMFhQVa7IUdAMht3EU6zrbb5YMCV94GQymJGSkAifEb1V0nblrhoz3ADimZ3xVmUGC3uqd+RPUVBQ0XZqW7YtnRq7qMVYW0KuBsrFzy2jKRMzE7Tt6XThEVcUGKgQi4qIG4Veg8KWuqP8QybYLZV9+YJZwd/gopel7Xs3CoW4pykpzAeOZUmA0eE0GVd0RNhlbT8XUFGBa7BXKD7QdpxSdwFEgdKv6VCXdmBUNZtruYMjiZD4jIfWnXu1rKlg10Aru8T7EGJYgeyJ2kwKn/AHOzljxBOWHWMjyXKMcvCZoMbT9moloWzpEe4oCBsEKvAgOW6A8yDvzAB679mzigWAAFAhRCgARAHQd3dQajtC1bYq7QwXMgSSq7+0QB7I2O5jke6nq4YZLuCJBHIg8jPUVRm6G41m2to2rjlAFUqBi4GynKRjtEg8t+e0lo9EyPYlZxtXQ7AbZM1o7SeRxaPhWmT3Comgy+0tKzHUQhOVhFWI3INyR/7h9a7tSwTeVFX2b4xucpC2zkTHcysUJ8VrVDk+v1pQs+2bnNiMRJHsjnAHSSAfkO6gsoNxt9q872Brbiaa2DYdiFGBQKQ4bdfaJEEAgHKO/et9Z7x5UrT2cEVFgKoAWd9hsKgwLfZBttbuXbKXy1spdACvgzXWuyoYCVm4ykjeApjnE6nsriJd4di3ZM22t+yqO5s3BdGbKDCFlEDnux8K9Hj4jyrikdR9aDI1epu3rYtLadOJAc3Ii2sgvJVvaYrIGMiTJ2pOg1LpqtWCpZGuIVZNypFi1IZee/Qiesx13sR3/al2dKql2Ey7ZNvzIVV+yCgxBZuu3FKlcr9tghIlEtiJaNpJLHYmARVfRdmpaQ220YuMrEI4RDxAWJUljEEAjKe6RNepVPE12I9H6VRT7Os8O0iFUQhQCtsQinqFHRZqzNHAqQPjQCqz40ceFdHhXR3j1+9B0DuqRUVIb1FBxFSFPPnQ5/D1867P4UBlfA0Sr4eQ/E0oMesfT9akufD186A8Rt+VYV65b/ANwtzGX8M2Hd/wBwZR4keQatYz3f+0feqGo7N4l0s6KyYKAGUH2lYsDB5c+dBk/6mCu2oXqdBeW7BHUjhT1mOLH/AO3fVzUMV1mmna2LN1UkiOJNrGP8uELkeGVX7fZ1tVZBbUK8lgAoDTsZ75HfTtTpFuDG4odZBhoIkbgx4HkaDN1jD+Ltx73AuZc/dJTGfEsDE9zx1qt/pVrX+3aciBaFhcso29n28ukzM+M1s6XRJbywULkZbH+oxG567bUg9j6fmbNuZB5f2xiSOsQPhFQeQ1dt/wCGjcf9Jpc+IMv5fHPFzBO44WUid963+1NOzLbD3rYBu2yhSw2RYMGGP808wCCY2Ut0rb4SlsoGRGJPUiSQJ7pJ28aq6fs2zbOVu0isAQCqgQDzA7gT0FBX7KsKBfhffvXC3iZx3+SgVmNaCdlIFAUCxaYR3wrT8Z3r0lq0omABJk7cyTJ86FtOmHDxHDgLjG0DkI5RtVGWbbm9eOnuLlkou27iNEhVgq4giUgTDLIPUGn9jFTZQhRbEsuIMgFWYMFb+oSCQdpHQVY1nZ9i6ZuW0ZoKywk4nmvwnpypnDSFUKIQjER7sCBA6QDG1AXD9RUG3Hf9KLPwPnXT/jQcqeoqVABHL6VCn/ER8BUqp6DyFAfEAqC/P9KHFttj5VOB7vtQTn3/AHFcLlQtv1IqSvj50HBh3ehXcT1tUhfH6monx86Dhc9TUhqn5+dQDQcWqMvj9aIVx+dBBJ9GuwNT651BoOwM/lUi33/jUM3qKnMdw+lAQt1LKPUUGXgPpQlvDyoG4ianEftFIJ8AflUE94H/APNA+PDyFC3L9vypZU932+9cE8PtQET4x9PyqGfx8xUFfDzFELe3L19PpQCSI8fEj8qGfW1Gq+vQoo9ehQKy+A+ddlTC/j5fjUg+NAv1zqTv+9MY/CuDjv8AvQKj1vUi3v8Aufxo2cd+/wA6Bz6g/nQcLfgPp+tGR6j9aSRP7frQlfD19aB4ju8qAER+1LVPhRcP0P3oGbd32/GuLetvypYQ9xqcD6ig43Pj9R+VRl6kflRqnqaKPU/pQLz+P1+lT86Z0/WoJoAn5/WmL62qC1ZN+4jNdJMsPYVQTOwkQAZnJiJ8B3UGxtUE1i2te5IVSpJXbYbHJVBIBnkSYMculWb95hbusx2RufLZYJ/EfKgv1BPh51jm+wLySCSrkf2hoW2vSJYDqJxaedMt9oEn3lABK5T7ImACYMbFLg588aDUrgfUmska9pYi4pBYgGOiwuy5b+1lMGdh30y5q2dRFxZYgYgGVGQmSDscQdu/4UGmo8PuaLHly+lZVzXXDnDLKgxKn2mLYIPe2Egj8qhtawcqWGxChiIADCd/aj+hh9KDXVfDyownh9BWHorrO85yCXOw94KQi7TturfetGPCgcbv6cqjid0fQVPC8T5V3CE8zHjQC1zxj6UJc9/1ipaFIGUSYG43MTA+QJ+AoLl9FIBuAHuyAMyo2HfLKB/yHfQFke/zrp/y8/0phIA3J+dRkPH18qAQfHzNdPj5mmF+/wCfrpXZ+t/UUC8e78albfz+tM4vqTUZ9wHnQQLfreu4fhUZnuHnUGT08jQEtsdwqSo7h6+dKVT6FFwj6FAQYDp9vzoc/W1dwfUUXD9bUEZ85A8qgXPH7fOjCDv8xQyB+9AssR/VFdPj9/yo8hUG93fegj6+f5UUfP61HG9Sa7in1NBwT1vRBesUORnl5frXBOe3lQET4Chn6fKoK10Dv+1BGdDHT19qLEejXG4PRoOC+H3osfD70Ju+Arsj0H3oDCD1NFgO7lSiD6FRie4/SgbtyA8h+ddI7h5fnSxb8BUi340Gb2z2bx2UiBjbdRMjFma2QwjuCNvzE+JqqOx3Fy2VICJcZgAQMV4hcBZttzU4lQU22kitcdfhXNzoPN//AE9dxElC6uWDseR4bKLgC2gQ5uFSQSZA3YxvZs9i3AQS6mCGJk7mdMznl1aw5j/JfGNxevrrTR+NCsPRdmXkt30z9q4CocP1xYcSBbWHJYTux294xUDse5laIFtAqqIV2ItYszMLcruHDBT7uw5HkNu3y+Y+9Geny+9BgdmdgcI2WGAKFZxZpIFlkeNv6nKse+ATuBXoIJ7vr6+VHa6/D8aK7z+tAs22PUfWuFs94+tPPL5/hRP0+VEVxa+Hr18qkWvnT2pNz3aKgWx3eVRI7vKqw5Ua8qBuY7vIVPEPw+lUxzpj/nQWBcNA1wzz8xRW/dPxP2ruv1oFFz3+dCVPo/jT0975/hXdR8qCvif3NEF25jzp1r8B96McvmPtQKw+H1qCi9ak9flQajpQQWX9hXZjx+lLPX4Um5+NBaFz4+VcW+NItcx8/tTx0oA4Z/c0Qt98fOrOm5fKoagStvwHnR8MDpT7n41XPI0BFgOnlXZjx+lKNKHr60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ZA"/>
          </a:p>
        </p:txBody>
      </p:sp>
      <p:sp>
        <p:nvSpPr>
          <p:cNvPr id="3" name="AutoShape 4" descr="data:image/jpeg;base64,/9j/4AAQSkZJRgABAQAAAQABAAD/2wCEAAkGBxQTEhQUExQWFRUXFxwYGBgWGR4cHRgcGhwcGhgbHRgcHyghHB8lHBccITEhJSkrLi4uHCAzODMsNygtLisBCgoKDA0OFA8MFCscFBksLCwsLDcrLCssKyssLCwsKyssLCssKysrKysrNysrKyssKysrKzcrKysrKysrKysrK//AABEIALkBEAMBIgACEQEDEQH/xAAbAAACAwEBAQAAAAAAAAAAAAACAwEEBQAGB//EAEAQAAIBAwIDBQYEBQMDAwUAAAECEQADEgQhEzFBBVFhofAiMnGBkbHB0eHxFCNCUmIGFXIkM7JzosIWQ1OCkv/EABYBAQEBAAAAAAAAAAAAAAAAAAABAv/EABYRAQEBAAAAAAAAAAAAAAAAAAARAf/aAAwDAQACEQMRAD8A+lKv7TRcusfM0GQ/dq7Id3nWmBZb8/M1Icd/maUXHdHzNRl4b/OgeXHf96jMffv9Ckd360Sju/Gga77CJ8/XKpD/AB+YpSjwo8D3fhQNLcoHr60DMe7yrlteoqcPUCgEMeg+UCuYHnH0A+tNx9QK4+poElD3/b8KYFPf9TU5eoqVcej30A4+JPzNTPqTRFh6NRl4UHbx+v40DJRG56moZ/iPn30CiQOtC5HoUbEd1CR8fOgEmhKnu8hRx4fjXG3vP4UEEHu+gFBwienktOwPf5CoI35/agSLHLl9RRC33/ejLjvoS/qaCYHf5mpzEfv+dKy7h5miVZ6fegLPw8qjI93kPxrhbNcLfXb6CgELPd5VIQ+HlTAvdPlU5etqADajcgfX8qLD1MVLN6mhLd//AJTQSyd/ryrig+Hz/SgLHv8AOqHaWsu2ldwiOiqW3ulSYEn2eGR50GkWHon1tRhxH6msz+IcY8RFGTBRjcZuc85trtt41exj0aBgrs9+vXlNAqfHzqcZ7/oaBgf7np+tDn4+X61IX169Gu+VBE1ORNEqeHkakAd3lQAFoitSRtyrqAStSBRKK6PQigiu+tT63ikPqf5qW8ZyV2mR/QUBHz4nlQWAp8aJl7/uKEufD6ihLHw+ooJxPo/XlQtXSaQ9xgygKSDMmfd2226ydqBh8KEijI9b0JFAJFLK0+u+XnQIAowp7/OimhoOBihLeoriPW9Sqet6CB62/WiHdU4gdD9KIc+VAvh/fwqMN/2psn1FR66UEcL4CiVBy5/GuY+pFCH9SKAygHoVR7fT/pr/AP6Tdf8AE+vhV2SeVK1en4lt0JIV1Kkg7wdjG0fegq9tafNbS5FZvJup3gbkT0kbbbwdu+lXNMlm7ZNpVQPkrKuwaELgkDmQU2PPc1o3tOWxkkYsGG55jlPhv4V16xkyMZlGJEGNypXfbuY8qDz+hti5ZW42mvNduIH4oa1kCwn2GN2VUTsO7YjnVrS6Zrl8NeEsunskpPs8TO7LRyJBG3dVs9lQCou3FtmZQEYgHcgHHIDwDbDlAqxp9KuXEQ7MiKMfdxUsVxj/AJnwiKDD7Ot8a0tx9Nea465cQNbDLluOGxuAoFmABHLfrO72e9w27ZuRniM43GUbxG0TVT/bhLIL1xVPtG0pXYMTMGM1UmeRHWK0LdkKABsBsANoAGwFB57U4NauXEsPdbF2W+xVY5kFGLZqo2jERHxq1wctS9xgWCWLJVd4DZXTnH92wAPSNqc3Yim2bXEu8KCvDkAYke7kFziNgMuW1W9JoQhnNnOCoS0bhMoOwG/tmoMLRW+JZW42nutduIH4wa3kGYTKNxJVROy8o5g716DRXHKJmBniMo5TAmPnVT/alAKi5cFs/wD2xGMHmobHIL4BtuQgVfUKsQOXKBED4UGHoOzEbT5NLXCrEXCfbTmVwbmoGwERy6yTTNJ/1DgXYZVs2nCmMS13IszKdmjEATy3rVsadVthBMARvE/akns9RhizoyIEDLjJUDYMCpU9+42kxEmaE6S0Ld65bU+xgjhZkISXVgN9gcQYGwM1V7X0guarTIzEIUv5KDGYHC9kx0ncjrG9aelsBMicnZoyZokxyEAAADuAHMnmTSO09Al5rblnR7YYIUxBBfGTupB9yIII3Ox6BT1ujWzdThEIt1LivbEBSVQurqnJSMcSQBOW/IUfbojQXCGP/ZG+w7utWrGjAc3HZ7rEFQXxhVMZBVRQBMCTuTHPpVLUdgq9kWGv3+EBAQMmwEYrlw8mCgCASZjeaAu1NJ/Pd7lj+JQhVXF1LWo2b+W5UAGci6nI8o2Fdpbqk6PB2dZuiXJDbKwhwYOSxiZ3233qzf0JNxrlu7ctM4hxbwxYgQGh1aGC7SIkATMCC0/ZwXhQzfy8yCTJY3JzLbSSSxPSg88nZy2+yxeG+oTTC4LxJL5rbyBy5x0x5RtFWr54uqvi5YuXlslERZThjJA7MUd1ljnjMGAoiN51rnZgbTnTFjhwuFlPtRjjPKJjw512q7LDXOItx7TwFYpBzAnEMHVhtJ32ImKKyBo7vCuWwhCC6pt27lz2jbgF7Was0CcoE8jBheTeziguOER9Mxtn+UyqEOJA4q4sUkSAYIMMsjlV1uwrfCwyuZZ8Tig/zM4jOeUwIiMY9mI2o7fZShizu94lDb/mYgBWjIBUVR7WImQTtURiaXTrb4QuWntXAyDjpDrdYmCGuTmQ5/8AyKILCN4r1IHr9KyrfYoARTevuiEFUZlj2SCgZsQ7BSB7zGY3mtMGgKaAk91ERU8P1vVAFj1A+lD65U3EVG370C96NV9bVDR0og/h9qCAB1NGEHf5ihDnaBv8q7M+ooDWP7vq1Zms113jrYthN7fELuWIUBsSMQQWJkQJHUztB0Hb1IrD1huDVq1teIoswyBgG3c4suUCRidiRz57bgev7ZuWEvhwjvbsXL9spkA4tjdSpYlSCVHvbhtutM/3K8DbtfyTeuBrmwfC3bXEGfam4wZ1G2IM8hFVdZo714XmKFP+nuWbaMyksXglmKkqN0UDfvmrmv0ji7bv21zKI9tkyglHKMSpJAyDWxsSBBNAS6u4LhtXQhyRmR0DKDjAZWUloPtAggmROwjel2HqNS+ls3EW0AbSFLbhsiMRGVwNCE/8TE9auJau3LvEe2baIjKqsVLMzxLHEkKAFgb75HYQJqdlHVWtNbstYL3UtqgfNQjEADJjlkviAp8JqBZ7YUM2oCkq2lslVIxJa5ddUTfkSzBd+RNXL3aF6zg942GQsquEDApmwRCCWOYDMoOy8yekVTv/AOn2ZDaLBgLFlQ78muWbpujJR0LBZjoTVlLTMUC6RLMMC7twmAAO4TEkknlJxgb89qqmW9VqbhvYC0q23ZFDBibmMHmGGA3iYbfeKQva982F1TLbW22D8OCbgtvG+YbHKDliFjpPWtPQWiocN1uOw5bhmJB28Kz72guHQrZx/mCyiRI95QoInl0NEOva641+5attZQooIFwFmckTIAZYQcst952Eb3tLeZkUumDke0szB6weo7vCs3tKyzMwu6Yam3Ia2RhKkAeyRcI/qGQZSecQIBJ6Itat2bTgM7MRGROC+08ZndgiwsnmY76C72jqjbtXXEEpbZgDylVJ38Nqy9V2jqraJcKW3Dsq8NZDIbhASbhJDAMRlCjrHLfS7Vsl7N1Fgs1t1A5SWUgCSe813aNlmRAsGLlpj0gJcVm69wNBWtam8t1LV3BuIjMGtoVgpjkCGdpBDbERyO1V9Rrr9u3xbhsIJB4R2eD/AE8TKOJHQJudvGrnaOmZ7tpkgYpdGX9pdVCmJk7jyrEu6BxpzbtaNVvFIe47WzkwABIeS7Fo2ZgOcmOVBqC/qHvXrdvhItsqA7KXLFkVoxDLEE856gR1orOsvXLQwVRcF17TFvcThlgXgGSpxELIMsJO01Z0AIe+zArm6solZ/7VtTOJPJlI+W1ZV/s9/wCu3xbfHuu1rJPaV5waGIVo/tY9Z5gUFg9qm0bwvPbuLbtG7NowQBsVZCzQTtBnffYRJDtLVauzYe8RZYojObIznYTHFyhiOvsrMbRzqnq9EX4oayunsNYdMg1uUIIbN1QxBjYAmMd4nZnb+tvnR35si2xtPlcNy2bYGJllg5sCOQKjpMUVeXtG5cuMlprSi2qcRrkt7bqHCKgdTsrKSSf6hE7xXPbVzEqFttfW+tlwCcPbXNXB5gYsGI3I3G+xpa9mcO67/wAOL4uhGb/t5o6Wxbj2yAVKovIyCDsZ2safR3IQm2lv+dmUSIRcWUSRGTSd4743AmoiLut1K3ls/wAps1Li6FYKgQqHBQuSxJdYhhzM8t+udtNbW8Lio1xHtomMqtw3iBamcsPaOJ3MRPhV19Ox1CPBxFq4pPizWiBHP+g/SsztPsZrrX9hu1i5by5M1li+LRMKSAp25HrQPua67aNs3jZdHdbZ4YZSjOcUjJmzBYqvIHcGu0et1NzilRZQJcuW1DK7F+G7KCSGAWQI5N3+FTp7TM6RpUsAGXZwjHb+lMCTMxuYgePK72dYKIwaATdusNp2a67Kdu8EVRmW9W965pLq4or2mfB0LESELAsHAneOW3jW4X8PKsfs/R3LaaSULG3bKXApHskhd92AIBXeCT4GtvH1BoFAE9PIUOB32qwSJ38hQlxQL4R8fKpFs+oombxPlUK3P8xQSF8fOKnD1lSwfUiiB9SKBmXw+v6VnaztCzauAsYuMoAADsWEmAAoM7zyG3M7VdBG+/r6VjX7iLr7eRhm05VGM8y4JUGOZAkDriaC4O2rWNxs4FoFrmSupQAEyVYBo2O8bxtNAO3LJQXMjiWwX2Lku0T7C4y4jcFQQQCQYBrL/wBRItw6lRvjob6XSCYBfEop8YW4fCekibusUJrNMzezb4V20pMxxGa0yDfkSiPHwI60FvT9opczVCc0ElWRkYAzBxYAwYO8QYI6VR0Xb9o2kZ2Y+yubi25QGPalwuAgzJmBvMVY1LK2rQLu1uzczPPEOUwU77FipI/4Gqv+l9dZXs+wxZUtpYRXDH3CFGStPWenX51BeGqi+4LRbFhX3xAEtcBbLuhR1jai0/bVl2RQWBecM7boGj+1mUA7CRHMbiRXk9TYuDTYAFCuk0pZT7TBEvlrikbliLYYEbzyra7TIdbStqchcuI1vhqksVYOCpE7DHc900Ghf7esKXGRJSQ+KO2EbHIqpC/PpvyqF7cskgByZcIGCuUyOwHEC4bnb3ue3Og7KUBb3+V64T47x9gKyXtgdloAAANPagDpsp/Wg2dV2rbVirFyyrkwS274jpOCmJ7qs2bodQymVYAgjcEHcEb1mXVBv3uDeFq4MTcS4uSkQMbgWVaCowyDASpkSKs9j6pGs22hFDEqAp9knIiUO0hoyHgaoZ2pcKWLzrIZbTspjkQpIME9/eKC72lbTBWzLss4ojOYj3iqAkDYiTAJou3ARptR/wCjc/8AA1k9mC4NTqRxQrOLTopUEm2LSrsSeQuLckDllJjIVBr/AO5WeFxsvYmJgzlOOOHvZTtjEztFM0mttuxRcw4GWLoyGDtIDgSJ2kcpisFLxVsrTq5v6mBddRgjrZxLW1BGU4Y+8JYtueRrdqvce7dtJqOJfOj1CooCKEY8MLuBIJPQk8qK3r/btgIxDGJKh+GwTLp/MK4ROwMx0mi03a6Ja0/FYm5ctK0IhZj7ILNjbU4rJ5kASQOoqlrO0rH8EzFlNk2imO28rjwgsTl/ThznaKodhBhdA4uDPpdPhsCWVFOQBPPFmJIH94PWiPQv23Y4Rum4BanFiwIgkgYspWQZIEMBWYF0Y4UC4ZGaWz/ENiAdj/DkHAA8pUAGI6VVuWUfiHiG5Op04bYBc7bpuscyIUE96x0q/q4bUEW7ps3+GNiAy3FBaDiSCcCSTiVPtCZkUDdb20gt2bouAWmuQzb8sbkqQVnLNQIAmRHhVnS9qJcbEFsoyhldJHeM1ExImOUiax7N1bvCnAxrCC9r3XZbbnMTO+WxEmGU7mK0tWi/xOlMbxdE/JfDwqhVjti2tu1ldNxnRSCEfK5I94IqyJgkgDbwFXNJr0ulgpOSxkrKysJ5Eq4BgwYMQYNec7Be2tzRZ7FtFirHlJZCUnvYLI/4GtkYtrhhvhYdbh3gF7ls21Yd8JcPhv8A3CYNP61wb40wKPn8D6/KiKDu+9UJVvj6+dcV+P07/nTuH4D6GuZfDyoEsvgfoPzqVt+B8vzooPQfDaoyPh9B0oOw8PtRr0/Sllz6AoOIe/7UD8q4et6SG8fOaLLxoJ4nqTVG7pg9xmYIysgTFhMwxaSCI61cZN6xNZpzc1aoXYWxZyKKzLkQ8LuDMDeY5+zPdQxqW7CqpRUVV/tCwN+fsjb40V62GBV1DKeYYSD8Qa8724jWhqEtOwDaS/cWXZjbuW8RKlpIB4g2mJUQBJph0gF61pcrmLW7l+43EYs7I1pccjuFm4WhYGwEAGKK3LWmS2pCoqLuYVYHxgbfnS9Lo7VwJd4SglVZWKLkBEgA9IqiLfBvBVZuHctuShJaGTGGUsZUEMQRynHrM1uwOzVfSWWd34r2kYujv7JxBGKg44jaBEGN5k0RtC4vFZIOYtqxaByLMAJ57FSfnXWtDbQlktorNzKooJ67kCTXltT2062zeEcR9NpllAIDXb7W8lB2MF8hPcKuXLTpg1i3qclcSHuAh0ZgLmeVwjZSWBAkECKivQ22gQBEyfmedDiCuOIxiIgRHdHKsXT6E3eOz3LpJuuqRcZQgB6YkbzJn5chVQW7i6NNSbjtext3ixuMAScSV4YOIWDGMePPeqj0Op0yXI4ltHjkXUNHfE8q5tOHZCR7hLLExJUry8AT9azO0LLC67XVvvbZQFa07Qg2DAohDZTJyAO3dG+j2UFa0hz4gj39/ajaSO/v8Z2FBYNkEEEbEbyNj8Z+1BqNDbcAOisByDKCB02BpPamo4Vm66gZKpIkGJ6T4TvVXXaRbVp7iM/EtqXzZiciok5LOMGIgDado2oNRtEjLiyArEQQCsDkMTtAigTs+2sYogCklQFUYkiCRA2JHM1QtKX1VxizYKlookwA3t5EgHfbEQdhBrv9Qu+FsW3NstetrkI91jDAeMTHjFBe/gLWefCTP+/Fcu7nE8tvhRXtLbdQr20ZREBlUgdBCkRsNqydbZNjhPbdxF21bKtdZg63HW2ZyJlgWDA85ETBNUBcu27V26blw3LmrawpLyLaPqzaXFD7IKg7bTyHKBUHqVVQAqqAqxAEQI92BG0dIqhrr6XGdHscYWwG3CsMm5KobrG5Pjzqvr9GbKpctvcDW2UHK4zh1LBXDAsZaDseYMdJBR2lZwGsdSwYY7hztIWeu3yoNq3dQkoqgcMgQNgsjpt3Hpymms4JBgSOW8kTzg8xWboNKBf1LCZldyzHmgJ25UPaNh21NhMyEKXi4ViC2Js4iRv1+PMciaofc0gLklUNvhhMCJGzE8uUCat6a2qKFRVRe5RA+g2rM1to2m9hjjcS4CpcmGVMlZSTI90jnvIpVnTsq6e2XYteGV18jLYoCwBn2JYj3YgAig3gT6ml6S9xEVxsGGQBG+/zqhwRau2sC2NxjbZWZiJwZ1YZSQf5ZG393WKr9idmK2nRrhYsRtDuuIBIUAKQJA5+M/CoNVr38xbZklkZgf8AgVHf/mKdwz6H615rUa5kUXTDXLdjUjf+prd22gY9Nyskbc+lOuWiizat6g3l3BZgQ56hlNzGG5GAInaIqje4PqP1qBZH7xWXY04e9qc2cgXFCqGZQg4NomMSNyT6k1Vto38M9xndrqq+LZMI4ZYJ7AIU7KJkbyZ50G+bY76gR31m6vMuGZbjWjbXEWiRDEsWJVSC0gqBExB2E72ezCTbGNwuoJALbMNz7LTvK+6Z3233oLXF7vvUi54ef0qAp7x9a42z6JoGn1y/CvPdo2lOrDC8LdxLIiWEEM5yVlPMHEHaDsN63fXMflWZ/qG2p018lQTw37v7T4VBW/gEucUtdFx7ls25EQiGdlUExvvJJJgdwi52hoeIUZWNu4k4su+zRkrA81MCRzkAgyKV2uMFtFLcnioABAmTAkxsBMnnsDsaeuquK6LdCAODBQkwVEkGR3SZ8DNUV7XZx4huOxd8SikLARTBIVdzuQCSSZgcoqrpOwnt2Vs277rbVVVfZBdVAghXPL5gkdDsKuJrrzobqW1KEZKCxzdeeQ2xUkbgTyIkjpC9ps9xUtqCptJdzafdcsIgdYURy5nu3BR7DtwUgrbNlbIVdsVQsVKtzBGWx57CjXstiU4t43FQhgMFQsQfZLke9HOAFE8xULrbzrxLdtCnNAxOTqDzHMLPMST0mOlnTahbiI6+6yhh8CJG01Aem04QMAT7TM3T+ozFVn0AOnGnyOItqmW0woAmOU7Uq9qrgV7mCBVkwxhiq9ZiFkCQN+nLpK61mvm0qDFbaXGdjAAdnGIABlhw55gQaoO5o2zd7VwpxN2UqHXIALmORDQAOZGw25zFrRui2kQkgMWuO3vNOTGY2lnaTAAAnltQWtbda3xUtqUIyUZEOy8wfdxBI3CnwkjeNOxfDKrKZVgGBk8juOtAq9YDqVZZVgQRvuDsRVP/AGxmXC5cLW+oKjJh/azzuOhgAkddzR2tXeuLnbRCh3QMWyde+RIWenPaJjoq52sWeytpJ4tt3lxAQIbYhgJM/wAyIHUUF9NOFd3ke0F6ARjP51U7e0YuLbQkibyGVgFSssp5cwwB7tqq9o6lja1COBktvKV90q2Uc9wZU7b9O+tCzqwRcy9nhsQ245AZA/NCD4b0AHs8syG9e4gQhlUKqAuOTNBMkcwBAmDGwhh7OQ2ntMxKs7PIIBUu5uAhuhVm2PgKnROXRGYYlgDjPuzvBnqB51mdn9o371oXUtWwCPZV3MuQYbkDiJmDvPPaoLx7PZsBevh0QhscVXJlMoXjnBAIACiQDTNToQ4ugtHEjeR7MADb6VQtdrm7whZSWdS7B2AFpQ2JDYyS2QKgDYlW32qbvbBt8VbyQ6BWUIwIuC4xRMSwEMX9kg9SNyDVGlbtY3XcMIcCV8VEAhp7ukdOlUu0rWeosEEqyW7pDDeCWsiCDsQRO30iKi7qb1oK922mBYB+G5Y28iFVvcGYE+0doG+4Fda1925fvWrdtYssqs7uYJa2rqFAXf3vh3TvEFj+Fklrj5MVZBtiFDe9isncwJJJ5dOrb+jzVFBIZIKsCSQQCOREEEEgjx+dZt3Vl8FdAly3qbYZQxZdxkrKcRKkHaQDMiKtWNbfuhns2rZtyQmbsGuYkhmBCkKDHskzPWBVD7OjbMXHbMiQoClQs+8QJJyPKSeXKJMo0nZb204du6yrvzXIgndipOwkkmCG3NXuztWt20lxZhwGgncf4mNpG48CDVgEUGaOyE9lYlVtvbxIPtC4VLEnv9nn4muHZrkBGusyDpjDNBkB3ncbdACY3nedF29Qa4ufQoK9jR4tcaSc2D8htCKn/wAPOl/7cOE1omMg4mBPtlifplVxvjPyoY9bUFZ9A2Wdu5ixUKwZQysBOJxkQdzuDy5zAhtnRlVgOZL5sxxljMnbkAQMY6CmD4fajoCj1tU/P7UFCY/ePyoHt8Pt+BrP7btFrF5VEs1tgBtJJB27qtEnw8vzqvqtdbt7XHCnbbqZJAAA3JMHYTyoB11snhxvFxSdxsBO9K7Qslns7EgM2XLYG26/cgU2zrbTK7i4Mbc5zsUgSclIldu8Utu07OHE4i4ZYZSYLdAu3tzP9MzQY+l7OS3bW2dIj3FAQHBMXgQHLdAeZB3G8A7TpaTS43W9kBRZtIMFhQVa7IUdAMht3EU6zrbb5YMCV94GQymJGSkAifEb1V0nblrhoz3ADimZ3xVmUGC3uqd+RPUVBQ0XZqW7YtnRq7qMVYW0KuBsrFzy2jKRMzE7Tt6XThEVcUGKgQi4qIG4Veg8KWuqP8QybYLZV9+YJZwd/gopel7Xs3CoW4pykpzAeOZUmA0eE0GVd0RNhlbT8XUFGBa7BXKD7QdpxSdwFEgdKv6VCXdmBUNZtruYMjiZD4jIfWnXu1rKlg10Aru8T7EGJYgeyJ2kwKn/AHOzljxBOWHWMjyXKMcvCZoMbT9moloWzpEe4oCBsEKvAgOW6A8yDvzAB679mzigWAAFAhRCgARAHQd3dQajtC1bYq7QwXMgSSq7+0QB7I2O5jke6nq4YZLuCJBHIg8jPUVRm6G41m2to2rjlAFUqBi4GynKRjtEg8t+e0lo9EyPYlZxtXQ7AbZM1o7SeRxaPhWmT3Comgy+0tKzHUQhOVhFWI3INyR/7h9a7tSwTeVFX2b4xucpC2zkTHcysUJ8VrVDk+v1pQs+2bnNiMRJHsjnAHSSAfkO6gsoNxt9q872Brbiaa2DYdiFGBQKQ4bdfaJEEAgHKO/et9Z7x5UrT2cEVFgKoAWd9hsKgwLfZBttbuXbKXy1spdACvgzXWuyoYCVm4ykjeApjnE6nsriJd4di3ZM22t+yqO5s3BdGbKDCFlEDnux8K9Hj4jyrikdR9aDI1epu3rYtLadOJAc3Ii2sgvJVvaYrIGMiTJ2pOg1LpqtWCpZGuIVZNypFi1IZee/Qiesx13sR3/al2dKql2Ey7ZNvzIVV+yCgxBZuu3FKlcr9tghIlEtiJaNpJLHYmARVfRdmpaQ220YuMrEI4RDxAWJUljEEAjKe6RNepVPE12I9H6VRT7Os8O0iFUQhQCtsQinqFHRZqzNHAqQPjQCqz40ceFdHhXR3j1+9B0DuqRUVIb1FBxFSFPPnQ5/D1867P4UBlfA0Sr4eQ/E0oMesfT9akufD186A8Rt+VYV65b/ANwtzGX8M2Hd/wBwZR4keQatYz3f+0feqGo7N4l0s6KyYKAGUH2lYsDB5c+dBk/6mCu2oXqdBeW7BHUjhT1mOLH/AO3fVzUMV1mmna2LN1UkiOJNrGP8uELkeGVX7fZ1tVZBbUK8lgAoDTsZ75HfTtTpFuDG4odZBhoIkbgx4HkaDN1jD+Ltx73AuZc/dJTGfEsDE9zx1qt/pVrX+3aciBaFhcso29n28ukzM+M1s6XRJbywULkZbH+oxG567bUg9j6fmbNuZB5f2xiSOsQPhFQeQ1dt/wCGjcf9Jpc+IMv5fHPFzBO44WUid963+1NOzLbD3rYBu2yhSw2RYMGGP808wCCY2Ut0rb4SlsoGRGJPUiSQJ7pJ28aq6fs2zbOVu0isAQCqgQDzA7gT0FBX7KsKBfhffvXC3iZx3+SgVmNaCdlIFAUCxaYR3wrT8Z3r0lq0omABJk7cyTJ86FtOmHDxHDgLjG0DkI5RtVGWbbm9eOnuLlkou27iNEhVgq4giUgTDLIPUGn9jFTZQhRbEsuIMgFWYMFb+oSCQdpHQVY1nZ9i6ZuW0ZoKywk4nmvwnpypnDSFUKIQjER7sCBA6QDG1AXD9RUG3Hf9KLPwPnXT/jQcqeoqVABHL6VCn/ER8BUqp6DyFAfEAqC/P9KHFttj5VOB7vtQTn3/AHFcLlQtv1IqSvj50HBh3ehXcT1tUhfH6monx86Dhc9TUhqn5+dQDQcWqMvj9aIVx+dBBJ9GuwNT651BoOwM/lUi33/jUM3qKnMdw+lAQt1LKPUUGXgPpQlvDyoG4ianEftFIJ8AflUE94H/APNA+PDyFC3L9vypZU932+9cE8PtQET4x9PyqGfx8xUFfDzFELe3L19PpQCSI8fEj8qGfW1Gq+vQoo9ehQKy+A+ddlTC/j5fjUg+NAv1zqTv+9MY/CuDjv8AvQKj1vUi3v8Aufxo2cd+/wA6Bz6g/nQcLfgPp+tGR6j9aSRP7frQlfD19aB4ju8qAER+1LVPhRcP0P3oGbd32/GuLetvypYQ9xqcD6ig43Pj9R+VRl6kflRqnqaKPU/pQLz+P1+lT86Z0/WoJoAn5/WmL62qC1ZN+4jNdJMsPYVQTOwkQAZnJiJ8B3UGxtUE1i2te5IVSpJXbYbHJVBIBnkSYMculWb95hbusx2RufLZYJ/EfKgv1BPh51jm+wLySCSrkf2hoW2vSJYDqJxaedMt9oEn3lABK5T7ImACYMbFLg588aDUrgfUmska9pYi4pBYgGOiwuy5b+1lMGdh30y5q2dRFxZYgYgGVGQmSDscQdu/4UGmo8PuaLHly+lZVzXXDnDLKgxKn2mLYIPe2Egj8qhtawcqWGxChiIADCd/aj+hh9KDXVfDyownh9BWHorrO85yCXOw94KQi7TturfetGPCgcbv6cqjid0fQVPC8T5V3CE8zHjQC1zxj6UJc9/1ipaFIGUSYG43MTA+QJ+AoLl9FIBuAHuyAMyo2HfLKB/yHfQFke/zrp/y8/0phIA3J+dRkPH18qAQfHzNdPj5mmF+/wCfrpXZ+t/UUC8e78albfz+tM4vqTUZ9wHnQQLfreu4fhUZnuHnUGT08jQEtsdwqSo7h6+dKVT6FFwj6FAQYDp9vzoc/W1dwfUUXD9bUEZ85A8qgXPH7fOjCDv8xQyB+9AssR/VFdPj9/yo8hUG93fegj6+f5UUfP61HG9Sa7in1NBwT1vRBesUORnl5frXBOe3lQET4Chn6fKoK10Dv+1BGdDHT19qLEejXG4PRoOC+H3osfD70Ju+Arsj0H3oDCD1NFgO7lSiD6FRie4/SgbtyA8h+ddI7h5fnSxb8BUi340Gb2z2bx2UiBjbdRMjFma2QwjuCNvzE+JqqOx3Fy2VICJcZgAQMV4hcBZttzU4lQU22kitcdfhXNzoPN//AE9dxElC6uWDseR4bKLgC2gQ5uFSQSZA3YxvZs9i3AQS6mCGJk7mdMznl1aw5j/JfGNxevrrTR+NCsPRdmXkt30z9q4CocP1xYcSBbWHJYTux294xUDse5laIFtAqqIV2ItYszMLcruHDBT7uw5HkNu3y+Y+9Geny+9BgdmdgcI2WGAKFZxZpIFlkeNv6nKse+ATuBXoIJ7vr6+VHa6/D8aK7z+tAs22PUfWuFs94+tPPL5/hRP0+VEVxa+Hr18qkWvnT2pNz3aKgWx3eVRI7vKqw5Ua8qBuY7vIVPEPw+lUxzpj/nQWBcNA1wzz8xRW/dPxP2ruv1oFFz3+dCVPo/jT0975/hXdR8qCvif3NEF25jzp1r8B96McvmPtQKw+H1qCi9ak9flQajpQQWX9hXZjx+lLPX4Um5+NBaFz4+VcW+NItcx8/tTx0oA4Z/c0Qt98fOrOm5fKoagStvwHnR8MDpT7n41XPI0BFgOnlXZjx+lKNKHr60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ZA"/>
          </a:p>
        </p:txBody>
      </p:sp>
      <p:pic>
        <p:nvPicPr>
          <p:cNvPr id="5126" name="Picture 6" descr="http://meetville.com/images/quotes/Quotation-Dan-Waldschmidt-management-business-people-profit-problems-leadership-happiness-inspiration-Meetville-Quotes-1701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4619" y="1076287"/>
            <a:ext cx="6097364" cy="416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178301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ZA" dirty="0" smtClean="0"/>
              <a:t>Change</a:t>
            </a:r>
            <a:endParaRPr lang="en-ZA" dirty="0"/>
          </a:p>
        </p:txBody>
      </p:sp>
      <p:sp>
        <p:nvSpPr>
          <p:cNvPr id="3" name="Content Placeholder 2"/>
          <p:cNvSpPr>
            <a:spLocks noGrp="1"/>
          </p:cNvSpPr>
          <p:nvPr>
            <p:ph idx="1"/>
          </p:nvPr>
        </p:nvSpPr>
        <p:spPr>
          <a:xfrm>
            <a:off x="457200" y="914400"/>
            <a:ext cx="8382000" cy="5486400"/>
          </a:xfrm>
        </p:spPr>
        <p:txBody>
          <a:bodyPr>
            <a:normAutofit/>
          </a:bodyPr>
          <a:lstStyle/>
          <a:p>
            <a:r>
              <a:rPr lang="en-US" dirty="0" smtClean="0"/>
              <a:t>Movement </a:t>
            </a:r>
            <a:r>
              <a:rPr lang="en-US" dirty="0"/>
              <a:t>out of a </a:t>
            </a:r>
            <a:r>
              <a:rPr lang="en-US" b="1" dirty="0"/>
              <a:t>current state </a:t>
            </a:r>
            <a:r>
              <a:rPr lang="en-US" dirty="0"/>
              <a:t>(how things are today), through a </a:t>
            </a:r>
            <a:r>
              <a:rPr lang="en-US" b="1" dirty="0"/>
              <a:t>transition state </a:t>
            </a:r>
            <a:r>
              <a:rPr lang="en-US" dirty="0"/>
              <a:t>and to </a:t>
            </a:r>
            <a:r>
              <a:rPr lang="en-US" dirty="0" smtClean="0"/>
              <a:t>a </a:t>
            </a:r>
            <a:r>
              <a:rPr lang="en-US" b="1" dirty="0" smtClean="0"/>
              <a:t>future </a:t>
            </a:r>
            <a:r>
              <a:rPr lang="en-US" b="1" dirty="0"/>
              <a:t>state </a:t>
            </a:r>
            <a:r>
              <a:rPr lang="en-US" dirty="0"/>
              <a:t>(how things will be done</a:t>
            </a:r>
            <a:r>
              <a:rPr lang="en-US" dirty="0" smtClean="0"/>
              <a:t>).</a:t>
            </a:r>
          </a:p>
          <a:p>
            <a:r>
              <a:rPr lang="en-US" dirty="0" smtClean="0"/>
              <a:t>Happens </a:t>
            </a:r>
            <a:r>
              <a:rPr lang="en-US" dirty="0"/>
              <a:t>all around us - at home, in our community and at work. </a:t>
            </a:r>
            <a:endParaRPr lang="en-US" dirty="0" smtClean="0"/>
          </a:p>
          <a:p>
            <a:r>
              <a:rPr lang="en-US" dirty="0" smtClean="0"/>
              <a:t>internally </a:t>
            </a:r>
            <a:r>
              <a:rPr lang="en-US" dirty="0"/>
              <a:t>motivated or externally </a:t>
            </a:r>
            <a:r>
              <a:rPr lang="en-US" dirty="0" smtClean="0"/>
              <a:t>motivated</a:t>
            </a:r>
          </a:p>
          <a:p>
            <a:r>
              <a:rPr lang="en-US" dirty="0" smtClean="0"/>
              <a:t>Can be </a:t>
            </a:r>
            <a:r>
              <a:rPr lang="en-US" dirty="0"/>
              <a:t>a dramatic departure from what we know or it can be minor. </a:t>
            </a:r>
            <a:endParaRPr lang="en-US" dirty="0" smtClean="0"/>
          </a:p>
          <a:p>
            <a:r>
              <a:rPr lang="en-US" dirty="0" smtClean="0"/>
              <a:t>can </a:t>
            </a:r>
            <a:r>
              <a:rPr lang="en-US" dirty="0"/>
              <a:t>be anticipated or unexpected.</a:t>
            </a:r>
            <a:endParaRPr lang="en-ZA" dirty="0"/>
          </a:p>
        </p:txBody>
      </p:sp>
    </p:spTree>
    <p:extLst>
      <p:ext uri="{BB962C8B-B14F-4D97-AF65-F5344CB8AC3E}">
        <p14:creationId xmlns:p14="http://schemas.microsoft.com/office/powerpoint/2010/main" val="227504292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a:t>
            </a:r>
            <a:endParaRPr lang="en-US" dirty="0"/>
          </a:p>
        </p:txBody>
      </p:sp>
      <p:pic>
        <p:nvPicPr>
          <p:cNvPr id="4" name="Picture 3"/>
          <p:cNvPicPr>
            <a:picLocks noChangeAspect="1"/>
          </p:cNvPicPr>
          <p:nvPr/>
        </p:nvPicPr>
        <p:blipFill>
          <a:blip r:embed="rId2"/>
          <a:stretch>
            <a:fillRect/>
          </a:stretch>
        </p:blipFill>
        <p:spPr>
          <a:xfrm>
            <a:off x="730191" y="2362200"/>
            <a:ext cx="7716852" cy="2133600"/>
          </a:xfrm>
          <a:prstGeom prst="rect">
            <a:avLst/>
          </a:prstGeom>
        </p:spPr>
      </p:pic>
    </p:spTree>
    <p:extLst>
      <p:ext uri="{BB962C8B-B14F-4D97-AF65-F5344CB8AC3E}">
        <p14:creationId xmlns:p14="http://schemas.microsoft.com/office/powerpoint/2010/main" val="48033196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a:t>
            </a:r>
            <a:endParaRPr lang="en-US" dirty="0"/>
          </a:p>
        </p:txBody>
      </p:sp>
      <p:sp>
        <p:nvSpPr>
          <p:cNvPr id="3" name="Content Placeholder 2"/>
          <p:cNvSpPr>
            <a:spLocks noGrp="1"/>
          </p:cNvSpPr>
          <p:nvPr>
            <p:ph idx="1"/>
          </p:nvPr>
        </p:nvSpPr>
        <p:spPr>
          <a:xfrm>
            <a:off x="457200" y="1371600"/>
            <a:ext cx="8229600" cy="4754563"/>
          </a:xfrm>
        </p:spPr>
        <p:txBody>
          <a:bodyPr>
            <a:normAutofit fontScale="92500" lnSpcReduction="10000"/>
          </a:bodyPr>
          <a:lstStyle/>
          <a:p>
            <a:r>
              <a:rPr lang="en-US" dirty="0"/>
              <a:t>Ultimately, the goal of change is to improve the organization by altering how work is done</a:t>
            </a:r>
          </a:p>
          <a:p>
            <a:r>
              <a:rPr lang="en-US" dirty="0"/>
              <a:t>When you introduce a change to the organization, you are ultimately going to be impacting one or more of </a:t>
            </a:r>
            <a:r>
              <a:rPr lang="en-US" dirty="0" smtClean="0"/>
              <a:t>the following </a:t>
            </a:r>
            <a:r>
              <a:rPr lang="en-US" dirty="0"/>
              <a:t>four parts of how the organization operates:</a:t>
            </a:r>
          </a:p>
          <a:p>
            <a:pPr lvl="1"/>
            <a:r>
              <a:rPr lang="en-US" dirty="0" smtClean="0"/>
              <a:t>Processes</a:t>
            </a:r>
            <a:endParaRPr lang="en-US" dirty="0"/>
          </a:p>
          <a:p>
            <a:pPr lvl="1"/>
            <a:r>
              <a:rPr lang="en-US" dirty="0" smtClean="0"/>
              <a:t>Systems</a:t>
            </a:r>
            <a:endParaRPr lang="en-US" dirty="0"/>
          </a:p>
          <a:p>
            <a:pPr lvl="1"/>
            <a:r>
              <a:rPr lang="en-US" dirty="0" smtClean="0"/>
              <a:t>Organization </a:t>
            </a:r>
            <a:r>
              <a:rPr lang="en-US" dirty="0"/>
              <a:t>structure</a:t>
            </a:r>
          </a:p>
          <a:p>
            <a:pPr lvl="1"/>
            <a:r>
              <a:rPr lang="en-US" dirty="0" smtClean="0"/>
              <a:t>Job </a:t>
            </a:r>
            <a:r>
              <a:rPr lang="en-US" dirty="0"/>
              <a:t>roles</a:t>
            </a:r>
          </a:p>
        </p:txBody>
      </p:sp>
    </p:spTree>
    <p:extLst>
      <p:ext uri="{BB962C8B-B14F-4D97-AF65-F5344CB8AC3E}">
        <p14:creationId xmlns:p14="http://schemas.microsoft.com/office/powerpoint/2010/main" val="126490649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Change versus change management</a:t>
            </a:r>
            <a:endParaRPr lang="en-ZA" dirty="0"/>
          </a:p>
        </p:txBody>
      </p:sp>
      <p:sp>
        <p:nvSpPr>
          <p:cNvPr id="3" name="Content Placeholder 2"/>
          <p:cNvSpPr>
            <a:spLocks noGrp="1"/>
          </p:cNvSpPr>
          <p:nvPr>
            <p:ph idx="1"/>
          </p:nvPr>
        </p:nvSpPr>
        <p:spPr>
          <a:xfrm>
            <a:off x="457200" y="1295400"/>
            <a:ext cx="8229600" cy="4830763"/>
          </a:xfrm>
        </p:spPr>
        <p:txBody>
          <a:bodyPr>
            <a:normAutofit/>
          </a:bodyPr>
          <a:lstStyle/>
          <a:p>
            <a:r>
              <a:rPr lang="en-US" dirty="0" smtClean="0"/>
              <a:t>Change </a:t>
            </a:r>
            <a:r>
              <a:rPr lang="en-US" dirty="0"/>
              <a:t>management is about </a:t>
            </a:r>
            <a:r>
              <a:rPr lang="en-US" b="1" dirty="0"/>
              <a:t>supporting individual employees </a:t>
            </a:r>
            <a:r>
              <a:rPr lang="en-US" dirty="0"/>
              <a:t>impacted by the change </a:t>
            </a:r>
            <a:r>
              <a:rPr lang="en-US" b="1" dirty="0"/>
              <a:t>through their own transitions </a:t>
            </a:r>
            <a:r>
              <a:rPr lang="en-US" dirty="0"/>
              <a:t>- from their own current state to their own future state that has been created by the project or initiative. </a:t>
            </a:r>
            <a:endParaRPr lang="en-US" dirty="0" smtClean="0"/>
          </a:p>
          <a:p>
            <a:r>
              <a:rPr lang="en-US" dirty="0" smtClean="0"/>
              <a:t>It </a:t>
            </a:r>
            <a:r>
              <a:rPr lang="en-US" dirty="0"/>
              <a:t>is only when employees embrace, adopt and use the change that results are achieved</a:t>
            </a:r>
            <a:endParaRPr lang="en-ZA" dirty="0"/>
          </a:p>
        </p:txBody>
      </p:sp>
    </p:spTree>
    <p:extLst>
      <p:ext uri="{BB962C8B-B14F-4D97-AF65-F5344CB8AC3E}">
        <p14:creationId xmlns:p14="http://schemas.microsoft.com/office/powerpoint/2010/main" val="253894487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Project management versus Change Management</a:t>
            </a:r>
            <a:endParaRPr lang="en-US" dirty="0"/>
          </a:p>
        </p:txBody>
      </p:sp>
      <p:pic>
        <p:nvPicPr>
          <p:cNvPr id="3" name="Picture 2"/>
          <p:cNvPicPr>
            <a:picLocks noChangeAspect="1"/>
          </p:cNvPicPr>
          <p:nvPr/>
        </p:nvPicPr>
        <p:blipFill>
          <a:blip r:embed="rId2"/>
          <a:stretch>
            <a:fillRect/>
          </a:stretch>
        </p:blipFill>
        <p:spPr>
          <a:xfrm>
            <a:off x="0" y="800100"/>
            <a:ext cx="9144000" cy="5252458"/>
          </a:xfrm>
          <a:prstGeom prst="rect">
            <a:avLst/>
          </a:prstGeom>
        </p:spPr>
      </p:pic>
    </p:spTree>
    <p:extLst>
      <p:ext uri="{BB962C8B-B14F-4D97-AF65-F5344CB8AC3E}">
        <p14:creationId xmlns:p14="http://schemas.microsoft.com/office/powerpoint/2010/main" val="25319671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ZA" dirty="0" smtClean="0"/>
              <a:t>Managers perspective</a:t>
            </a:r>
            <a:endParaRPr lang="en-ZA" dirty="0"/>
          </a:p>
        </p:txBody>
      </p:sp>
      <p:sp>
        <p:nvSpPr>
          <p:cNvPr id="3" name="Content Placeholder 2"/>
          <p:cNvSpPr>
            <a:spLocks noGrp="1"/>
          </p:cNvSpPr>
          <p:nvPr>
            <p:ph idx="1"/>
          </p:nvPr>
        </p:nvSpPr>
        <p:spPr>
          <a:xfrm>
            <a:off x="457200" y="1295400"/>
            <a:ext cx="8229600" cy="4830763"/>
          </a:xfrm>
        </p:spPr>
        <p:txBody>
          <a:bodyPr/>
          <a:lstStyle/>
          <a:p>
            <a:r>
              <a:rPr lang="en-US" dirty="0" smtClean="0"/>
              <a:t>Results </a:t>
            </a:r>
            <a:r>
              <a:rPr lang="en-US" dirty="0"/>
              <a:t>oriented. </a:t>
            </a:r>
            <a:endParaRPr lang="en-US" dirty="0" smtClean="0"/>
          </a:p>
          <a:p>
            <a:r>
              <a:rPr lang="en-US" dirty="0" smtClean="0"/>
              <a:t>When </a:t>
            </a:r>
            <a:r>
              <a:rPr lang="en-US" dirty="0"/>
              <a:t>a change is needed, they require action </a:t>
            </a:r>
            <a:r>
              <a:rPr lang="en-US" dirty="0" smtClean="0"/>
              <a:t>quickly.</a:t>
            </a:r>
          </a:p>
          <a:p>
            <a:endParaRPr lang="en-ZA" dirty="0"/>
          </a:p>
        </p:txBody>
      </p:sp>
      <p:graphicFrame>
        <p:nvGraphicFramePr>
          <p:cNvPr id="6" name="Table 5"/>
          <p:cNvGraphicFramePr>
            <a:graphicFrameLocks noGrp="1"/>
          </p:cNvGraphicFramePr>
          <p:nvPr>
            <p:extLst>
              <p:ext uri="{D42A27DB-BD31-4B8C-83A1-F6EECF244321}">
                <p14:modId xmlns:p14="http://schemas.microsoft.com/office/powerpoint/2010/main" val="1886802147"/>
              </p:ext>
            </p:extLst>
          </p:nvPr>
        </p:nvGraphicFramePr>
        <p:xfrm>
          <a:off x="609600" y="2819400"/>
          <a:ext cx="7772400" cy="3429000"/>
        </p:xfrm>
        <a:graphic>
          <a:graphicData uri="http://schemas.openxmlformats.org/drawingml/2006/table">
            <a:tbl>
              <a:tblPr/>
              <a:tblGrid>
                <a:gridCol w="5105400"/>
                <a:gridCol w="2667000"/>
              </a:tblGrid>
              <a:tr h="3429000">
                <a:tc>
                  <a:txBody>
                    <a:bodyPr/>
                    <a:lstStyle/>
                    <a:p>
                      <a:pPr>
                        <a:buFont typeface="Arial"/>
                        <a:buChar char="•"/>
                      </a:pPr>
                      <a:r>
                        <a:rPr lang="en-US" sz="2400" dirty="0">
                          <a:effectLst/>
                          <a:latin typeface="+mn-lt"/>
                        </a:rPr>
                        <a:t>When can the change be completed?</a:t>
                      </a:r>
                    </a:p>
                    <a:p>
                      <a:pPr>
                        <a:buFont typeface="Arial"/>
                        <a:buChar char="•"/>
                      </a:pPr>
                      <a:r>
                        <a:rPr lang="en-US" sz="2400" dirty="0">
                          <a:effectLst/>
                          <a:latin typeface="+mn-lt"/>
                        </a:rPr>
                        <a:t>How much improvement will be realized?</a:t>
                      </a:r>
                    </a:p>
                    <a:p>
                      <a:pPr>
                        <a:buFont typeface="Arial"/>
                        <a:buChar char="•"/>
                      </a:pPr>
                      <a:r>
                        <a:rPr lang="en-US" sz="2400" dirty="0">
                          <a:effectLst/>
                          <a:latin typeface="+mn-lt"/>
                        </a:rPr>
                        <a:t>How will this change impact our financial performance?</a:t>
                      </a:r>
                    </a:p>
                    <a:p>
                      <a:pPr>
                        <a:buFont typeface="Arial"/>
                        <a:buChar char="•"/>
                      </a:pPr>
                      <a:r>
                        <a:rPr lang="en-US" sz="2400" dirty="0">
                          <a:effectLst/>
                          <a:latin typeface="+mn-lt"/>
                        </a:rPr>
                        <a:t>What is the required investment?</a:t>
                      </a:r>
                    </a:p>
                    <a:p>
                      <a:pPr>
                        <a:buFont typeface="Arial"/>
                        <a:buChar char="•"/>
                      </a:pPr>
                      <a:r>
                        <a:rPr lang="en-US" sz="2400" dirty="0">
                          <a:effectLst/>
                          <a:latin typeface="+mn-lt"/>
                        </a:rPr>
                        <a:t>How will this change impact our customers?</a:t>
                      </a:r>
                    </a:p>
                  </a:txBody>
                  <a:tcPr marL="190500" marR="190500" marT="190500" marB="190500">
                    <a:lnL>
                      <a:noFill/>
                    </a:lnL>
                    <a:lnR>
                      <a:noFill/>
                    </a:lnR>
                    <a:lnT>
                      <a:noFill/>
                    </a:lnT>
                    <a:lnB>
                      <a:noFill/>
                    </a:lnB>
                  </a:tcPr>
                </a:tc>
                <a:tc>
                  <a:txBody>
                    <a:bodyPr/>
                    <a:lstStyle/>
                    <a:p>
                      <a:pPr algn="ctr"/>
                      <a:r>
                        <a:rPr lang="en-ZA" b="1" dirty="0">
                          <a:effectLst/>
                          <a:latin typeface="Arial"/>
                        </a:rPr>
                        <a:t>"I need </a:t>
                      </a:r>
                      <a:r>
                        <a:rPr lang="en-ZA" b="1" dirty="0" smtClean="0">
                          <a:effectLst/>
                          <a:latin typeface="Arial"/>
                        </a:rPr>
                        <a:t>results</a:t>
                      </a:r>
                      <a:endParaRPr lang="en-ZA" dirty="0">
                        <a:effectLst/>
                        <a:latin typeface="Arial"/>
                      </a:endParaRPr>
                    </a:p>
                  </a:txBody>
                  <a:tcPr marL="190500" marR="190500" marT="190500" marB="190500" anchor="ctr">
                    <a:lnL>
                      <a:noFill/>
                    </a:lnL>
                    <a:lnR>
                      <a:noFill/>
                    </a:lnR>
                    <a:lnT>
                      <a:noFill/>
                    </a:lnT>
                    <a:lnB>
                      <a:noFill/>
                    </a:lnB>
                  </a:tcPr>
                </a:tc>
              </a:tr>
            </a:tbl>
          </a:graphicData>
        </a:graphic>
      </p:graphicFrame>
    </p:spTree>
    <p:extLst>
      <p:ext uri="{BB962C8B-B14F-4D97-AF65-F5344CB8AC3E}">
        <p14:creationId xmlns:p14="http://schemas.microsoft.com/office/powerpoint/2010/main" val="2457049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Employee’s perspective</a:t>
            </a:r>
            <a:endParaRPr lang="en-ZA" dirty="0"/>
          </a:p>
        </p:txBody>
      </p:sp>
      <p:sp>
        <p:nvSpPr>
          <p:cNvPr id="3" name="Content Placeholder 2"/>
          <p:cNvSpPr>
            <a:spLocks noGrp="1"/>
          </p:cNvSpPr>
          <p:nvPr>
            <p:ph idx="1"/>
          </p:nvPr>
        </p:nvSpPr>
        <p:spPr/>
        <p:txBody>
          <a:bodyPr/>
          <a:lstStyle/>
          <a:p>
            <a:r>
              <a:rPr lang="en-US" b="1" dirty="0"/>
              <a:t>"What will this change mean to me?"</a:t>
            </a:r>
            <a:endParaRPr lang="en-ZA" dirty="0"/>
          </a:p>
        </p:txBody>
      </p:sp>
    </p:spTree>
    <p:extLst>
      <p:ext uri="{BB962C8B-B14F-4D97-AF65-F5344CB8AC3E}">
        <p14:creationId xmlns:p14="http://schemas.microsoft.com/office/powerpoint/2010/main" val="193582996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Potential if change not managed properly</a:t>
            </a:r>
            <a:endParaRPr lang="en-ZA" dirty="0"/>
          </a:p>
        </p:txBody>
      </p:sp>
      <p:sp>
        <p:nvSpPr>
          <p:cNvPr id="3" name="Content Placeholder 2"/>
          <p:cNvSpPr>
            <a:spLocks noGrp="1"/>
          </p:cNvSpPr>
          <p:nvPr>
            <p:ph idx="1"/>
          </p:nvPr>
        </p:nvSpPr>
        <p:spPr>
          <a:xfrm>
            <a:off x="457200" y="1600200"/>
            <a:ext cx="8382000" cy="4953000"/>
          </a:xfrm>
        </p:spPr>
        <p:txBody>
          <a:bodyPr>
            <a:normAutofit/>
          </a:bodyPr>
          <a:lstStyle/>
          <a:p>
            <a:r>
              <a:rPr lang="en-US" dirty="0" smtClean="0"/>
              <a:t>Employees </a:t>
            </a:r>
            <a:r>
              <a:rPr lang="en-US" dirty="0"/>
              <a:t>resist the change.</a:t>
            </a:r>
          </a:p>
          <a:p>
            <a:r>
              <a:rPr lang="en-US" dirty="0"/>
              <a:t>Valued personnel leave the organization.</a:t>
            </a:r>
          </a:p>
          <a:p>
            <a:r>
              <a:rPr lang="en-US" dirty="0"/>
              <a:t>Critical projects are delayed.</a:t>
            </a:r>
          </a:p>
          <a:p>
            <a:r>
              <a:rPr lang="en-US" dirty="0"/>
              <a:t>Customers feel the impact indirectly through upset employees.</a:t>
            </a:r>
          </a:p>
          <a:p>
            <a:r>
              <a:rPr lang="en-US" dirty="0"/>
              <a:t>Productivity declines</a:t>
            </a:r>
            <a:r>
              <a:rPr lang="en-US" dirty="0" smtClean="0"/>
              <a:t>.</a:t>
            </a:r>
            <a:endParaRPr lang="en-US" dirty="0"/>
          </a:p>
        </p:txBody>
      </p:sp>
    </p:spTree>
    <p:extLst>
      <p:ext uri="{BB962C8B-B14F-4D97-AF65-F5344CB8AC3E}">
        <p14:creationId xmlns:p14="http://schemas.microsoft.com/office/powerpoint/2010/main" val="302401182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Sources of individual resistance to change</a:t>
            </a:r>
            <a:endParaRPr lang="en-ZA" dirty="0"/>
          </a:p>
        </p:txBody>
      </p:sp>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685925"/>
            <a:ext cx="5229225" cy="410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86272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Organisational resistance to change</a:t>
            </a:r>
            <a:endParaRPr lang="en-ZA"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4525" y="1781175"/>
            <a:ext cx="5314950" cy="408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668358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Importance of change management</a:t>
            </a:r>
            <a:endParaRPr lang="en-US" dirty="0"/>
          </a:p>
        </p:txBody>
      </p:sp>
      <p:sp>
        <p:nvSpPr>
          <p:cNvPr id="3" name="Content Placeholder 2"/>
          <p:cNvSpPr>
            <a:spLocks noGrp="1"/>
          </p:cNvSpPr>
          <p:nvPr>
            <p:ph idx="1"/>
          </p:nvPr>
        </p:nvSpPr>
        <p:spPr/>
        <p:txBody>
          <a:bodyPr/>
          <a:lstStyle/>
          <a:p>
            <a:r>
              <a:rPr lang="en-US" dirty="0"/>
              <a:t>Change management is not something addressed after the fact. </a:t>
            </a:r>
          </a:p>
          <a:p>
            <a:r>
              <a:rPr lang="en-US" dirty="0"/>
              <a:t>Change management must start at the beginning and be integrated into all facets. </a:t>
            </a:r>
          </a:p>
          <a:p>
            <a:r>
              <a:rPr lang="en-US" dirty="0"/>
              <a:t>Both perspectives of change management must be addressed: the managers and the employees.</a:t>
            </a:r>
          </a:p>
          <a:p>
            <a:endParaRPr lang="en-ZA" dirty="0"/>
          </a:p>
          <a:p>
            <a:endParaRPr lang="en-US" dirty="0"/>
          </a:p>
        </p:txBody>
      </p:sp>
    </p:spTree>
    <p:extLst>
      <p:ext uri="{BB962C8B-B14F-4D97-AF65-F5344CB8AC3E}">
        <p14:creationId xmlns:p14="http://schemas.microsoft.com/office/powerpoint/2010/main" val="113155930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change model</a:t>
            </a:r>
            <a:endParaRPr lang="en-US" dirty="0"/>
          </a:p>
        </p:txBody>
      </p:sp>
      <p:sp>
        <p:nvSpPr>
          <p:cNvPr id="3" name="Content Placeholder 2"/>
          <p:cNvSpPr>
            <a:spLocks noGrp="1"/>
          </p:cNvSpPr>
          <p:nvPr>
            <p:ph idx="1"/>
          </p:nvPr>
        </p:nvSpPr>
        <p:spPr/>
        <p:txBody>
          <a:bodyPr/>
          <a:lstStyle/>
          <a:p>
            <a:r>
              <a:rPr lang="en-US" dirty="0"/>
              <a:t>A	</a:t>
            </a:r>
            <a:r>
              <a:rPr lang="en-US" b="1" dirty="0"/>
              <a:t>Awareness </a:t>
            </a:r>
            <a:r>
              <a:rPr lang="en-US" dirty="0"/>
              <a:t>of the need for change	</a:t>
            </a:r>
          </a:p>
          <a:p>
            <a:r>
              <a:rPr lang="en-US" dirty="0"/>
              <a:t>D	</a:t>
            </a:r>
            <a:r>
              <a:rPr lang="en-US" b="1" dirty="0"/>
              <a:t>Desire </a:t>
            </a:r>
            <a:r>
              <a:rPr lang="en-US" dirty="0"/>
              <a:t>to support and participate in the change	</a:t>
            </a:r>
          </a:p>
          <a:p>
            <a:r>
              <a:rPr lang="en-US" dirty="0"/>
              <a:t>K	</a:t>
            </a:r>
            <a:r>
              <a:rPr lang="en-US" b="1" dirty="0"/>
              <a:t>Knowledge </a:t>
            </a:r>
            <a:r>
              <a:rPr lang="en-US" dirty="0"/>
              <a:t>of how to change	</a:t>
            </a:r>
          </a:p>
          <a:p>
            <a:r>
              <a:rPr lang="en-US" dirty="0"/>
              <a:t>A	</a:t>
            </a:r>
            <a:r>
              <a:rPr lang="en-US" b="1" dirty="0"/>
              <a:t>Ability </a:t>
            </a:r>
            <a:r>
              <a:rPr lang="en-US" dirty="0"/>
              <a:t>to implement the change	</a:t>
            </a:r>
          </a:p>
          <a:p>
            <a:r>
              <a:rPr lang="en-US" dirty="0"/>
              <a:t>R	</a:t>
            </a:r>
            <a:r>
              <a:rPr lang="en-US" b="1" dirty="0"/>
              <a:t>Reinforcement </a:t>
            </a:r>
            <a:r>
              <a:rPr lang="en-US" dirty="0"/>
              <a:t>to sustain the change	</a:t>
            </a:r>
          </a:p>
          <a:p>
            <a:pPr marL="0" indent="0">
              <a:buNone/>
            </a:pPr>
            <a:endParaRPr lang="en-US" dirty="0"/>
          </a:p>
        </p:txBody>
      </p:sp>
    </p:spTree>
    <p:extLst>
      <p:ext uri="{BB962C8B-B14F-4D97-AF65-F5344CB8AC3E}">
        <p14:creationId xmlns:p14="http://schemas.microsoft.com/office/powerpoint/2010/main" val="13842551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Informing the Stakeholders</a:t>
            </a:r>
            <a:endParaRPr lang="en-ZA" dirty="0"/>
          </a:p>
        </p:txBody>
      </p:sp>
      <p:sp>
        <p:nvSpPr>
          <p:cNvPr id="3" name="Content Placeholder 2"/>
          <p:cNvSpPr>
            <a:spLocks noGrp="1"/>
          </p:cNvSpPr>
          <p:nvPr>
            <p:ph idx="1"/>
          </p:nvPr>
        </p:nvSpPr>
        <p:spPr>
          <a:xfrm>
            <a:off x="457200" y="1295400"/>
            <a:ext cx="7620000" cy="5105400"/>
          </a:xfrm>
        </p:spPr>
        <p:txBody>
          <a:bodyPr>
            <a:normAutofit fontScale="70000" lnSpcReduction="20000"/>
          </a:bodyPr>
          <a:lstStyle/>
          <a:p>
            <a:r>
              <a:rPr lang="en-US" i="1" dirty="0" smtClean="0"/>
              <a:t>THIS </a:t>
            </a:r>
            <a:r>
              <a:rPr lang="en-US" i="1" dirty="0"/>
              <a:t>PROCESS SHOULD COMMENCE 4-6 WEEKS PRIOR TO </a:t>
            </a:r>
            <a:r>
              <a:rPr lang="en-US" i="1" dirty="0" smtClean="0"/>
              <a:t>THE </a:t>
            </a:r>
            <a:r>
              <a:rPr lang="en-ZA" i="1" dirty="0" smtClean="0"/>
              <a:t>COMMENCEMENT </a:t>
            </a:r>
            <a:r>
              <a:rPr lang="en-ZA" i="1" dirty="0"/>
              <a:t>DATE</a:t>
            </a:r>
          </a:p>
          <a:p>
            <a:r>
              <a:rPr lang="en-US" dirty="0"/>
              <a:t>Immediately after the briefing of the facility manager should convene a </a:t>
            </a:r>
            <a:r>
              <a:rPr lang="en-US" dirty="0" smtClean="0"/>
              <a:t>meeting </a:t>
            </a:r>
            <a:r>
              <a:rPr lang="en-ZA" dirty="0" smtClean="0"/>
              <a:t>with</a:t>
            </a:r>
            <a:r>
              <a:rPr lang="en-ZA" dirty="0"/>
              <a:t>:</a:t>
            </a:r>
          </a:p>
          <a:p>
            <a:r>
              <a:rPr lang="en-US" dirty="0" smtClean="0"/>
              <a:t>All </a:t>
            </a:r>
            <a:r>
              <a:rPr lang="en-US" dirty="0"/>
              <a:t>the staff at the clinic - doctors, nurses, pharmacy assistants, </a:t>
            </a:r>
            <a:r>
              <a:rPr lang="en-US" dirty="0" smtClean="0"/>
              <a:t>administrative clerks</a:t>
            </a:r>
            <a:r>
              <a:rPr lang="en-US" dirty="0"/>
              <a:t>, data capturers, counsellors, general assistants, security guards and </a:t>
            </a:r>
            <a:r>
              <a:rPr lang="en-US" dirty="0" smtClean="0"/>
              <a:t>any </a:t>
            </a:r>
            <a:r>
              <a:rPr lang="en-ZA" dirty="0" smtClean="0"/>
              <a:t>other</a:t>
            </a:r>
            <a:endParaRPr lang="en-ZA" dirty="0"/>
          </a:p>
          <a:p>
            <a:r>
              <a:rPr lang="en-US" dirty="0" smtClean="0"/>
              <a:t>Clinic </a:t>
            </a:r>
            <a:r>
              <a:rPr lang="en-US" dirty="0"/>
              <a:t>committee, local chiefs and traditional </a:t>
            </a:r>
            <a:r>
              <a:rPr lang="en-US" dirty="0" smtClean="0"/>
              <a:t>healers, radio stations, newspapers</a:t>
            </a:r>
            <a:endParaRPr lang="en-US" dirty="0"/>
          </a:p>
          <a:p>
            <a:r>
              <a:rPr lang="en-US" dirty="0" smtClean="0"/>
              <a:t>Patients </a:t>
            </a:r>
            <a:r>
              <a:rPr lang="en-US" dirty="0"/>
              <a:t>- the facility manager and/or </a:t>
            </a:r>
            <a:r>
              <a:rPr lang="en-US" dirty="0" smtClean="0"/>
              <a:t>ICSM </a:t>
            </a:r>
            <a:r>
              <a:rPr lang="en-US" dirty="0"/>
              <a:t>champion should address </a:t>
            </a:r>
            <a:r>
              <a:rPr lang="en-US" dirty="0" smtClean="0"/>
              <a:t>the patients </a:t>
            </a:r>
            <a:r>
              <a:rPr lang="en-US" dirty="0"/>
              <a:t>daily as a collective after the morning prayers and inform them of </a:t>
            </a:r>
            <a:r>
              <a:rPr lang="en-US" dirty="0" smtClean="0"/>
              <a:t>the </a:t>
            </a:r>
            <a:r>
              <a:rPr lang="en-ZA" dirty="0" smtClean="0"/>
              <a:t>impending </a:t>
            </a:r>
            <a:r>
              <a:rPr lang="en-ZA" dirty="0"/>
              <a:t>changes</a:t>
            </a:r>
          </a:p>
          <a:p>
            <a:r>
              <a:rPr lang="en-US" dirty="0"/>
              <a:t>The professional nurses should inform patients individually after their </a:t>
            </a:r>
            <a:r>
              <a:rPr lang="en-US" dirty="0" smtClean="0"/>
              <a:t>consultations </a:t>
            </a:r>
            <a:r>
              <a:rPr lang="en-ZA" dirty="0" smtClean="0"/>
              <a:t>about </a:t>
            </a:r>
            <a:r>
              <a:rPr lang="en-ZA" dirty="0"/>
              <a:t>the impending changes</a:t>
            </a:r>
          </a:p>
          <a:p>
            <a:r>
              <a:rPr lang="en-US" dirty="0"/>
              <a:t>The health promoters should also brief the patients about the impending </a:t>
            </a:r>
            <a:r>
              <a:rPr lang="en-US" dirty="0" smtClean="0"/>
              <a:t>changes during </a:t>
            </a:r>
            <a:r>
              <a:rPr lang="en-US" dirty="0"/>
              <a:t>their health promotion sessions conducted at various stages during the </a:t>
            </a:r>
            <a:r>
              <a:rPr lang="en-US" dirty="0" smtClean="0"/>
              <a:t>day</a:t>
            </a:r>
            <a:endParaRPr lang="en-US" dirty="0"/>
          </a:p>
        </p:txBody>
      </p:sp>
    </p:spTree>
    <p:extLst>
      <p:ext uri="{BB962C8B-B14F-4D97-AF65-F5344CB8AC3E}">
        <p14:creationId xmlns:p14="http://schemas.microsoft.com/office/powerpoint/2010/main" val="362812977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Selection of the implementation date</a:t>
            </a:r>
            <a:endParaRPr lang="en-ZA" dirty="0"/>
          </a:p>
        </p:txBody>
      </p:sp>
      <p:sp>
        <p:nvSpPr>
          <p:cNvPr id="3" name="Content Placeholder 2"/>
          <p:cNvSpPr>
            <a:spLocks noGrp="1"/>
          </p:cNvSpPr>
          <p:nvPr>
            <p:ph idx="1"/>
          </p:nvPr>
        </p:nvSpPr>
        <p:spPr>
          <a:xfrm>
            <a:off x="457200" y="1738001"/>
            <a:ext cx="7620000" cy="4662799"/>
          </a:xfrm>
        </p:spPr>
        <p:txBody>
          <a:bodyPr>
            <a:normAutofit/>
          </a:bodyPr>
          <a:lstStyle/>
          <a:p>
            <a:r>
              <a:rPr lang="en-US" sz="2800" dirty="0"/>
              <a:t>It is important to work backwards from a target</a:t>
            </a:r>
          </a:p>
          <a:p>
            <a:r>
              <a:rPr lang="en-US" sz="2800" dirty="0" smtClean="0"/>
              <a:t>All </a:t>
            </a:r>
            <a:r>
              <a:rPr lang="en-US" sz="2800" dirty="0"/>
              <a:t>the facilities within the sub-district or those identified to initiate </a:t>
            </a:r>
            <a:r>
              <a:rPr lang="en-US" sz="2800" dirty="0" smtClean="0"/>
              <a:t>the ICSM </a:t>
            </a:r>
            <a:r>
              <a:rPr lang="en-US" sz="2800" dirty="0"/>
              <a:t>model should commence within the same period</a:t>
            </a:r>
          </a:p>
          <a:p>
            <a:r>
              <a:rPr lang="en-US" sz="2800" dirty="0" smtClean="0"/>
              <a:t>All </a:t>
            </a:r>
            <a:r>
              <a:rPr lang="en-US" sz="2800" dirty="0"/>
              <a:t>facilities should commence with implementation of the </a:t>
            </a:r>
            <a:r>
              <a:rPr lang="en-US" sz="2800" dirty="0" smtClean="0"/>
              <a:t>various components </a:t>
            </a:r>
            <a:r>
              <a:rPr lang="en-US" sz="2800" dirty="0"/>
              <a:t>of the </a:t>
            </a:r>
            <a:r>
              <a:rPr lang="en-US" sz="2800" dirty="0" smtClean="0"/>
              <a:t>ICSM </a:t>
            </a:r>
            <a:r>
              <a:rPr lang="en-US" sz="2800" dirty="0"/>
              <a:t>on the 1st Monday of a new month, 6 –8 </a:t>
            </a:r>
            <a:r>
              <a:rPr lang="en-US" sz="2800" dirty="0" smtClean="0"/>
              <a:t>weeks after </a:t>
            </a:r>
            <a:r>
              <a:rPr lang="en-US" sz="2800" dirty="0"/>
              <a:t>the facility implementation and training workshop.</a:t>
            </a:r>
            <a:endParaRPr lang="en-ZA" sz="2800" dirty="0"/>
          </a:p>
        </p:txBody>
      </p:sp>
    </p:spTree>
    <p:extLst>
      <p:ext uri="{BB962C8B-B14F-4D97-AF65-F5344CB8AC3E}">
        <p14:creationId xmlns:p14="http://schemas.microsoft.com/office/powerpoint/2010/main" val="367545011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85029" y="367654"/>
            <a:ext cx="8754286" cy="6072694"/>
          </a:xfrm>
          <a:prstGeom prst="rect">
            <a:avLst/>
          </a:prstGeom>
        </p:spPr>
      </p:pic>
    </p:spTree>
    <p:extLst>
      <p:ext uri="{BB962C8B-B14F-4D97-AF65-F5344CB8AC3E}">
        <p14:creationId xmlns:p14="http://schemas.microsoft.com/office/powerpoint/2010/main" val="82062193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Adjacency">
  <a:themeElements>
    <a:clrScheme name="Advantage">
      <a:dk1>
        <a:sysClr val="windowText" lastClr="000000"/>
      </a:dk1>
      <a:lt1>
        <a:sysClr val="window" lastClr="FFFFFF"/>
      </a:lt1>
      <a:dk2>
        <a:srgbClr val="2B142D"/>
      </a:dk2>
      <a:lt2>
        <a:srgbClr val="C3AFCC"/>
      </a:lt2>
      <a:accent1>
        <a:srgbClr val="663366"/>
      </a:accent1>
      <a:accent2>
        <a:srgbClr val="330F42"/>
      </a:accent2>
      <a:accent3>
        <a:srgbClr val="666699"/>
      </a:accent3>
      <a:accent4>
        <a:srgbClr val="999966"/>
      </a:accent4>
      <a:accent5>
        <a:srgbClr val="F7901E"/>
      </a:accent5>
      <a:accent6>
        <a:srgbClr val="A3A101"/>
      </a:accent6>
      <a:hlink>
        <a:srgbClr val="BC5FBC"/>
      </a:hlink>
      <a:folHlink>
        <a:srgbClr val="9775A7"/>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562</TotalTime>
  <Words>3131</Words>
  <Application>Microsoft Office PowerPoint</Application>
  <PresentationFormat>On-screen Show (4:3)</PresentationFormat>
  <Paragraphs>438</Paragraphs>
  <Slides>78</Slides>
  <Notes>3</Notes>
  <HiddenSlides>0</HiddenSlides>
  <MMClips>0</MMClips>
  <ScaleCrop>false</ScaleCrop>
  <HeadingPairs>
    <vt:vector size="6" baseType="variant">
      <vt:variant>
        <vt:lpstr>Theme</vt:lpstr>
      </vt:variant>
      <vt:variant>
        <vt:i4>4</vt:i4>
      </vt:variant>
      <vt:variant>
        <vt:lpstr>Embedded OLE Servers</vt:lpstr>
      </vt:variant>
      <vt:variant>
        <vt:i4>2</vt:i4>
      </vt:variant>
      <vt:variant>
        <vt:lpstr>Slide Titles</vt:lpstr>
      </vt:variant>
      <vt:variant>
        <vt:i4>78</vt:i4>
      </vt:variant>
    </vt:vector>
  </HeadingPairs>
  <TitlesOfParts>
    <vt:vector size="84" baseType="lpstr">
      <vt:lpstr>Office Theme</vt:lpstr>
      <vt:lpstr>Adjacency</vt:lpstr>
      <vt:lpstr>1_Office Theme</vt:lpstr>
      <vt:lpstr>Custom Design</vt:lpstr>
      <vt:lpstr>think-cell Slide</vt:lpstr>
      <vt:lpstr>Microsoft Excel Macro-Enabled Worksheet</vt:lpstr>
      <vt:lpstr>PowerPoint Presentation</vt:lpstr>
      <vt:lpstr>PowerPoint Presentation</vt:lpstr>
      <vt:lpstr>Patients experience services that are vertically delivered and curative in focus, making it time consuming and costly,  with poor health outcomes </vt:lpstr>
      <vt:lpstr>PowerPoint Presentation</vt:lpstr>
      <vt:lpstr>Quadruple burden of disease</vt:lpstr>
      <vt:lpstr>Adult risk factors (2008)</vt:lpstr>
      <vt:lpstr>Successes of the South African ART treatment programme</vt:lpstr>
      <vt:lpstr>What do we need?</vt:lpstr>
      <vt:lpstr>Components and Sub components</vt:lpstr>
      <vt:lpstr>Integrated Clinical  Services Management Model </vt:lpstr>
      <vt:lpstr>Integrated clinical services</vt:lpstr>
      <vt:lpstr>What is the ICDM model?</vt:lpstr>
      <vt:lpstr>Purpose of the ICDM</vt:lpstr>
      <vt:lpstr>Anticipated benefits of ICDM Model</vt:lpstr>
      <vt:lpstr>Clinical Services Integration</vt:lpstr>
      <vt:lpstr>ICSM Integrated Clinical Services Management</vt:lpstr>
      <vt:lpstr>ICSM</vt:lpstr>
      <vt:lpstr>PowerPoint Presentation</vt:lpstr>
      <vt:lpstr>PowerPoint Presentation</vt:lpstr>
      <vt:lpstr>Organised system</vt:lpstr>
      <vt:lpstr>Lean Principles</vt:lpstr>
      <vt:lpstr>Organising the process flow: </vt:lpstr>
      <vt:lpstr>Baseline Information for Planning</vt:lpstr>
      <vt:lpstr>Facility reorganization</vt:lpstr>
      <vt:lpstr>Number of patients to be scheduled daily</vt:lpstr>
      <vt:lpstr>Example</vt:lpstr>
      <vt:lpstr>PowerPoint Presentation</vt:lpstr>
      <vt:lpstr>PowerPoint Presentation</vt:lpstr>
      <vt:lpstr>Reorganized patient flow</vt:lpstr>
      <vt:lpstr>Designation of consultation room</vt:lpstr>
      <vt:lpstr>Additional vital signs station</vt:lpstr>
      <vt:lpstr>Triaging of patients</vt:lpstr>
      <vt:lpstr>Triaging of chronic patients</vt:lpstr>
      <vt:lpstr>Triaging of MNCWH</vt:lpstr>
      <vt:lpstr>Determining the appointment date</vt:lpstr>
      <vt:lpstr>Appointment scheduling</vt:lpstr>
      <vt:lpstr>Time scheduling of appointments</vt:lpstr>
      <vt:lpstr>Scheduling the appointment</vt:lpstr>
      <vt:lpstr>PowerPoint Presentation</vt:lpstr>
      <vt:lpstr>What happens if a patient misses a scheduled appointment? </vt:lpstr>
      <vt:lpstr>Pre-appointment retrieval of patient records</vt:lpstr>
      <vt:lpstr>Integration of clinical records</vt:lpstr>
      <vt:lpstr>PowerPoint Presentation</vt:lpstr>
      <vt:lpstr>Contents of record</vt:lpstr>
      <vt:lpstr>Pre-dispensing of medication/CCMDD</vt:lpstr>
      <vt:lpstr>Staff Audit</vt:lpstr>
      <vt:lpstr>Scheduling of professional nurses</vt:lpstr>
      <vt:lpstr>PowerPoint Presentation</vt:lpstr>
      <vt:lpstr>Clinical Management Support</vt:lpstr>
      <vt:lpstr>Purpose</vt:lpstr>
      <vt:lpstr>What is CMS?</vt:lpstr>
      <vt:lpstr>PowerPoint Presentation</vt:lpstr>
      <vt:lpstr>Chronic Patient Record</vt:lpstr>
      <vt:lpstr>PowerPoint Presentation</vt:lpstr>
      <vt:lpstr>PowerPoint Presentation</vt:lpstr>
      <vt:lpstr>Role of DCST Team</vt:lpstr>
      <vt:lpstr>“Assisted” self support management</vt:lpstr>
      <vt:lpstr>Quality improvement model</vt:lpstr>
      <vt:lpstr>ICDM Implementation Process</vt:lpstr>
      <vt:lpstr>Role of Operational Manager</vt:lpstr>
      <vt:lpstr>Roles and Responsibilities of ICSM Champion</vt:lpstr>
      <vt:lpstr>ICDM IMPLEMENTATION APPROACH</vt:lpstr>
      <vt:lpstr>PowerPoint Presentation</vt:lpstr>
      <vt:lpstr>Change</vt:lpstr>
      <vt:lpstr>Change</vt:lpstr>
      <vt:lpstr>Change</vt:lpstr>
      <vt:lpstr>Change versus change management</vt:lpstr>
      <vt:lpstr>Project management versus Change Management</vt:lpstr>
      <vt:lpstr>Managers perspective</vt:lpstr>
      <vt:lpstr>Employee’s perspective</vt:lpstr>
      <vt:lpstr>Potential if change not managed properly</vt:lpstr>
      <vt:lpstr>Sources of individual resistance to change</vt:lpstr>
      <vt:lpstr>Organisational resistance to change</vt:lpstr>
      <vt:lpstr>Importance of change management</vt:lpstr>
      <vt:lpstr>Individual change model</vt:lpstr>
      <vt:lpstr>Informing the Stakeholders</vt:lpstr>
      <vt:lpstr>Selection of the implementation date</vt:lpstr>
      <vt:lpstr>PowerPoint Presentation</vt:lpstr>
    </vt:vector>
  </TitlesOfParts>
  <Company>ukzn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Ideal Clinic Realisation and Maintenance</dc:title>
  <dc:creator>Ozayr</dc:creator>
  <cp:lastModifiedBy>Shaidah Asmall</cp:lastModifiedBy>
  <cp:revision>33</cp:revision>
  <dcterms:created xsi:type="dcterms:W3CDTF">2015-08-05T19:34:33Z</dcterms:created>
  <dcterms:modified xsi:type="dcterms:W3CDTF">2015-09-14T10:55:10Z</dcterms:modified>
</cp:coreProperties>
</file>