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ppt" ContentType="application/vnd.ms-powerpoint"/>
  <Default Extension="wav" ContentType="audio/wav"/>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672" r:id="rId2"/>
  </p:sldMasterIdLst>
  <p:notesMasterIdLst>
    <p:notesMasterId r:id="rId52"/>
  </p:notesMasterIdLst>
  <p:handoutMasterIdLst>
    <p:handoutMasterId r:id="rId53"/>
  </p:handoutMasterIdLst>
  <p:sldIdLst>
    <p:sldId id="288" r:id="rId3"/>
    <p:sldId id="290" r:id="rId4"/>
    <p:sldId id="323" r:id="rId5"/>
    <p:sldId id="346" r:id="rId6"/>
    <p:sldId id="347" r:id="rId7"/>
    <p:sldId id="349" r:id="rId8"/>
    <p:sldId id="348" r:id="rId9"/>
    <p:sldId id="325" r:id="rId10"/>
    <p:sldId id="293" r:id="rId11"/>
    <p:sldId id="295" r:id="rId12"/>
    <p:sldId id="312" r:id="rId13"/>
    <p:sldId id="314" r:id="rId14"/>
    <p:sldId id="315" r:id="rId15"/>
    <p:sldId id="316" r:id="rId16"/>
    <p:sldId id="317" r:id="rId17"/>
    <p:sldId id="318" r:id="rId18"/>
    <p:sldId id="319" r:id="rId19"/>
    <p:sldId id="320" r:id="rId20"/>
    <p:sldId id="296" r:id="rId21"/>
    <p:sldId id="326" r:id="rId22"/>
    <p:sldId id="340" r:id="rId23"/>
    <p:sldId id="297" r:id="rId24"/>
    <p:sldId id="343" r:id="rId25"/>
    <p:sldId id="298" r:id="rId26"/>
    <p:sldId id="339" r:id="rId27"/>
    <p:sldId id="328" r:id="rId28"/>
    <p:sldId id="329" r:id="rId29"/>
    <p:sldId id="330" r:id="rId30"/>
    <p:sldId id="299" r:id="rId31"/>
    <p:sldId id="331" r:id="rId32"/>
    <p:sldId id="332" r:id="rId33"/>
    <p:sldId id="309" r:id="rId34"/>
    <p:sldId id="337" r:id="rId35"/>
    <p:sldId id="310" r:id="rId36"/>
    <p:sldId id="338" r:id="rId37"/>
    <p:sldId id="350" r:id="rId38"/>
    <p:sldId id="352" r:id="rId39"/>
    <p:sldId id="353" r:id="rId40"/>
    <p:sldId id="341" r:id="rId41"/>
    <p:sldId id="342" r:id="rId42"/>
    <p:sldId id="289" r:id="rId43"/>
    <p:sldId id="333" r:id="rId44"/>
    <p:sldId id="322" r:id="rId45"/>
    <p:sldId id="334" r:id="rId46"/>
    <p:sldId id="351" r:id="rId47"/>
    <p:sldId id="327" r:id="rId48"/>
    <p:sldId id="335" r:id="rId49"/>
    <p:sldId id="336" r:id="rId50"/>
    <p:sldId id="275" r:id="rId51"/>
  </p:sldIdLst>
  <p:sldSz cx="9144000" cy="6858000" type="screen4x3"/>
  <p:notesSz cx="7019925" cy="9305925"/>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24"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24"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24"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24"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24" charset="-128"/>
        <a:cs typeface="+mn-cs"/>
      </a:defRPr>
    </a:lvl5pPr>
    <a:lvl6pPr marL="2286000" algn="l" defTabSz="914400" rtl="0" eaLnBrk="1" latinLnBrk="0" hangingPunct="1">
      <a:defRPr sz="2400" kern="1200">
        <a:solidFill>
          <a:schemeClr val="tx1"/>
        </a:solidFill>
        <a:latin typeface="Arial" charset="0"/>
        <a:ea typeface="ＭＳ Ｐゴシック" pitchFamily="124" charset="-128"/>
        <a:cs typeface="+mn-cs"/>
      </a:defRPr>
    </a:lvl6pPr>
    <a:lvl7pPr marL="2743200" algn="l" defTabSz="914400" rtl="0" eaLnBrk="1" latinLnBrk="0" hangingPunct="1">
      <a:defRPr sz="2400" kern="1200">
        <a:solidFill>
          <a:schemeClr val="tx1"/>
        </a:solidFill>
        <a:latin typeface="Arial" charset="0"/>
        <a:ea typeface="ＭＳ Ｐゴシック" pitchFamily="124" charset="-128"/>
        <a:cs typeface="+mn-cs"/>
      </a:defRPr>
    </a:lvl7pPr>
    <a:lvl8pPr marL="3200400" algn="l" defTabSz="914400" rtl="0" eaLnBrk="1" latinLnBrk="0" hangingPunct="1">
      <a:defRPr sz="2400" kern="1200">
        <a:solidFill>
          <a:schemeClr val="tx1"/>
        </a:solidFill>
        <a:latin typeface="Arial" charset="0"/>
        <a:ea typeface="ＭＳ Ｐゴシック" pitchFamily="124" charset="-128"/>
        <a:cs typeface="+mn-cs"/>
      </a:defRPr>
    </a:lvl8pPr>
    <a:lvl9pPr marL="3657600" algn="l" defTabSz="914400" rtl="0" eaLnBrk="1" latinLnBrk="0" hangingPunct="1">
      <a:defRPr sz="2400" kern="1200">
        <a:solidFill>
          <a:schemeClr val="tx1"/>
        </a:solidFill>
        <a:latin typeface="Arial" charset="0"/>
        <a:ea typeface="ＭＳ Ｐゴシック" pitchFamily="12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C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6424" autoAdjust="0"/>
    <p:restoredTop sz="96980" autoAdjust="0"/>
  </p:normalViewPr>
  <p:slideViewPr>
    <p:cSldViewPr>
      <p:cViewPr>
        <p:scale>
          <a:sx n="60" d="100"/>
          <a:sy n="60" d="100"/>
        </p:scale>
        <p:origin x="-1410" y="-4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6" d="100"/>
        <a:sy n="9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_rels/data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image" Target="../media/image69.png"/></Relationships>
</file>

<file path=ppt/diagrams/_rels/data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image" Target="../media/image72.png"/></Relationships>
</file>

<file path=ppt/diagrams/_rels/data1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image" Target="../media/image84.png"/></Relationships>
</file>

<file path=ppt/diagrams/_rels/drawing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image" Target="../media/image69.png"/></Relationships>
</file>

<file path=ppt/diagrams/_rels/drawing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image" Target="../media/image72.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image" Target="../media/image8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308F9F-C9DF-4F99-853B-6E6EB70ACFB5}"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en-US"/>
        </a:p>
      </dgm:t>
    </dgm:pt>
    <dgm:pt modelId="{8C6BBE8A-D75F-48EB-970D-D278A057CE55}">
      <dgm:prSet phldrT="[Text]">
        <dgm:style>
          <a:lnRef idx="2">
            <a:schemeClr val="accent3">
              <a:shade val="50000"/>
            </a:schemeClr>
          </a:lnRef>
          <a:fillRef idx="1">
            <a:schemeClr val="accent3"/>
          </a:fillRef>
          <a:effectRef idx="0">
            <a:schemeClr val="accent3"/>
          </a:effectRef>
          <a:fontRef idx="minor">
            <a:schemeClr val="lt1"/>
          </a:fontRef>
        </dgm:style>
      </dgm:prSet>
      <dgm:spPr>
        <a:solidFill>
          <a:schemeClr val="tx2">
            <a:lumMod val="60000"/>
            <a:lumOff val="40000"/>
          </a:schemeClr>
        </a:solidFill>
      </dgm:spPr>
      <dgm:t>
        <a:bodyPr/>
        <a:lstStyle/>
        <a:p>
          <a:r>
            <a:rPr lang="en-US" dirty="0" smtClean="0"/>
            <a:t>1. Administration</a:t>
          </a:r>
          <a:endParaRPr lang="en-US" dirty="0"/>
        </a:p>
      </dgm:t>
    </dgm:pt>
    <dgm:pt modelId="{6FF4C520-B1A2-495E-B8C7-30D758941C2E}" type="parTrans" cxnId="{A3B08F95-F932-4A7E-A243-3C5EB61BA8D0}">
      <dgm:prSet/>
      <dgm:spPr/>
      <dgm:t>
        <a:bodyPr/>
        <a:lstStyle/>
        <a:p>
          <a:endParaRPr lang="en-US"/>
        </a:p>
      </dgm:t>
    </dgm:pt>
    <dgm:pt modelId="{D2611459-F7B4-4F2E-9967-405BA736C70B}" type="sibTrans" cxnId="{A3B08F95-F932-4A7E-A243-3C5EB61BA8D0}">
      <dgm:prSet/>
      <dgm:spPr/>
      <dgm:t>
        <a:bodyPr/>
        <a:lstStyle/>
        <a:p>
          <a:endParaRPr lang="en-US"/>
        </a:p>
      </dgm:t>
    </dgm:pt>
    <dgm:pt modelId="{D6E929F7-8459-40E2-BF11-DD84F30F9EAA}">
      <dgm:prSet phldrT="[Text]">
        <dgm:style>
          <a:lnRef idx="2">
            <a:schemeClr val="accent6">
              <a:shade val="50000"/>
            </a:schemeClr>
          </a:lnRef>
          <a:fillRef idx="1">
            <a:schemeClr val="accent6"/>
          </a:fillRef>
          <a:effectRef idx="0">
            <a:schemeClr val="accent6"/>
          </a:effectRef>
          <a:fontRef idx="minor">
            <a:schemeClr val="lt1"/>
          </a:fontRef>
        </dgm:style>
      </dgm:prSet>
      <dgm:spPr>
        <a:ln/>
      </dgm:spPr>
      <dgm:t>
        <a:bodyPr/>
        <a:lstStyle/>
        <a:p>
          <a:r>
            <a:rPr lang="en-US" dirty="0" smtClean="0"/>
            <a:t>2. Clinical Guidelines &amp; ICDM</a:t>
          </a:r>
          <a:endParaRPr lang="en-US" dirty="0"/>
        </a:p>
      </dgm:t>
    </dgm:pt>
    <dgm:pt modelId="{E983ED33-15AC-4061-8B90-11E1FC4791D4}" type="parTrans" cxnId="{3F3CBF49-0212-486D-9FB6-F74DDA833E2A}">
      <dgm:prSet/>
      <dgm:spPr/>
      <dgm:t>
        <a:bodyPr/>
        <a:lstStyle/>
        <a:p>
          <a:endParaRPr lang="en-US"/>
        </a:p>
      </dgm:t>
    </dgm:pt>
    <dgm:pt modelId="{57F411E7-855A-4012-8343-5494E0BFC161}" type="sibTrans" cxnId="{3F3CBF49-0212-486D-9FB6-F74DDA833E2A}">
      <dgm:prSet/>
      <dgm:spPr/>
      <dgm:t>
        <a:bodyPr/>
        <a:lstStyle/>
        <a:p>
          <a:endParaRPr lang="en-US"/>
        </a:p>
      </dgm:t>
    </dgm:pt>
    <dgm:pt modelId="{EDC04545-C475-4999-9C95-4F93F51484E6}">
      <dgm:prSet phldrT="[Text]">
        <dgm:style>
          <a:lnRef idx="2">
            <a:schemeClr val="accent3">
              <a:shade val="50000"/>
            </a:schemeClr>
          </a:lnRef>
          <a:fillRef idx="1">
            <a:schemeClr val="accent3"/>
          </a:fillRef>
          <a:effectRef idx="0">
            <a:schemeClr val="accent3"/>
          </a:effectRef>
          <a:fontRef idx="minor">
            <a:schemeClr val="lt1"/>
          </a:fontRef>
        </dgm:style>
      </dgm:prSet>
      <dgm:spPr>
        <a:solidFill>
          <a:schemeClr val="tx2">
            <a:lumMod val="60000"/>
            <a:lumOff val="40000"/>
          </a:schemeClr>
        </a:solidFill>
        <a:ln>
          <a:solidFill>
            <a:schemeClr val="accent1"/>
          </a:solidFill>
        </a:ln>
      </dgm:spPr>
      <dgm:t>
        <a:bodyPr/>
        <a:lstStyle/>
        <a:p>
          <a:r>
            <a:rPr lang="en-US" dirty="0" smtClean="0"/>
            <a:t>3. Medicines, supplies &amp; lab services</a:t>
          </a:r>
          <a:endParaRPr lang="en-US" dirty="0"/>
        </a:p>
      </dgm:t>
    </dgm:pt>
    <dgm:pt modelId="{D5810B3F-BA99-4B22-AF79-16A0A73DE982}" type="parTrans" cxnId="{E2B2C910-1954-421A-96EC-C76B1C428B9A}">
      <dgm:prSet/>
      <dgm:spPr/>
      <dgm:t>
        <a:bodyPr/>
        <a:lstStyle/>
        <a:p>
          <a:endParaRPr lang="en-US"/>
        </a:p>
      </dgm:t>
    </dgm:pt>
    <dgm:pt modelId="{E5400AAB-6466-4241-B9B0-60B72BECE1FD}" type="sibTrans" cxnId="{E2B2C910-1954-421A-96EC-C76B1C428B9A}">
      <dgm:prSet/>
      <dgm:spPr/>
      <dgm:t>
        <a:bodyPr/>
        <a:lstStyle/>
        <a:p>
          <a:endParaRPr lang="en-US"/>
        </a:p>
      </dgm:t>
    </dgm:pt>
    <dgm:pt modelId="{6FFB257E-0AB2-48A5-9F0D-E4D41B856C03}">
      <dgm:prSet phldrT="[Text]">
        <dgm:style>
          <a:lnRef idx="2">
            <a:schemeClr val="accent3">
              <a:shade val="50000"/>
            </a:schemeClr>
          </a:lnRef>
          <a:fillRef idx="1">
            <a:schemeClr val="accent3"/>
          </a:fillRef>
          <a:effectRef idx="0">
            <a:schemeClr val="accent3"/>
          </a:effectRef>
          <a:fontRef idx="minor">
            <a:schemeClr val="lt1"/>
          </a:fontRef>
        </dgm:style>
      </dgm:prSet>
      <dgm:spPr>
        <a:solidFill>
          <a:schemeClr val="tx2">
            <a:lumMod val="60000"/>
            <a:lumOff val="40000"/>
          </a:schemeClr>
        </a:solidFill>
      </dgm:spPr>
      <dgm:t>
        <a:bodyPr/>
        <a:lstStyle/>
        <a:p>
          <a:r>
            <a:rPr lang="en-US" dirty="0" smtClean="0"/>
            <a:t>4. Human Resource for Health</a:t>
          </a:r>
          <a:endParaRPr lang="en-US" dirty="0"/>
        </a:p>
      </dgm:t>
    </dgm:pt>
    <dgm:pt modelId="{50CABCD7-8D1B-478A-A5EA-44E25052BEC5}" type="parTrans" cxnId="{AE891025-6B3D-42E1-8E00-6DC237BE2CD8}">
      <dgm:prSet/>
      <dgm:spPr/>
      <dgm:t>
        <a:bodyPr/>
        <a:lstStyle/>
        <a:p>
          <a:endParaRPr lang="en-US"/>
        </a:p>
      </dgm:t>
    </dgm:pt>
    <dgm:pt modelId="{1B6E0539-EBDA-4E6E-A9CF-D71D11CE9222}" type="sibTrans" cxnId="{AE891025-6B3D-42E1-8E00-6DC237BE2CD8}">
      <dgm:prSet/>
      <dgm:spPr/>
      <dgm:t>
        <a:bodyPr/>
        <a:lstStyle/>
        <a:p>
          <a:endParaRPr lang="en-US"/>
        </a:p>
      </dgm:t>
    </dgm:pt>
    <dgm:pt modelId="{98E1053C-1294-41D7-9BCA-F93D7EB29FDF}">
      <dgm:prSet phldrT="[Text]">
        <dgm:style>
          <a:lnRef idx="0">
            <a:schemeClr val="accent6"/>
          </a:lnRef>
          <a:fillRef idx="3">
            <a:schemeClr val="accent6"/>
          </a:fillRef>
          <a:effectRef idx="3">
            <a:schemeClr val="accent6"/>
          </a:effectRef>
          <a:fontRef idx="minor">
            <a:schemeClr val="lt1"/>
          </a:fontRef>
        </dgm:style>
      </dgm:prSet>
      <dgm:spPr>
        <a:solidFill>
          <a:schemeClr val="tx2">
            <a:lumMod val="60000"/>
            <a:lumOff val="40000"/>
          </a:schemeClr>
        </a:solidFill>
      </dgm:spPr>
      <dgm:t>
        <a:bodyPr/>
        <a:lstStyle/>
        <a:p>
          <a:r>
            <a:rPr lang="en-US" dirty="0" smtClean="0"/>
            <a:t>5. Support services</a:t>
          </a:r>
          <a:endParaRPr lang="en-US" dirty="0"/>
        </a:p>
      </dgm:t>
    </dgm:pt>
    <dgm:pt modelId="{E44B395E-4A69-4021-9D8E-C2D1DAEEC8AB}" type="parTrans" cxnId="{773B5EB5-1220-4357-B553-102F0EA3395E}">
      <dgm:prSet/>
      <dgm:spPr/>
      <dgm:t>
        <a:bodyPr/>
        <a:lstStyle/>
        <a:p>
          <a:endParaRPr lang="en-US"/>
        </a:p>
      </dgm:t>
    </dgm:pt>
    <dgm:pt modelId="{2A811C92-AD92-471E-8C33-734331FBC8A9}" type="sibTrans" cxnId="{773B5EB5-1220-4357-B553-102F0EA3395E}">
      <dgm:prSet/>
      <dgm:spPr/>
      <dgm:t>
        <a:bodyPr/>
        <a:lstStyle/>
        <a:p>
          <a:endParaRPr lang="en-US"/>
        </a:p>
      </dgm:t>
    </dgm:pt>
    <dgm:pt modelId="{E393D23A-CC3D-4D13-9228-67583F78F2A6}">
      <dgm:prSet>
        <dgm:style>
          <a:lnRef idx="0">
            <a:schemeClr val="accent6"/>
          </a:lnRef>
          <a:fillRef idx="3">
            <a:schemeClr val="accent6"/>
          </a:fillRef>
          <a:effectRef idx="3">
            <a:schemeClr val="accent6"/>
          </a:effectRef>
          <a:fontRef idx="minor">
            <a:schemeClr val="lt1"/>
          </a:fontRef>
        </dgm:style>
      </dgm:prSet>
      <dgm:spPr>
        <a:solidFill>
          <a:schemeClr val="tx2">
            <a:lumMod val="60000"/>
            <a:lumOff val="40000"/>
          </a:schemeClr>
        </a:solidFill>
      </dgm:spPr>
      <dgm:t>
        <a:bodyPr/>
        <a:lstStyle/>
        <a:p>
          <a:r>
            <a:rPr lang="en-US" dirty="0" smtClean="0"/>
            <a:t>6. Infrastructure</a:t>
          </a:r>
          <a:endParaRPr lang="en-US" dirty="0"/>
        </a:p>
      </dgm:t>
    </dgm:pt>
    <dgm:pt modelId="{8790BFD8-6647-40A3-8992-4B235BF6CC94}" type="parTrans" cxnId="{E552E46F-FFA2-4CBC-994B-1FC65A87277B}">
      <dgm:prSet/>
      <dgm:spPr/>
      <dgm:t>
        <a:bodyPr/>
        <a:lstStyle/>
        <a:p>
          <a:endParaRPr lang="en-US"/>
        </a:p>
      </dgm:t>
    </dgm:pt>
    <dgm:pt modelId="{8F9B3546-F30B-40CB-919C-E9DAFC1AFAF5}" type="sibTrans" cxnId="{E552E46F-FFA2-4CBC-994B-1FC65A87277B}">
      <dgm:prSet/>
      <dgm:spPr/>
      <dgm:t>
        <a:bodyPr/>
        <a:lstStyle/>
        <a:p>
          <a:endParaRPr lang="en-US"/>
        </a:p>
      </dgm:t>
    </dgm:pt>
    <dgm:pt modelId="{17C6CD9E-41B9-445F-AA24-37F375CE9D38}">
      <dgm:prSet>
        <dgm:style>
          <a:lnRef idx="0">
            <a:schemeClr val="accent6"/>
          </a:lnRef>
          <a:fillRef idx="3">
            <a:schemeClr val="accent6"/>
          </a:fillRef>
          <a:effectRef idx="3">
            <a:schemeClr val="accent6"/>
          </a:effectRef>
          <a:fontRef idx="minor">
            <a:schemeClr val="lt1"/>
          </a:fontRef>
        </dgm:style>
      </dgm:prSet>
      <dgm:spPr>
        <a:solidFill>
          <a:schemeClr val="tx2">
            <a:lumMod val="60000"/>
            <a:lumOff val="40000"/>
          </a:schemeClr>
        </a:solidFill>
      </dgm:spPr>
      <dgm:t>
        <a:bodyPr/>
        <a:lstStyle/>
        <a:p>
          <a:r>
            <a:rPr lang="en-US" dirty="0" smtClean="0"/>
            <a:t>7. Health Information Management</a:t>
          </a:r>
          <a:endParaRPr lang="en-US" dirty="0"/>
        </a:p>
      </dgm:t>
    </dgm:pt>
    <dgm:pt modelId="{29D06B21-7DD6-4E55-A207-EDC5D530CF0A}" type="parTrans" cxnId="{34EBDEEE-4D4D-425A-8637-A779973F4A92}">
      <dgm:prSet/>
      <dgm:spPr/>
      <dgm:t>
        <a:bodyPr/>
        <a:lstStyle/>
        <a:p>
          <a:endParaRPr lang="en-US"/>
        </a:p>
      </dgm:t>
    </dgm:pt>
    <dgm:pt modelId="{C8F071C5-616D-4533-BCE2-0934ABADD026}" type="sibTrans" cxnId="{34EBDEEE-4D4D-425A-8637-A779973F4A92}">
      <dgm:prSet/>
      <dgm:spPr/>
      <dgm:t>
        <a:bodyPr/>
        <a:lstStyle/>
        <a:p>
          <a:endParaRPr lang="en-US"/>
        </a:p>
      </dgm:t>
    </dgm:pt>
    <dgm:pt modelId="{D44D36C4-4F40-4858-A13C-6C5240ABFF33}">
      <dgm:prSet>
        <dgm:style>
          <a:lnRef idx="0">
            <a:schemeClr val="accent2"/>
          </a:lnRef>
          <a:fillRef idx="3">
            <a:schemeClr val="accent2"/>
          </a:fillRef>
          <a:effectRef idx="3">
            <a:schemeClr val="accent2"/>
          </a:effectRef>
          <a:fontRef idx="minor">
            <a:schemeClr val="lt1"/>
          </a:fontRef>
        </dgm:style>
      </dgm:prSet>
      <dgm:spPr>
        <a:solidFill>
          <a:schemeClr val="tx2">
            <a:lumMod val="60000"/>
            <a:lumOff val="40000"/>
          </a:schemeClr>
        </a:solidFill>
      </dgm:spPr>
      <dgm:t>
        <a:bodyPr/>
        <a:lstStyle/>
        <a:p>
          <a:r>
            <a:rPr lang="en-US" dirty="0" smtClean="0"/>
            <a:t>8. Communication</a:t>
          </a:r>
          <a:endParaRPr lang="en-US" dirty="0"/>
        </a:p>
      </dgm:t>
    </dgm:pt>
    <dgm:pt modelId="{4C2D8AA7-A536-43EA-81E9-6D613D79F27A}" type="parTrans" cxnId="{A998C558-E794-4AA5-B6C7-9CE52A7B1502}">
      <dgm:prSet/>
      <dgm:spPr/>
      <dgm:t>
        <a:bodyPr/>
        <a:lstStyle/>
        <a:p>
          <a:endParaRPr lang="en-US"/>
        </a:p>
      </dgm:t>
    </dgm:pt>
    <dgm:pt modelId="{57B8547C-D4E8-4D00-AB93-5E531428A3F7}" type="sibTrans" cxnId="{A998C558-E794-4AA5-B6C7-9CE52A7B1502}">
      <dgm:prSet/>
      <dgm:spPr/>
      <dgm:t>
        <a:bodyPr/>
        <a:lstStyle/>
        <a:p>
          <a:endParaRPr lang="en-US"/>
        </a:p>
      </dgm:t>
    </dgm:pt>
    <dgm:pt modelId="{2D966E03-FB2D-48F9-BB1F-F5FA22C80B17}">
      <dgm:prSet>
        <dgm:style>
          <a:lnRef idx="0">
            <a:schemeClr val="accent2"/>
          </a:lnRef>
          <a:fillRef idx="3">
            <a:schemeClr val="accent2"/>
          </a:fillRef>
          <a:effectRef idx="3">
            <a:schemeClr val="accent2"/>
          </a:effectRef>
          <a:fontRef idx="minor">
            <a:schemeClr val="lt1"/>
          </a:fontRef>
        </dgm:style>
      </dgm:prSet>
      <dgm:spPr>
        <a:solidFill>
          <a:schemeClr val="tx2">
            <a:lumMod val="60000"/>
            <a:lumOff val="40000"/>
          </a:schemeClr>
        </a:solidFill>
      </dgm:spPr>
      <dgm:t>
        <a:bodyPr/>
        <a:lstStyle/>
        <a:p>
          <a:r>
            <a:rPr lang="en-US" dirty="0" smtClean="0"/>
            <a:t>Implementing Partners &amp; stakeholders</a:t>
          </a:r>
          <a:endParaRPr lang="en-US" dirty="0"/>
        </a:p>
      </dgm:t>
    </dgm:pt>
    <dgm:pt modelId="{1520BB0C-1429-4D78-A2C3-D6B3BB7779B4}" type="parTrans" cxnId="{8FA28702-46B6-474F-8026-FBB8AB53CE30}">
      <dgm:prSet/>
      <dgm:spPr/>
      <dgm:t>
        <a:bodyPr/>
        <a:lstStyle/>
        <a:p>
          <a:endParaRPr lang="en-US"/>
        </a:p>
      </dgm:t>
    </dgm:pt>
    <dgm:pt modelId="{2B84FEEB-CB8C-4AE4-A6BA-978962FFD81F}" type="sibTrans" cxnId="{8FA28702-46B6-474F-8026-FBB8AB53CE30}">
      <dgm:prSet/>
      <dgm:spPr/>
      <dgm:t>
        <a:bodyPr/>
        <a:lstStyle/>
        <a:p>
          <a:endParaRPr lang="en-US"/>
        </a:p>
      </dgm:t>
    </dgm:pt>
    <dgm:pt modelId="{6B086139-5987-4769-823C-C6005A0BC931}">
      <dgm:prSet>
        <dgm:style>
          <a:lnRef idx="0">
            <a:schemeClr val="accent2"/>
          </a:lnRef>
          <a:fillRef idx="3">
            <a:schemeClr val="accent2"/>
          </a:fillRef>
          <a:effectRef idx="3">
            <a:schemeClr val="accent2"/>
          </a:effectRef>
          <a:fontRef idx="minor">
            <a:schemeClr val="lt1"/>
          </a:fontRef>
        </dgm:style>
      </dgm:prSet>
      <dgm:spPr>
        <a:solidFill>
          <a:schemeClr val="tx2">
            <a:lumMod val="60000"/>
            <a:lumOff val="40000"/>
          </a:schemeClr>
        </a:solidFill>
      </dgm:spPr>
      <dgm:t>
        <a:bodyPr/>
        <a:lstStyle/>
        <a:p>
          <a:r>
            <a:rPr lang="en-US" dirty="0" smtClean="0"/>
            <a:t>9. District Health Support Systems</a:t>
          </a:r>
          <a:endParaRPr lang="en-US" dirty="0"/>
        </a:p>
      </dgm:t>
    </dgm:pt>
    <dgm:pt modelId="{735ADF99-2B3E-44FA-9F38-EC06AE8FBA33}" type="parTrans" cxnId="{ABD57D0D-6ADA-47E2-9BC9-0238C6080406}">
      <dgm:prSet/>
      <dgm:spPr/>
      <dgm:t>
        <a:bodyPr/>
        <a:lstStyle/>
        <a:p>
          <a:endParaRPr lang="en-US"/>
        </a:p>
      </dgm:t>
    </dgm:pt>
    <dgm:pt modelId="{49C94584-1AC3-4F40-A9A4-B136254A936E}" type="sibTrans" cxnId="{ABD57D0D-6ADA-47E2-9BC9-0238C6080406}">
      <dgm:prSet/>
      <dgm:spPr/>
      <dgm:t>
        <a:bodyPr/>
        <a:lstStyle/>
        <a:p>
          <a:endParaRPr lang="en-US"/>
        </a:p>
      </dgm:t>
    </dgm:pt>
    <dgm:pt modelId="{75016D4B-B3F2-4CF8-A536-A524C4C84FE3}" type="pres">
      <dgm:prSet presAssocID="{EC308F9F-C9DF-4F99-853B-6E6EB70ACFB5}" presName="diagram" presStyleCnt="0">
        <dgm:presLayoutVars>
          <dgm:dir/>
          <dgm:resizeHandles val="exact"/>
        </dgm:presLayoutVars>
      </dgm:prSet>
      <dgm:spPr/>
      <dgm:t>
        <a:bodyPr/>
        <a:lstStyle/>
        <a:p>
          <a:endParaRPr lang="en-US"/>
        </a:p>
      </dgm:t>
    </dgm:pt>
    <dgm:pt modelId="{E0022978-3BE0-416F-A30A-8BA6A16F8C43}" type="pres">
      <dgm:prSet presAssocID="{8C6BBE8A-D75F-48EB-970D-D278A057CE55}" presName="node" presStyleLbl="node1" presStyleIdx="0" presStyleCnt="10">
        <dgm:presLayoutVars>
          <dgm:bulletEnabled val="1"/>
        </dgm:presLayoutVars>
      </dgm:prSet>
      <dgm:spPr/>
      <dgm:t>
        <a:bodyPr/>
        <a:lstStyle/>
        <a:p>
          <a:endParaRPr lang="en-US"/>
        </a:p>
      </dgm:t>
    </dgm:pt>
    <dgm:pt modelId="{ADD3D093-4746-446E-9BF1-FD3EBBE43539}" type="pres">
      <dgm:prSet presAssocID="{D2611459-F7B4-4F2E-9967-405BA736C70B}" presName="sibTrans" presStyleCnt="0"/>
      <dgm:spPr/>
    </dgm:pt>
    <dgm:pt modelId="{EAB6AC2E-E466-4685-A658-9E34CCF71977}" type="pres">
      <dgm:prSet presAssocID="{D6E929F7-8459-40E2-BF11-DD84F30F9EAA}" presName="node" presStyleLbl="node1" presStyleIdx="1" presStyleCnt="10" custScaleX="108364" custScaleY="117054">
        <dgm:presLayoutVars>
          <dgm:bulletEnabled val="1"/>
        </dgm:presLayoutVars>
      </dgm:prSet>
      <dgm:spPr>
        <a:prstGeom prst="flowChartDecision">
          <a:avLst/>
        </a:prstGeom>
      </dgm:spPr>
      <dgm:t>
        <a:bodyPr/>
        <a:lstStyle/>
        <a:p>
          <a:endParaRPr lang="en-US"/>
        </a:p>
      </dgm:t>
    </dgm:pt>
    <dgm:pt modelId="{3E7E73DB-2070-4869-9EBA-103FB0FB19C7}" type="pres">
      <dgm:prSet presAssocID="{57F411E7-855A-4012-8343-5494E0BFC161}" presName="sibTrans" presStyleCnt="0"/>
      <dgm:spPr/>
    </dgm:pt>
    <dgm:pt modelId="{0F8A4679-95C6-4CFD-82B9-C727823FDB38}" type="pres">
      <dgm:prSet presAssocID="{EDC04545-C475-4999-9C95-4F93F51484E6}" presName="node" presStyleLbl="node1" presStyleIdx="2" presStyleCnt="10">
        <dgm:presLayoutVars>
          <dgm:bulletEnabled val="1"/>
        </dgm:presLayoutVars>
      </dgm:prSet>
      <dgm:spPr/>
      <dgm:t>
        <a:bodyPr/>
        <a:lstStyle/>
        <a:p>
          <a:endParaRPr lang="en-US"/>
        </a:p>
      </dgm:t>
    </dgm:pt>
    <dgm:pt modelId="{90D8E4A9-2509-4E1D-94E1-51F4933222BA}" type="pres">
      <dgm:prSet presAssocID="{E5400AAB-6466-4241-B9B0-60B72BECE1FD}" presName="sibTrans" presStyleCnt="0"/>
      <dgm:spPr/>
    </dgm:pt>
    <dgm:pt modelId="{FF5A9EA8-CEF9-4820-879A-C23B3A83880D}" type="pres">
      <dgm:prSet presAssocID="{6FFB257E-0AB2-48A5-9F0D-E4D41B856C03}" presName="node" presStyleLbl="node1" presStyleIdx="3" presStyleCnt="10">
        <dgm:presLayoutVars>
          <dgm:bulletEnabled val="1"/>
        </dgm:presLayoutVars>
      </dgm:prSet>
      <dgm:spPr/>
      <dgm:t>
        <a:bodyPr/>
        <a:lstStyle/>
        <a:p>
          <a:endParaRPr lang="en-US"/>
        </a:p>
      </dgm:t>
    </dgm:pt>
    <dgm:pt modelId="{0155CF38-4B64-4DD3-9310-7C3C40BB753A}" type="pres">
      <dgm:prSet presAssocID="{1B6E0539-EBDA-4E6E-A9CF-D71D11CE9222}" presName="sibTrans" presStyleCnt="0"/>
      <dgm:spPr/>
    </dgm:pt>
    <dgm:pt modelId="{428D0232-8D7A-48AD-86E2-98D643F1C964}" type="pres">
      <dgm:prSet presAssocID="{98E1053C-1294-41D7-9BCA-F93D7EB29FDF}" presName="node" presStyleLbl="node1" presStyleIdx="4" presStyleCnt="10">
        <dgm:presLayoutVars>
          <dgm:bulletEnabled val="1"/>
        </dgm:presLayoutVars>
      </dgm:prSet>
      <dgm:spPr/>
      <dgm:t>
        <a:bodyPr/>
        <a:lstStyle/>
        <a:p>
          <a:endParaRPr lang="en-US"/>
        </a:p>
      </dgm:t>
    </dgm:pt>
    <dgm:pt modelId="{34FD5563-1DBF-411F-BA4E-D9666E74E82C}" type="pres">
      <dgm:prSet presAssocID="{2A811C92-AD92-471E-8C33-734331FBC8A9}" presName="sibTrans" presStyleCnt="0"/>
      <dgm:spPr/>
    </dgm:pt>
    <dgm:pt modelId="{3F5F3D79-BF6D-436C-8822-B0FE995270D0}" type="pres">
      <dgm:prSet presAssocID="{E393D23A-CC3D-4D13-9228-67583F78F2A6}" presName="node" presStyleLbl="node1" presStyleIdx="5" presStyleCnt="10">
        <dgm:presLayoutVars>
          <dgm:bulletEnabled val="1"/>
        </dgm:presLayoutVars>
      </dgm:prSet>
      <dgm:spPr/>
      <dgm:t>
        <a:bodyPr/>
        <a:lstStyle/>
        <a:p>
          <a:endParaRPr lang="en-US"/>
        </a:p>
      </dgm:t>
    </dgm:pt>
    <dgm:pt modelId="{72033B7F-65BF-4002-B9F9-A3A842DA9F2B}" type="pres">
      <dgm:prSet presAssocID="{8F9B3546-F30B-40CB-919C-E9DAFC1AFAF5}" presName="sibTrans" presStyleCnt="0"/>
      <dgm:spPr/>
    </dgm:pt>
    <dgm:pt modelId="{3F76F1FA-28A7-4768-B81A-CD37B639AC6A}" type="pres">
      <dgm:prSet presAssocID="{17C6CD9E-41B9-445F-AA24-37F375CE9D38}" presName="node" presStyleLbl="node1" presStyleIdx="6" presStyleCnt="10">
        <dgm:presLayoutVars>
          <dgm:bulletEnabled val="1"/>
        </dgm:presLayoutVars>
      </dgm:prSet>
      <dgm:spPr/>
      <dgm:t>
        <a:bodyPr/>
        <a:lstStyle/>
        <a:p>
          <a:endParaRPr lang="en-US"/>
        </a:p>
      </dgm:t>
    </dgm:pt>
    <dgm:pt modelId="{DCBFFD76-41D7-4116-81D4-F1F2815D5B3C}" type="pres">
      <dgm:prSet presAssocID="{C8F071C5-616D-4533-BCE2-0934ABADD026}" presName="sibTrans" presStyleCnt="0"/>
      <dgm:spPr/>
    </dgm:pt>
    <dgm:pt modelId="{B9EC45CB-3CED-4944-9BBF-4E1CE962D8FF}" type="pres">
      <dgm:prSet presAssocID="{D44D36C4-4F40-4858-A13C-6C5240ABFF33}" presName="node" presStyleLbl="node1" presStyleIdx="7" presStyleCnt="10">
        <dgm:presLayoutVars>
          <dgm:bulletEnabled val="1"/>
        </dgm:presLayoutVars>
      </dgm:prSet>
      <dgm:spPr/>
      <dgm:t>
        <a:bodyPr/>
        <a:lstStyle/>
        <a:p>
          <a:endParaRPr lang="en-US"/>
        </a:p>
      </dgm:t>
    </dgm:pt>
    <dgm:pt modelId="{EC96B942-5C34-41A0-9DF8-16AB6FDE04AD}" type="pres">
      <dgm:prSet presAssocID="{57B8547C-D4E8-4D00-AB93-5E531428A3F7}" presName="sibTrans" presStyleCnt="0"/>
      <dgm:spPr/>
    </dgm:pt>
    <dgm:pt modelId="{7FD75BA6-686E-40B3-B8B1-E562389E4733}" type="pres">
      <dgm:prSet presAssocID="{6B086139-5987-4769-823C-C6005A0BC931}" presName="node" presStyleLbl="node1" presStyleIdx="8" presStyleCnt="10">
        <dgm:presLayoutVars>
          <dgm:bulletEnabled val="1"/>
        </dgm:presLayoutVars>
      </dgm:prSet>
      <dgm:spPr/>
      <dgm:t>
        <a:bodyPr/>
        <a:lstStyle/>
        <a:p>
          <a:endParaRPr lang="en-US"/>
        </a:p>
      </dgm:t>
    </dgm:pt>
    <dgm:pt modelId="{D7E22868-E59E-42F6-B352-9DE353798496}" type="pres">
      <dgm:prSet presAssocID="{49C94584-1AC3-4F40-A9A4-B136254A936E}" presName="sibTrans" presStyleCnt="0"/>
      <dgm:spPr/>
    </dgm:pt>
    <dgm:pt modelId="{B386639F-801B-4FE1-A08E-DFA6C144ADE9}" type="pres">
      <dgm:prSet presAssocID="{2D966E03-FB2D-48F9-BB1F-F5FA22C80B17}" presName="node" presStyleLbl="node1" presStyleIdx="9" presStyleCnt="10">
        <dgm:presLayoutVars>
          <dgm:bulletEnabled val="1"/>
        </dgm:presLayoutVars>
      </dgm:prSet>
      <dgm:spPr/>
      <dgm:t>
        <a:bodyPr/>
        <a:lstStyle/>
        <a:p>
          <a:endParaRPr lang="en-US"/>
        </a:p>
      </dgm:t>
    </dgm:pt>
  </dgm:ptLst>
  <dgm:cxnLst>
    <dgm:cxn modelId="{E552E46F-FFA2-4CBC-994B-1FC65A87277B}" srcId="{EC308F9F-C9DF-4F99-853B-6E6EB70ACFB5}" destId="{E393D23A-CC3D-4D13-9228-67583F78F2A6}" srcOrd="5" destOrd="0" parTransId="{8790BFD8-6647-40A3-8992-4B235BF6CC94}" sibTransId="{8F9B3546-F30B-40CB-919C-E9DAFC1AFAF5}"/>
    <dgm:cxn modelId="{94CEA732-275F-440B-B707-B2E3EF03518B}" type="presOf" srcId="{6FFB257E-0AB2-48A5-9F0D-E4D41B856C03}" destId="{FF5A9EA8-CEF9-4820-879A-C23B3A83880D}" srcOrd="0" destOrd="0" presId="urn:microsoft.com/office/officeart/2005/8/layout/default#2"/>
    <dgm:cxn modelId="{96188BE1-9CD4-499B-A308-ED4DB3AF3F07}" type="presOf" srcId="{E393D23A-CC3D-4D13-9228-67583F78F2A6}" destId="{3F5F3D79-BF6D-436C-8822-B0FE995270D0}" srcOrd="0" destOrd="0" presId="urn:microsoft.com/office/officeart/2005/8/layout/default#2"/>
    <dgm:cxn modelId="{E50B2E4F-9816-45AF-8158-5C8236CC4B64}" type="presOf" srcId="{6B086139-5987-4769-823C-C6005A0BC931}" destId="{7FD75BA6-686E-40B3-B8B1-E562389E4733}" srcOrd="0" destOrd="0" presId="urn:microsoft.com/office/officeart/2005/8/layout/default#2"/>
    <dgm:cxn modelId="{773B5EB5-1220-4357-B553-102F0EA3395E}" srcId="{EC308F9F-C9DF-4F99-853B-6E6EB70ACFB5}" destId="{98E1053C-1294-41D7-9BCA-F93D7EB29FDF}" srcOrd="4" destOrd="0" parTransId="{E44B395E-4A69-4021-9D8E-C2D1DAEEC8AB}" sibTransId="{2A811C92-AD92-471E-8C33-734331FBC8A9}"/>
    <dgm:cxn modelId="{8FA28702-46B6-474F-8026-FBB8AB53CE30}" srcId="{EC308F9F-C9DF-4F99-853B-6E6EB70ACFB5}" destId="{2D966E03-FB2D-48F9-BB1F-F5FA22C80B17}" srcOrd="9" destOrd="0" parTransId="{1520BB0C-1429-4D78-A2C3-D6B3BB7779B4}" sibTransId="{2B84FEEB-CB8C-4AE4-A6BA-978962FFD81F}"/>
    <dgm:cxn modelId="{6AF7F0DF-822D-470E-8D02-AAE2FBD3D93B}" type="presOf" srcId="{8C6BBE8A-D75F-48EB-970D-D278A057CE55}" destId="{E0022978-3BE0-416F-A30A-8BA6A16F8C43}" srcOrd="0" destOrd="0" presId="urn:microsoft.com/office/officeart/2005/8/layout/default#2"/>
    <dgm:cxn modelId="{57ED0D30-2BA5-4F6C-A593-9CE57EEBBCD8}" type="presOf" srcId="{EDC04545-C475-4999-9C95-4F93F51484E6}" destId="{0F8A4679-95C6-4CFD-82B9-C727823FDB38}" srcOrd="0" destOrd="0" presId="urn:microsoft.com/office/officeart/2005/8/layout/default#2"/>
    <dgm:cxn modelId="{34EBDEEE-4D4D-425A-8637-A779973F4A92}" srcId="{EC308F9F-C9DF-4F99-853B-6E6EB70ACFB5}" destId="{17C6CD9E-41B9-445F-AA24-37F375CE9D38}" srcOrd="6" destOrd="0" parTransId="{29D06B21-7DD6-4E55-A207-EDC5D530CF0A}" sibTransId="{C8F071C5-616D-4533-BCE2-0934ABADD026}"/>
    <dgm:cxn modelId="{A75047E8-A5B6-470F-B26D-5405D9BFCBE4}" type="presOf" srcId="{EC308F9F-C9DF-4F99-853B-6E6EB70ACFB5}" destId="{75016D4B-B3F2-4CF8-A536-A524C4C84FE3}" srcOrd="0" destOrd="0" presId="urn:microsoft.com/office/officeart/2005/8/layout/default#2"/>
    <dgm:cxn modelId="{ABD57D0D-6ADA-47E2-9BC9-0238C6080406}" srcId="{EC308F9F-C9DF-4F99-853B-6E6EB70ACFB5}" destId="{6B086139-5987-4769-823C-C6005A0BC931}" srcOrd="8" destOrd="0" parTransId="{735ADF99-2B3E-44FA-9F38-EC06AE8FBA33}" sibTransId="{49C94584-1AC3-4F40-A9A4-B136254A936E}"/>
    <dgm:cxn modelId="{AE891025-6B3D-42E1-8E00-6DC237BE2CD8}" srcId="{EC308F9F-C9DF-4F99-853B-6E6EB70ACFB5}" destId="{6FFB257E-0AB2-48A5-9F0D-E4D41B856C03}" srcOrd="3" destOrd="0" parTransId="{50CABCD7-8D1B-478A-A5EA-44E25052BEC5}" sibTransId="{1B6E0539-EBDA-4E6E-A9CF-D71D11CE9222}"/>
    <dgm:cxn modelId="{E2B2C910-1954-421A-96EC-C76B1C428B9A}" srcId="{EC308F9F-C9DF-4F99-853B-6E6EB70ACFB5}" destId="{EDC04545-C475-4999-9C95-4F93F51484E6}" srcOrd="2" destOrd="0" parTransId="{D5810B3F-BA99-4B22-AF79-16A0A73DE982}" sibTransId="{E5400AAB-6466-4241-B9B0-60B72BECE1FD}"/>
    <dgm:cxn modelId="{A998C558-E794-4AA5-B6C7-9CE52A7B1502}" srcId="{EC308F9F-C9DF-4F99-853B-6E6EB70ACFB5}" destId="{D44D36C4-4F40-4858-A13C-6C5240ABFF33}" srcOrd="7" destOrd="0" parTransId="{4C2D8AA7-A536-43EA-81E9-6D613D79F27A}" sibTransId="{57B8547C-D4E8-4D00-AB93-5E531428A3F7}"/>
    <dgm:cxn modelId="{7B0F507A-91A3-4364-8668-65AC2D25A859}" type="presOf" srcId="{D6E929F7-8459-40E2-BF11-DD84F30F9EAA}" destId="{EAB6AC2E-E466-4685-A658-9E34CCF71977}" srcOrd="0" destOrd="0" presId="urn:microsoft.com/office/officeart/2005/8/layout/default#2"/>
    <dgm:cxn modelId="{B48D3E52-16F3-4A49-83B0-470FBC4B48D5}" type="presOf" srcId="{98E1053C-1294-41D7-9BCA-F93D7EB29FDF}" destId="{428D0232-8D7A-48AD-86E2-98D643F1C964}" srcOrd="0" destOrd="0" presId="urn:microsoft.com/office/officeart/2005/8/layout/default#2"/>
    <dgm:cxn modelId="{3F3CBF49-0212-486D-9FB6-F74DDA833E2A}" srcId="{EC308F9F-C9DF-4F99-853B-6E6EB70ACFB5}" destId="{D6E929F7-8459-40E2-BF11-DD84F30F9EAA}" srcOrd="1" destOrd="0" parTransId="{E983ED33-15AC-4061-8B90-11E1FC4791D4}" sibTransId="{57F411E7-855A-4012-8343-5494E0BFC161}"/>
    <dgm:cxn modelId="{C8290899-86A0-4C7A-BEC5-8469DD3EF553}" type="presOf" srcId="{D44D36C4-4F40-4858-A13C-6C5240ABFF33}" destId="{B9EC45CB-3CED-4944-9BBF-4E1CE962D8FF}" srcOrd="0" destOrd="0" presId="urn:microsoft.com/office/officeart/2005/8/layout/default#2"/>
    <dgm:cxn modelId="{A3B08F95-F932-4A7E-A243-3C5EB61BA8D0}" srcId="{EC308F9F-C9DF-4F99-853B-6E6EB70ACFB5}" destId="{8C6BBE8A-D75F-48EB-970D-D278A057CE55}" srcOrd="0" destOrd="0" parTransId="{6FF4C520-B1A2-495E-B8C7-30D758941C2E}" sibTransId="{D2611459-F7B4-4F2E-9967-405BA736C70B}"/>
    <dgm:cxn modelId="{3B1EA346-EF8F-4891-800F-F4CE821C3DA9}" type="presOf" srcId="{2D966E03-FB2D-48F9-BB1F-F5FA22C80B17}" destId="{B386639F-801B-4FE1-A08E-DFA6C144ADE9}" srcOrd="0" destOrd="0" presId="urn:microsoft.com/office/officeart/2005/8/layout/default#2"/>
    <dgm:cxn modelId="{C7876E18-63F7-4C8F-86B1-FD619179FCF2}" type="presOf" srcId="{17C6CD9E-41B9-445F-AA24-37F375CE9D38}" destId="{3F76F1FA-28A7-4768-B81A-CD37B639AC6A}" srcOrd="0" destOrd="0" presId="urn:microsoft.com/office/officeart/2005/8/layout/default#2"/>
    <dgm:cxn modelId="{2142A1BD-399B-4F99-AF41-2346DEBFD8D6}" type="presParOf" srcId="{75016D4B-B3F2-4CF8-A536-A524C4C84FE3}" destId="{E0022978-3BE0-416F-A30A-8BA6A16F8C43}" srcOrd="0" destOrd="0" presId="urn:microsoft.com/office/officeart/2005/8/layout/default#2"/>
    <dgm:cxn modelId="{F8F204A8-424D-4D10-8CDA-54F0DAD3D04D}" type="presParOf" srcId="{75016D4B-B3F2-4CF8-A536-A524C4C84FE3}" destId="{ADD3D093-4746-446E-9BF1-FD3EBBE43539}" srcOrd="1" destOrd="0" presId="urn:microsoft.com/office/officeart/2005/8/layout/default#2"/>
    <dgm:cxn modelId="{F0F17498-23B2-44D4-94D7-736DA4A1DB6B}" type="presParOf" srcId="{75016D4B-B3F2-4CF8-A536-A524C4C84FE3}" destId="{EAB6AC2E-E466-4685-A658-9E34CCF71977}" srcOrd="2" destOrd="0" presId="urn:microsoft.com/office/officeart/2005/8/layout/default#2"/>
    <dgm:cxn modelId="{1A36379E-EBAB-4CF6-8D35-5FF60AD7B7C6}" type="presParOf" srcId="{75016D4B-B3F2-4CF8-A536-A524C4C84FE3}" destId="{3E7E73DB-2070-4869-9EBA-103FB0FB19C7}" srcOrd="3" destOrd="0" presId="urn:microsoft.com/office/officeart/2005/8/layout/default#2"/>
    <dgm:cxn modelId="{49AA3831-6959-4422-BAEC-6C5538EED346}" type="presParOf" srcId="{75016D4B-B3F2-4CF8-A536-A524C4C84FE3}" destId="{0F8A4679-95C6-4CFD-82B9-C727823FDB38}" srcOrd="4" destOrd="0" presId="urn:microsoft.com/office/officeart/2005/8/layout/default#2"/>
    <dgm:cxn modelId="{1D13AD0B-3916-47AB-90B7-7594021611D4}" type="presParOf" srcId="{75016D4B-B3F2-4CF8-A536-A524C4C84FE3}" destId="{90D8E4A9-2509-4E1D-94E1-51F4933222BA}" srcOrd="5" destOrd="0" presId="urn:microsoft.com/office/officeart/2005/8/layout/default#2"/>
    <dgm:cxn modelId="{974EBF59-30C6-4877-8176-A41F7072C772}" type="presParOf" srcId="{75016D4B-B3F2-4CF8-A536-A524C4C84FE3}" destId="{FF5A9EA8-CEF9-4820-879A-C23B3A83880D}" srcOrd="6" destOrd="0" presId="urn:microsoft.com/office/officeart/2005/8/layout/default#2"/>
    <dgm:cxn modelId="{54BBF617-B811-4B48-8276-83F84024D622}" type="presParOf" srcId="{75016D4B-B3F2-4CF8-A536-A524C4C84FE3}" destId="{0155CF38-4B64-4DD3-9310-7C3C40BB753A}" srcOrd="7" destOrd="0" presId="urn:microsoft.com/office/officeart/2005/8/layout/default#2"/>
    <dgm:cxn modelId="{D09E97BC-77CD-45FF-BD61-E061429E9C5B}" type="presParOf" srcId="{75016D4B-B3F2-4CF8-A536-A524C4C84FE3}" destId="{428D0232-8D7A-48AD-86E2-98D643F1C964}" srcOrd="8" destOrd="0" presId="urn:microsoft.com/office/officeart/2005/8/layout/default#2"/>
    <dgm:cxn modelId="{26DF8419-FF88-43F3-A945-1AA694F197FC}" type="presParOf" srcId="{75016D4B-B3F2-4CF8-A536-A524C4C84FE3}" destId="{34FD5563-1DBF-411F-BA4E-D9666E74E82C}" srcOrd="9" destOrd="0" presId="urn:microsoft.com/office/officeart/2005/8/layout/default#2"/>
    <dgm:cxn modelId="{8C075E6B-641C-486D-819F-54A800C228C9}" type="presParOf" srcId="{75016D4B-B3F2-4CF8-A536-A524C4C84FE3}" destId="{3F5F3D79-BF6D-436C-8822-B0FE995270D0}" srcOrd="10" destOrd="0" presId="urn:microsoft.com/office/officeart/2005/8/layout/default#2"/>
    <dgm:cxn modelId="{BEB55196-F92B-411E-8B37-6A6DFEA65A83}" type="presParOf" srcId="{75016D4B-B3F2-4CF8-A536-A524C4C84FE3}" destId="{72033B7F-65BF-4002-B9F9-A3A842DA9F2B}" srcOrd="11" destOrd="0" presId="urn:microsoft.com/office/officeart/2005/8/layout/default#2"/>
    <dgm:cxn modelId="{C2E44872-CD3E-4CD8-A077-1F08B1CD0797}" type="presParOf" srcId="{75016D4B-B3F2-4CF8-A536-A524C4C84FE3}" destId="{3F76F1FA-28A7-4768-B81A-CD37B639AC6A}" srcOrd="12" destOrd="0" presId="urn:microsoft.com/office/officeart/2005/8/layout/default#2"/>
    <dgm:cxn modelId="{E0BC8373-1F45-40FF-9178-14B0702C47F3}" type="presParOf" srcId="{75016D4B-B3F2-4CF8-A536-A524C4C84FE3}" destId="{DCBFFD76-41D7-4116-81D4-F1F2815D5B3C}" srcOrd="13" destOrd="0" presId="urn:microsoft.com/office/officeart/2005/8/layout/default#2"/>
    <dgm:cxn modelId="{C560ED8E-D958-4262-9C3B-1C2CC9421143}" type="presParOf" srcId="{75016D4B-B3F2-4CF8-A536-A524C4C84FE3}" destId="{B9EC45CB-3CED-4944-9BBF-4E1CE962D8FF}" srcOrd="14" destOrd="0" presId="urn:microsoft.com/office/officeart/2005/8/layout/default#2"/>
    <dgm:cxn modelId="{5F45BD7F-1478-4120-A6DC-6C62212CAEE3}" type="presParOf" srcId="{75016D4B-B3F2-4CF8-A536-A524C4C84FE3}" destId="{EC96B942-5C34-41A0-9DF8-16AB6FDE04AD}" srcOrd="15" destOrd="0" presId="urn:microsoft.com/office/officeart/2005/8/layout/default#2"/>
    <dgm:cxn modelId="{5C9898D9-C561-4E38-9F13-0943C7E6E323}" type="presParOf" srcId="{75016D4B-B3F2-4CF8-A536-A524C4C84FE3}" destId="{7FD75BA6-686E-40B3-B8B1-E562389E4733}" srcOrd="16" destOrd="0" presId="urn:microsoft.com/office/officeart/2005/8/layout/default#2"/>
    <dgm:cxn modelId="{77EB19AE-B89B-4A05-96AB-AC90FC5E50C1}" type="presParOf" srcId="{75016D4B-B3F2-4CF8-A536-A524C4C84FE3}" destId="{D7E22868-E59E-42F6-B352-9DE353798496}" srcOrd="17" destOrd="0" presId="urn:microsoft.com/office/officeart/2005/8/layout/default#2"/>
    <dgm:cxn modelId="{1893642E-763B-4D8F-B2B6-AA9D63C58819}" type="presParOf" srcId="{75016D4B-B3F2-4CF8-A536-A524C4C84FE3}" destId="{B386639F-801B-4FE1-A08E-DFA6C144ADE9}" srcOrd="18" destOrd="0" presId="urn:microsoft.com/office/officeart/2005/8/layout/defaul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876F89-4EF7-4702-AA84-3A71C6E517C9}"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ZA"/>
        </a:p>
      </dgm:t>
    </dgm:pt>
    <dgm:pt modelId="{E6406957-76EC-40EE-9017-17F7319844CA}">
      <dgm:prSet custT="1"/>
      <dgm:spPr/>
      <dgm:t>
        <a:bodyPr/>
        <a:lstStyle/>
        <a:p>
          <a:pPr rtl="0"/>
          <a:r>
            <a:rPr lang="en-ZA" sz="1000" b="1" dirty="0" smtClean="0"/>
            <a:t>Engagement- Planning Training-Workshops –Continuous quality improvement monitoring and evaluation and reporting and Enforcement –Always Using the Ideal Clinic Dashboard</a:t>
          </a:r>
          <a:endParaRPr lang="en-ZA" sz="1000" dirty="0"/>
        </a:p>
      </dgm:t>
    </dgm:pt>
    <dgm:pt modelId="{52079870-049D-4C36-91FE-88B911EEC085}" type="sibTrans" cxnId="{FBEBDDAD-1092-49CD-9952-789F11837504}">
      <dgm:prSet/>
      <dgm:spPr/>
      <dgm:t>
        <a:bodyPr/>
        <a:lstStyle/>
        <a:p>
          <a:endParaRPr lang="en-ZA"/>
        </a:p>
      </dgm:t>
    </dgm:pt>
    <dgm:pt modelId="{A2647DDC-4545-49A0-B45A-5A52BB07B1FD}" type="parTrans" cxnId="{FBEBDDAD-1092-49CD-9952-789F11837504}">
      <dgm:prSet/>
      <dgm:spPr/>
      <dgm:t>
        <a:bodyPr/>
        <a:lstStyle/>
        <a:p>
          <a:endParaRPr lang="en-ZA"/>
        </a:p>
      </dgm:t>
    </dgm:pt>
    <dgm:pt modelId="{BB45A75F-602D-4E38-B185-C651114F210C}" type="pres">
      <dgm:prSet presAssocID="{9F876F89-4EF7-4702-AA84-3A71C6E517C9}" presName="linear" presStyleCnt="0">
        <dgm:presLayoutVars>
          <dgm:animLvl val="lvl"/>
          <dgm:resizeHandles val="exact"/>
        </dgm:presLayoutVars>
      </dgm:prSet>
      <dgm:spPr/>
      <dgm:t>
        <a:bodyPr/>
        <a:lstStyle/>
        <a:p>
          <a:endParaRPr lang="en-ZA"/>
        </a:p>
      </dgm:t>
    </dgm:pt>
    <dgm:pt modelId="{77A4331E-ACBD-4173-A803-9AC1DA3EA71F}" type="pres">
      <dgm:prSet presAssocID="{E6406957-76EC-40EE-9017-17F7319844CA}" presName="parentText" presStyleLbl="node1" presStyleIdx="0" presStyleCnt="1" custScaleY="237774" custLinFactNeighborX="152" custLinFactNeighborY="-36258">
        <dgm:presLayoutVars>
          <dgm:chMax val="0"/>
          <dgm:bulletEnabled val="1"/>
        </dgm:presLayoutVars>
      </dgm:prSet>
      <dgm:spPr/>
      <dgm:t>
        <a:bodyPr/>
        <a:lstStyle/>
        <a:p>
          <a:endParaRPr lang="en-ZA"/>
        </a:p>
      </dgm:t>
    </dgm:pt>
  </dgm:ptLst>
  <dgm:cxnLst>
    <dgm:cxn modelId="{FBEBDDAD-1092-49CD-9952-789F11837504}" srcId="{9F876F89-4EF7-4702-AA84-3A71C6E517C9}" destId="{E6406957-76EC-40EE-9017-17F7319844CA}" srcOrd="0" destOrd="0" parTransId="{A2647DDC-4545-49A0-B45A-5A52BB07B1FD}" sibTransId="{52079870-049D-4C36-91FE-88B911EEC085}"/>
    <dgm:cxn modelId="{CD466DEA-E9E9-4619-9C50-8EB4B75097F1}" type="presOf" srcId="{E6406957-76EC-40EE-9017-17F7319844CA}" destId="{77A4331E-ACBD-4173-A803-9AC1DA3EA71F}" srcOrd="0" destOrd="0" presId="urn:microsoft.com/office/officeart/2005/8/layout/vList2"/>
    <dgm:cxn modelId="{CE245C9A-AD87-4AF7-8EA7-9DD684F7C9EB}" type="presOf" srcId="{9F876F89-4EF7-4702-AA84-3A71C6E517C9}" destId="{BB45A75F-602D-4E38-B185-C651114F210C}" srcOrd="0" destOrd="0" presId="urn:microsoft.com/office/officeart/2005/8/layout/vList2"/>
    <dgm:cxn modelId="{C754FD3A-9EB5-4486-96AB-CFE4844F27A8}" type="presParOf" srcId="{BB45A75F-602D-4E38-B185-C651114F210C}" destId="{77A4331E-ACBD-4173-A803-9AC1DA3EA71F}"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82A7AD-1064-4F7F-9889-CE32DE6FE2AE}"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ZA"/>
        </a:p>
      </dgm:t>
    </dgm:pt>
    <dgm:pt modelId="{BF64B07A-18D3-4B06-811C-A9F0E797ADDC}">
      <dgm:prSet phldrT="[Text]"/>
      <dgm:spPr>
        <a:solidFill>
          <a:srgbClr val="FF0000"/>
        </a:solidFill>
      </dgm:spPr>
      <dgm:t>
        <a:bodyPr/>
        <a:lstStyle/>
        <a:p>
          <a:r>
            <a:rPr lang="en-ZA" dirty="0" smtClean="0"/>
            <a:t>Policy and Contract</a:t>
          </a:r>
          <a:endParaRPr lang="en-ZA" dirty="0"/>
        </a:p>
      </dgm:t>
    </dgm:pt>
    <dgm:pt modelId="{28103009-D2FC-49E6-833A-C3B776ADC7A2}" type="parTrans" cxnId="{FAE53468-26B6-4E06-81A2-72ED5EC63979}">
      <dgm:prSet/>
      <dgm:spPr/>
      <dgm:t>
        <a:bodyPr/>
        <a:lstStyle/>
        <a:p>
          <a:endParaRPr lang="en-ZA"/>
        </a:p>
      </dgm:t>
    </dgm:pt>
    <dgm:pt modelId="{28383FA3-89DD-418C-A27D-0A68180B0F31}" type="sibTrans" cxnId="{FAE53468-26B6-4E06-81A2-72ED5EC63979}">
      <dgm:prSet/>
      <dgm:spPr/>
      <dgm:t>
        <a:bodyPr/>
        <a:lstStyle/>
        <a:p>
          <a:endParaRPr lang="en-ZA"/>
        </a:p>
      </dgm:t>
    </dgm:pt>
    <dgm:pt modelId="{5C1DD03C-195A-4003-9679-C220E616638F}">
      <dgm:prSet phldrT="[Text]"/>
      <dgm:spPr/>
      <dgm:t>
        <a:bodyPr/>
        <a:lstStyle/>
        <a:p>
          <a:r>
            <a:rPr lang="en-ZA" dirty="0" smtClean="0"/>
            <a:t>The Provincial Government has initiated and  signed a contract with a Service provider see picture</a:t>
          </a:r>
          <a:endParaRPr lang="en-ZA" dirty="0"/>
        </a:p>
      </dgm:t>
    </dgm:pt>
    <dgm:pt modelId="{F23CCF62-59CE-4D53-B1DE-F737C1E524A0}" type="parTrans" cxnId="{E13A4997-E667-4859-8690-522AA1861CCB}">
      <dgm:prSet/>
      <dgm:spPr/>
      <dgm:t>
        <a:bodyPr/>
        <a:lstStyle/>
        <a:p>
          <a:endParaRPr lang="en-ZA"/>
        </a:p>
      </dgm:t>
    </dgm:pt>
    <dgm:pt modelId="{F69A43BB-62E5-4E81-8718-3F285ECE0B5F}" type="sibTrans" cxnId="{E13A4997-E667-4859-8690-522AA1861CCB}">
      <dgm:prSet/>
      <dgm:spPr/>
      <dgm:t>
        <a:bodyPr/>
        <a:lstStyle/>
        <a:p>
          <a:endParaRPr lang="en-ZA"/>
        </a:p>
      </dgm:t>
    </dgm:pt>
    <dgm:pt modelId="{58FC8764-8CC2-40EE-AE92-3CE6E46587F0}">
      <dgm:prSet phldrT="[Text]"/>
      <dgm:spPr/>
      <dgm:t>
        <a:bodyPr/>
        <a:lstStyle/>
        <a:p>
          <a:r>
            <a:rPr lang="en-ZA" dirty="0" smtClean="0"/>
            <a:t>Training-Train all staff on the importance of waste handling, segregation and the purpose of the colour categorisation.</a:t>
          </a:r>
          <a:endParaRPr lang="en-ZA" dirty="0"/>
        </a:p>
      </dgm:t>
    </dgm:pt>
    <dgm:pt modelId="{E4033367-CFBA-4973-85EF-27BF1B66B2F6}" type="parTrans" cxnId="{E0F34211-DEE5-466D-BA5D-57BA570A9E4D}">
      <dgm:prSet/>
      <dgm:spPr/>
      <dgm:t>
        <a:bodyPr/>
        <a:lstStyle/>
        <a:p>
          <a:endParaRPr lang="en-ZA"/>
        </a:p>
      </dgm:t>
    </dgm:pt>
    <dgm:pt modelId="{F77D3D7D-3AAF-4E53-9F24-4511D4D1C697}" type="sibTrans" cxnId="{E0F34211-DEE5-466D-BA5D-57BA570A9E4D}">
      <dgm:prSet/>
      <dgm:spPr/>
      <dgm:t>
        <a:bodyPr/>
        <a:lstStyle/>
        <a:p>
          <a:endParaRPr lang="en-ZA"/>
        </a:p>
      </dgm:t>
    </dgm:pt>
    <dgm:pt modelId="{52F08981-1E7B-45B4-B573-0C3F39A8BEAA}">
      <dgm:prSet phldrT="[Text]"/>
      <dgm:spPr>
        <a:solidFill>
          <a:srgbClr val="FFC000"/>
        </a:solidFill>
      </dgm:spPr>
      <dgm:t>
        <a:bodyPr/>
        <a:lstStyle/>
        <a:p>
          <a:r>
            <a:rPr lang="en-ZA" dirty="0" smtClean="0"/>
            <a:t>Waste Management Procedures </a:t>
          </a:r>
          <a:endParaRPr lang="en-ZA" dirty="0"/>
        </a:p>
      </dgm:t>
    </dgm:pt>
    <dgm:pt modelId="{BEA2A657-CB78-4A6D-AEDE-A8EFE9E71A25}" type="parTrans" cxnId="{4431394D-23FF-452C-A807-F9862F300EBF}">
      <dgm:prSet/>
      <dgm:spPr/>
      <dgm:t>
        <a:bodyPr/>
        <a:lstStyle/>
        <a:p>
          <a:endParaRPr lang="en-ZA"/>
        </a:p>
      </dgm:t>
    </dgm:pt>
    <dgm:pt modelId="{F06B0EF7-3C02-4FCE-9A22-8DB32E930000}" type="sibTrans" cxnId="{4431394D-23FF-452C-A807-F9862F300EBF}">
      <dgm:prSet/>
      <dgm:spPr/>
      <dgm:t>
        <a:bodyPr/>
        <a:lstStyle/>
        <a:p>
          <a:endParaRPr lang="en-ZA"/>
        </a:p>
      </dgm:t>
    </dgm:pt>
    <dgm:pt modelId="{1F801C05-B9AA-4142-865E-D5F3DD972707}">
      <dgm:prSet phldrT="[Text]"/>
      <dgm:spPr/>
      <dgm:t>
        <a:bodyPr/>
        <a:lstStyle/>
        <a:p>
          <a:r>
            <a:rPr lang="en-ZA" dirty="0" smtClean="0"/>
            <a:t>Waste boxes and containers are placed in prominent position at all waste generation points.</a:t>
          </a:r>
          <a:endParaRPr lang="en-ZA" dirty="0"/>
        </a:p>
      </dgm:t>
    </dgm:pt>
    <dgm:pt modelId="{E75C47B3-9536-4A30-89ED-46D3CA356AA2}" type="parTrans" cxnId="{2C2F5F17-D4E4-4F02-8D91-70D9F1BDCFBD}">
      <dgm:prSet/>
      <dgm:spPr/>
      <dgm:t>
        <a:bodyPr/>
        <a:lstStyle/>
        <a:p>
          <a:endParaRPr lang="en-ZA"/>
        </a:p>
      </dgm:t>
    </dgm:pt>
    <dgm:pt modelId="{4C1DA138-37F9-47FC-9810-B51F691470D5}" type="sibTrans" cxnId="{2C2F5F17-D4E4-4F02-8D91-70D9F1BDCFBD}">
      <dgm:prSet/>
      <dgm:spPr/>
      <dgm:t>
        <a:bodyPr/>
        <a:lstStyle/>
        <a:p>
          <a:endParaRPr lang="en-ZA"/>
        </a:p>
      </dgm:t>
    </dgm:pt>
    <dgm:pt modelId="{C27DE9F0-DA09-4BD1-B0CD-0D6160DB4D12}">
      <dgm:prSet phldrT="[Text]"/>
      <dgm:spPr/>
      <dgm:t>
        <a:bodyPr/>
        <a:lstStyle/>
        <a:p>
          <a:r>
            <a:rPr lang="en-ZA" dirty="0" smtClean="0"/>
            <a:t>Designated and lockable waste storage areas as shown </a:t>
          </a:r>
          <a:endParaRPr lang="en-ZA" dirty="0"/>
        </a:p>
      </dgm:t>
    </dgm:pt>
    <dgm:pt modelId="{8692E6C6-13AC-42D2-AC5C-766E9008252A}" type="parTrans" cxnId="{80427A0F-CAA8-41B1-924F-699BF6245C4A}">
      <dgm:prSet/>
      <dgm:spPr/>
      <dgm:t>
        <a:bodyPr/>
        <a:lstStyle/>
        <a:p>
          <a:endParaRPr lang="en-ZA"/>
        </a:p>
      </dgm:t>
    </dgm:pt>
    <dgm:pt modelId="{15869F12-B4BE-48D4-9A5E-193F7087E9C5}" type="sibTrans" cxnId="{80427A0F-CAA8-41B1-924F-699BF6245C4A}">
      <dgm:prSet/>
      <dgm:spPr/>
      <dgm:t>
        <a:bodyPr/>
        <a:lstStyle/>
        <a:p>
          <a:endParaRPr lang="en-ZA"/>
        </a:p>
      </dgm:t>
    </dgm:pt>
    <dgm:pt modelId="{5EEE1A5D-4864-4E82-95EE-985F87055B84}">
      <dgm:prSet phldrT="[Text]"/>
      <dgm:spPr>
        <a:solidFill>
          <a:srgbClr val="00B050"/>
        </a:solidFill>
      </dgm:spPr>
      <dgm:t>
        <a:bodyPr/>
        <a:lstStyle/>
        <a:p>
          <a:r>
            <a:rPr lang="en-ZA" dirty="0" smtClean="0"/>
            <a:t>Removal of Waste by Facility Staff to Storage and Final handling by Contractor</a:t>
          </a:r>
          <a:endParaRPr lang="en-ZA" dirty="0"/>
        </a:p>
      </dgm:t>
    </dgm:pt>
    <dgm:pt modelId="{77348C5A-EDFB-477F-8591-24E35A096A9D}" type="parTrans" cxnId="{CEFD46CE-9FA4-481A-84CD-A89B3DCA49EC}">
      <dgm:prSet/>
      <dgm:spPr/>
      <dgm:t>
        <a:bodyPr/>
        <a:lstStyle/>
        <a:p>
          <a:endParaRPr lang="en-ZA"/>
        </a:p>
      </dgm:t>
    </dgm:pt>
    <dgm:pt modelId="{94F0CB4D-A812-4469-88C2-A6B76EDF2E77}" type="sibTrans" cxnId="{CEFD46CE-9FA4-481A-84CD-A89B3DCA49EC}">
      <dgm:prSet/>
      <dgm:spPr/>
      <dgm:t>
        <a:bodyPr/>
        <a:lstStyle/>
        <a:p>
          <a:endParaRPr lang="en-ZA"/>
        </a:p>
      </dgm:t>
    </dgm:pt>
    <dgm:pt modelId="{AB227398-6BC1-498F-AAED-C15528D18894}">
      <dgm:prSet phldrT="[Text]"/>
      <dgm:spPr/>
      <dgm:t>
        <a:bodyPr/>
        <a:lstStyle/>
        <a:p>
          <a:r>
            <a:rPr lang="en-ZA" dirty="0" smtClean="0"/>
            <a:t>Monitoring of waste management is on going</a:t>
          </a:r>
          <a:endParaRPr lang="en-ZA" dirty="0"/>
        </a:p>
      </dgm:t>
    </dgm:pt>
    <dgm:pt modelId="{B1221E59-21FF-45C4-82AD-985F1E511FAC}" type="parTrans" cxnId="{10B586BF-CE73-402E-82A3-D3CA0A8144AC}">
      <dgm:prSet/>
      <dgm:spPr/>
      <dgm:t>
        <a:bodyPr/>
        <a:lstStyle/>
        <a:p>
          <a:endParaRPr lang="en-ZA"/>
        </a:p>
      </dgm:t>
    </dgm:pt>
    <dgm:pt modelId="{DDEC435A-EA9D-477F-84FD-8867313C44EA}" type="sibTrans" cxnId="{10B586BF-CE73-402E-82A3-D3CA0A8144AC}">
      <dgm:prSet/>
      <dgm:spPr/>
      <dgm:t>
        <a:bodyPr/>
        <a:lstStyle/>
        <a:p>
          <a:endParaRPr lang="en-ZA"/>
        </a:p>
      </dgm:t>
    </dgm:pt>
    <dgm:pt modelId="{75E559B8-4A24-4867-A1DE-AA6DC53FFD8B}">
      <dgm:prSet phldrT="[Text]"/>
      <dgm:spPr/>
      <dgm:t>
        <a:bodyPr/>
        <a:lstStyle/>
        <a:p>
          <a:r>
            <a:rPr lang="en-ZA" dirty="0" smtClean="0"/>
            <a:t>Proper Record Keeping for future reference is in Place with Certification</a:t>
          </a:r>
          <a:endParaRPr lang="en-ZA" dirty="0"/>
        </a:p>
      </dgm:t>
    </dgm:pt>
    <dgm:pt modelId="{8A3D22CD-5584-4912-A8AF-B7403C781B15}" type="parTrans" cxnId="{AFA65B6E-591D-48C9-AAD7-A21CD1159AB2}">
      <dgm:prSet/>
      <dgm:spPr/>
      <dgm:t>
        <a:bodyPr/>
        <a:lstStyle/>
        <a:p>
          <a:endParaRPr lang="en-ZA"/>
        </a:p>
      </dgm:t>
    </dgm:pt>
    <dgm:pt modelId="{97873E95-8E3C-44EF-9F66-D85B99FD932B}" type="sibTrans" cxnId="{AFA65B6E-591D-48C9-AAD7-A21CD1159AB2}">
      <dgm:prSet/>
      <dgm:spPr/>
      <dgm:t>
        <a:bodyPr/>
        <a:lstStyle/>
        <a:p>
          <a:endParaRPr lang="en-ZA"/>
        </a:p>
      </dgm:t>
    </dgm:pt>
    <dgm:pt modelId="{F6B662C8-FFDB-4AD7-8A30-3EF7D1D042D2}" type="pres">
      <dgm:prSet presAssocID="{E782A7AD-1064-4F7F-9889-CE32DE6FE2AE}" presName="linearFlow" presStyleCnt="0">
        <dgm:presLayoutVars>
          <dgm:dir/>
          <dgm:animLvl val="lvl"/>
          <dgm:resizeHandles val="exact"/>
        </dgm:presLayoutVars>
      </dgm:prSet>
      <dgm:spPr/>
      <dgm:t>
        <a:bodyPr/>
        <a:lstStyle/>
        <a:p>
          <a:endParaRPr lang="en-ZA"/>
        </a:p>
      </dgm:t>
    </dgm:pt>
    <dgm:pt modelId="{FC91037C-FB1C-4D8F-A9EA-18EA8A54801E}" type="pres">
      <dgm:prSet presAssocID="{BF64B07A-18D3-4B06-811C-A9F0E797ADDC}" presName="composite" presStyleCnt="0"/>
      <dgm:spPr/>
    </dgm:pt>
    <dgm:pt modelId="{4F377F44-3CA7-4CFF-AC15-83E344F736E3}" type="pres">
      <dgm:prSet presAssocID="{BF64B07A-18D3-4B06-811C-A9F0E797ADDC}" presName="parentText" presStyleLbl="alignNode1" presStyleIdx="0" presStyleCnt="3">
        <dgm:presLayoutVars>
          <dgm:chMax val="1"/>
          <dgm:bulletEnabled val="1"/>
        </dgm:presLayoutVars>
      </dgm:prSet>
      <dgm:spPr/>
      <dgm:t>
        <a:bodyPr/>
        <a:lstStyle/>
        <a:p>
          <a:endParaRPr lang="en-ZA"/>
        </a:p>
      </dgm:t>
    </dgm:pt>
    <dgm:pt modelId="{186ED4DD-054B-4252-9ABA-569D4429BCE1}" type="pres">
      <dgm:prSet presAssocID="{BF64B07A-18D3-4B06-811C-A9F0E797ADDC}" presName="descendantText" presStyleLbl="alignAcc1" presStyleIdx="0" presStyleCnt="3">
        <dgm:presLayoutVars>
          <dgm:bulletEnabled val="1"/>
        </dgm:presLayoutVars>
      </dgm:prSet>
      <dgm:spPr/>
      <dgm:t>
        <a:bodyPr/>
        <a:lstStyle/>
        <a:p>
          <a:endParaRPr lang="en-ZA"/>
        </a:p>
      </dgm:t>
    </dgm:pt>
    <dgm:pt modelId="{C4F56DE0-E942-4176-9AF4-05DB525F6D2E}" type="pres">
      <dgm:prSet presAssocID="{28383FA3-89DD-418C-A27D-0A68180B0F31}" presName="sp" presStyleCnt="0"/>
      <dgm:spPr/>
    </dgm:pt>
    <dgm:pt modelId="{58BDDCCA-B7BD-41F6-A8E5-C4600BE72049}" type="pres">
      <dgm:prSet presAssocID="{52F08981-1E7B-45B4-B573-0C3F39A8BEAA}" presName="composite" presStyleCnt="0"/>
      <dgm:spPr/>
    </dgm:pt>
    <dgm:pt modelId="{35948B38-B1A3-455F-ABBA-705E4BFF4DCA}" type="pres">
      <dgm:prSet presAssocID="{52F08981-1E7B-45B4-B573-0C3F39A8BEAA}" presName="parentText" presStyleLbl="alignNode1" presStyleIdx="1" presStyleCnt="3">
        <dgm:presLayoutVars>
          <dgm:chMax val="1"/>
          <dgm:bulletEnabled val="1"/>
        </dgm:presLayoutVars>
      </dgm:prSet>
      <dgm:spPr/>
      <dgm:t>
        <a:bodyPr/>
        <a:lstStyle/>
        <a:p>
          <a:endParaRPr lang="en-ZA"/>
        </a:p>
      </dgm:t>
    </dgm:pt>
    <dgm:pt modelId="{34F31C31-41B1-4BF6-88E7-6AED49F8ECBA}" type="pres">
      <dgm:prSet presAssocID="{52F08981-1E7B-45B4-B573-0C3F39A8BEAA}" presName="descendantText" presStyleLbl="alignAcc1" presStyleIdx="1" presStyleCnt="3">
        <dgm:presLayoutVars>
          <dgm:bulletEnabled val="1"/>
        </dgm:presLayoutVars>
      </dgm:prSet>
      <dgm:spPr/>
      <dgm:t>
        <a:bodyPr/>
        <a:lstStyle/>
        <a:p>
          <a:endParaRPr lang="en-ZA"/>
        </a:p>
      </dgm:t>
    </dgm:pt>
    <dgm:pt modelId="{98790D5A-42F1-4450-97FC-93102BA14AD4}" type="pres">
      <dgm:prSet presAssocID="{F06B0EF7-3C02-4FCE-9A22-8DB32E930000}" presName="sp" presStyleCnt="0"/>
      <dgm:spPr/>
    </dgm:pt>
    <dgm:pt modelId="{8DD0CD20-A3F7-40E2-A1E9-29C83F129A58}" type="pres">
      <dgm:prSet presAssocID="{5EEE1A5D-4864-4E82-95EE-985F87055B84}" presName="composite" presStyleCnt="0"/>
      <dgm:spPr/>
    </dgm:pt>
    <dgm:pt modelId="{37FA4C5E-15DF-4F81-B63E-8C230B4646FC}" type="pres">
      <dgm:prSet presAssocID="{5EEE1A5D-4864-4E82-95EE-985F87055B84}" presName="parentText" presStyleLbl="alignNode1" presStyleIdx="2" presStyleCnt="3">
        <dgm:presLayoutVars>
          <dgm:chMax val="1"/>
          <dgm:bulletEnabled val="1"/>
        </dgm:presLayoutVars>
      </dgm:prSet>
      <dgm:spPr/>
      <dgm:t>
        <a:bodyPr/>
        <a:lstStyle/>
        <a:p>
          <a:endParaRPr lang="en-ZA"/>
        </a:p>
      </dgm:t>
    </dgm:pt>
    <dgm:pt modelId="{482B32FA-7537-4AD3-897F-DB2A1292C0DF}" type="pres">
      <dgm:prSet presAssocID="{5EEE1A5D-4864-4E82-95EE-985F87055B84}" presName="descendantText" presStyleLbl="alignAcc1" presStyleIdx="2" presStyleCnt="3">
        <dgm:presLayoutVars>
          <dgm:bulletEnabled val="1"/>
        </dgm:presLayoutVars>
      </dgm:prSet>
      <dgm:spPr/>
      <dgm:t>
        <a:bodyPr/>
        <a:lstStyle/>
        <a:p>
          <a:endParaRPr lang="en-ZA"/>
        </a:p>
      </dgm:t>
    </dgm:pt>
  </dgm:ptLst>
  <dgm:cxnLst>
    <dgm:cxn modelId="{80427A0F-CAA8-41B1-924F-699BF6245C4A}" srcId="{52F08981-1E7B-45B4-B573-0C3F39A8BEAA}" destId="{C27DE9F0-DA09-4BD1-B0CD-0D6160DB4D12}" srcOrd="1" destOrd="0" parTransId="{8692E6C6-13AC-42D2-AC5C-766E9008252A}" sibTransId="{15869F12-B4BE-48D4-9A5E-193F7087E9C5}"/>
    <dgm:cxn modelId="{6BE1EDD8-3CA1-4E71-AE73-E9718C9EC94B}" type="presOf" srcId="{1F801C05-B9AA-4142-865E-D5F3DD972707}" destId="{34F31C31-41B1-4BF6-88E7-6AED49F8ECBA}" srcOrd="0" destOrd="0" presId="urn:microsoft.com/office/officeart/2005/8/layout/chevron2"/>
    <dgm:cxn modelId="{4431394D-23FF-452C-A807-F9862F300EBF}" srcId="{E782A7AD-1064-4F7F-9889-CE32DE6FE2AE}" destId="{52F08981-1E7B-45B4-B573-0C3F39A8BEAA}" srcOrd="1" destOrd="0" parTransId="{BEA2A657-CB78-4A6D-AEDE-A8EFE9E71A25}" sibTransId="{F06B0EF7-3C02-4FCE-9A22-8DB32E930000}"/>
    <dgm:cxn modelId="{0F2D2BF4-F163-478C-9CD2-8AE065673EE4}" type="presOf" srcId="{5EEE1A5D-4864-4E82-95EE-985F87055B84}" destId="{37FA4C5E-15DF-4F81-B63E-8C230B4646FC}" srcOrd="0" destOrd="0" presId="urn:microsoft.com/office/officeart/2005/8/layout/chevron2"/>
    <dgm:cxn modelId="{10B586BF-CE73-402E-82A3-D3CA0A8144AC}" srcId="{5EEE1A5D-4864-4E82-95EE-985F87055B84}" destId="{AB227398-6BC1-498F-AAED-C15528D18894}" srcOrd="0" destOrd="0" parTransId="{B1221E59-21FF-45C4-82AD-985F1E511FAC}" sibTransId="{DDEC435A-EA9D-477F-84FD-8867313C44EA}"/>
    <dgm:cxn modelId="{E830279C-E01C-40E2-9CCF-B1797768DCD6}" type="presOf" srcId="{58FC8764-8CC2-40EE-AE92-3CE6E46587F0}" destId="{186ED4DD-054B-4252-9ABA-569D4429BCE1}" srcOrd="0" destOrd="1" presId="urn:microsoft.com/office/officeart/2005/8/layout/chevron2"/>
    <dgm:cxn modelId="{077E0FE8-3370-4E24-93D1-BD9BCCE10D5F}" type="presOf" srcId="{AB227398-6BC1-498F-AAED-C15528D18894}" destId="{482B32FA-7537-4AD3-897F-DB2A1292C0DF}" srcOrd="0" destOrd="0" presId="urn:microsoft.com/office/officeart/2005/8/layout/chevron2"/>
    <dgm:cxn modelId="{747B5CF0-3C21-4C19-8920-CC602EC6ACB7}" type="presOf" srcId="{E782A7AD-1064-4F7F-9889-CE32DE6FE2AE}" destId="{F6B662C8-FFDB-4AD7-8A30-3EF7D1D042D2}" srcOrd="0" destOrd="0" presId="urn:microsoft.com/office/officeart/2005/8/layout/chevron2"/>
    <dgm:cxn modelId="{0160F54F-E878-4062-AEE5-9C526825A3BB}" type="presOf" srcId="{C27DE9F0-DA09-4BD1-B0CD-0D6160DB4D12}" destId="{34F31C31-41B1-4BF6-88E7-6AED49F8ECBA}" srcOrd="0" destOrd="1" presId="urn:microsoft.com/office/officeart/2005/8/layout/chevron2"/>
    <dgm:cxn modelId="{C2B8D65C-6242-47A6-B7C6-D5E6471C7700}" type="presOf" srcId="{5C1DD03C-195A-4003-9679-C220E616638F}" destId="{186ED4DD-054B-4252-9ABA-569D4429BCE1}" srcOrd="0" destOrd="0" presId="urn:microsoft.com/office/officeart/2005/8/layout/chevron2"/>
    <dgm:cxn modelId="{AFA65B6E-591D-48C9-AAD7-A21CD1159AB2}" srcId="{5EEE1A5D-4864-4E82-95EE-985F87055B84}" destId="{75E559B8-4A24-4867-A1DE-AA6DC53FFD8B}" srcOrd="1" destOrd="0" parTransId="{8A3D22CD-5584-4912-A8AF-B7403C781B15}" sibTransId="{97873E95-8E3C-44EF-9F66-D85B99FD932B}"/>
    <dgm:cxn modelId="{E0F34211-DEE5-466D-BA5D-57BA570A9E4D}" srcId="{BF64B07A-18D3-4B06-811C-A9F0E797ADDC}" destId="{58FC8764-8CC2-40EE-AE92-3CE6E46587F0}" srcOrd="1" destOrd="0" parTransId="{E4033367-CFBA-4973-85EF-27BF1B66B2F6}" sibTransId="{F77D3D7D-3AAF-4E53-9F24-4511D4D1C697}"/>
    <dgm:cxn modelId="{2C2F5F17-D4E4-4F02-8D91-70D9F1BDCFBD}" srcId="{52F08981-1E7B-45B4-B573-0C3F39A8BEAA}" destId="{1F801C05-B9AA-4142-865E-D5F3DD972707}" srcOrd="0" destOrd="0" parTransId="{E75C47B3-9536-4A30-89ED-46D3CA356AA2}" sibTransId="{4C1DA138-37F9-47FC-9810-B51F691470D5}"/>
    <dgm:cxn modelId="{6FE66F4E-F4C7-4A9C-B25E-1ECC2D9D37CE}" type="presOf" srcId="{BF64B07A-18D3-4B06-811C-A9F0E797ADDC}" destId="{4F377F44-3CA7-4CFF-AC15-83E344F736E3}" srcOrd="0" destOrd="0" presId="urn:microsoft.com/office/officeart/2005/8/layout/chevron2"/>
    <dgm:cxn modelId="{E13A4997-E667-4859-8690-522AA1861CCB}" srcId="{BF64B07A-18D3-4B06-811C-A9F0E797ADDC}" destId="{5C1DD03C-195A-4003-9679-C220E616638F}" srcOrd="0" destOrd="0" parTransId="{F23CCF62-59CE-4D53-B1DE-F737C1E524A0}" sibTransId="{F69A43BB-62E5-4E81-8718-3F285ECE0B5F}"/>
    <dgm:cxn modelId="{E1DE827E-8452-40D8-9093-E0A3ACFEE13B}" type="presOf" srcId="{75E559B8-4A24-4867-A1DE-AA6DC53FFD8B}" destId="{482B32FA-7537-4AD3-897F-DB2A1292C0DF}" srcOrd="0" destOrd="1" presId="urn:microsoft.com/office/officeart/2005/8/layout/chevron2"/>
    <dgm:cxn modelId="{3B527369-3E46-41CD-BFDE-7D4E2CD8DFD4}" type="presOf" srcId="{52F08981-1E7B-45B4-B573-0C3F39A8BEAA}" destId="{35948B38-B1A3-455F-ABBA-705E4BFF4DCA}" srcOrd="0" destOrd="0" presId="urn:microsoft.com/office/officeart/2005/8/layout/chevron2"/>
    <dgm:cxn modelId="{CEFD46CE-9FA4-481A-84CD-A89B3DCA49EC}" srcId="{E782A7AD-1064-4F7F-9889-CE32DE6FE2AE}" destId="{5EEE1A5D-4864-4E82-95EE-985F87055B84}" srcOrd="2" destOrd="0" parTransId="{77348C5A-EDFB-477F-8591-24E35A096A9D}" sibTransId="{94F0CB4D-A812-4469-88C2-A6B76EDF2E77}"/>
    <dgm:cxn modelId="{FAE53468-26B6-4E06-81A2-72ED5EC63979}" srcId="{E782A7AD-1064-4F7F-9889-CE32DE6FE2AE}" destId="{BF64B07A-18D3-4B06-811C-A9F0E797ADDC}" srcOrd="0" destOrd="0" parTransId="{28103009-D2FC-49E6-833A-C3B776ADC7A2}" sibTransId="{28383FA3-89DD-418C-A27D-0A68180B0F31}"/>
    <dgm:cxn modelId="{6BD1EEB2-78F2-46DF-A854-3F5AE5BEDD82}" type="presParOf" srcId="{F6B662C8-FFDB-4AD7-8A30-3EF7D1D042D2}" destId="{FC91037C-FB1C-4D8F-A9EA-18EA8A54801E}" srcOrd="0" destOrd="0" presId="urn:microsoft.com/office/officeart/2005/8/layout/chevron2"/>
    <dgm:cxn modelId="{BD7FB086-F14F-49AD-BA00-8BE2B3FC0BAB}" type="presParOf" srcId="{FC91037C-FB1C-4D8F-A9EA-18EA8A54801E}" destId="{4F377F44-3CA7-4CFF-AC15-83E344F736E3}" srcOrd="0" destOrd="0" presId="urn:microsoft.com/office/officeart/2005/8/layout/chevron2"/>
    <dgm:cxn modelId="{FA12F8E8-2B29-47B5-9D6A-7CCD581AFA0A}" type="presParOf" srcId="{FC91037C-FB1C-4D8F-A9EA-18EA8A54801E}" destId="{186ED4DD-054B-4252-9ABA-569D4429BCE1}" srcOrd="1" destOrd="0" presId="urn:microsoft.com/office/officeart/2005/8/layout/chevron2"/>
    <dgm:cxn modelId="{61A14499-1475-48C9-9C6A-DE990CF18598}" type="presParOf" srcId="{F6B662C8-FFDB-4AD7-8A30-3EF7D1D042D2}" destId="{C4F56DE0-E942-4176-9AF4-05DB525F6D2E}" srcOrd="1" destOrd="0" presId="urn:microsoft.com/office/officeart/2005/8/layout/chevron2"/>
    <dgm:cxn modelId="{9B3DDCCE-3720-41E1-ABB2-6CFE13CEA7F0}" type="presParOf" srcId="{F6B662C8-FFDB-4AD7-8A30-3EF7D1D042D2}" destId="{58BDDCCA-B7BD-41F6-A8E5-C4600BE72049}" srcOrd="2" destOrd="0" presId="urn:microsoft.com/office/officeart/2005/8/layout/chevron2"/>
    <dgm:cxn modelId="{84CA593D-2A1D-47B0-9916-FB30C1FE8E98}" type="presParOf" srcId="{58BDDCCA-B7BD-41F6-A8E5-C4600BE72049}" destId="{35948B38-B1A3-455F-ABBA-705E4BFF4DCA}" srcOrd="0" destOrd="0" presId="urn:microsoft.com/office/officeart/2005/8/layout/chevron2"/>
    <dgm:cxn modelId="{DE03D50A-DDC3-4670-84DF-79B7720F1A49}" type="presParOf" srcId="{58BDDCCA-B7BD-41F6-A8E5-C4600BE72049}" destId="{34F31C31-41B1-4BF6-88E7-6AED49F8ECBA}" srcOrd="1" destOrd="0" presId="urn:microsoft.com/office/officeart/2005/8/layout/chevron2"/>
    <dgm:cxn modelId="{620A55BF-152B-431A-B5B1-C9F5FCAE2EB7}" type="presParOf" srcId="{F6B662C8-FFDB-4AD7-8A30-3EF7D1D042D2}" destId="{98790D5A-42F1-4450-97FC-93102BA14AD4}" srcOrd="3" destOrd="0" presId="urn:microsoft.com/office/officeart/2005/8/layout/chevron2"/>
    <dgm:cxn modelId="{0DA0B910-4C36-4FBF-9831-A1149C09F793}" type="presParOf" srcId="{F6B662C8-FFDB-4AD7-8A30-3EF7D1D042D2}" destId="{8DD0CD20-A3F7-40E2-A1E9-29C83F129A58}" srcOrd="4" destOrd="0" presId="urn:microsoft.com/office/officeart/2005/8/layout/chevron2"/>
    <dgm:cxn modelId="{451E25BF-9F11-451A-BB81-FF18E0BF5C7C}" type="presParOf" srcId="{8DD0CD20-A3F7-40E2-A1E9-29C83F129A58}" destId="{37FA4C5E-15DF-4F81-B63E-8C230B4646FC}" srcOrd="0" destOrd="0" presId="urn:microsoft.com/office/officeart/2005/8/layout/chevron2"/>
    <dgm:cxn modelId="{79DC3B41-C970-4BDC-BBF5-1CA015048E13}" type="presParOf" srcId="{8DD0CD20-A3F7-40E2-A1E9-29C83F129A58}" destId="{482B32FA-7537-4AD3-897F-DB2A1292C0D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516DC3-0343-4188-881A-8DC834980CB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ZA"/>
        </a:p>
      </dgm:t>
    </dgm:pt>
    <dgm:pt modelId="{E47AEF22-3C44-43D7-A4AA-FCE6AF313507}">
      <dgm:prSet/>
      <dgm:spPr>
        <a:solidFill>
          <a:srgbClr val="FFC000"/>
        </a:solidFill>
      </dgm:spPr>
      <dgm:t>
        <a:bodyPr/>
        <a:lstStyle/>
        <a:p>
          <a:pPr rtl="0"/>
          <a:r>
            <a:rPr lang="en-US" b="1" dirty="0" smtClean="0"/>
            <a:t>Medical Waste Segregation</a:t>
          </a:r>
          <a:endParaRPr lang="en-ZA" dirty="0"/>
        </a:p>
      </dgm:t>
    </dgm:pt>
    <dgm:pt modelId="{6F807F1A-3F0D-4F78-99ED-3272DECEF94F}" type="parTrans" cxnId="{B474A646-D869-45E6-A7BF-D380AF53A597}">
      <dgm:prSet/>
      <dgm:spPr/>
      <dgm:t>
        <a:bodyPr/>
        <a:lstStyle/>
        <a:p>
          <a:endParaRPr lang="en-ZA"/>
        </a:p>
      </dgm:t>
    </dgm:pt>
    <dgm:pt modelId="{C2FFDEBC-91A3-468A-9EC2-6D02F72F04BE}" type="sibTrans" cxnId="{B474A646-D869-45E6-A7BF-D380AF53A597}">
      <dgm:prSet/>
      <dgm:spPr/>
      <dgm:t>
        <a:bodyPr/>
        <a:lstStyle/>
        <a:p>
          <a:endParaRPr lang="en-ZA"/>
        </a:p>
      </dgm:t>
    </dgm:pt>
    <dgm:pt modelId="{80043DF1-4867-4C6B-BD5F-2C2262AD7F96}" type="pres">
      <dgm:prSet presAssocID="{83516DC3-0343-4188-881A-8DC834980CB2}" presName="linear" presStyleCnt="0">
        <dgm:presLayoutVars>
          <dgm:animLvl val="lvl"/>
          <dgm:resizeHandles val="exact"/>
        </dgm:presLayoutVars>
      </dgm:prSet>
      <dgm:spPr/>
      <dgm:t>
        <a:bodyPr/>
        <a:lstStyle/>
        <a:p>
          <a:endParaRPr lang="en-ZA"/>
        </a:p>
      </dgm:t>
    </dgm:pt>
    <dgm:pt modelId="{806377B2-3448-455B-A86B-7FCA7770F5E8}" type="pres">
      <dgm:prSet presAssocID="{E47AEF22-3C44-43D7-A4AA-FCE6AF313507}" presName="parentText" presStyleLbl="node1" presStyleIdx="0" presStyleCnt="1">
        <dgm:presLayoutVars>
          <dgm:chMax val="0"/>
          <dgm:bulletEnabled val="1"/>
        </dgm:presLayoutVars>
      </dgm:prSet>
      <dgm:spPr/>
      <dgm:t>
        <a:bodyPr/>
        <a:lstStyle/>
        <a:p>
          <a:endParaRPr lang="en-ZA"/>
        </a:p>
      </dgm:t>
    </dgm:pt>
  </dgm:ptLst>
  <dgm:cxnLst>
    <dgm:cxn modelId="{173153A5-BE92-46F4-826C-CEC942D222A9}" type="presOf" srcId="{E47AEF22-3C44-43D7-A4AA-FCE6AF313507}" destId="{806377B2-3448-455B-A86B-7FCA7770F5E8}" srcOrd="0" destOrd="0" presId="urn:microsoft.com/office/officeart/2005/8/layout/vList2"/>
    <dgm:cxn modelId="{A8187721-316D-4DE0-B1E9-98847A5D7C3F}" type="presOf" srcId="{83516DC3-0343-4188-881A-8DC834980CB2}" destId="{80043DF1-4867-4C6B-BD5F-2C2262AD7F96}" srcOrd="0" destOrd="0" presId="urn:microsoft.com/office/officeart/2005/8/layout/vList2"/>
    <dgm:cxn modelId="{B474A646-D869-45E6-A7BF-D380AF53A597}" srcId="{83516DC3-0343-4188-881A-8DC834980CB2}" destId="{E47AEF22-3C44-43D7-A4AA-FCE6AF313507}" srcOrd="0" destOrd="0" parTransId="{6F807F1A-3F0D-4F78-99ED-3272DECEF94F}" sibTransId="{C2FFDEBC-91A3-468A-9EC2-6D02F72F04BE}"/>
    <dgm:cxn modelId="{514C3D80-F0B7-4935-BBE9-DD6E93DCF259}" type="presParOf" srcId="{80043DF1-4867-4C6B-BD5F-2C2262AD7F96}" destId="{806377B2-3448-455B-A86B-7FCA7770F5E8}"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9FF60F-08DB-4EC1-ABA7-871850198D8F}"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ZA"/>
        </a:p>
      </dgm:t>
    </dgm:pt>
    <dgm:pt modelId="{7C34F261-71C2-46D4-8512-1D82F1E61C84}">
      <dgm:prSet phldrT="[Text]"/>
      <dgm:spPr>
        <a:solidFill>
          <a:srgbClr val="FF0000"/>
        </a:solidFill>
      </dgm:spPr>
      <dgm:t>
        <a:bodyPr/>
        <a:lstStyle/>
        <a:p>
          <a:r>
            <a:rPr lang="en-ZA" dirty="0" smtClean="0"/>
            <a:t>Policy and SOP</a:t>
          </a:r>
          <a:endParaRPr lang="en-ZA" dirty="0"/>
        </a:p>
      </dgm:t>
    </dgm:pt>
    <dgm:pt modelId="{80FD5527-A77D-4DBD-BAAA-195A5F55FFC5}" type="parTrans" cxnId="{DA78C7D1-7F1D-4F0B-91A5-21BE4ADF5D58}">
      <dgm:prSet/>
      <dgm:spPr/>
      <dgm:t>
        <a:bodyPr/>
        <a:lstStyle/>
        <a:p>
          <a:endParaRPr lang="en-ZA"/>
        </a:p>
      </dgm:t>
    </dgm:pt>
    <dgm:pt modelId="{185F0CEC-063D-4F45-B3C7-BFF4983F5820}" type="sibTrans" cxnId="{DA78C7D1-7F1D-4F0B-91A5-21BE4ADF5D58}">
      <dgm:prSet/>
      <dgm:spPr/>
      <dgm:t>
        <a:bodyPr/>
        <a:lstStyle/>
        <a:p>
          <a:endParaRPr lang="en-ZA"/>
        </a:p>
      </dgm:t>
    </dgm:pt>
    <dgm:pt modelId="{AC54E040-7478-4644-A328-8A6E655C7E22}">
      <dgm:prSet phldrT="[Text]"/>
      <dgm:spPr/>
      <dgm:t>
        <a:bodyPr/>
        <a:lstStyle/>
        <a:p>
          <a:r>
            <a:rPr lang="en-ZA" dirty="0" smtClean="0"/>
            <a:t>National Policy on Waiting Time is yet to be finalized by NDOH</a:t>
          </a:r>
          <a:endParaRPr lang="en-ZA" dirty="0"/>
        </a:p>
      </dgm:t>
    </dgm:pt>
    <dgm:pt modelId="{0CFA9F62-C159-40EE-965C-5AA3156903AE}" type="parTrans" cxnId="{FF1FF678-0EF8-46E4-8B64-312311CA30D4}">
      <dgm:prSet/>
      <dgm:spPr/>
      <dgm:t>
        <a:bodyPr/>
        <a:lstStyle/>
        <a:p>
          <a:endParaRPr lang="en-ZA"/>
        </a:p>
      </dgm:t>
    </dgm:pt>
    <dgm:pt modelId="{5CA46364-9506-4E97-9815-FE24C839A21E}" type="sibTrans" cxnId="{FF1FF678-0EF8-46E4-8B64-312311CA30D4}">
      <dgm:prSet/>
      <dgm:spPr/>
      <dgm:t>
        <a:bodyPr/>
        <a:lstStyle/>
        <a:p>
          <a:endParaRPr lang="en-ZA"/>
        </a:p>
      </dgm:t>
    </dgm:pt>
    <dgm:pt modelId="{F7F72677-2E0B-41D3-A82D-7BC29F0391D0}">
      <dgm:prSet phldrT="[Text]"/>
      <dgm:spPr/>
      <dgm:t>
        <a:bodyPr/>
        <a:lstStyle/>
        <a:p>
          <a:r>
            <a:rPr lang="en-ZA" dirty="0" smtClean="0"/>
            <a:t>In Gauteng an SOP for waiting Time is used and the contents of the SOP are shared with all staff members.</a:t>
          </a:r>
          <a:endParaRPr lang="en-ZA" dirty="0"/>
        </a:p>
      </dgm:t>
    </dgm:pt>
    <dgm:pt modelId="{5090C083-23F4-412D-8385-B0D4C269FD4B}" type="parTrans" cxnId="{55F2B0E3-D21A-4A53-A231-6D12767DB6DE}">
      <dgm:prSet/>
      <dgm:spPr/>
      <dgm:t>
        <a:bodyPr/>
        <a:lstStyle/>
        <a:p>
          <a:endParaRPr lang="en-ZA"/>
        </a:p>
      </dgm:t>
    </dgm:pt>
    <dgm:pt modelId="{0F61C684-9173-4268-9258-EF77DC1BD8E3}" type="sibTrans" cxnId="{55F2B0E3-D21A-4A53-A231-6D12767DB6DE}">
      <dgm:prSet/>
      <dgm:spPr/>
      <dgm:t>
        <a:bodyPr/>
        <a:lstStyle/>
        <a:p>
          <a:endParaRPr lang="en-ZA"/>
        </a:p>
      </dgm:t>
    </dgm:pt>
    <dgm:pt modelId="{A185A717-7362-4619-AD5E-2DAAF7D56F3D}">
      <dgm:prSet phldrT="[Text]"/>
      <dgm:spPr>
        <a:solidFill>
          <a:srgbClr val="FFC000"/>
        </a:solidFill>
      </dgm:spPr>
      <dgm:t>
        <a:bodyPr/>
        <a:lstStyle/>
        <a:p>
          <a:r>
            <a:rPr lang="en-ZA" dirty="0" smtClean="0"/>
            <a:t>Management of waiting Policy and SOP</a:t>
          </a:r>
          <a:endParaRPr lang="en-ZA" dirty="0"/>
        </a:p>
      </dgm:t>
    </dgm:pt>
    <dgm:pt modelId="{6EDBA7BB-99A5-4EFF-85C3-F09353D547AB}" type="parTrans" cxnId="{8FBBA1AD-6246-4421-A0C5-A6B44BD1589C}">
      <dgm:prSet/>
      <dgm:spPr/>
      <dgm:t>
        <a:bodyPr/>
        <a:lstStyle/>
        <a:p>
          <a:endParaRPr lang="en-ZA"/>
        </a:p>
      </dgm:t>
    </dgm:pt>
    <dgm:pt modelId="{705FFF0B-5A85-44EF-B574-E5E334895A2B}" type="sibTrans" cxnId="{8FBBA1AD-6246-4421-A0C5-A6B44BD1589C}">
      <dgm:prSet/>
      <dgm:spPr/>
      <dgm:t>
        <a:bodyPr/>
        <a:lstStyle/>
        <a:p>
          <a:endParaRPr lang="en-ZA"/>
        </a:p>
      </dgm:t>
    </dgm:pt>
    <dgm:pt modelId="{2753B2A2-52FB-40DB-8B7E-A9FC3E38B642}">
      <dgm:prSet phldrT="[Text]"/>
      <dgm:spPr/>
      <dgm:t>
        <a:bodyPr/>
        <a:lstStyle/>
        <a:p>
          <a:r>
            <a:rPr lang="en-ZA" dirty="0" smtClean="0"/>
            <a:t>We Determine and adhere to waiting time for every service area.as shown and this  is Visibly displayed  with the prescribed total patient waiting time for the facility at the reception area of the facility.</a:t>
          </a:r>
          <a:endParaRPr lang="en-ZA" dirty="0"/>
        </a:p>
      </dgm:t>
    </dgm:pt>
    <dgm:pt modelId="{00A93694-B67A-47A8-8FDA-8D5F6C2A245B}" type="parTrans" cxnId="{A19B8035-4EA5-4EB8-BF4A-A9F091F23D72}">
      <dgm:prSet/>
      <dgm:spPr/>
      <dgm:t>
        <a:bodyPr/>
        <a:lstStyle/>
        <a:p>
          <a:endParaRPr lang="en-ZA"/>
        </a:p>
      </dgm:t>
    </dgm:pt>
    <dgm:pt modelId="{3EFBDE45-2D77-41AD-A041-12E189F0CBB3}" type="sibTrans" cxnId="{A19B8035-4EA5-4EB8-BF4A-A9F091F23D72}">
      <dgm:prSet/>
      <dgm:spPr/>
      <dgm:t>
        <a:bodyPr/>
        <a:lstStyle/>
        <a:p>
          <a:endParaRPr lang="en-ZA"/>
        </a:p>
      </dgm:t>
    </dgm:pt>
    <dgm:pt modelId="{46A68DFA-E037-4B45-B391-36891218DD10}">
      <dgm:prSet phldrT="[Text]" phldr="1"/>
      <dgm:spPr/>
      <dgm:t>
        <a:bodyPr/>
        <a:lstStyle/>
        <a:p>
          <a:endParaRPr lang="en-ZA"/>
        </a:p>
      </dgm:t>
    </dgm:pt>
    <dgm:pt modelId="{D94B14C6-7550-4E62-871F-DFE1125F7CA4}" type="parTrans" cxnId="{79B2A946-D1F1-4B9F-8492-8A09572D7BF3}">
      <dgm:prSet/>
      <dgm:spPr/>
      <dgm:t>
        <a:bodyPr/>
        <a:lstStyle/>
        <a:p>
          <a:endParaRPr lang="en-ZA"/>
        </a:p>
      </dgm:t>
    </dgm:pt>
    <dgm:pt modelId="{08D3359E-3C8F-4001-8162-72D0D18E48B5}" type="sibTrans" cxnId="{79B2A946-D1F1-4B9F-8492-8A09572D7BF3}">
      <dgm:prSet/>
      <dgm:spPr/>
      <dgm:t>
        <a:bodyPr/>
        <a:lstStyle/>
        <a:p>
          <a:endParaRPr lang="en-ZA"/>
        </a:p>
      </dgm:t>
    </dgm:pt>
    <dgm:pt modelId="{96F499AC-C793-4DF7-8B81-E0EEA9C6F404}">
      <dgm:prSet phldrT="[Text]"/>
      <dgm:spPr>
        <a:solidFill>
          <a:srgbClr val="00B050"/>
        </a:solidFill>
      </dgm:spPr>
      <dgm:t>
        <a:bodyPr/>
        <a:lstStyle/>
        <a:p>
          <a:r>
            <a:rPr lang="en-ZA" dirty="0" smtClean="0"/>
            <a:t>Reduction in Waiting Times is a Major Goal of an Ideal Clinic</a:t>
          </a:r>
          <a:endParaRPr lang="en-ZA" dirty="0"/>
        </a:p>
      </dgm:t>
    </dgm:pt>
    <dgm:pt modelId="{E0C48D77-0129-4699-A691-8026AD59B6B5}" type="parTrans" cxnId="{13467370-C8E4-4E93-AE5E-8D7AE4504FCE}">
      <dgm:prSet/>
      <dgm:spPr/>
      <dgm:t>
        <a:bodyPr/>
        <a:lstStyle/>
        <a:p>
          <a:endParaRPr lang="en-ZA"/>
        </a:p>
      </dgm:t>
    </dgm:pt>
    <dgm:pt modelId="{78C114B6-088F-41EF-B507-4011B17FD7E5}" type="sibTrans" cxnId="{13467370-C8E4-4E93-AE5E-8D7AE4504FCE}">
      <dgm:prSet/>
      <dgm:spPr/>
      <dgm:t>
        <a:bodyPr/>
        <a:lstStyle/>
        <a:p>
          <a:endParaRPr lang="en-ZA"/>
        </a:p>
      </dgm:t>
    </dgm:pt>
    <dgm:pt modelId="{C6D0E993-F670-448F-82B6-525732F9CD74}">
      <dgm:prSet phldrT="[Text]"/>
      <dgm:spPr/>
      <dgm:t>
        <a:bodyPr/>
        <a:lstStyle/>
        <a:p>
          <a:r>
            <a:rPr lang="en-ZA" dirty="0" smtClean="0"/>
            <a:t>Gauteng Patients are intermittently informed of any delays and improvement measures they are taken.</a:t>
          </a:r>
          <a:endParaRPr lang="en-ZA" dirty="0"/>
        </a:p>
      </dgm:t>
    </dgm:pt>
    <dgm:pt modelId="{2B47D620-D6DE-41A9-B609-259FA9907780}" type="parTrans" cxnId="{056F3AFF-251F-434A-941D-8FB5CF87A4ED}">
      <dgm:prSet/>
      <dgm:spPr/>
      <dgm:t>
        <a:bodyPr/>
        <a:lstStyle/>
        <a:p>
          <a:endParaRPr lang="en-ZA"/>
        </a:p>
      </dgm:t>
    </dgm:pt>
    <dgm:pt modelId="{7586ACF5-A844-4EBB-9AC5-FC5F2CAE8F02}" type="sibTrans" cxnId="{056F3AFF-251F-434A-941D-8FB5CF87A4ED}">
      <dgm:prSet/>
      <dgm:spPr/>
      <dgm:t>
        <a:bodyPr/>
        <a:lstStyle/>
        <a:p>
          <a:endParaRPr lang="en-ZA"/>
        </a:p>
      </dgm:t>
    </dgm:pt>
    <dgm:pt modelId="{2A475CB0-498F-429F-842A-18A6DC60159F}">
      <dgm:prSet phldrT="[Text]"/>
      <dgm:spPr/>
      <dgm:t>
        <a:bodyPr/>
        <a:lstStyle/>
        <a:p>
          <a:r>
            <a:rPr lang="en-ZA" dirty="0" smtClean="0"/>
            <a:t>The Facility Manager and the QA coordinator monitors adherence to this policy </a:t>
          </a:r>
          <a:endParaRPr lang="en-ZA" dirty="0"/>
        </a:p>
      </dgm:t>
    </dgm:pt>
    <dgm:pt modelId="{FEF358F5-417A-4C01-8DED-877AB69A1E56}" type="parTrans" cxnId="{6E06845B-0AA2-46A1-AA2B-63718F2DD481}">
      <dgm:prSet/>
      <dgm:spPr/>
      <dgm:t>
        <a:bodyPr/>
        <a:lstStyle/>
        <a:p>
          <a:endParaRPr lang="en-ZA"/>
        </a:p>
      </dgm:t>
    </dgm:pt>
    <dgm:pt modelId="{2051517D-EFA6-4F97-ACFA-8010FE870A6D}" type="sibTrans" cxnId="{6E06845B-0AA2-46A1-AA2B-63718F2DD481}">
      <dgm:prSet/>
      <dgm:spPr/>
      <dgm:t>
        <a:bodyPr/>
        <a:lstStyle/>
        <a:p>
          <a:endParaRPr lang="en-ZA"/>
        </a:p>
      </dgm:t>
    </dgm:pt>
    <dgm:pt modelId="{1202DA12-8A11-4900-8B97-AADA7A6A14E6}" type="pres">
      <dgm:prSet presAssocID="{E99FF60F-08DB-4EC1-ABA7-871850198D8F}" presName="linearFlow" presStyleCnt="0">
        <dgm:presLayoutVars>
          <dgm:dir/>
          <dgm:animLvl val="lvl"/>
          <dgm:resizeHandles val="exact"/>
        </dgm:presLayoutVars>
      </dgm:prSet>
      <dgm:spPr/>
      <dgm:t>
        <a:bodyPr/>
        <a:lstStyle/>
        <a:p>
          <a:endParaRPr lang="en-ZA"/>
        </a:p>
      </dgm:t>
    </dgm:pt>
    <dgm:pt modelId="{6D196C20-7103-4B0B-88FD-C1B536B7E236}" type="pres">
      <dgm:prSet presAssocID="{7C34F261-71C2-46D4-8512-1D82F1E61C84}" presName="composite" presStyleCnt="0"/>
      <dgm:spPr/>
    </dgm:pt>
    <dgm:pt modelId="{D4B4AB61-E016-4888-8816-B77108654AF6}" type="pres">
      <dgm:prSet presAssocID="{7C34F261-71C2-46D4-8512-1D82F1E61C84}" presName="parentText" presStyleLbl="alignNode1" presStyleIdx="0" presStyleCnt="3">
        <dgm:presLayoutVars>
          <dgm:chMax val="1"/>
          <dgm:bulletEnabled val="1"/>
        </dgm:presLayoutVars>
      </dgm:prSet>
      <dgm:spPr/>
      <dgm:t>
        <a:bodyPr/>
        <a:lstStyle/>
        <a:p>
          <a:endParaRPr lang="en-ZA"/>
        </a:p>
      </dgm:t>
    </dgm:pt>
    <dgm:pt modelId="{CD7BD873-AE22-4550-93B0-3BF766098860}" type="pres">
      <dgm:prSet presAssocID="{7C34F261-71C2-46D4-8512-1D82F1E61C84}" presName="descendantText" presStyleLbl="alignAcc1" presStyleIdx="0" presStyleCnt="3">
        <dgm:presLayoutVars>
          <dgm:bulletEnabled val="1"/>
        </dgm:presLayoutVars>
      </dgm:prSet>
      <dgm:spPr/>
      <dgm:t>
        <a:bodyPr/>
        <a:lstStyle/>
        <a:p>
          <a:endParaRPr lang="en-ZA"/>
        </a:p>
      </dgm:t>
    </dgm:pt>
    <dgm:pt modelId="{CEEA2E12-412A-4BBE-905F-7530A5B0AA35}" type="pres">
      <dgm:prSet presAssocID="{185F0CEC-063D-4F45-B3C7-BFF4983F5820}" presName="sp" presStyleCnt="0"/>
      <dgm:spPr/>
    </dgm:pt>
    <dgm:pt modelId="{5E4B952E-5EF3-4015-AEB7-584F85F8A026}" type="pres">
      <dgm:prSet presAssocID="{A185A717-7362-4619-AD5E-2DAAF7D56F3D}" presName="composite" presStyleCnt="0"/>
      <dgm:spPr/>
    </dgm:pt>
    <dgm:pt modelId="{D3AC9BA8-3F71-4E7C-95A9-2C84B306A368}" type="pres">
      <dgm:prSet presAssocID="{A185A717-7362-4619-AD5E-2DAAF7D56F3D}" presName="parentText" presStyleLbl="alignNode1" presStyleIdx="1" presStyleCnt="3">
        <dgm:presLayoutVars>
          <dgm:chMax val="1"/>
          <dgm:bulletEnabled val="1"/>
        </dgm:presLayoutVars>
      </dgm:prSet>
      <dgm:spPr/>
      <dgm:t>
        <a:bodyPr/>
        <a:lstStyle/>
        <a:p>
          <a:endParaRPr lang="en-ZA"/>
        </a:p>
      </dgm:t>
    </dgm:pt>
    <dgm:pt modelId="{C817A9C2-305A-46A8-AC31-78DB2E0B4650}" type="pres">
      <dgm:prSet presAssocID="{A185A717-7362-4619-AD5E-2DAAF7D56F3D}" presName="descendantText" presStyleLbl="alignAcc1" presStyleIdx="1" presStyleCnt="3">
        <dgm:presLayoutVars>
          <dgm:bulletEnabled val="1"/>
        </dgm:presLayoutVars>
      </dgm:prSet>
      <dgm:spPr/>
      <dgm:t>
        <a:bodyPr/>
        <a:lstStyle/>
        <a:p>
          <a:endParaRPr lang="en-ZA"/>
        </a:p>
      </dgm:t>
    </dgm:pt>
    <dgm:pt modelId="{9DCAFCA9-F659-4573-B4C5-963CBF9C0A1C}" type="pres">
      <dgm:prSet presAssocID="{705FFF0B-5A85-44EF-B574-E5E334895A2B}" presName="sp" presStyleCnt="0"/>
      <dgm:spPr/>
    </dgm:pt>
    <dgm:pt modelId="{57BBA5EB-6133-47F3-8BB2-CDA5761445E2}" type="pres">
      <dgm:prSet presAssocID="{96F499AC-C793-4DF7-8B81-E0EEA9C6F404}" presName="composite" presStyleCnt="0"/>
      <dgm:spPr/>
    </dgm:pt>
    <dgm:pt modelId="{C67C80ED-621A-4A4C-BF4F-CDE4B27638D4}" type="pres">
      <dgm:prSet presAssocID="{96F499AC-C793-4DF7-8B81-E0EEA9C6F404}" presName="parentText" presStyleLbl="alignNode1" presStyleIdx="2" presStyleCnt="3">
        <dgm:presLayoutVars>
          <dgm:chMax val="1"/>
          <dgm:bulletEnabled val="1"/>
        </dgm:presLayoutVars>
      </dgm:prSet>
      <dgm:spPr/>
      <dgm:t>
        <a:bodyPr/>
        <a:lstStyle/>
        <a:p>
          <a:endParaRPr lang="en-ZA"/>
        </a:p>
      </dgm:t>
    </dgm:pt>
    <dgm:pt modelId="{2BBA9648-6822-48CD-9ABA-E25C900FF072}" type="pres">
      <dgm:prSet presAssocID="{96F499AC-C793-4DF7-8B81-E0EEA9C6F404}" presName="descendantText" presStyleLbl="alignAcc1" presStyleIdx="2" presStyleCnt="3">
        <dgm:presLayoutVars>
          <dgm:bulletEnabled val="1"/>
        </dgm:presLayoutVars>
      </dgm:prSet>
      <dgm:spPr/>
      <dgm:t>
        <a:bodyPr/>
        <a:lstStyle/>
        <a:p>
          <a:endParaRPr lang="en-ZA"/>
        </a:p>
      </dgm:t>
    </dgm:pt>
  </dgm:ptLst>
  <dgm:cxnLst>
    <dgm:cxn modelId="{C86D60C2-743E-40E0-B15A-7BD997C0587C}" type="presOf" srcId="{96F499AC-C793-4DF7-8B81-E0EEA9C6F404}" destId="{C67C80ED-621A-4A4C-BF4F-CDE4B27638D4}" srcOrd="0" destOrd="0" presId="urn:microsoft.com/office/officeart/2005/8/layout/chevron2"/>
    <dgm:cxn modelId="{DA78C7D1-7F1D-4F0B-91A5-21BE4ADF5D58}" srcId="{E99FF60F-08DB-4EC1-ABA7-871850198D8F}" destId="{7C34F261-71C2-46D4-8512-1D82F1E61C84}" srcOrd="0" destOrd="0" parTransId="{80FD5527-A77D-4DBD-BAAA-195A5F55FFC5}" sibTransId="{185F0CEC-063D-4F45-B3C7-BFF4983F5820}"/>
    <dgm:cxn modelId="{98AC2A6B-8EAD-4B61-BDBD-2913CF399658}" type="presOf" srcId="{F7F72677-2E0B-41D3-A82D-7BC29F0391D0}" destId="{CD7BD873-AE22-4550-93B0-3BF766098860}" srcOrd="0" destOrd="1" presId="urn:microsoft.com/office/officeart/2005/8/layout/chevron2"/>
    <dgm:cxn modelId="{EF07ADA4-7D00-45F5-A015-7214C354B530}" type="presOf" srcId="{AC54E040-7478-4644-A328-8A6E655C7E22}" destId="{CD7BD873-AE22-4550-93B0-3BF766098860}" srcOrd="0" destOrd="0" presId="urn:microsoft.com/office/officeart/2005/8/layout/chevron2"/>
    <dgm:cxn modelId="{55F2B0E3-D21A-4A53-A231-6D12767DB6DE}" srcId="{7C34F261-71C2-46D4-8512-1D82F1E61C84}" destId="{F7F72677-2E0B-41D3-A82D-7BC29F0391D0}" srcOrd="1" destOrd="0" parTransId="{5090C083-23F4-412D-8385-B0D4C269FD4B}" sibTransId="{0F61C684-9173-4268-9258-EF77DC1BD8E3}"/>
    <dgm:cxn modelId="{13467370-C8E4-4E93-AE5E-8D7AE4504FCE}" srcId="{E99FF60F-08DB-4EC1-ABA7-871850198D8F}" destId="{96F499AC-C793-4DF7-8B81-E0EEA9C6F404}" srcOrd="2" destOrd="0" parTransId="{E0C48D77-0129-4699-A691-8026AD59B6B5}" sibTransId="{78C114B6-088F-41EF-B507-4011B17FD7E5}"/>
    <dgm:cxn modelId="{0AA800D9-173D-404B-BA1A-EE6322ECCAC1}" type="presOf" srcId="{46A68DFA-E037-4B45-B391-36891218DD10}" destId="{C817A9C2-305A-46A8-AC31-78DB2E0B4650}" srcOrd="0" destOrd="1" presId="urn:microsoft.com/office/officeart/2005/8/layout/chevron2"/>
    <dgm:cxn modelId="{79B2A946-D1F1-4B9F-8492-8A09572D7BF3}" srcId="{A185A717-7362-4619-AD5E-2DAAF7D56F3D}" destId="{46A68DFA-E037-4B45-B391-36891218DD10}" srcOrd="1" destOrd="0" parTransId="{D94B14C6-7550-4E62-871F-DFE1125F7CA4}" sibTransId="{08D3359E-3C8F-4001-8162-72D0D18E48B5}"/>
    <dgm:cxn modelId="{FF1FF678-0EF8-46E4-8B64-312311CA30D4}" srcId="{7C34F261-71C2-46D4-8512-1D82F1E61C84}" destId="{AC54E040-7478-4644-A328-8A6E655C7E22}" srcOrd="0" destOrd="0" parTransId="{0CFA9F62-C159-40EE-965C-5AA3156903AE}" sibTransId="{5CA46364-9506-4E97-9815-FE24C839A21E}"/>
    <dgm:cxn modelId="{6E06845B-0AA2-46A1-AA2B-63718F2DD481}" srcId="{96F499AC-C793-4DF7-8B81-E0EEA9C6F404}" destId="{2A475CB0-498F-429F-842A-18A6DC60159F}" srcOrd="1" destOrd="0" parTransId="{FEF358F5-417A-4C01-8DED-877AB69A1E56}" sibTransId="{2051517D-EFA6-4F97-ACFA-8010FE870A6D}"/>
    <dgm:cxn modelId="{5337BAFB-1A0C-4B20-B492-15F4C362F43C}" type="presOf" srcId="{A185A717-7362-4619-AD5E-2DAAF7D56F3D}" destId="{D3AC9BA8-3F71-4E7C-95A9-2C84B306A368}" srcOrd="0" destOrd="0" presId="urn:microsoft.com/office/officeart/2005/8/layout/chevron2"/>
    <dgm:cxn modelId="{E2F0FA63-3826-4D4B-BC82-8BDDCD01F8AD}" type="presOf" srcId="{7C34F261-71C2-46D4-8512-1D82F1E61C84}" destId="{D4B4AB61-E016-4888-8816-B77108654AF6}" srcOrd="0" destOrd="0" presId="urn:microsoft.com/office/officeart/2005/8/layout/chevron2"/>
    <dgm:cxn modelId="{A19B8035-4EA5-4EB8-BF4A-A9F091F23D72}" srcId="{A185A717-7362-4619-AD5E-2DAAF7D56F3D}" destId="{2753B2A2-52FB-40DB-8B7E-A9FC3E38B642}" srcOrd="0" destOrd="0" parTransId="{00A93694-B67A-47A8-8FDA-8D5F6C2A245B}" sibTransId="{3EFBDE45-2D77-41AD-A041-12E189F0CBB3}"/>
    <dgm:cxn modelId="{8FBBA1AD-6246-4421-A0C5-A6B44BD1589C}" srcId="{E99FF60F-08DB-4EC1-ABA7-871850198D8F}" destId="{A185A717-7362-4619-AD5E-2DAAF7D56F3D}" srcOrd="1" destOrd="0" parTransId="{6EDBA7BB-99A5-4EFF-85C3-F09353D547AB}" sibTransId="{705FFF0B-5A85-44EF-B574-E5E334895A2B}"/>
    <dgm:cxn modelId="{056F3AFF-251F-434A-941D-8FB5CF87A4ED}" srcId="{96F499AC-C793-4DF7-8B81-E0EEA9C6F404}" destId="{C6D0E993-F670-448F-82B6-525732F9CD74}" srcOrd="0" destOrd="0" parTransId="{2B47D620-D6DE-41A9-B609-259FA9907780}" sibTransId="{7586ACF5-A844-4EBB-9AC5-FC5F2CAE8F02}"/>
    <dgm:cxn modelId="{179CDB9E-9797-4219-A288-6B10BD3AACD9}" type="presOf" srcId="{2753B2A2-52FB-40DB-8B7E-A9FC3E38B642}" destId="{C817A9C2-305A-46A8-AC31-78DB2E0B4650}" srcOrd="0" destOrd="0" presId="urn:microsoft.com/office/officeart/2005/8/layout/chevron2"/>
    <dgm:cxn modelId="{709D2841-A57F-4147-8113-9185D76D0F11}" type="presOf" srcId="{C6D0E993-F670-448F-82B6-525732F9CD74}" destId="{2BBA9648-6822-48CD-9ABA-E25C900FF072}" srcOrd="0" destOrd="0" presId="urn:microsoft.com/office/officeart/2005/8/layout/chevron2"/>
    <dgm:cxn modelId="{F8DDBCE1-E3BA-4904-8762-34D4B3423553}" type="presOf" srcId="{2A475CB0-498F-429F-842A-18A6DC60159F}" destId="{2BBA9648-6822-48CD-9ABA-E25C900FF072}" srcOrd="0" destOrd="1" presId="urn:microsoft.com/office/officeart/2005/8/layout/chevron2"/>
    <dgm:cxn modelId="{478DAF5D-E008-4FD1-903C-E0A70FD5F9FE}" type="presOf" srcId="{E99FF60F-08DB-4EC1-ABA7-871850198D8F}" destId="{1202DA12-8A11-4900-8B97-AADA7A6A14E6}" srcOrd="0" destOrd="0" presId="urn:microsoft.com/office/officeart/2005/8/layout/chevron2"/>
    <dgm:cxn modelId="{CA8B11FB-3D8B-474E-8697-F5B1FFD81DC5}" type="presParOf" srcId="{1202DA12-8A11-4900-8B97-AADA7A6A14E6}" destId="{6D196C20-7103-4B0B-88FD-C1B536B7E236}" srcOrd="0" destOrd="0" presId="urn:microsoft.com/office/officeart/2005/8/layout/chevron2"/>
    <dgm:cxn modelId="{3A3A2B0E-67F1-4B8B-88BC-4A93F0539454}" type="presParOf" srcId="{6D196C20-7103-4B0B-88FD-C1B536B7E236}" destId="{D4B4AB61-E016-4888-8816-B77108654AF6}" srcOrd="0" destOrd="0" presId="urn:microsoft.com/office/officeart/2005/8/layout/chevron2"/>
    <dgm:cxn modelId="{346A04D2-72CD-4230-B3AC-81EF29E0A0BF}" type="presParOf" srcId="{6D196C20-7103-4B0B-88FD-C1B536B7E236}" destId="{CD7BD873-AE22-4550-93B0-3BF766098860}" srcOrd="1" destOrd="0" presId="urn:microsoft.com/office/officeart/2005/8/layout/chevron2"/>
    <dgm:cxn modelId="{572A4BE7-7675-4009-BC71-1351D4A8E0F3}" type="presParOf" srcId="{1202DA12-8A11-4900-8B97-AADA7A6A14E6}" destId="{CEEA2E12-412A-4BBE-905F-7530A5B0AA35}" srcOrd="1" destOrd="0" presId="urn:microsoft.com/office/officeart/2005/8/layout/chevron2"/>
    <dgm:cxn modelId="{DF87DE98-E292-4304-BDB4-3DB2025EDDBF}" type="presParOf" srcId="{1202DA12-8A11-4900-8B97-AADA7A6A14E6}" destId="{5E4B952E-5EF3-4015-AEB7-584F85F8A026}" srcOrd="2" destOrd="0" presId="urn:microsoft.com/office/officeart/2005/8/layout/chevron2"/>
    <dgm:cxn modelId="{B71AE741-3C7B-4B94-A7C6-440B7D2904B7}" type="presParOf" srcId="{5E4B952E-5EF3-4015-AEB7-584F85F8A026}" destId="{D3AC9BA8-3F71-4E7C-95A9-2C84B306A368}" srcOrd="0" destOrd="0" presId="urn:microsoft.com/office/officeart/2005/8/layout/chevron2"/>
    <dgm:cxn modelId="{5E46AD17-5AC9-4803-AFBA-4F3A8BE20439}" type="presParOf" srcId="{5E4B952E-5EF3-4015-AEB7-584F85F8A026}" destId="{C817A9C2-305A-46A8-AC31-78DB2E0B4650}" srcOrd="1" destOrd="0" presId="urn:microsoft.com/office/officeart/2005/8/layout/chevron2"/>
    <dgm:cxn modelId="{4C025254-9C28-446C-8339-91BAF3426104}" type="presParOf" srcId="{1202DA12-8A11-4900-8B97-AADA7A6A14E6}" destId="{9DCAFCA9-F659-4573-B4C5-963CBF9C0A1C}" srcOrd="3" destOrd="0" presId="urn:microsoft.com/office/officeart/2005/8/layout/chevron2"/>
    <dgm:cxn modelId="{76C36530-279D-4AE4-B4ED-4AB4D4CF16C9}" type="presParOf" srcId="{1202DA12-8A11-4900-8B97-AADA7A6A14E6}" destId="{57BBA5EB-6133-47F3-8BB2-CDA5761445E2}" srcOrd="4" destOrd="0" presId="urn:microsoft.com/office/officeart/2005/8/layout/chevron2"/>
    <dgm:cxn modelId="{D62724AF-A5BA-4F15-85A6-7FE1ECD0F096}" type="presParOf" srcId="{57BBA5EB-6133-47F3-8BB2-CDA5761445E2}" destId="{C67C80ED-621A-4A4C-BF4F-CDE4B27638D4}" srcOrd="0" destOrd="0" presId="urn:microsoft.com/office/officeart/2005/8/layout/chevron2"/>
    <dgm:cxn modelId="{44953B2A-0CDE-455B-93BD-75DA1E77971B}" type="presParOf" srcId="{57BBA5EB-6133-47F3-8BB2-CDA5761445E2}" destId="{2BBA9648-6822-48CD-9ABA-E25C900FF07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2A3C1E-7DEE-4E7D-9A14-3FEE74DCFA40}"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ZA"/>
        </a:p>
      </dgm:t>
    </dgm:pt>
    <dgm:pt modelId="{F0FED7FC-6032-46EE-88DE-E8221FAEF0E9}">
      <dgm:prSet phldrT="[Text]"/>
      <dgm:spPr>
        <a:solidFill>
          <a:srgbClr val="FF0000"/>
        </a:solidFill>
      </dgm:spPr>
      <dgm:t>
        <a:bodyPr/>
        <a:lstStyle/>
        <a:p>
          <a:r>
            <a:rPr lang="en-ZA" dirty="0" smtClean="0"/>
            <a:t>Policy</a:t>
          </a:r>
          <a:endParaRPr lang="en-ZA" dirty="0"/>
        </a:p>
      </dgm:t>
    </dgm:pt>
    <dgm:pt modelId="{0EE44BE9-0D53-4ADE-859B-0CEF2CF6B42B}" type="parTrans" cxnId="{1DB6027A-2E71-46DD-B0FA-367D9BED3325}">
      <dgm:prSet/>
      <dgm:spPr/>
      <dgm:t>
        <a:bodyPr/>
        <a:lstStyle/>
        <a:p>
          <a:endParaRPr lang="en-ZA"/>
        </a:p>
      </dgm:t>
    </dgm:pt>
    <dgm:pt modelId="{21ABAE83-65FC-4311-909E-7CA95A0AEB5A}" type="sibTrans" cxnId="{1DB6027A-2E71-46DD-B0FA-367D9BED3325}">
      <dgm:prSet/>
      <dgm:spPr/>
      <dgm:t>
        <a:bodyPr/>
        <a:lstStyle/>
        <a:p>
          <a:endParaRPr lang="en-ZA"/>
        </a:p>
      </dgm:t>
    </dgm:pt>
    <dgm:pt modelId="{C5DD94E3-A041-4AAC-A280-7C0BD5265F98}">
      <dgm:prSet phldrT="[Text]"/>
      <dgm:spPr/>
      <dgm:t>
        <a:bodyPr/>
        <a:lstStyle/>
        <a:p>
          <a:r>
            <a:rPr lang="en-GB" dirty="0" smtClean="0"/>
            <a:t>National Patient Experience of Care (PEC) guideline is  in progress  -</a:t>
          </a:r>
          <a:r>
            <a:rPr lang="en-ZA" i="1" u="sng" dirty="0" smtClean="0"/>
            <a:t>THE NATIONAL GUIDELINE ON CONDUCTING PATIENT EXPERIENCE OF CARE SURVEY IN PUBLIC HEALTH ESTABLISHMENTS</a:t>
          </a:r>
          <a:endParaRPr lang="en-ZA" dirty="0"/>
        </a:p>
      </dgm:t>
    </dgm:pt>
    <dgm:pt modelId="{993E1B87-D697-4AE5-8783-CEB7B4A57A9C}" type="parTrans" cxnId="{29C0B52E-416D-4DC6-8191-86CC25E138D2}">
      <dgm:prSet/>
      <dgm:spPr/>
      <dgm:t>
        <a:bodyPr/>
        <a:lstStyle/>
        <a:p>
          <a:endParaRPr lang="en-ZA"/>
        </a:p>
      </dgm:t>
    </dgm:pt>
    <dgm:pt modelId="{03312D23-81F9-42B0-B245-BFFA6A9BB29B}" type="sibTrans" cxnId="{29C0B52E-416D-4DC6-8191-86CC25E138D2}">
      <dgm:prSet/>
      <dgm:spPr/>
      <dgm:t>
        <a:bodyPr/>
        <a:lstStyle/>
        <a:p>
          <a:endParaRPr lang="en-ZA"/>
        </a:p>
      </dgm:t>
    </dgm:pt>
    <dgm:pt modelId="{31BCC191-0193-4D7F-876C-A0CF71C36E9E}">
      <dgm:prSet phldrT="[Text]"/>
      <dgm:spPr/>
      <dgm:t>
        <a:bodyPr/>
        <a:lstStyle/>
        <a:p>
          <a:r>
            <a:rPr lang="en-ZA" dirty="0" smtClean="0"/>
            <a:t>Dissemination  of its Contents to All Managers/Facility Staff Members</a:t>
          </a:r>
          <a:endParaRPr lang="en-ZA" dirty="0"/>
        </a:p>
      </dgm:t>
    </dgm:pt>
    <dgm:pt modelId="{86F60BD6-12AE-4CF1-BE27-7027AB002F91}" type="parTrans" cxnId="{EC137590-6584-4AD7-96FA-766C4C02B023}">
      <dgm:prSet/>
      <dgm:spPr/>
      <dgm:t>
        <a:bodyPr/>
        <a:lstStyle/>
        <a:p>
          <a:endParaRPr lang="en-ZA"/>
        </a:p>
      </dgm:t>
    </dgm:pt>
    <dgm:pt modelId="{1C650167-BA91-406B-940E-8A5280A9D19B}" type="sibTrans" cxnId="{EC137590-6584-4AD7-96FA-766C4C02B023}">
      <dgm:prSet/>
      <dgm:spPr/>
      <dgm:t>
        <a:bodyPr/>
        <a:lstStyle/>
        <a:p>
          <a:endParaRPr lang="en-ZA"/>
        </a:p>
      </dgm:t>
    </dgm:pt>
    <dgm:pt modelId="{F5B3BBC1-9C05-4A10-925E-57681235EBE5}">
      <dgm:prSet phldrT="[Text]"/>
      <dgm:spPr/>
      <dgm:t>
        <a:bodyPr/>
        <a:lstStyle/>
        <a:p>
          <a:r>
            <a:rPr lang="en-ZA" dirty="0" smtClean="0"/>
            <a:t>Patient Satisfaction Survey is Conducted in the Facility</a:t>
          </a:r>
          <a:endParaRPr lang="en-ZA" dirty="0"/>
        </a:p>
      </dgm:t>
    </dgm:pt>
    <dgm:pt modelId="{6C215370-61DF-4D07-8F57-F7EA36E605C3}" type="parTrans" cxnId="{CBA6221D-B37D-4CFB-83C6-D0DD5DC26E6E}">
      <dgm:prSet/>
      <dgm:spPr/>
      <dgm:t>
        <a:bodyPr/>
        <a:lstStyle/>
        <a:p>
          <a:endParaRPr lang="en-ZA"/>
        </a:p>
      </dgm:t>
    </dgm:pt>
    <dgm:pt modelId="{8B9BB191-6755-4129-8C88-E7D67C49F822}" type="sibTrans" cxnId="{CBA6221D-B37D-4CFB-83C6-D0DD5DC26E6E}">
      <dgm:prSet/>
      <dgm:spPr/>
      <dgm:t>
        <a:bodyPr/>
        <a:lstStyle/>
        <a:p>
          <a:endParaRPr lang="en-ZA"/>
        </a:p>
      </dgm:t>
    </dgm:pt>
    <dgm:pt modelId="{750C8985-EA99-46D1-90E8-016333D79F9A}">
      <dgm:prSet phldrT="[Text]"/>
      <dgm:spPr/>
      <dgm:t>
        <a:bodyPr/>
        <a:lstStyle/>
        <a:p>
          <a:r>
            <a:rPr lang="en-ZA" dirty="0" smtClean="0"/>
            <a:t>Using the designed Tools</a:t>
          </a:r>
          <a:endParaRPr lang="en-ZA" dirty="0"/>
        </a:p>
      </dgm:t>
    </dgm:pt>
    <dgm:pt modelId="{FEF31D98-78DF-4B97-A143-9B4E903EEC5A}" type="parTrans" cxnId="{319449F5-6985-4142-BDD3-A82C97590BC8}">
      <dgm:prSet/>
      <dgm:spPr/>
      <dgm:t>
        <a:bodyPr/>
        <a:lstStyle/>
        <a:p>
          <a:endParaRPr lang="en-ZA"/>
        </a:p>
      </dgm:t>
    </dgm:pt>
    <dgm:pt modelId="{93458390-6790-4ADD-8441-F06B82771610}" type="sibTrans" cxnId="{319449F5-6985-4142-BDD3-A82C97590BC8}">
      <dgm:prSet/>
      <dgm:spPr/>
      <dgm:t>
        <a:bodyPr/>
        <a:lstStyle/>
        <a:p>
          <a:endParaRPr lang="en-ZA"/>
        </a:p>
      </dgm:t>
    </dgm:pt>
    <dgm:pt modelId="{55A0C6A3-3E7C-4F25-BF75-EF1D73AE14E5}">
      <dgm:prSet phldrT="[Text]"/>
      <dgm:spPr>
        <a:solidFill>
          <a:srgbClr val="00B050"/>
        </a:solidFill>
      </dgm:spPr>
      <dgm:t>
        <a:bodyPr/>
        <a:lstStyle/>
        <a:p>
          <a:r>
            <a:rPr lang="en-ZA" dirty="0" smtClean="0"/>
            <a:t>Survey Results Published</a:t>
          </a:r>
          <a:endParaRPr lang="en-ZA" dirty="0"/>
        </a:p>
      </dgm:t>
    </dgm:pt>
    <dgm:pt modelId="{5C5902F6-9A7F-4294-AE17-D2D55009ED47}" type="parTrans" cxnId="{BACD5F59-A56A-48A3-BA41-FABA89745EF1}">
      <dgm:prSet/>
      <dgm:spPr/>
      <dgm:t>
        <a:bodyPr/>
        <a:lstStyle/>
        <a:p>
          <a:endParaRPr lang="en-ZA"/>
        </a:p>
      </dgm:t>
    </dgm:pt>
    <dgm:pt modelId="{20E4F916-5224-404A-BAA1-3234FBB28563}" type="sibTrans" cxnId="{BACD5F59-A56A-48A3-BA41-FABA89745EF1}">
      <dgm:prSet/>
      <dgm:spPr/>
      <dgm:t>
        <a:bodyPr/>
        <a:lstStyle/>
        <a:p>
          <a:endParaRPr lang="en-ZA"/>
        </a:p>
      </dgm:t>
    </dgm:pt>
    <dgm:pt modelId="{060B7B22-64EB-4728-B5EA-9E64907E7DAD}">
      <dgm:prSet phldrT="[Text]"/>
      <dgm:spPr/>
      <dgm:t>
        <a:bodyPr/>
        <a:lstStyle/>
        <a:p>
          <a:r>
            <a:rPr lang="en-ZA" dirty="0" smtClean="0"/>
            <a:t>Survey Results and Graphs are Discussed and Displayed</a:t>
          </a:r>
          <a:endParaRPr lang="en-ZA" dirty="0"/>
        </a:p>
      </dgm:t>
    </dgm:pt>
    <dgm:pt modelId="{F2FB0631-AE17-449D-BDEE-9E189A31760C}" type="parTrans" cxnId="{45592F97-4EB5-4074-A1D9-736565DF689F}">
      <dgm:prSet/>
      <dgm:spPr/>
      <dgm:t>
        <a:bodyPr/>
        <a:lstStyle/>
        <a:p>
          <a:endParaRPr lang="en-ZA"/>
        </a:p>
      </dgm:t>
    </dgm:pt>
    <dgm:pt modelId="{4D31ACF5-6865-48ED-A54A-F4857A0BC125}" type="sibTrans" cxnId="{45592F97-4EB5-4074-A1D9-736565DF689F}">
      <dgm:prSet/>
      <dgm:spPr/>
      <dgm:t>
        <a:bodyPr/>
        <a:lstStyle/>
        <a:p>
          <a:endParaRPr lang="en-ZA"/>
        </a:p>
      </dgm:t>
    </dgm:pt>
    <dgm:pt modelId="{0D59ADEA-6524-48C2-9C4D-03D63756ABFC}">
      <dgm:prSet phldrT="[Text]"/>
      <dgm:spPr/>
      <dgm:t>
        <a:bodyPr/>
        <a:lstStyle/>
        <a:p>
          <a:r>
            <a:rPr lang="en-ZA" dirty="0" smtClean="0"/>
            <a:t>Results are used for Quality Improvement </a:t>
          </a:r>
          <a:endParaRPr lang="en-ZA" dirty="0"/>
        </a:p>
      </dgm:t>
    </dgm:pt>
    <dgm:pt modelId="{86CE5FA9-BE6E-46E0-BA32-FD42976ED74A}" type="parTrans" cxnId="{69EEA8B3-C6B7-4C8E-A51D-DC7CD8453B24}">
      <dgm:prSet/>
      <dgm:spPr/>
      <dgm:t>
        <a:bodyPr/>
        <a:lstStyle/>
        <a:p>
          <a:endParaRPr lang="en-ZA"/>
        </a:p>
      </dgm:t>
    </dgm:pt>
    <dgm:pt modelId="{03488257-BDB7-45C0-A02E-AEB80DC667EB}" type="sibTrans" cxnId="{69EEA8B3-C6B7-4C8E-A51D-DC7CD8453B24}">
      <dgm:prSet/>
      <dgm:spPr/>
      <dgm:t>
        <a:bodyPr/>
        <a:lstStyle/>
        <a:p>
          <a:endParaRPr lang="en-ZA"/>
        </a:p>
      </dgm:t>
    </dgm:pt>
    <dgm:pt modelId="{5734B932-9E3D-47E9-9E41-AA479A214468}">
      <dgm:prSet phldrT="[Text]"/>
      <dgm:spPr>
        <a:solidFill>
          <a:srgbClr val="FFC000"/>
        </a:solidFill>
      </dgm:spPr>
      <dgm:t>
        <a:bodyPr/>
        <a:lstStyle/>
        <a:p>
          <a:r>
            <a:rPr lang="en-ZA" dirty="0" smtClean="0"/>
            <a:t>Implementation</a:t>
          </a:r>
          <a:endParaRPr lang="en-ZA" dirty="0"/>
        </a:p>
      </dgm:t>
    </dgm:pt>
    <dgm:pt modelId="{F36F1792-1346-4B84-9CBD-F8D4E451D1B3}" type="sibTrans" cxnId="{8F025202-846E-4240-A273-20632C21FDB4}">
      <dgm:prSet/>
      <dgm:spPr/>
      <dgm:t>
        <a:bodyPr/>
        <a:lstStyle/>
        <a:p>
          <a:endParaRPr lang="en-ZA"/>
        </a:p>
      </dgm:t>
    </dgm:pt>
    <dgm:pt modelId="{62A4900D-44B5-4B64-9C68-4CD5E17649D5}" type="parTrans" cxnId="{8F025202-846E-4240-A273-20632C21FDB4}">
      <dgm:prSet/>
      <dgm:spPr/>
      <dgm:t>
        <a:bodyPr/>
        <a:lstStyle/>
        <a:p>
          <a:endParaRPr lang="en-ZA"/>
        </a:p>
      </dgm:t>
    </dgm:pt>
    <dgm:pt modelId="{2C90F96B-FFA2-436A-8058-C6F1515BEE77}" type="pres">
      <dgm:prSet presAssocID="{4D2A3C1E-7DEE-4E7D-9A14-3FEE74DCFA40}" presName="linearFlow" presStyleCnt="0">
        <dgm:presLayoutVars>
          <dgm:dir/>
          <dgm:animLvl val="lvl"/>
          <dgm:resizeHandles val="exact"/>
        </dgm:presLayoutVars>
      </dgm:prSet>
      <dgm:spPr/>
      <dgm:t>
        <a:bodyPr/>
        <a:lstStyle/>
        <a:p>
          <a:endParaRPr lang="en-ZA"/>
        </a:p>
      </dgm:t>
    </dgm:pt>
    <dgm:pt modelId="{4552FB78-B8FC-46C8-8BBF-B5BBDE3F0BB4}" type="pres">
      <dgm:prSet presAssocID="{F0FED7FC-6032-46EE-88DE-E8221FAEF0E9}" presName="composite" presStyleCnt="0"/>
      <dgm:spPr/>
    </dgm:pt>
    <dgm:pt modelId="{CD922D0F-52FF-42C9-8432-556ECFA33C5D}" type="pres">
      <dgm:prSet presAssocID="{F0FED7FC-6032-46EE-88DE-E8221FAEF0E9}" presName="parentText" presStyleLbl="alignNode1" presStyleIdx="0" presStyleCnt="3" custLinFactNeighborX="2277" custLinFactNeighborY="-3868">
        <dgm:presLayoutVars>
          <dgm:chMax val="1"/>
          <dgm:bulletEnabled val="1"/>
        </dgm:presLayoutVars>
      </dgm:prSet>
      <dgm:spPr/>
      <dgm:t>
        <a:bodyPr/>
        <a:lstStyle/>
        <a:p>
          <a:endParaRPr lang="en-ZA"/>
        </a:p>
      </dgm:t>
    </dgm:pt>
    <dgm:pt modelId="{101F6A45-894C-4968-A529-EA97757A90F9}" type="pres">
      <dgm:prSet presAssocID="{F0FED7FC-6032-46EE-88DE-E8221FAEF0E9}" presName="descendantText" presStyleLbl="alignAcc1" presStyleIdx="0" presStyleCnt="3" custLinFactY="-17903" custLinFactNeighborX="25488" custLinFactNeighborY="-100000">
        <dgm:presLayoutVars>
          <dgm:bulletEnabled val="1"/>
        </dgm:presLayoutVars>
      </dgm:prSet>
      <dgm:spPr/>
      <dgm:t>
        <a:bodyPr/>
        <a:lstStyle/>
        <a:p>
          <a:endParaRPr lang="en-ZA"/>
        </a:p>
      </dgm:t>
    </dgm:pt>
    <dgm:pt modelId="{FB5F85FC-70CA-4B09-92DD-81E6192A3FF3}" type="pres">
      <dgm:prSet presAssocID="{21ABAE83-65FC-4311-909E-7CA95A0AEB5A}" presName="sp" presStyleCnt="0"/>
      <dgm:spPr/>
    </dgm:pt>
    <dgm:pt modelId="{4FB3FF3B-468E-4FB3-B0C8-8DE5E9576EE5}" type="pres">
      <dgm:prSet presAssocID="{5734B932-9E3D-47E9-9E41-AA479A214468}" presName="composite" presStyleCnt="0"/>
      <dgm:spPr/>
    </dgm:pt>
    <dgm:pt modelId="{6C8FDDFB-00A7-4CFE-B792-FD71213B1613}" type="pres">
      <dgm:prSet presAssocID="{5734B932-9E3D-47E9-9E41-AA479A214468}" presName="parentText" presStyleLbl="alignNode1" presStyleIdx="1" presStyleCnt="3">
        <dgm:presLayoutVars>
          <dgm:chMax val="1"/>
          <dgm:bulletEnabled val="1"/>
        </dgm:presLayoutVars>
      </dgm:prSet>
      <dgm:spPr/>
      <dgm:t>
        <a:bodyPr/>
        <a:lstStyle/>
        <a:p>
          <a:endParaRPr lang="en-ZA"/>
        </a:p>
      </dgm:t>
    </dgm:pt>
    <dgm:pt modelId="{09B57C68-ADE2-45F4-A271-E277D0981D16}" type="pres">
      <dgm:prSet presAssocID="{5734B932-9E3D-47E9-9E41-AA479A214468}" presName="descendantText" presStyleLbl="alignAcc1" presStyleIdx="1" presStyleCnt="3">
        <dgm:presLayoutVars>
          <dgm:bulletEnabled val="1"/>
        </dgm:presLayoutVars>
      </dgm:prSet>
      <dgm:spPr/>
      <dgm:t>
        <a:bodyPr/>
        <a:lstStyle/>
        <a:p>
          <a:endParaRPr lang="en-ZA"/>
        </a:p>
      </dgm:t>
    </dgm:pt>
    <dgm:pt modelId="{AD560B5D-2B1C-46EC-85D2-C8958B598A19}" type="pres">
      <dgm:prSet presAssocID="{F36F1792-1346-4B84-9CBD-F8D4E451D1B3}" presName="sp" presStyleCnt="0"/>
      <dgm:spPr/>
    </dgm:pt>
    <dgm:pt modelId="{A631B1FA-FD7A-4623-B082-B71B0A2E117F}" type="pres">
      <dgm:prSet presAssocID="{55A0C6A3-3E7C-4F25-BF75-EF1D73AE14E5}" presName="composite" presStyleCnt="0"/>
      <dgm:spPr/>
    </dgm:pt>
    <dgm:pt modelId="{B71629FF-8999-4657-B16F-D419DD905154}" type="pres">
      <dgm:prSet presAssocID="{55A0C6A3-3E7C-4F25-BF75-EF1D73AE14E5}" presName="parentText" presStyleLbl="alignNode1" presStyleIdx="2" presStyleCnt="3">
        <dgm:presLayoutVars>
          <dgm:chMax val="1"/>
          <dgm:bulletEnabled val="1"/>
        </dgm:presLayoutVars>
      </dgm:prSet>
      <dgm:spPr/>
      <dgm:t>
        <a:bodyPr/>
        <a:lstStyle/>
        <a:p>
          <a:endParaRPr lang="en-ZA"/>
        </a:p>
      </dgm:t>
    </dgm:pt>
    <dgm:pt modelId="{A5A867D9-C63C-4A1F-BC27-24CFC1A9AA1A}" type="pres">
      <dgm:prSet presAssocID="{55A0C6A3-3E7C-4F25-BF75-EF1D73AE14E5}" presName="descendantText" presStyleLbl="alignAcc1" presStyleIdx="2" presStyleCnt="3">
        <dgm:presLayoutVars>
          <dgm:bulletEnabled val="1"/>
        </dgm:presLayoutVars>
      </dgm:prSet>
      <dgm:spPr/>
      <dgm:t>
        <a:bodyPr/>
        <a:lstStyle/>
        <a:p>
          <a:endParaRPr lang="en-ZA"/>
        </a:p>
      </dgm:t>
    </dgm:pt>
  </dgm:ptLst>
  <dgm:cxnLst>
    <dgm:cxn modelId="{03BE4382-5029-41DD-B8D6-1143D9216A08}" type="presOf" srcId="{4D2A3C1E-7DEE-4E7D-9A14-3FEE74DCFA40}" destId="{2C90F96B-FFA2-436A-8058-C6F1515BEE77}" srcOrd="0" destOrd="0" presId="urn:microsoft.com/office/officeart/2005/8/layout/chevron2"/>
    <dgm:cxn modelId="{AF67D049-F205-4A91-BDDD-E62F8400994C}" type="presOf" srcId="{750C8985-EA99-46D1-90E8-016333D79F9A}" destId="{09B57C68-ADE2-45F4-A271-E277D0981D16}" srcOrd="0" destOrd="1" presId="urn:microsoft.com/office/officeart/2005/8/layout/chevron2"/>
    <dgm:cxn modelId="{0E9A98BD-E3EE-41CD-8FD1-F3E472B1AF0B}" type="presOf" srcId="{0D59ADEA-6524-48C2-9C4D-03D63756ABFC}" destId="{A5A867D9-C63C-4A1F-BC27-24CFC1A9AA1A}" srcOrd="0" destOrd="1" presId="urn:microsoft.com/office/officeart/2005/8/layout/chevron2"/>
    <dgm:cxn modelId="{ABF56E09-B3FA-48C8-BAB8-5EF53F445F74}" type="presOf" srcId="{F5B3BBC1-9C05-4A10-925E-57681235EBE5}" destId="{09B57C68-ADE2-45F4-A271-E277D0981D16}" srcOrd="0" destOrd="0" presId="urn:microsoft.com/office/officeart/2005/8/layout/chevron2"/>
    <dgm:cxn modelId="{BACD5F59-A56A-48A3-BA41-FABA89745EF1}" srcId="{4D2A3C1E-7DEE-4E7D-9A14-3FEE74DCFA40}" destId="{55A0C6A3-3E7C-4F25-BF75-EF1D73AE14E5}" srcOrd="2" destOrd="0" parTransId="{5C5902F6-9A7F-4294-AE17-D2D55009ED47}" sibTransId="{20E4F916-5224-404A-BAA1-3234FBB28563}"/>
    <dgm:cxn modelId="{D1B2166F-4648-4F0B-BBBB-20C0C1DF1FE0}" type="presOf" srcId="{C5DD94E3-A041-4AAC-A280-7C0BD5265F98}" destId="{101F6A45-894C-4968-A529-EA97757A90F9}" srcOrd="0" destOrd="0" presId="urn:microsoft.com/office/officeart/2005/8/layout/chevron2"/>
    <dgm:cxn modelId="{1DB6027A-2E71-46DD-B0FA-367D9BED3325}" srcId="{4D2A3C1E-7DEE-4E7D-9A14-3FEE74DCFA40}" destId="{F0FED7FC-6032-46EE-88DE-E8221FAEF0E9}" srcOrd="0" destOrd="0" parTransId="{0EE44BE9-0D53-4ADE-859B-0CEF2CF6B42B}" sibTransId="{21ABAE83-65FC-4311-909E-7CA95A0AEB5A}"/>
    <dgm:cxn modelId="{0844146A-9C60-425B-94A3-61A8B9DD4CFE}" type="presOf" srcId="{060B7B22-64EB-4728-B5EA-9E64907E7DAD}" destId="{A5A867D9-C63C-4A1F-BC27-24CFC1A9AA1A}" srcOrd="0" destOrd="0" presId="urn:microsoft.com/office/officeart/2005/8/layout/chevron2"/>
    <dgm:cxn modelId="{68CB6018-5AD1-4315-B6DD-FD88B4F8DB14}" type="presOf" srcId="{31BCC191-0193-4D7F-876C-A0CF71C36E9E}" destId="{101F6A45-894C-4968-A529-EA97757A90F9}" srcOrd="0" destOrd="1" presId="urn:microsoft.com/office/officeart/2005/8/layout/chevron2"/>
    <dgm:cxn modelId="{967B4361-24E5-48BD-BE30-7CF865772BF8}" type="presOf" srcId="{55A0C6A3-3E7C-4F25-BF75-EF1D73AE14E5}" destId="{B71629FF-8999-4657-B16F-D419DD905154}" srcOrd="0" destOrd="0" presId="urn:microsoft.com/office/officeart/2005/8/layout/chevron2"/>
    <dgm:cxn modelId="{49A0563E-ED79-4E3E-8485-386CAC9B7740}" type="presOf" srcId="{F0FED7FC-6032-46EE-88DE-E8221FAEF0E9}" destId="{CD922D0F-52FF-42C9-8432-556ECFA33C5D}" srcOrd="0" destOrd="0" presId="urn:microsoft.com/office/officeart/2005/8/layout/chevron2"/>
    <dgm:cxn modelId="{CBA6221D-B37D-4CFB-83C6-D0DD5DC26E6E}" srcId="{5734B932-9E3D-47E9-9E41-AA479A214468}" destId="{F5B3BBC1-9C05-4A10-925E-57681235EBE5}" srcOrd="0" destOrd="0" parTransId="{6C215370-61DF-4D07-8F57-F7EA36E605C3}" sibTransId="{8B9BB191-6755-4129-8C88-E7D67C49F822}"/>
    <dgm:cxn modelId="{EC137590-6584-4AD7-96FA-766C4C02B023}" srcId="{F0FED7FC-6032-46EE-88DE-E8221FAEF0E9}" destId="{31BCC191-0193-4D7F-876C-A0CF71C36E9E}" srcOrd="1" destOrd="0" parTransId="{86F60BD6-12AE-4CF1-BE27-7027AB002F91}" sibTransId="{1C650167-BA91-406B-940E-8A5280A9D19B}"/>
    <dgm:cxn modelId="{45592F97-4EB5-4074-A1D9-736565DF689F}" srcId="{55A0C6A3-3E7C-4F25-BF75-EF1D73AE14E5}" destId="{060B7B22-64EB-4728-B5EA-9E64907E7DAD}" srcOrd="0" destOrd="0" parTransId="{F2FB0631-AE17-449D-BDEE-9E189A31760C}" sibTransId="{4D31ACF5-6865-48ED-A54A-F4857A0BC125}"/>
    <dgm:cxn modelId="{8F025202-846E-4240-A273-20632C21FDB4}" srcId="{4D2A3C1E-7DEE-4E7D-9A14-3FEE74DCFA40}" destId="{5734B932-9E3D-47E9-9E41-AA479A214468}" srcOrd="1" destOrd="0" parTransId="{62A4900D-44B5-4B64-9C68-4CD5E17649D5}" sibTransId="{F36F1792-1346-4B84-9CBD-F8D4E451D1B3}"/>
    <dgm:cxn modelId="{29C0B52E-416D-4DC6-8191-86CC25E138D2}" srcId="{F0FED7FC-6032-46EE-88DE-E8221FAEF0E9}" destId="{C5DD94E3-A041-4AAC-A280-7C0BD5265F98}" srcOrd="0" destOrd="0" parTransId="{993E1B87-D697-4AE5-8783-CEB7B4A57A9C}" sibTransId="{03312D23-81F9-42B0-B245-BFFA6A9BB29B}"/>
    <dgm:cxn modelId="{58F474AC-3507-4EFA-ADD8-62785C713263}" type="presOf" srcId="{5734B932-9E3D-47E9-9E41-AA479A214468}" destId="{6C8FDDFB-00A7-4CFE-B792-FD71213B1613}" srcOrd="0" destOrd="0" presId="urn:microsoft.com/office/officeart/2005/8/layout/chevron2"/>
    <dgm:cxn modelId="{319449F5-6985-4142-BDD3-A82C97590BC8}" srcId="{5734B932-9E3D-47E9-9E41-AA479A214468}" destId="{750C8985-EA99-46D1-90E8-016333D79F9A}" srcOrd="1" destOrd="0" parTransId="{FEF31D98-78DF-4B97-A143-9B4E903EEC5A}" sibTransId="{93458390-6790-4ADD-8441-F06B82771610}"/>
    <dgm:cxn modelId="{69EEA8B3-C6B7-4C8E-A51D-DC7CD8453B24}" srcId="{55A0C6A3-3E7C-4F25-BF75-EF1D73AE14E5}" destId="{0D59ADEA-6524-48C2-9C4D-03D63756ABFC}" srcOrd="1" destOrd="0" parTransId="{86CE5FA9-BE6E-46E0-BA32-FD42976ED74A}" sibTransId="{03488257-BDB7-45C0-A02E-AEB80DC667EB}"/>
    <dgm:cxn modelId="{7633D1AE-106A-47C1-B649-D457F3A6F7DB}" type="presParOf" srcId="{2C90F96B-FFA2-436A-8058-C6F1515BEE77}" destId="{4552FB78-B8FC-46C8-8BBF-B5BBDE3F0BB4}" srcOrd="0" destOrd="0" presId="urn:microsoft.com/office/officeart/2005/8/layout/chevron2"/>
    <dgm:cxn modelId="{B0B223E4-8600-41B9-A5BA-89E895607FC0}" type="presParOf" srcId="{4552FB78-B8FC-46C8-8BBF-B5BBDE3F0BB4}" destId="{CD922D0F-52FF-42C9-8432-556ECFA33C5D}" srcOrd="0" destOrd="0" presId="urn:microsoft.com/office/officeart/2005/8/layout/chevron2"/>
    <dgm:cxn modelId="{4FBDB23A-7EEE-41F6-B0F3-7B4B8492A482}" type="presParOf" srcId="{4552FB78-B8FC-46C8-8BBF-B5BBDE3F0BB4}" destId="{101F6A45-894C-4968-A529-EA97757A90F9}" srcOrd="1" destOrd="0" presId="urn:microsoft.com/office/officeart/2005/8/layout/chevron2"/>
    <dgm:cxn modelId="{505B0C89-A711-4FE9-BE4B-36401CCD85DF}" type="presParOf" srcId="{2C90F96B-FFA2-436A-8058-C6F1515BEE77}" destId="{FB5F85FC-70CA-4B09-92DD-81E6192A3FF3}" srcOrd="1" destOrd="0" presId="urn:microsoft.com/office/officeart/2005/8/layout/chevron2"/>
    <dgm:cxn modelId="{9AA588EE-F2C8-4A28-8910-CC264E2D7AAA}" type="presParOf" srcId="{2C90F96B-FFA2-436A-8058-C6F1515BEE77}" destId="{4FB3FF3B-468E-4FB3-B0C8-8DE5E9576EE5}" srcOrd="2" destOrd="0" presId="urn:microsoft.com/office/officeart/2005/8/layout/chevron2"/>
    <dgm:cxn modelId="{E1110720-A920-48CE-9CDD-C22C96E80BF5}" type="presParOf" srcId="{4FB3FF3B-468E-4FB3-B0C8-8DE5E9576EE5}" destId="{6C8FDDFB-00A7-4CFE-B792-FD71213B1613}" srcOrd="0" destOrd="0" presId="urn:microsoft.com/office/officeart/2005/8/layout/chevron2"/>
    <dgm:cxn modelId="{CB3265B9-5CC6-42EF-B7BB-7C1E924FE2C6}" type="presParOf" srcId="{4FB3FF3B-468E-4FB3-B0C8-8DE5E9576EE5}" destId="{09B57C68-ADE2-45F4-A271-E277D0981D16}" srcOrd="1" destOrd="0" presId="urn:microsoft.com/office/officeart/2005/8/layout/chevron2"/>
    <dgm:cxn modelId="{BA491D0B-6510-460D-8B12-BC807C52AB7E}" type="presParOf" srcId="{2C90F96B-FFA2-436A-8058-C6F1515BEE77}" destId="{AD560B5D-2B1C-46EC-85D2-C8958B598A19}" srcOrd="3" destOrd="0" presId="urn:microsoft.com/office/officeart/2005/8/layout/chevron2"/>
    <dgm:cxn modelId="{D24AF770-625E-4601-96CB-35F1420C04B0}" type="presParOf" srcId="{2C90F96B-FFA2-436A-8058-C6F1515BEE77}" destId="{A631B1FA-FD7A-4623-B082-B71B0A2E117F}" srcOrd="4" destOrd="0" presId="urn:microsoft.com/office/officeart/2005/8/layout/chevron2"/>
    <dgm:cxn modelId="{5F571129-09CF-47AA-ABE3-771B90820AF0}" type="presParOf" srcId="{A631B1FA-FD7A-4623-B082-B71B0A2E117F}" destId="{B71629FF-8999-4657-B16F-D419DD905154}" srcOrd="0" destOrd="0" presId="urn:microsoft.com/office/officeart/2005/8/layout/chevron2"/>
    <dgm:cxn modelId="{F6F989D7-6623-42D2-9204-0CAF3E6751DB}" type="presParOf" srcId="{A631B1FA-FD7A-4623-B082-B71B0A2E117F}" destId="{A5A867D9-C63C-4A1F-BC27-24CFC1A9AA1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D7102A5-D4A2-4B95-A7DA-081EFE416C08}"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ZA"/>
        </a:p>
      </dgm:t>
    </dgm:pt>
    <dgm:pt modelId="{5A836CD8-BCD0-48ED-860D-BC44096472A6}">
      <dgm:prSet phldrT="[Text]"/>
      <dgm:spPr>
        <a:solidFill>
          <a:srgbClr val="FF0000"/>
        </a:solidFill>
      </dgm:spPr>
      <dgm:t>
        <a:bodyPr/>
        <a:lstStyle/>
        <a:p>
          <a:r>
            <a:rPr lang="en-ZA" dirty="0" smtClean="0"/>
            <a:t>Policy and SOP</a:t>
          </a:r>
          <a:endParaRPr lang="en-ZA" dirty="0"/>
        </a:p>
      </dgm:t>
    </dgm:pt>
    <dgm:pt modelId="{6A6EC32B-26A1-4045-A195-F58B3D82A96D}" type="parTrans" cxnId="{F135399F-A2D0-4A28-B290-7A1616523F84}">
      <dgm:prSet/>
      <dgm:spPr/>
      <dgm:t>
        <a:bodyPr/>
        <a:lstStyle/>
        <a:p>
          <a:endParaRPr lang="en-ZA"/>
        </a:p>
      </dgm:t>
    </dgm:pt>
    <dgm:pt modelId="{6929967E-5B30-44E2-B764-2FDD856E80B5}" type="sibTrans" cxnId="{F135399F-A2D0-4A28-B290-7A1616523F84}">
      <dgm:prSet/>
      <dgm:spPr/>
      <dgm:t>
        <a:bodyPr/>
        <a:lstStyle/>
        <a:p>
          <a:endParaRPr lang="en-ZA"/>
        </a:p>
      </dgm:t>
    </dgm:pt>
    <dgm:pt modelId="{A418BF21-1DFF-4D57-8E60-D83ACC1FBC4E}">
      <dgm:prSet phldrT="[Text]"/>
      <dgm:spPr/>
      <dgm:t>
        <a:bodyPr/>
        <a:lstStyle/>
        <a:p>
          <a:r>
            <a:rPr lang="en-GB" dirty="0" smtClean="0"/>
            <a:t>National Complaint Management  protocol  </a:t>
          </a:r>
          <a:endParaRPr lang="en-ZA" dirty="0"/>
        </a:p>
      </dgm:t>
    </dgm:pt>
    <dgm:pt modelId="{04086E62-B9B5-456E-B666-FB6467B624AE}" type="parTrans" cxnId="{A239E3FE-EB4C-4BAA-911E-0EC2F3279027}">
      <dgm:prSet/>
      <dgm:spPr/>
      <dgm:t>
        <a:bodyPr/>
        <a:lstStyle/>
        <a:p>
          <a:endParaRPr lang="en-ZA"/>
        </a:p>
      </dgm:t>
    </dgm:pt>
    <dgm:pt modelId="{64622C39-20D2-45B0-984B-65C86C823B40}" type="sibTrans" cxnId="{A239E3FE-EB4C-4BAA-911E-0EC2F3279027}">
      <dgm:prSet/>
      <dgm:spPr/>
      <dgm:t>
        <a:bodyPr/>
        <a:lstStyle/>
        <a:p>
          <a:endParaRPr lang="en-ZA"/>
        </a:p>
      </dgm:t>
    </dgm:pt>
    <dgm:pt modelId="{3AE500EE-F6C2-49A4-B8F4-E10503B3D821}">
      <dgm:prSet phldrT="[Text]"/>
      <dgm:spPr/>
      <dgm:t>
        <a:bodyPr/>
        <a:lstStyle/>
        <a:p>
          <a:r>
            <a:rPr lang="en-ZA" dirty="0" smtClean="0"/>
            <a:t>Gauteng – Specific SOP is available</a:t>
          </a:r>
          <a:endParaRPr lang="en-ZA" dirty="0"/>
        </a:p>
      </dgm:t>
    </dgm:pt>
    <dgm:pt modelId="{FA0E451A-AD0C-47A3-9EF6-7D5B595E28A0}" type="parTrans" cxnId="{EEC21E38-63B9-4EE4-956D-838F705716A2}">
      <dgm:prSet/>
      <dgm:spPr/>
      <dgm:t>
        <a:bodyPr/>
        <a:lstStyle/>
        <a:p>
          <a:endParaRPr lang="en-ZA"/>
        </a:p>
      </dgm:t>
    </dgm:pt>
    <dgm:pt modelId="{886F5CD0-B1CD-4851-A39C-A66CFA905617}" type="sibTrans" cxnId="{EEC21E38-63B9-4EE4-956D-838F705716A2}">
      <dgm:prSet/>
      <dgm:spPr/>
      <dgm:t>
        <a:bodyPr/>
        <a:lstStyle/>
        <a:p>
          <a:endParaRPr lang="en-ZA"/>
        </a:p>
      </dgm:t>
    </dgm:pt>
    <dgm:pt modelId="{7ACE351C-1331-4CAE-B920-8CE7D85A9941}">
      <dgm:prSet phldrT="[Text]"/>
      <dgm:spPr>
        <a:solidFill>
          <a:srgbClr val="FFC000"/>
        </a:solidFill>
      </dgm:spPr>
      <dgm:t>
        <a:bodyPr/>
        <a:lstStyle/>
        <a:p>
          <a:r>
            <a:rPr lang="en-ZA" dirty="0" smtClean="0"/>
            <a:t>Engagement</a:t>
          </a:r>
          <a:endParaRPr lang="en-ZA" dirty="0"/>
        </a:p>
      </dgm:t>
    </dgm:pt>
    <dgm:pt modelId="{ABAB456D-A40B-4865-B8EA-5D404CAE760D}" type="parTrans" cxnId="{9216ACB2-2CD9-43E3-B399-684AE2FF84BA}">
      <dgm:prSet/>
      <dgm:spPr/>
      <dgm:t>
        <a:bodyPr/>
        <a:lstStyle/>
        <a:p>
          <a:endParaRPr lang="en-ZA"/>
        </a:p>
      </dgm:t>
    </dgm:pt>
    <dgm:pt modelId="{28252AF7-B415-4689-84BD-54C75306E6C5}" type="sibTrans" cxnId="{9216ACB2-2CD9-43E3-B399-684AE2FF84BA}">
      <dgm:prSet/>
      <dgm:spPr/>
      <dgm:t>
        <a:bodyPr/>
        <a:lstStyle/>
        <a:p>
          <a:endParaRPr lang="en-ZA"/>
        </a:p>
      </dgm:t>
    </dgm:pt>
    <dgm:pt modelId="{275A2E18-1BDF-4AF6-90C7-FA51D3D99738}">
      <dgm:prSet phldrT="[Text]"/>
      <dgm:spPr/>
      <dgm:t>
        <a:bodyPr/>
        <a:lstStyle/>
        <a:p>
          <a:r>
            <a:rPr lang="en-ZA" dirty="0" smtClean="0"/>
            <a:t>Implementation and Managing the Process</a:t>
          </a:r>
          <a:endParaRPr lang="en-ZA" dirty="0"/>
        </a:p>
      </dgm:t>
    </dgm:pt>
    <dgm:pt modelId="{00E22C37-6413-44C2-8343-1F8E80D3C800}" type="parTrans" cxnId="{17A0A757-9679-4D0C-9027-9A3D7DCEBA31}">
      <dgm:prSet/>
      <dgm:spPr/>
      <dgm:t>
        <a:bodyPr/>
        <a:lstStyle/>
        <a:p>
          <a:endParaRPr lang="en-ZA"/>
        </a:p>
      </dgm:t>
    </dgm:pt>
    <dgm:pt modelId="{7C9028D9-628B-400C-AF4B-6ADBE10BFB29}" type="sibTrans" cxnId="{17A0A757-9679-4D0C-9027-9A3D7DCEBA31}">
      <dgm:prSet/>
      <dgm:spPr/>
      <dgm:t>
        <a:bodyPr/>
        <a:lstStyle/>
        <a:p>
          <a:endParaRPr lang="en-ZA"/>
        </a:p>
      </dgm:t>
    </dgm:pt>
    <dgm:pt modelId="{5A425055-8196-4AD4-A384-4304FAA3F43E}">
      <dgm:prSet phldrT="[Text]"/>
      <dgm:spPr>
        <a:solidFill>
          <a:srgbClr val="00B050"/>
        </a:solidFill>
      </dgm:spPr>
      <dgm:t>
        <a:bodyPr/>
        <a:lstStyle/>
        <a:p>
          <a:r>
            <a:rPr lang="en-ZA" dirty="0" smtClean="0"/>
            <a:t>Resolution</a:t>
          </a:r>
          <a:endParaRPr lang="en-ZA" dirty="0"/>
        </a:p>
      </dgm:t>
    </dgm:pt>
    <dgm:pt modelId="{7B35DAA4-CEC2-458E-9806-7952BB6018E5}" type="parTrans" cxnId="{5FB6BBD2-9846-43E5-BFDF-13AF0DC87AEC}">
      <dgm:prSet/>
      <dgm:spPr/>
      <dgm:t>
        <a:bodyPr/>
        <a:lstStyle/>
        <a:p>
          <a:endParaRPr lang="en-ZA"/>
        </a:p>
      </dgm:t>
    </dgm:pt>
    <dgm:pt modelId="{6FFBF74B-A45F-4FF2-BB0F-B7F921904485}" type="sibTrans" cxnId="{5FB6BBD2-9846-43E5-BFDF-13AF0DC87AEC}">
      <dgm:prSet/>
      <dgm:spPr/>
      <dgm:t>
        <a:bodyPr/>
        <a:lstStyle/>
        <a:p>
          <a:endParaRPr lang="en-ZA"/>
        </a:p>
      </dgm:t>
    </dgm:pt>
    <dgm:pt modelId="{50E62B5D-8408-42F3-B483-DC66B3EAF90F}">
      <dgm:prSet phldrT="[Text]"/>
      <dgm:spPr/>
      <dgm:t>
        <a:bodyPr/>
        <a:lstStyle/>
        <a:p>
          <a:r>
            <a:rPr lang="en-ZA" dirty="0" smtClean="0"/>
            <a:t>Evidence for Implementation</a:t>
          </a:r>
          <a:endParaRPr lang="en-ZA" dirty="0"/>
        </a:p>
      </dgm:t>
    </dgm:pt>
    <dgm:pt modelId="{BC0AE448-E700-452B-B1E3-3D2D3A4D1662}" type="parTrans" cxnId="{42D07CFC-520D-40BF-9E79-F62393B71CB2}">
      <dgm:prSet/>
      <dgm:spPr/>
      <dgm:t>
        <a:bodyPr/>
        <a:lstStyle/>
        <a:p>
          <a:endParaRPr lang="en-ZA"/>
        </a:p>
      </dgm:t>
    </dgm:pt>
    <dgm:pt modelId="{D90A810D-F2AB-4FD0-B29F-715E21B8C9B5}" type="sibTrans" cxnId="{42D07CFC-520D-40BF-9E79-F62393B71CB2}">
      <dgm:prSet/>
      <dgm:spPr/>
      <dgm:t>
        <a:bodyPr/>
        <a:lstStyle/>
        <a:p>
          <a:endParaRPr lang="en-ZA"/>
        </a:p>
      </dgm:t>
    </dgm:pt>
    <dgm:pt modelId="{1FDC7479-2158-4458-B89E-55A7124A1845}">
      <dgm:prSet phldrT="[Text]"/>
      <dgm:spPr/>
      <dgm:t>
        <a:bodyPr/>
        <a:lstStyle/>
        <a:p>
          <a:r>
            <a:rPr lang="en-ZA" dirty="0" smtClean="0"/>
            <a:t>Complaint Resolution and Feedback-3days</a:t>
          </a:r>
          <a:endParaRPr lang="en-ZA" dirty="0"/>
        </a:p>
      </dgm:t>
    </dgm:pt>
    <dgm:pt modelId="{9252DF07-7A24-4097-860E-8D7D4DF8EDAD}" type="parTrans" cxnId="{2C69C899-6A40-4193-AB93-CA0C230896A9}">
      <dgm:prSet/>
      <dgm:spPr/>
      <dgm:t>
        <a:bodyPr/>
        <a:lstStyle/>
        <a:p>
          <a:endParaRPr lang="en-ZA"/>
        </a:p>
      </dgm:t>
    </dgm:pt>
    <dgm:pt modelId="{83E2FD95-6AC2-4C9A-B2BA-862E1ED39A19}" type="sibTrans" cxnId="{2C69C899-6A40-4193-AB93-CA0C230896A9}">
      <dgm:prSet/>
      <dgm:spPr/>
      <dgm:t>
        <a:bodyPr/>
        <a:lstStyle/>
        <a:p>
          <a:endParaRPr lang="en-ZA"/>
        </a:p>
      </dgm:t>
    </dgm:pt>
    <dgm:pt modelId="{F5352CCD-3F6F-43A9-8095-409130F49F18}">
      <dgm:prSet phldrT="[Text]"/>
      <dgm:spPr/>
      <dgm:t>
        <a:bodyPr/>
        <a:lstStyle/>
        <a:p>
          <a:r>
            <a:rPr lang="en-ZA" dirty="0" smtClean="0"/>
            <a:t>Engagement and sharing with  all Stakeholders</a:t>
          </a:r>
          <a:endParaRPr lang="en-ZA" dirty="0"/>
        </a:p>
      </dgm:t>
    </dgm:pt>
    <dgm:pt modelId="{0DE08519-6B67-4297-ABAE-ED12B6494E64}" type="parTrans" cxnId="{BF22DC6F-A315-46F2-A1A4-1522DCC7DA82}">
      <dgm:prSet/>
      <dgm:spPr/>
      <dgm:t>
        <a:bodyPr/>
        <a:lstStyle/>
        <a:p>
          <a:endParaRPr lang="en-ZA"/>
        </a:p>
      </dgm:t>
    </dgm:pt>
    <dgm:pt modelId="{976DDFFA-172D-4B68-B7A1-2A339144B307}" type="sibTrans" cxnId="{BF22DC6F-A315-46F2-A1A4-1522DCC7DA82}">
      <dgm:prSet/>
      <dgm:spPr/>
      <dgm:t>
        <a:bodyPr/>
        <a:lstStyle/>
        <a:p>
          <a:endParaRPr lang="en-ZA"/>
        </a:p>
      </dgm:t>
    </dgm:pt>
    <dgm:pt modelId="{7635BF36-D34B-46F6-8A6E-F411E6723BC3}" type="pres">
      <dgm:prSet presAssocID="{BD7102A5-D4A2-4B95-A7DA-081EFE416C08}" presName="linearFlow" presStyleCnt="0">
        <dgm:presLayoutVars>
          <dgm:dir/>
          <dgm:animLvl val="lvl"/>
          <dgm:resizeHandles val="exact"/>
        </dgm:presLayoutVars>
      </dgm:prSet>
      <dgm:spPr/>
      <dgm:t>
        <a:bodyPr/>
        <a:lstStyle/>
        <a:p>
          <a:endParaRPr lang="en-ZA"/>
        </a:p>
      </dgm:t>
    </dgm:pt>
    <dgm:pt modelId="{1EB81CEB-FC2C-4403-A5B6-E3FE0D8C41F6}" type="pres">
      <dgm:prSet presAssocID="{5A836CD8-BCD0-48ED-860D-BC44096472A6}" presName="composite" presStyleCnt="0"/>
      <dgm:spPr/>
    </dgm:pt>
    <dgm:pt modelId="{FA9A61D2-23C2-4685-B65B-4C23BD596EC4}" type="pres">
      <dgm:prSet presAssocID="{5A836CD8-BCD0-48ED-860D-BC44096472A6}" presName="parentText" presStyleLbl="alignNode1" presStyleIdx="0" presStyleCnt="3" custLinFactNeighborX="-646" custLinFactNeighborY="-3740">
        <dgm:presLayoutVars>
          <dgm:chMax val="1"/>
          <dgm:bulletEnabled val="1"/>
        </dgm:presLayoutVars>
      </dgm:prSet>
      <dgm:spPr/>
      <dgm:t>
        <a:bodyPr/>
        <a:lstStyle/>
        <a:p>
          <a:endParaRPr lang="en-ZA"/>
        </a:p>
      </dgm:t>
    </dgm:pt>
    <dgm:pt modelId="{49667F64-2CEB-4802-9A95-BC5E74EE9A5A}" type="pres">
      <dgm:prSet presAssocID="{5A836CD8-BCD0-48ED-860D-BC44096472A6}" presName="descendantText" presStyleLbl="alignAcc1" presStyleIdx="0" presStyleCnt="3">
        <dgm:presLayoutVars>
          <dgm:bulletEnabled val="1"/>
        </dgm:presLayoutVars>
      </dgm:prSet>
      <dgm:spPr/>
      <dgm:t>
        <a:bodyPr/>
        <a:lstStyle/>
        <a:p>
          <a:endParaRPr lang="en-ZA"/>
        </a:p>
      </dgm:t>
    </dgm:pt>
    <dgm:pt modelId="{17532682-581F-4DBF-A654-2AD6D7308FF4}" type="pres">
      <dgm:prSet presAssocID="{6929967E-5B30-44E2-B764-2FDD856E80B5}" presName="sp" presStyleCnt="0"/>
      <dgm:spPr/>
    </dgm:pt>
    <dgm:pt modelId="{533AE947-CE87-4738-AEC7-70D1A657FFD8}" type="pres">
      <dgm:prSet presAssocID="{7ACE351C-1331-4CAE-B920-8CE7D85A9941}" presName="composite" presStyleCnt="0"/>
      <dgm:spPr/>
    </dgm:pt>
    <dgm:pt modelId="{C1C219B7-3C3F-4059-8536-905DFBBF5F79}" type="pres">
      <dgm:prSet presAssocID="{7ACE351C-1331-4CAE-B920-8CE7D85A9941}" presName="parentText" presStyleLbl="alignNode1" presStyleIdx="1" presStyleCnt="3">
        <dgm:presLayoutVars>
          <dgm:chMax val="1"/>
          <dgm:bulletEnabled val="1"/>
        </dgm:presLayoutVars>
      </dgm:prSet>
      <dgm:spPr/>
      <dgm:t>
        <a:bodyPr/>
        <a:lstStyle/>
        <a:p>
          <a:endParaRPr lang="en-ZA"/>
        </a:p>
      </dgm:t>
    </dgm:pt>
    <dgm:pt modelId="{ACDE6B29-FAAF-4BCF-9BC2-14E9EEEABD95}" type="pres">
      <dgm:prSet presAssocID="{7ACE351C-1331-4CAE-B920-8CE7D85A9941}" presName="descendantText" presStyleLbl="alignAcc1" presStyleIdx="1" presStyleCnt="3">
        <dgm:presLayoutVars>
          <dgm:bulletEnabled val="1"/>
        </dgm:presLayoutVars>
      </dgm:prSet>
      <dgm:spPr/>
      <dgm:t>
        <a:bodyPr/>
        <a:lstStyle/>
        <a:p>
          <a:endParaRPr lang="en-ZA"/>
        </a:p>
      </dgm:t>
    </dgm:pt>
    <dgm:pt modelId="{C37115EB-C88D-4022-9FB5-05A8E4B21059}" type="pres">
      <dgm:prSet presAssocID="{28252AF7-B415-4689-84BD-54C75306E6C5}" presName="sp" presStyleCnt="0"/>
      <dgm:spPr/>
    </dgm:pt>
    <dgm:pt modelId="{5DFE6FAE-64C3-4C82-A970-71994C61BF6C}" type="pres">
      <dgm:prSet presAssocID="{5A425055-8196-4AD4-A384-4304FAA3F43E}" presName="composite" presStyleCnt="0"/>
      <dgm:spPr/>
    </dgm:pt>
    <dgm:pt modelId="{C9E06DC0-563E-494F-B31E-9FF81519909D}" type="pres">
      <dgm:prSet presAssocID="{5A425055-8196-4AD4-A384-4304FAA3F43E}" presName="parentText" presStyleLbl="alignNode1" presStyleIdx="2" presStyleCnt="3">
        <dgm:presLayoutVars>
          <dgm:chMax val="1"/>
          <dgm:bulletEnabled val="1"/>
        </dgm:presLayoutVars>
      </dgm:prSet>
      <dgm:spPr/>
      <dgm:t>
        <a:bodyPr/>
        <a:lstStyle/>
        <a:p>
          <a:endParaRPr lang="en-ZA"/>
        </a:p>
      </dgm:t>
    </dgm:pt>
    <dgm:pt modelId="{6D12C1DE-CDA0-4AD5-B1D1-7E74D2E05A1B}" type="pres">
      <dgm:prSet presAssocID="{5A425055-8196-4AD4-A384-4304FAA3F43E}" presName="descendantText" presStyleLbl="alignAcc1" presStyleIdx="2" presStyleCnt="3">
        <dgm:presLayoutVars>
          <dgm:bulletEnabled val="1"/>
        </dgm:presLayoutVars>
      </dgm:prSet>
      <dgm:spPr/>
      <dgm:t>
        <a:bodyPr/>
        <a:lstStyle/>
        <a:p>
          <a:endParaRPr lang="en-ZA"/>
        </a:p>
      </dgm:t>
    </dgm:pt>
  </dgm:ptLst>
  <dgm:cxnLst>
    <dgm:cxn modelId="{1334BFB1-680A-4AF6-A614-7A06EEC5DEED}" type="presOf" srcId="{A418BF21-1DFF-4D57-8E60-D83ACC1FBC4E}" destId="{49667F64-2CEB-4802-9A95-BC5E74EE9A5A}" srcOrd="0" destOrd="0" presId="urn:microsoft.com/office/officeart/2005/8/layout/chevron2"/>
    <dgm:cxn modelId="{A239E3FE-EB4C-4BAA-911E-0EC2F3279027}" srcId="{5A836CD8-BCD0-48ED-860D-BC44096472A6}" destId="{A418BF21-1DFF-4D57-8E60-D83ACC1FBC4E}" srcOrd="0" destOrd="0" parTransId="{04086E62-B9B5-456E-B666-FB6467B624AE}" sibTransId="{64622C39-20D2-45B0-984B-65C86C823B40}"/>
    <dgm:cxn modelId="{2C69C899-6A40-4193-AB93-CA0C230896A9}" srcId="{5A425055-8196-4AD4-A384-4304FAA3F43E}" destId="{1FDC7479-2158-4458-B89E-55A7124A1845}" srcOrd="1" destOrd="0" parTransId="{9252DF07-7A24-4097-860E-8D7D4DF8EDAD}" sibTransId="{83E2FD95-6AC2-4C9A-B2BA-862E1ED39A19}"/>
    <dgm:cxn modelId="{F135399F-A2D0-4A28-B290-7A1616523F84}" srcId="{BD7102A5-D4A2-4B95-A7DA-081EFE416C08}" destId="{5A836CD8-BCD0-48ED-860D-BC44096472A6}" srcOrd="0" destOrd="0" parTransId="{6A6EC32B-26A1-4045-A195-F58B3D82A96D}" sibTransId="{6929967E-5B30-44E2-B764-2FDD856E80B5}"/>
    <dgm:cxn modelId="{17A0A757-9679-4D0C-9027-9A3D7DCEBA31}" srcId="{7ACE351C-1331-4CAE-B920-8CE7D85A9941}" destId="{275A2E18-1BDF-4AF6-90C7-FA51D3D99738}" srcOrd="0" destOrd="0" parTransId="{00E22C37-6413-44C2-8343-1F8E80D3C800}" sibTransId="{7C9028D9-628B-400C-AF4B-6ADBE10BFB29}"/>
    <dgm:cxn modelId="{27103D62-E98D-44B9-9A1F-70BCC977F624}" type="presOf" srcId="{5A836CD8-BCD0-48ED-860D-BC44096472A6}" destId="{FA9A61D2-23C2-4685-B65B-4C23BD596EC4}" srcOrd="0" destOrd="0" presId="urn:microsoft.com/office/officeart/2005/8/layout/chevron2"/>
    <dgm:cxn modelId="{D6197347-896F-4607-AF7D-C266E05B3BA6}" type="presOf" srcId="{BD7102A5-D4A2-4B95-A7DA-081EFE416C08}" destId="{7635BF36-D34B-46F6-8A6E-F411E6723BC3}" srcOrd="0" destOrd="0" presId="urn:microsoft.com/office/officeart/2005/8/layout/chevron2"/>
    <dgm:cxn modelId="{8F005DAC-61C8-45E4-8535-9F39A9639FA4}" type="presOf" srcId="{275A2E18-1BDF-4AF6-90C7-FA51D3D99738}" destId="{ACDE6B29-FAAF-4BCF-9BC2-14E9EEEABD95}" srcOrd="0" destOrd="0" presId="urn:microsoft.com/office/officeart/2005/8/layout/chevron2"/>
    <dgm:cxn modelId="{89F27A2A-78F7-4328-B13C-0E1542C0DDBE}" type="presOf" srcId="{50E62B5D-8408-42F3-B483-DC66B3EAF90F}" destId="{6D12C1DE-CDA0-4AD5-B1D1-7E74D2E05A1B}" srcOrd="0" destOrd="0" presId="urn:microsoft.com/office/officeart/2005/8/layout/chevron2"/>
    <dgm:cxn modelId="{BF22DC6F-A315-46F2-A1A4-1522DCC7DA82}" srcId="{7ACE351C-1331-4CAE-B920-8CE7D85A9941}" destId="{F5352CCD-3F6F-43A9-8095-409130F49F18}" srcOrd="1" destOrd="0" parTransId="{0DE08519-6B67-4297-ABAE-ED12B6494E64}" sibTransId="{976DDFFA-172D-4B68-B7A1-2A339144B307}"/>
    <dgm:cxn modelId="{86B3DF9F-25F8-4470-9C00-D7525FDEA003}" type="presOf" srcId="{F5352CCD-3F6F-43A9-8095-409130F49F18}" destId="{ACDE6B29-FAAF-4BCF-9BC2-14E9EEEABD95}" srcOrd="0" destOrd="1" presId="urn:microsoft.com/office/officeart/2005/8/layout/chevron2"/>
    <dgm:cxn modelId="{9216ACB2-2CD9-43E3-B399-684AE2FF84BA}" srcId="{BD7102A5-D4A2-4B95-A7DA-081EFE416C08}" destId="{7ACE351C-1331-4CAE-B920-8CE7D85A9941}" srcOrd="1" destOrd="0" parTransId="{ABAB456D-A40B-4865-B8EA-5D404CAE760D}" sibTransId="{28252AF7-B415-4689-84BD-54C75306E6C5}"/>
    <dgm:cxn modelId="{5FB6BBD2-9846-43E5-BFDF-13AF0DC87AEC}" srcId="{BD7102A5-D4A2-4B95-A7DA-081EFE416C08}" destId="{5A425055-8196-4AD4-A384-4304FAA3F43E}" srcOrd="2" destOrd="0" parTransId="{7B35DAA4-CEC2-458E-9806-7952BB6018E5}" sibTransId="{6FFBF74B-A45F-4FF2-BB0F-B7F921904485}"/>
    <dgm:cxn modelId="{D7596D17-E158-473D-8FAA-962979046E03}" type="presOf" srcId="{7ACE351C-1331-4CAE-B920-8CE7D85A9941}" destId="{C1C219B7-3C3F-4059-8536-905DFBBF5F79}" srcOrd="0" destOrd="0" presId="urn:microsoft.com/office/officeart/2005/8/layout/chevron2"/>
    <dgm:cxn modelId="{DDE23328-2FAC-4504-9BC9-918936567831}" type="presOf" srcId="{1FDC7479-2158-4458-B89E-55A7124A1845}" destId="{6D12C1DE-CDA0-4AD5-B1D1-7E74D2E05A1B}" srcOrd="0" destOrd="1" presId="urn:microsoft.com/office/officeart/2005/8/layout/chevron2"/>
    <dgm:cxn modelId="{42D07CFC-520D-40BF-9E79-F62393B71CB2}" srcId="{5A425055-8196-4AD4-A384-4304FAA3F43E}" destId="{50E62B5D-8408-42F3-B483-DC66B3EAF90F}" srcOrd="0" destOrd="0" parTransId="{BC0AE448-E700-452B-B1E3-3D2D3A4D1662}" sibTransId="{D90A810D-F2AB-4FD0-B29F-715E21B8C9B5}"/>
    <dgm:cxn modelId="{ACD0AC30-E6B0-4EC1-B7BE-80EDB3AA9425}" type="presOf" srcId="{5A425055-8196-4AD4-A384-4304FAA3F43E}" destId="{C9E06DC0-563E-494F-B31E-9FF81519909D}" srcOrd="0" destOrd="0" presId="urn:microsoft.com/office/officeart/2005/8/layout/chevron2"/>
    <dgm:cxn modelId="{EEC21E38-63B9-4EE4-956D-838F705716A2}" srcId="{5A836CD8-BCD0-48ED-860D-BC44096472A6}" destId="{3AE500EE-F6C2-49A4-B8F4-E10503B3D821}" srcOrd="1" destOrd="0" parTransId="{FA0E451A-AD0C-47A3-9EF6-7D5B595E28A0}" sibTransId="{886F5CD0-B1CD-4851-A39C-A66CFA905617}"/>
    <dgm:cxn modelId="{A14F7DD0-24D3-421E-91F6-1DCBFD234E96}" type="presOf" srcId="{3AE500EE-F6C2-49A4-B8F4-E10503B3D821}" destId="{49667F64-2CEB-4802-9A95-BC5E74EE9A5A}" srcOrd="0" destOrd="1" presId="urn:microsoft.com/office/officeart/2005/8/layout/chevron2"/>
    <dgm:cxn modelId="{5FF95CB6-C8D8-47EA-952D-16477A18A3EF}" type="presParOf" srcId="{7635BF36-D34B-46F6-8A6E-F411E6723BC3}" destId="{1EB81CEB-FC2C-4403-A5B6-E3FE0D8C41F6}" srcOrd="0" destOrd="0" presId="urn:microsoft.com/office/officeart/2005/8/layout/chevron2"/>
    <dgm:cxn modelId="{37953350-4420-4228-80F5-5A39940E5AB6}" type="presParOf" srcId="{1EB81CEB-FC2C-4403-A5B6-E3FE0D8C41F6}" destId="{FA9A61D2-23C2-4685-B65B-4C23BD596EC4}" srcOrd="0" destOrd="0" presId="urn:microsoft.com/office/officeart/2005/8/layout/chevron2"/>
    <dgm:cxn modelId="{4C7A82DA-6B00-4126-A438-B0A8066B20DA}" type="presParOf" srcId="{1EB81CEB-FC2C-4403-A5B6-E3FE0D8C41F6}" destId="{49667F64-2CEB-4802-9A95-BC5E74EE9A5A}" srcOrd="1" destOrd="0" presId="urn:microsoft.com/office/officeart/2005/8/layout/chevron2"/>
    <dgm:cxn modelId="{58035E79-B1F8-4F04-A8BF-9BD0F2CC0061}" type="presParOf" srcId="{7635BF36-D34B-46F6-8A6E-F411E6723BC3}" destId="{17532682-581F-4DBF-A654-2AD6D7308FF4}" srcOrd="1" destOrd="0" presId="urn:microsoft.com/office/officeart/2005/8/layout/chevron2"/>
    <dgm:cxn modelId="{6203C2E4-46D8-4A57-A8DF-A6A145DB28D0}" type="presParOf" srcId="{7635BF36-D34B-46F6-8A6E-F411E6723BC3}" destId="{533AE947-CE87-4738-AEC7-70D1A657FFD8}" srcOrd="2" destOrd="0" presId="urn:microsoft.com/office/officeart/2005/8/layout/chevron2"/>
    <dgm:cxn modelId="{CEE23952-8F12-4311-9845-CA150FBABB00}" type="presParOf" srcId="{533AE947-CE87-4738-AEC7-70D1A657FFD8}" destId="{C1C219B7-3C3F-4059-8536-905DFBBF5F79}" srcOrd="0" destOrd="0" presId="urn:microsoft.com/office/officeart/2005/8/layout/chevron2"/>
    <dgm:cxn modelId="{EF7EE3FA-D977-4688-8D14-75E2C90E430D}" type="presParOf" srcId="{533AE947-CE87-4738-AEC7-70D1A657FFD8}" destId="{ACDE6B29-FAAF-4BCF-9BC2-14E9EEEABD95}" srcOrd="1" destOrd="0" presId="urn:microsoft.com/office/officeart/2005/8/layout/chevron2"/>
    <dgm:cxn modelId="{1D09BF74-FAAE-4DF8-9039-9F85955AA16C}" type="presParOf" srcId="{7635BF36-D34B-46F6-8A6E-F411E6723BC3}" destId="{C37115EB-C88D-4022-9FB5-05A8E4B21059}" srcOrd="3" destOrd="0" presId="urn:microsoft.com/office/officeart/2005/8/layout/chevron2"/>
    <dgm:cxn modelId="{34DA10FA-BE96-4BD1-88CE-60E46AB49405}" type="presParOf" srcId="{7635BF36-D34B-46F6-8A6E-F411E6723BC3}" destId="{5DFE6FAE-64C3-4C82-A970-71994C61BF6C}" srcOrd="4" destOrd="0" presId="urn:microsoft.com/office/officeart/2005/8/layout/chevron2"/>
    <dgm:cxn modelId="{3480A009-A336-491E-9BBE-28235C55FC3F}" type="presParOf" srcId="{5DFE6FAE-64C3-4C82-A970-71994C61BF6C}" destId="{C9E06DC0-563E-494F-B31E-9FF81519909D}" srcOrd="0" destOrd="0" presId="urn:microsoft.com/office/officeart/2005/8/layout/chevron2"/>
    <dgm:cxn modelId="{64BFED26-83C6-4352-9BA4-13613FAE17D6}" type="presParOf" srcId="{5DFE6FAE-64C3-4C82-A970-71994C61BF6C}" destId="{6D12C1DE-CDA0-4AD5-B1D1-7E74D2E05A1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E5B842B-D469-4024-8142-27658606C34E}"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ZA"/>
        </a:p>
      </dgm:t>
    </dgm:pt>
    <dgm:pt modelId="{6504BBD0-A1B3-461C-883E-73970C02CA6D}">
      <dgm:prSet phldrT="[Text]"/>
      <dgm:spPr>
        <a:solidFill>
          <a:schemeClr val="accent2"/>
        </a:solidFill>
      </dgm:spPr>
      <dgm:t>
        <a:bodyPr/>
        <a:lstStyle/>
        <a:p>
          <a:r>
            <a:rPr lang="en-ZA" dirty="0" smtClean="0"/>
            <a:t>7.9 Facility Complaints System</a:t>
          </a:r>
          <a:endParaRPr lang="en-ZA" dirty="0"/>
        </a:p>
      </dgm:t>
    </dgm:pt>
    <dgm:pt modelId="{A25175C4-593B-4447-8ABF-21C3A37EF2B1}" type="parTrans" cxnId="{C957CC7F-BA82-4A29-BF0D-27E2AC2A3383}">
      <dgm:prSet/>
      <dgm:spPr/>
      <dgm:t>
        <a:bodyPr/>
        <a:lstStyle/>
        <a:p>
          <a:endParaRPr lang="en-ZA"/>
        </a:p>
      </dgm:t>
    </dgm:pt>
    <dgm:pt modelId="{B70F9781-4044-4EBA-B5F7-06083F239D30}" type="sibTrans" cxnId="{C957CC7F-BA82-4A29-BF0D-27E2AC2A3383}">
      <dgm:prSet/>
      <dgm:spPr/>
      <dgm:t>
        <a:bodyPr/>
        <a:lstStyle/>
        <a:p>
          <a:endParaRPr lang="en-ZA"/>
        </a:p>
      </dgm:t>
    </dgm:pt>
    <dgm:pt modelId="{3E2022B9-3F8C-4DC4-B8B2-8339A9D5131D}">
      <dgm:prSet phldrT="[Text]"/>
      <dgm:spPr>
        <a:solidFill>
          <a:srgbClr val="FF0000"/>
        </a:solidFill>
      </dgm:spPr>
      <dgm:t>
        <a:bodyPr/>
        <a:lstStyle/>
        <a:p>
          <a:r>
            <a:rPr lang="en-ZA" dirty="0" smtClean="0"/>
            <a:t>Complaints Box according to Specification</a:t>
          </a:r>
          <a:endParaRPr lang="en-ZA" dirty="0"/>
        </a:p>
      </dgm:t>
    </dgm:pt>
    <dgm:pt modelId="{E9FD913E-98DB-4332-BBF7-28E3979F10F7}" type="parTrans" cxnId="{FB1312C8-D279-4036-A6FF-3419A43AF792}">
      <dgm:prSet/>
      <dgm:spPr/>
      <dgm:t>
        <a:bodyPr/>
        <a:lstStyle/>
        <a:p>
          <a:endParaRPr lang="en-ZA"/>
        </a:p>
      </dgm:t>
    </dgm:pt>
    <dgm:pt modelId="{F42E6FD0-FEAB-423C-90C1-ED3EAD5C9A4B}" type="sibTrans" cxnId="{FB1312C8-D279-4036-A6FF-3419A43AF792}">
      <dgm:prSet/>
      <dgm:spPr/>
      <dgm:t>
        <a:bodyPr/>
        <a:lstStyle/>
        <a:p>
          <a:endParaRPr lang="en-ZA"/>
        </a:p>
      </dgm:t>
    </dgm:pt>
    <dgm:pt modelId="{8503C01D-6758-4F35-A274-9669161B420C}">
      <dgm:prSet phldrT="[Text]"/>
      <dgm:spPr>
        <a:solidFill>
          <a:srgbClr val="FFC000"/>
        </a:solidFill>
      </dgm:spPr>
      <dgm:t>
        <a:bodyPr/>
        <a:lstStyle/>
        <a:p>
          <a:r>
            <a:rPr lang="en-ZA" dirty="0" smtClean="0"/>
            <a:t>Pens , Pencil , copies of  official Compliments/Complaints forms</a:t>
          </a:r>
          <a:endParaRPr lang="en-ZA" dirty="0"/>
        </a:p>
      </dgm:t>
    </dgm:pt>
    <dgm:pt modelId="{BCFBEBCE-4168-4EB5-B2EA-AB478ED97AB8}" type="parTrans" cxnId="{0E2086C3-00A9-4604-A316-5017CFB1C8F2}">
      <dgm:prSet/>
      <dgm:spPr/>
      <dgm:t>
        <a:bodyPr/>
        <a:lstStyle/>
        <a:p>
          <a:endParaRPr lang="en-ZA"/>
        </a:p>
      </dgm:t>
    </dgm:pt>
    <dgm:pt modelId="{023F392E-3FA0-4B01-9C03-4293E5BDF773}" type="sibTrans" cxnId="{0E2086C3-00A9-4604-A316-5017CFB1C8F2}">
      <dgm:prSet/>
      <dgm:spPr/>
      <dgm:t>
        <a:bodyPr/>
        <a:lstStyle/>
        <a:p>
          <a:endParaRPr lang="en-ZA"/>
        </a:p>
      </dgm:t>
    </dgm:pt>
    <dgm:pt modelId="{B6ECFE47-D6CE-4115-A969-445F40289C03}">
      <dgm:prSet/>
      <dgm:spPr>
        <a:solidFill>
          <a:srgbClr val="92D050"/>
        </a:solidFill>
      </dgm:spPr>
      <dgm:t>
        <a:bodyPr/>
        <a:lstStyle/>
        <a:p>
          <a:r>
            <a:rPr lang="en-ZA" dirty="0" smtClean="0"/>
            <a:t>Standardized Posters above the Box as Shown</a:t>
          </a:r>
          <a:endParaRPr lang="en-ZA" dirty="0"/>
        </a:p>
      </dgm:t>
    </dgm:pt>
    <dgm:pt modelId="{2996B164-9536-4291-AC31-CDC87B42125A}" type="parTrans" cxnId="{47576938-8DF6-453E-8F2B-E2C0E064D4BC}">
      <dgm:prSet/>
      <dgm:spPr/>
      <dgm:t>
        <a:bodyPr/>
        <a:lstStyle/>
        <a:p>
          <a:endParaRPr lang="en-ZA"/>
        </a:p>
      </dgm:t>
    </dgm:pt>
    <dgm:pt modelId="{E1B4BEEF-308C-4947-8FDD-451B2406F8F4}" type="sibTrans" cxnId="{47576938-8DF6-453E-8F2B-E2C0E064D4BC}">
      <dgm:prSet/>
      <dgm:spPr/>
      <dgm:t>
        <a:bodyPr/>
        <a:lstStyle/>
        <a:p>
          <a:endParaRPr lang="en-ZA"/>
        </a:p>
      </dgm:t>
    </dgm:pt>
    <dgm:pt modelId="{3C6BA38D-61A1-486A-98EF-1AFDC5ECEC6A}" type="pres">
      <dgm:prSet presAssocID="{5E5B842B-D469-4024-8142-27658606C34E}" presName="layout" presStyleCnt="0">
        <dgm:presLayoutVars>
          <dgm:chMax/>
          <dgm:chPref/>
          <dgm:dir/>
          <dgm:animOne val="branch"/>
          <dgm:animLvl val="lvl"/>
          <dgm:resizeHandles/>
        </dgm:presLayoutVars>
      </dgm:prSet>
      <dgm:spPr/>
      <dgm:t>
        <a:bodyPr/>
        <a:lstStyle/>
        <a:p>
          <a:endParaRPr lang="en-ZA"/>
        </a:p>
      </dgm:t>
    </dgm:pt>
    <dgm:pt modelId="{82811F69-8D62-4142-8561-69186867B73F}" type="pres">
      <dgm:prSet presAssocID="{6504BBD0-A1B3-461C-883E-73970C02CA6D}" presName="root" presStyleCnt="0">
        <dgm:presLayoutVars>
          <dgm:chMax/>
          <dgm:chPref val="4"/>
        </dgm:presLayoutVars>
      </dgm:prSet>
      <dgm:spPr/>
    </dgm:pt>
    <dgm:pt modelId="{CA29A815-D257-487F-889B-089D9206B5C4}" type="pres">
      <dgm:prSet presAssocID="{6504BBD0-A1B3-461C-883E-73970C02CA6D}" presName="rootComposite" presStyleCnt="0">
        <dgm:presLayoutVars/>
      </dgm:prSet>
      <dgm:spPr/>
    </dgm:pt>
    <dgm:pt modelId="{DD715713-1D49-4FC9-8C11-99413FBCABDB}" type="pres">
      <dgm:prSet presAssocID="{6504BBD0-A1B3-461C-883E-73970C02CA6D}" presName="rootText" presStyleLbl="node0" presStyleIdx="0" presStyleCnt="1" custLinFactNeighborY="-4360">
        <dgm:presLayoutVars>
          <dgm:chMax/>
          <dgm:chPref val="4"/>
        </dgm:presLayoutVars>
      </dgm:prSet>
      <dgm:spPr/>
      <dgm:t>
        <a:bodyPr/>
        <a:lstStyle/>
        <a:p>
          <a:endParaRPr lang="en-ZA"/>
        </a:p>
      </dgm:t>
    </dgm:pt>
    <dgm:pt modelId="{D195EAFF-01F6-43AD-A2D4-E11C32C9FC42}" type="pres">
      <dgm:prSet presAssocID="{6504BBD0-A1B3-461C-883E-73970C02CA6D}" presName="childShape" presStyleCnt="0">
        <dgm:presLayoutVars>
          <dgm:chMax val="0"/>
          <dgm:chPref val="0"/>
        </dgm:presLayoutVars>
      </dgm:prSet>
      <dgm:spPr/>
    </dgm:pt>
    <dgm:pt modelId="{89786252-E8E2-4F1A-A795-9691811954FB}" type="pres">
      <dgm:prSet presAssocID="{3E2022B9-3F8C-4DC4-B8B2-8339A9D5131D}" presName="childComposite" presStyleCnt="0">
        <dgm:presLayoutVars>
          <dgm:chMax val="0"/>
          <dgm:chPref val="0"/>
        </dgm:presLayoutVars>
      </dgm:prSet>
      <dgm:spPr/>
    </dgm:pt>
    <dgm:pt modelId="{72D77817-2A31-4C7C-9F8C-AFECEAFEAD13}" type="pres">
      <dgm:prSet presAssocID="{3E2022B9-3F8C-4DC4-B8B2-8339A9D5131D}" presName="Image" presStyleLbl="node1" presStyleIdx="0" presStyleCnt="3" custScaleX="142366" custLinFactNeighborX="7660" custLinFactNeighborY="-219"/>
      <dgm:spPr>
        <a:blipFill rotWithShape="1">
          <a:blip xmlns:r="http://schemas.openxmlformats.org/officeDocument/2006/relationships" r:embed="rId1"/>
          <a:stretch>
            <a:fillRect/>
          </a:stretch>
        </a:blipFill>
      </dgm:spPr>
      <dgm:t>
        <a:bodyPr/>
        <a:lstStyle/>
        <a:p>
          <a:endParaRPr lang="en-ZA"/>
        </a:p>
      </dgm:t>
    </dgm:pt>
    <dgm:pt modelId="{58660271-5A2B-4650-9743-1EE831111596}" type="pres">
      <dgm:prSet presAssocID="{3E2022B9-3F8C-4DC4-B8B2-8339A9D5131D}" presName="childText" presStyleLbl="lnNode1" presStyleIdx="0" presStyleCnt="3" custLinFactNeighborX="1324" custLinFactNeighborY="201">
        <dgm:presLayoutVars>
          <dgm:chMax val="0"/>
          <dgm:chPref val="0"/>
          <dgm:bulletEnabled val="1"/>
        </dgm:presLayoutVars>
      </dgm:prSet>
      <dgm:spPr/>
      <dgm:t>
        <a:bodyPr/>
        <a:lstStyle/>
        <a:p>
          <a:endParaRPr lang="en-ZA"/>
        </a:p>
      </dgm:t>
    </dgm:pt>
    <dgm:pt modelId="{10A7E257-FEEC-4252-9C16-55A0224DC473}" type="pres">
      <dgm:prSet presAssocID="{8503C01D-6758-4F35-A274-9669161B420C}" presName="childComposite" presStyleCnt="0">
        <dgm:presLayoutVars>
          <dgm:chMax val="0"/>
          <dgm:chPref val="0"/>
        </dgm:presLayoutVars>
      </dgm:prSet>
      <dgm:spPr/>
    </dgm:pt>
    <dgm:pt modelId="{20C2F0C9-1E29-49EB-961E-D367F3D541A0}" type="pres">
      <dgm:prSet presAssocID="{8503C01D-6758-4F35-A274-9669161B420C}" presName="Image" presStyleLbl="node1" presStyleIdx="1" presStyleCnt="3" custScaleX="137821"/>
      <dgm:spPr>
        <a:blipFill rotWithShape="1">
          <a:blip xmlns:r="http://schemas.openxmlformats.org/officeDocument/2006/relationships" r:embed="rId2"/>
          <a:stretch>
            <a:fillRect/>
          </a:stretch>
        </a:blipFill>
      </dgm:spPr>
      <dgm:t>
        <a:bodyPr/>
        <a:lstStyle/>
        <a:p>
          <a:endParaRPr lang="en-ZA"/>
        </a:p>
      </dgm:t>
    </dgm:pt>
    <dgm:pt modelId="{B03331D0-6B8D-4110-8BB0-6D654FF038B6}" type="pres">
      <dgm:prSet presAssocID="{8503C01D-6758-4F35-A274-9669161B420C}" presName="childText" presStyleLbl="lnNode1" presStyleIdx="1" presStyleCnt="3">
        <dgm:presLayoutVars>
          <dgm:chMax val="0"/>
          <dgm:chPref val="0"/>
          <dgm:bulletEnabled val="1"/>
        </dgm:presLayoutVars>
      </dgm:prSet>
      <dgm:spPr/>
      <dgm:t>
        <a:bodyPr/>
        <a:lstStyle/>
        <a:p>
          <a:endParaRPr lang="en-ZA"/>
        </a:p>
      </dgm:t>
    </dgm:pt>
    <dgm:pt modelId="{7E237237-132F-4D06-8DAB-83FFAC7634B2}" type="pres">
      <dgm:prSet presAssocID="{B6ECFE47-D6CE-4115-A969-445F40289C03}" presName="childComposite" presStyleCnt="0">
        <dgm:presLayoutVars>
          <dgm:chMax val="0"/>
          <dgm:chPref val="0"/>
        </dgm:presLayoutVars>
      </dgm:prSet>
      <dgm:spPr/>
    </dgm:pt>
    <dgm:pt modelId="{F247B5E7-F753-4C31-96EB-719405AE7B43}" type="pres">
      <dgm:prSet presAssocID="{B6ECFE47-D6CE-4115-A969-445F40289C03}" presName="Image" presStyleLbl="node1" presStyleIdx="2" presStyleCnt="3" custScaleX="148229"/>
      <dgm:spPr>
        <a:blipFill rotWithShape="1">
          <a:blip xmlns:r="http://schemas.openxmlformats.org/officeDocument/2006/relationships" r:embed="rId3"/>
          <a:stretch>
            <a:fillRect/>
          </a:stretch>
        </a:blipFill>
      </dgm:spPr>
    </dgm:pt>
    <dgm:pt modelId="{DED1FCC2-9066-45EF-9907-22B2B7119E46}" type="pres">
      <dgm:prSet presAssocID="{B6ECFE47-D6CE-4115-A969-445F40289C03}" presName="childText" presStyleLbl="lnNode1" presStyleIdx="2" presStyleCnt="3">
        <dgm:presLayoutVars>
          <dgm:chMax val="0"/>
          <dgm:chPref val="0"/>
          <dgm:bulletEnabled val="1"/>
        </dgm:presLayoutVars>
      </dgm:prSet>
      <dgm:spPr/>
      <dgm:t>
        <a:bodyPr/>
        <a:lstStyle/>
        <a:p>
          <a:endParaRPr lang="en-ZA"/>
        </a:p>
      </dgm:t>
    </dgm:pt>
  </dgm:ptLst>
  <dgm:cxnLst>
    <dgm:cxn modelId="{C957CC7F-BA82-4A29-BF0D-27E2AC2A3383}" srcId="{5E5B842B-D469-4024-8142-27658606C34E}" destId="{6504BBD0-A1B3-461C-883E-73970C02CA6D}" srcOrd="0" destOrd="0" parTransId="{A25175C4-593B-4447-8ABF-21C3A37EF2B1}" sibTransId="{B70F9781-4044-4EBA-B5F7-06083F239D30}"/>
    <dgm:cxn modelId="{5A9C9390-2B18-496C-AD95-8EB7DD55F110}" type="presOf" srcId="{B6ECFE47-D6CE-4115-A969-445F40289C03}" destId="{DED1FCC2-9066-45EF-9907-22B2B7119E46}" srcOrd="0" destOrd="0" presId="urn:microsoft.com/office/officeart/2008/layout/PictureAccentList"/>
    <dgm:cxn modelId="{47576938-8DF6-453E-8F2B-E2C0E064D4BC}" srcId="{6504BBD0-A1B3-461C-883E-73970C02CA6D}" destId="{B6ECFE47-D6CE-4115-A969-445F40289C03}" srcOrd="2" destOrd="0" parTransId="{2996B164-9536-4291-AC31-CDC87B42125A}" sibTransId="{E1B4BEEF-308C-4947-8FDD-451B2406F8F4}"/>
    <dgm:cxn modelId="{0C78CB25-F284-4861-888F-222FB2354E23}" type="presOf" srcId="{5E5B842B-D469-4024-8142-27658606C34E}" destId="{3C6BA38D-61A1-486A-98EF-1AFDC5ECEC6A}" srcOrd="0" destOrd="0" presId="urn:microsoft.com/office/officeart/2008/layout/PictureAccentList"/>
    <dgm:cxn modelId="{0E2086C3-00A9-4604-A316-5017CFB1C8F2}" srcId="{6504BBD0-A1B3-461C-883E-73970C02CA6D}" destId="{8503C01D-6758-4F35-A274-9669161B420C}" srcOrd="1" destOrd="0" parTransId="{BCFBEBCE-4168-4EB5-B2EA-AB478ED97AB8}" sibTransId="{023F392E-3FA0-4B01-9C03-4293E5BDF773}"/>
    <dgm:cxn modelId="{4AF05D16-B92A-436B-8125-B1EA5228FFDB}" type="presOf" srcId="{8503C01D-6758-4F35-A274-9669161B420C}" destId="{B03331D0-6B8D-4110-8BB0-6D654FF038B6}" srcOrd="0" destOrd="0" presId="urn:microsoft.com/office/officeart/2008/layout/PictureAccentList"/>
    <dgm:cxn modelId="{AB8BF8B8-C109-48C1-82C0-C3F94C0BE480}" type="presOf" srcId="{3E2022B9-3F8C-4DC4-B8B2-8339A9D5131D}" destId="{58660271-5A2B-4650-9743-1EE831111596}" srcOrd="0" destOrd="0" presId="urn:microsoft.com/office/officeart/2008/layout/PictureAccentList"/>
    <dgm:cxn modelId="{FB1312C8-D279-4036-A6FF-3419A43AF792}" srcId="{6504BBD0-A1B3-461C-883E-73970C02CA6D}" destId="{3E2022B9-3F8C-4DC4-B8B2-8339A9D5131D}" srcOrd="0" destOrd="0" parTransId="{E9FD913E-98DB-4332-BBF7-28E3979F10F7}" sibTransId="{F42E6FD0-FEAB-423C-90C1-ED3EAD5C9A4B}"/>
    <dgm:cxn modelId="{CD99A76F-85D1-4C68-B976-13F964C42D2A}" type="presOf" srcId="{6504BBD0-A1B3-461C-883E-73970C02CA6D}" destId="{DD715713-1D49-4FC9-8C11-99413FBCABDB}" srcOrd="0" destOrd="0" presId="urn:microsoft.com/office/officeart/2008/layout/PictureAccentList"/>
    <dgm:cxn modelId="{7BC0201D-5B02-4A22-B4A2-C4A25D25A991}" type="presParOf" srcId="{3C6BA38D-61A1-486A-98EF-1AFDC5ECEC6A}" destId="{82811F69-8D62-4142-8561-69186867B73F}" srcOrd="0" destOrd="0" presId="urn:microsoft.com/office/officeart/2008/layout/PictureAccentList"/>
    <dgm:cxn modelId="{D1B5758B-6FB6-4822-970D-976A7B8E3619}" type="presParOf" srcId="{82811F69-8D62-4142-8561-69186867B73F}" destId="{CA29A815-D257-487F-889B-089D9206B5C4}" srcOrd="0" destOrd="0" presId="urn:microsoft.com/office/officeart/2008/layout/PictureAccentList"/>
    <dgm:cxn modelId="{5E0D0A4C-3DBB-43CF-9051-21D2EAD2F077}" type="presParOf" srcId="{CA29A815-D257-487F-889B-089D9206B5C4}" destId="{DD715713-1D49-4FC9-8C11-99413FBCABDB}" srcOrd="0" destOrd="0" presId="urn:microsoft.com/office/officeart/2008/layout/PictureAccentList"/>
    <dgm:cxn modelId="{9051A438-A9E2-44B3-A961-A08B74094D59}" type="presParOf" srcId="{82811F69-8D62-4142-8561-69186867B73F}" destId="{D195EAFF-01F6-43AD-A2D4-E11C32C9FC42}" srcOrd="1" destOrd="0" presId="urn:microsoft.com/office/officeart/2008/layout/PictureAccentList"/>
    <dgm:cxn modelId="{06C6A777-4906-4421-947D-C228D225205C}" type="presParOf" srcId="{D195EAFF-01F6-43AD-A2D4-E11C32C9FC42}" destId="{89786252-E8E2-4F1A-A795-9691811954FB}" srcOrd="0" destOrd="0" presId="urn:microsoft.com/office/officeart/2008/layout/PictureAccentList"/>
    <dgm:cxn modelId="{F0F59A87-807B-4ECE-809D-4AAE94A7284B}" type="presParOf" srcId="{89786252-E8E2-4F1A-A795-9691811954FB}" destId="{72D77817-2A31-4C7C-9F8C-AFECEAFEAD13}" srcOrd="0" destOrd="0" presId="urn:microsoft.com/office/officeart/2008/layout/PictureAccentList"/>
    <dgm:cxn modelId="{BF5CEE6D-ABA3-401F-B119-E41D37800991}" type="presParOf" srcId="{89786252-E8E2-4F1A-A795-9691811954FB}" destId="{58660271-5A2B-4650-9743-1EE831111596}" srcOrd="1" destOrd="0" presId="urn:microsoft.com/office/officeart/2008/layout/PictureAccentList"/>
    <dgm:cxn modelId="{23D7082C-4BE0-489D-A805-F7A69947B9CA}" type="presParOf" srcId="{D195EAFF-01F6-43AD-A2D4-E11C32C9FC42}" destId="{10A7E257-FEEC-4252-9C16-55A0224DC473}" srcOrd="1" destOrd="0" presId="urn:microsoft.com/office/officeart/2008/layout/PictureAccentList"/>
    <dgm:cxn modelId="{4FF6CD2F-77D9-4799-B79B-EA1DF0E68D19}" type="presParOf" srcId="{10A7E257-FEEC-4252-9C16-55A0224DC473}" destId="{20C2F0C9-1E29-49EB-961E-D367F3D541A0}" srcOrd="0" destOrd="0" presId="urn:microsoft.com/office/officeart/2008/layout/PictureAccentList"/>
    <dgm:cxn modelId="{DDDFE4A5-0E9A-4F6B-AD36-E0F4527D7B91}" type="presParOf" srcId="{10A7E257-FEEC-4252-9C16-55A0224DC473}" destId="{B03331D0-6B8D-4110-8BB0-6D654FF038B6}" srcOrd="1" destOrd="0" presId="urn:microsoft.com/office/officeart/2008/layout/PictureAccentList"/>
    <dgm:cxn modelId="{EF874E06-98FA-451E-B482-1C2228E96194}" type="presParOf" srcId="{D195EAFF-01F6-43AD-A2D4-E11C32C9FC42}" destId="{7E237237-132F-4D06-8DAB-83FFAC7634B2}" srcOrd="2" destOrd="0" presId="urn:microsoft.com/office/officeart/2008/layout/PictureAccentList"/>
    <dgm:cxn modelId="{3CBDB540-D6DC-4BCB-BC0E-3A3E1B7BD65D}" type="presParOf" srcId="{7E237237-132F-4D06-8DAB-83FFAC7634B2}" destId="{F247B5E7-F753-4C31-96EB-719405AE7B43}" srcOrd="0" destOrd="0" presId="urn:microsoft.com/office/officeart/2008/layout/PictureAccentList"/>
    <dgm:cxn modelId="{13E1A586-77FA-4D53-BA40-B8EAFC1A628A}" type="presParOf" srcId="{7E237237-132F-4D06-8DAB-83FFAC7634B2}" destId="{DED1FCC2-9066-45EF-9907-22B2B7119E46}"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E5B842B-D469-4024-8142-27658606C34E}"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ZA"/>
        </a:p>
      </dgm:t>
    </dgm:pt>
    <dgm:pt modelId="{6504BBD0-A1B3-461C-883E-73970C02CA6D}">
      <dgm:prSet phldrT="[Text]"/>
      <dgm:spPr>
        <a:solidFill>
          <a:schemeClr val="accent2"/>
        </a:solidFill>
      </dgm:spPr>
      <dgm:t>
        <a:bodyPr/>
        <a:lstStyle/>
        <a:p>
          <a:r>
            <a:rPr lang="en-ZA" dirty="0" smtClean="0"/>
            <a:t>Facility Complaints System and Resolution</a:t>
          </a:r>
          <a:endParaRPr lang="en-ZA" dirty="0"/>
        </a:p>
      </dgm:t>
    </dgm:pt>
    <dgm:pt modelId="{A25175C4-593B-4447-8ABF-21C3A37EF2B1}" type="parTrans" cxnId="{C957CC7F-BA82-4A29-BF0D-27E2AC2A3383}">
      <dgm:prSet/>
      <dgm:spPr/>
      <dgm:t>
        <a:bodyPr/>
        <a:lstStyle/>
        <a:p>
          <a:endParaRPr lang="en-ZA"/>
        </a:p>
      </dgm:t>
    </dgm:pt>
    <dgm:pt modelId="{B70F9781-4044-4EBA-B5F7-06083F239D30}" type="sibTrans" cxnId="{C957CC7F-BA82-4A29-BF0D-27E2AC2A3383}">
      <dgm:prSet/>
      <dgm:spPr/>
      <dgm:t>
        <a:bodyPr/>
        <a:lstStyle/>
        <a:p>
          <a:endParaRPr lang="en-ZA"/>
        </a:p>
      </dgm:t>
    </dgm:pt>
    <dgm:pt modelId="{3E2022B9-3F8C-4DC4-B8B2-8339A9D5131D}">
      <dgm:prSet phldrT="[Text]"/>
      <dgm:spPr>
        <a:solidFill>
          <a:srgbClr val="FF0000"/>
        </a:solidFill>
      </dgm:spPr>
      <dgm:t>
        <a:bodyPr/>
        <a:lstStyle/>
        <a:p>
          <a:r>
            <a:rPr lang="en-ZA" dirty="0" smtClean="0"/>
            <a:t>Complaint is lodged by the Patient  </a:t>
          </a:r>
          <a:endParaRPr lang="en-ZA" dirty="0"/>
        </a:p>
      </dgm:t>
    </dgm:pt>
    <dgm:pt modelId="{E9FD913E-98DB-4332-BBF7-28E3979F10F7}" type="parTrans" cxnId="{FB1312C8-D279-4036-A6FF-3419A43AF792}">
      <dgm:prSet/>
      <dgm:spPr/>
      <dgm:t>
        <a:bodyPr/>
        <a:lstStyle/>
        <a:p>
          <a:endParaRPr lang="en-ZA"/>
        </a:p>
      </dgm:t>
    </dgm:pt>
    <dgm:pt modelId="{F42E6FD0-FEAB-423C-90C1-ED3EAD5C9A4B}" type="sibTrans" cxnId="{FB1312C8-D279-4036-A6FF-3419A43AF792}">
      <dgm:prSet/>
      <dgm:spPr/>
      <dgm:t>
        <a:bodyPr/>
        <a:lstStyle/>
        <a:p>
          <a:endParaRPr lang="en-ZA"/>
        </a:p>
      </dgm:t>
    </dgm:pt>
    <dgm:pt modelId="{8503C01D-6758-4F35-A274-9669161B420C}">
      <dgm:prSet phldrT="[Text]"/>
      <dgm:spPr>
        <a:solidFill>
          <a:srgbClr val="FFC000"/>
        </a:solidFill>
      </dgm:spPr>
      <dgm:t>
        <a:bodyPr/>
        <a:lstStyle/>
        <a:p>
          <a:r>
            <a:rPr lang="en-ZA" dirty="0" smtClean="0"/>
            <a:t>Acknowledgement by the Complaints officer </a:t>
          </a:r>
          <a:endParaRPr lang="en-ZA" dirty="0"/>
        </a:p>
      </dgm:t>
    </dgm:pt>
    <dgm:pt modelId="{BCFBEBCE-4168-4EB5-B2EA-AB478ED97AB8}" type="parTrans" cxnId="{0E2086C3-00A9-4604-A316-5017CFB1C8F2}">
      <dgm:prSet/>
      <dgm:spPr/>
      <dgm:t>
        <a:bodyPr/>
        <a:lstStyle/>
        <a:p>
          <a:endParaRPr lang="en-ZA"/>
        </a:p>
      </dgm:t>
    </dgm:pt>
    <dgm:pt modelId="{023F392E-3FA0-4B01-9C03-4293E5BDF773}" type="sibTrans" cxnId="{0E2086C3-00A9-4604-A316-5017CFB1C8F2}">
      <dgm:prSet/>
      <dgm:spPr/>
      <dgm:t>
        <a:bodyPr/>
        <a:lstStyle/>
        <a:p>
          <a:endParaRPr lang="en-ZA"/>
        </a:p>
      </dgm:t>
    </dgm:pt>
    <dgm:pt modelId="{B6ECFE47-D6CE-4115-A969-445F40289C03}">
      <dgm:prSet/>
      <dgm:spPr>
        <a:solidFill>
          <a:srgbClr val="00B050"/>
        </a:solidFill>
      </dgm:spPr>
      <dgm:t>
        <a:bodyPr/>
        <a:lstStyle/>
        <a:p>
          <a:r>
            <a:rPr lang="en-ZA" dirty="0" smtClean="0"/>
            <a:t>Resolution within 3days</a:t>
          </a:r>
          <a:endParaRPr lang="en-ZA" dirty="0"/>
        </a:p>
      </dgm:t>
    </dgm:pt>
    <dgm:pt modelId="{2996B164-9536-4291-AC31-CDC87B42125A}" type="parTrans" cxnId="{47576938-8DF6-453E-8F2B-E2C0E064D4BC}">
      <dgm:prSet/>
      <dgm:spPr/>
      <dgm:t>
        <a:bodyPr/>
        <a:lstStyle/>
        <a:p>
          <a:endParaRPr lang="en-ZA"/>
        </a:p>
      </dgm:t>
    </dgm:pt>
    <dgm:pt modelId="{E1B4BEEF-308C-4947-8FDD-451B2406F8F4}" type="sibTrans" cxnId="{47576938-8DF6-453E-8F2B-E2C0E064D4BC}">
      <dgm:prSet/>
      <dgm:spPr/>
      <dgm:t>
        <a:bodyPr/>
        <a:lstStyle/>
        <a:p>
          <a:endParaRPr lang="en-ZA"/>
        </a:p>
      </dgm:t>
    </dgm:pt>
    <dgm:pt modelId="{3C6BA38D-61A1-486A-98EF-1AFDC5ECEC6A}" type="pres">
      <dgm:prSet presAssocID="{5E5B842B-D469-4024-8142-27658606C34E}" presName="layout" presStyleCnt="0">
        <dgm:presLayoutVars>
          <dgm:chMax/>
          <dgm:chPref/>
          <dgm:dir/>
          <dgm:animOne val="branch"/>
          <dgm:animLvl val="lvl"/>
          <dgm:resizeHandles/>
        </dgm:presLayoutVars>
      </dgm:prSet>
      <dgm:spPr/>
      <dgm:t>
        <a:bodyPr/>
        <a:lstStyle/>
        <a:p>
          <a:endParaRPr lang="en-ZA"/>
        </a:p>
      </dgm:t>
    </dgm:pt>
    <dgm:pt modelId="{82811F69-8D62-4142-8561-69186867B73F}" type="pres">
      <dgm:prSet presAssocID="{6504BBD0-A1B3-461C-883E-73970C02CA6D}" presName="root" presStyleCnt="0">
        <dgm:presLayoutVars>
          <dgm:chMax/>
          <dgm:chPref val="4"/>
        </dgm:presLayoutVars>
      </dgm:prSet>
      <dgm:spPr/>
    </dgm:pt>
    <dgm:pt modelId="{CA29A815-D257-487F-889B-089D9206B5C4}" type="pres">
      <dgm:prSet presAssocID="{6504BBD0-A1B3-461C-883E-73970C02CA6D}" presName="rootComposite" presStyleCnt="0">
        <dgm:presLayoutVars/>
      </dgm:prSet>
      <dgm:spPr/>
    </dgm:pt>
    <dgm:pt modelId="{DD715713-1D49-4FC9-8C11-99413FBCABDB}" type="pres">
      <dgm:prSet presAssocID="{6504BBD0-A1B3-461C-883E-73970C02CA6D}" presName="rootText" presStyleLbl="node0" presStyleIdx="0" presStyleCnt="1" custLinFactNeighborY="-4360">
        <dgm:presLayoutVars>
          <dgm:chMax/>
          <dgm:chPref val="4"/>
        </dgm:presLayoutVars>
      </dgm:prSet>
      <dgm:spPr/>
      <dgm:t>
        <a:bodyPr/>
        <a:lstStyle/>
        <a:p>
          <a:endParaRPr lang="en-ZA"/>
        </a:p>
      </dgm:t>
    </dgm:pt>
    <dgm:pt modelId="{D195EAFF-01F6-43AD-A2D4-E11C32C9FC42}" type="pres">
      <dgm:prSet presAssocID="{6504BBD0-A1B3-461C-883E-73970C02CA6D}" presName="childShape" presStyleCnt="0">
        <dgm:presLayoutVars>
          <dgm:chMax val="0"/>
          <dgm:chPref val="0"/>
        </dgm:presLayoutVars>
      </dgm:prSet>
      <dgm:spPr/>
    </dgm:pt>
    <dgm:pt modelId="{89786252-E8E2-4F1A-A795-9691811954FB}" type="pres">
      <dgm:prSet presAssocID="{3E2022B9-3F8C-4DC4-B8B2-8339A9D5131D}" presName="childComposite" presStyleCnt="0">
        <dgm:presLayoutVars>
          <dgm:chMax val="0"/>
          <dgm:chPref val="0"/>
        </dgm:presLayoutVars>
      </dgm:prSet>
      <dgm:spPr/>
    </dgm:pt>
    <dgm:pt modelId="{72D77817-2A31-4C7C-9F8C-AFECEAFEAD13}" type="pres">
      <dgm:prSet presAssocID="{3E2022B9-3F8C-4DC4-B8B2-8339A9D5131D}" presName="Image" presStyleLbl="node1" presStyleIdx="0" presStyleCnt="3" custLinFactNeighborX="7660" custLinFactNeighborY="-219"/>
      <dgm:spPr>
        <a:blipFill rotWithShape="1">
          <a:blip xmlns:r="http://schemas.openxmlformats.org/officeDocument/2006/relationships" r:embed="rId1"/>
          <a:stretch>
            <a:fillRect/>
          </a:stretch>
        </a:blipFill>
      </dgm:spPr>
      <dgm:t>
        <a:bodyPr/>
        <a:lstStyle/>
        <a:p>
          <a:endParaRPr lang="en-ZA"/>
        </a:p>
      </dgm:t>
    </dgm:pt>
    <dgm:pt modelId="{58660271-5A2B-4650-9743-1EE831111596}" type="pres">
      <dgm:prSet presAssocID="{3E2022B9-3F8C-4DC4-B8B2-8339A9D5131D}" presName="childText" presStyleLbl="lnNode1" presStyleIdx="0" presStyleCnt="3" custLinFactNeighborX="1324" custLinFactNeighborY="201">
        <dgm:presLayoutVars>
          <dgm:chMax val="0"/>
          <dgm:chPref val="0"/>
          <dgm:bulletEnabled val="1"/>
        </dgm:presLayoutVars>
      </dgm:prSet>
      <dgm:spPr/>
      <dgm:t>
        <a:bodyPr/>
        <a:lstStyle/>
        <a:p>
          <a:endParaRPr lang="en-ZA"/>
        </a:p>
      </dgm:t>
    </dgm:pt>
    <dgm:pt modelId="{10A7E257-FEEC-4252-9C16-55A0224DC473}" type="pres">
      <dgm:prSet presAssocID="{8503C01D-6758-4F35-A274-9669161B420C}" presName="childComposite" presStyleCnt="0">
        <dgm:presLayoutVars>
          <dgm:chMax val="0"/>
          <dgm:chPref val="0"/>
        </dgm:presLayoutVars>
      </dgm:prSet>
      <dgm:spPr/>
    </dgm:pt>
    <dgm:pt modelId="{20C2F0C9-1E29-49EB-961E-D367F3D541A0}" type="pres">
      <dgm:prSet presAssocID="{8503C01D-6758-4F35-A274-9669161B420C}" presName="Image" presStyleLbl="node1" presStyleIdx="1" presStyleCnt="3" custScaleX="202102"/>
      <dgm:spPr>
        <a:blipFill rotWithShape="1">
          <a:blip xmlns:r="http://schemas.openxmlformats.org/officeDocument/2006/relationships" r:embed="rId2"/>
          <a:stretch>
            <a:fillRect/>
          </a:stretch>
        </a:blipFill>
      </dgm:spPr>
      <dgm:t>
        <a:bodyPr/>
        <a:lstStyle/>
        <a:p>
          <a:endParaRPr lang="en-ZA"/>
        </a:p>
      </dgm:t>
    </dgm:pt>
    <dgm:pt modelId="{B03331D0-6B8D-4110-8BB0-6D654FF038B6}" type="pres">
      <dgm:prSet presAssocID="{8503C01D-6758-4F35-A274-9669161B420C}" presName="childText" presStyleLbl="lnNode1" presStyleIdx="1" presStyleCnt="3" custScaleX="70552" custLinFactNeighborX="-3952" custLinFactNeighborY="89">
        <dgm:presLayoutVars>
          <dgm:chMax val="0"/>
          <dgm:chPref val="0"/>
          <dgm:bulletEnabled val="1"/>
        </dgm:presLayoutVars>
      </dgm:prSet>
      <dgm:spPr/>
      <dgm:t>
        <a:bodyPr/>
        <a:lstStyle/>
        <a:p>
          <a:endParaRPr lang="en-ZA"/>
        </a:p>
      </dgm:t>
    </dgm:pt>
    <dgm:pt modelId="{7E237237-132F-4D06-8DAB-83FFAC7634B2}" type="pres">
      <dgm:prSet presAssocID="{B6ECFE47-D6CE-4115-A969-445F40289C03}" presName="childComposite" presStyleCnt="0">
        <dgm:presLayoutVars>
          <dgm:chMax val="0"/>
          <dgm:chPref val="0"/>
        </dgm:presLayoutVars>
      </dgm:prSet>
      <dgm:spPr/>
    </dgm:pt>
    <dgm:pt modelId="{F247B5E7-F753-4C31-96EB-719405AE7B43}" type="pres">
      <dgm:prSet presAssocID="{B6ECFE47-D6CE-4115-A969-445F40289C03}" presName="Image" presStyleLbl="node1" presStyleIdx="2" presStyleCnt="3" custScaleX="159689"/>
      <dgm:spPr>
        <a:blipFill rotWithShape="1">
          <a:blip xmlns:r="http://schemas.openxmlformats.org/officeDocument/2006/relationships" r:embed="rId3"/>
          <a:stretch>
            <a:fillRect/>
          </a:stretch>
        </a:blipFill>
      </dgm:spPr>
      <dgm:t>
        <a:bodyPr/>
        <a:lstStyle/>
        <a:p>
          <a:endParaRPr lang="en-ZA"/>
        </a:p>
      </dgm:t>
    </dgm:pt>
    <dgm:pt modelId="{DED1FCC2-9066-45EF-9907-22B2B7119E46}" type="pres">
      <dgm:prSet presAssocID="{B6ECFE47-D6CE-4115-A969-445F40289C03}" presName="childText" presStyleLbl="lnNode1" presStyleIdx="2" presStyleCnt="3" custScaleX="97657">
        <dgm:presLayoutVars>
          <dgm:chMax val="0"/>
          <dgm:chPref val="0"/>
          <dgm:bulletEnabled val="1"/>
        </dgm:presLayoutVars>
      </dgm:prSet>
      <dgm:spPr/>
      <dgm:t>
        <a:bodyPr/>
        <a:lstStyle/>
        <a:p>
          <a:endParaRPr lang="en-ZA"/>
        </a:p>
      </dgm:t>
    </dgm:pt>
  </dgm:ptLst>
  <dgm:cxnLst>
    <dgm:cxn modelId="{FEFD3839-2753-4A00-888D-D3DBBD3AD0E7}" type="presOf" srcId="{8503C01D-6758-4F35-A274-9669161B420C}" destId="{B03331D0-6B8D-4110-8BB0-6D654FF038B6}" srcOrd="0" destOrd="0" presId="urn:microsoft.com/office/officeart/2008/layout/PictureAccentList"/>
    <dgm:cxn modelId="{C957CC7F-BA82-4A29-BF0D-27E2AC2A3383}" srcId="{5E5B842B-D469-4024-8142-27658606C34E}" destId="{6504BBD0-A1B3-461C-883E-73970C02CA6D}" srcOrd="0" destOrd="0" parTransId="{A25175C4-593B-4447-8ABF-21C3A37EF2B1}" sibTransId="{B70F9781-4044-4EBA-B5F7-06083F239D30}"/>
    <dgm:cxn modelId="{47576938-8DF6-453E-8F2B-E2C0E064D4BC}" srcId="{6504BBD0-A1B3-461C-883E-73970C02CA6D}" destId="{B6ECFE47-D6CE-4115-A969-445F40289C03}" srcOrd="2" destOrd="0" parTransId="{2996B164-9536-4291-AC31-CDC87B42125A}" sibTransId="{E1B4BEEF-308C-4947-8FDD-451B2406F8F4}"/>
    <dgm:cxn modelId="{7E406373-AE52-4A8E-A1C1-FD08BEB9A474}" type="presOf" srcId="{B6ECFE47-D6CE-4115-A969-445F40289C03}" destId="{DED1FCC2-9066-45EF-9907-22B2B7119E46}" srcOrd="0" destOrd="0" presId="urn:microsoft.com/office/officeart/2008/layout/PictureAccentList"/>
    <dgm:cxn modelId="{B380DA09-E4B6-4C3E-834B-260F4E94E54C}" type="presOf" srcId="{3E2022B9-3F8C-4DC4-B8B2-8339A9D5131D}" destId="{58660271-5A2B-4650-9743-1EE831111596}" srcOrd="0" destOrd="0" presId="urn:microsoft.com/office/officeart/2008/layout/PictureAccentList"/>
    <dgm:cxn modelId="{0E2086C3-00A9-4604-A316-5017CFB1C8F2}" srcId="{6504BBD0-A1B3-461C-883E-73970C02CA6D}" destId="{8503C01D-6758-4F35-A274-9669161B420C}" srcOrd="1" destOrd="0" parTransId="{BCFBEBCE-4168-4EB5-B2EA-AB478ED97AB8}" sibTransId="{023F392E-3FA0-4B01-9C03-4293E5BDF773}"/>
    <dgm:cxn modelId="{FB1312C8-D279-4036-A6FF-3419A43AF792}" srcId="{6504BBD0-A1B3-461C-883E-73970C02CA6D}" destId="{3E2022B9-3F8C-4DC4-B8B2-8339A9D5131D}" srcOrd="0" destOrd="0" parTransId="{E9FD913E-98DB-4332-BBF7-28E3979F10F7}" sibTransId="{F42E6FD0-FEAB-423C-90C1-ED3EAD5C9A4B}"/>
    <dgm:cxn modelId="{603C2324-B528-4FFA-B988-BA7D14FA1126}" type="presOf" srcId="{5E5B842B-D469-4024-8142-27658606C34E}" destId="{3C6BA38D-61A1-486A-98EF-1AFDC5ECEC6A}" srcOrd="0" destOrd="0" presId="urn:microsoft.com/office/officeart/2008/layout/PictureAccentList"/>
    <dgm:cxn modelId="{D8A93C08-714C-4594-A4E9-16256FE772FD}" type="presOf" srcId="{6504BBD0-A1B3-461C-883E-73970C02CA6D}" destId="{DD715713-1D49-4FC9-8C11-99413FBCABDB}" srcOrd="0" destOrd="0" presId="urn:microsoft.com/office/officeart/2008/layout/PictureAccentList"/>
    <dgm:cxn modelId="{CB9B6177-6278-430C-8C27-05928E367FD9}" type="presParOf" srcId="{3C6BA38D-61A1-486A-98EF-1AFDC5ECEC6A}" destId="{82811F69-8D62-4142-8561-69186867B73F}" srcOrd="0" destOrd="0" presId="urn:microsoft.com/office/officeart/2008/layout/PictureAccentList"/>
    <dgm:cxn modelId="{8CAE70CF-0929-414A-AE4E-02AAA0A1EC96}" type="presParOf" srcId="{82811F69-8D62-4142-8561-69186867B73F}" destId="{CA29A815-D257-487F-889B-089D9206B5C4}" srcOrd="0" destOrd="0" presId="urn:microsoft.com/office/officeart/2008/layout/PictureAccentList"/>
    <dgm:cxn modelId="{C76DDB18-8108-4621-A0FE-126FC21109E3}" type="presParOf" srcId="{CA29A815-D257-487F-889B-089D9206B5C4}" destId="{DD715713-1D49-4FC9-8C11-99413FBCABDB}" srcOrd="0" destOrd="0" presId="urn:microsoft.com/office/officeart/2008/layout/PictureAccentList"/>
    <dgm:cxn modelId="{3DAF45CF-083F-4E75-A4DA-B3D930B2CD5A}" type="presParOf" srcId="{82811F69-8D62-4142-8561-69186867B73F}" destId="{D195EAFF-01F6-43AD-A2D4-E11C32C9FC42}" srcOrd="1" destOrd="0" presId="urn:microsoft.com/office/officeart/2008/layout/PictureAccentList"/>
    <dgm:cxn modelId="{401E56D4-293F-4CDB-B30E-BA6394CE6D89}" type="presParOf" srcId="{D195EAFF-01F6-43AD-A2D4-E11C32C9FC42}" destId="{89786252-E8E2-4F1A-A795-9691811954FB}" srcOrd="0" destOrd="0" presId="urn:microsoft.com/office/officeart/2008/layout/PictureAccentList"/>
    <dgm:cxn modelId="{E6568238-DB28-4434-9EAF-E3477A01E04D}" type="presParOf" srcId="{89786252-E8E2-4F1A-A795-9691811954FB}" destId="{72D77817-2A31-4C7C-9F8C-AFECEAFEAD13}" srcOrd="0" destOrd="0" presId="urn:microsoft.com/office/officeart/2008/layout/PictureAccentList"/>
    <dgm:cxn modelId="{C5F18F7F-EF5E-4588-8C92-92A65EB5ABA5}" type="presParOf" srcId="{89786252-E8E2-4F1A-A795-9691811954FB}" destId="{58660271-5A2B-4650-9743-1EE831111596}" srcOrd="1" destOrd="0" presId="urn:microsoft.com/office/officeart/2008/layout/PictureAccentList"/>
    <dgm:cxn modelId="{DDB93BE3-045E-415A-8A67-E6D80DF31147}" type="presParOf" srcId="{D195EAFF-01F6-43AD-A2D4-E11C32C9FC42}" destId="{10A7E257-FEEC-4252-9C16-55A0224DC473}" srcOrd="1" destOrd="0" presId="urn:microsoft.com/office/officeart/2008/layout/PictureAccentList"/>
    <dgm:cxn modelId="{A94993F6-1CAD-4B1D-B047-FC3A203F0D20}" type="presParOf" srcId="{10A7E257-FEEC-4252-9C16-55A0224DC473}" destId="{20C2F0C9-1E29-49EB-961E-D367F3D541A0}" srcOrd="0" destOrd="0" presId="urn:microsoft.com/office/officeart/2008/layout/PictureAccentList"/>
    <dgm:cxn modelId="{291EDAAA-865A-4083-881E-9AD8EF540428}" type="presParOf" srcId="{10A7E257-FEEC-4252-9C16-55A0224DC473}" destId="{B03331D0-6B8D-4110-8BB0-6D654FF038B6}" srcOrd="1" destOrd="0" presId="urn:microsoft.com/office/officeart/2008/layout/PictureAccentList"/>
    <dgm:cxn modelId="{DF41D46F-23D5-48F0-A235-D991DE82343E}" type="presParOf" srcId="{D195EAFF-01F6-43AD-A2D4-E11C32C9FC42}" destId="{7E237237-132F-4D06-8DAB-83FFAC7634B2}" srcOrd="2" destOrd="0" presId="urn:microsoft.com/office/officeart/2008/layout/PictureAccentList"/>
    <dgm:cxn modelId="{77104551-8214-43D8-BBD8-B3C85D5E5E7B}" type="presParOf" srcId="{7E237237-132F-4D06-8DAB-83FFAC7634B2}" destId="{F247B5E7-F753-4C31-96EB-719405AE7B43}" srcOrd="0" destOrd="0" presId="urn:microsoft.com/office/officeart/2008/layout/PictureAccentList"/>
    <dgm:cxn modelId="{5E48802E-0312-4152-A4B0-1BCE1B95A1FE}" type="presParOf" srcId="{7E237237-132F-4D06-8DAB-83FFAC7634B2}" destId="{DED1FCC2-9066-45EF-9907-22B2B7119E46}"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CD1068B-9047-4593-B78F-625995C20439}" type="doc">
      <dgm:prSet loTypeId="urn:microsoft.com/office/officeart/2005/8/layout/hList7" loCatId="process" qsTypeId="urn:microsoft.com/office/officeart/2005/8/quickstyle/simple1" qsCatId="simple" csTypeId="urn:microsoft.com/office/officeart/2005/8/colors/accent1_2" csCatId="accent1" phldr="1"/>
      <dgm:spPr/>
    </dgm:pt>
    <dgm:pt modelId="{26ABF5F3-96F4-455B-AB2F-6148E26EAAFC}">
      <dgm:prSet phldrT="[Text]"/>
      <dgm:spPr/>
      <dgm:t>
        <a:bodyPr/>
        <a:lstStyle/>
        <a:p>
          <a:r>
            <a:rPr lang="en-ZA" dirty="0" smtClean="0"/>
            <a:t>SMILE</a:t>
          </a:r>
          <a:endParaRPr lang="en-ZA" dirty="0"/>
        </a:p>
      </dgm:t>
    </dgm:pt>
    <dgm:pt modelId="{84B67B40-01C4-42A0-B688-2B800BB14D11}" type="parTrans" cxnId="{75A97A3E-BA24-4735-8388-14EAC9C9995A}">
      <dgm:prSet/>
      <dgm:spPr/>
      <dgm:t>
        <a:bodyPr/>
        <a:lstStyle/>
        <a:p>
          <a:endParaRPr lang="en-ZA"/>
        </a:p>
      </dgm:t>
    </dgm:pt>
    <dgm:pt modelId="{EADC4018-A74C-4389-A235-6EB221295615}" type="sibTrans" cxnId="{75A97A3E-BA24-4735-8388-14EAC9C9995A}">
      <dgm:prSet/>
      <dgm:spPr/>
      <dgm:t>
        <a:bodyPr/>
        <a:lstStyle/>
        <a:p>
          <a:endParaRPr lang="en-ZA"/>
        </a:p>
      </dgm:t>
    </dgm:pt>
    <dgm:pt modelId="{7460980E-166C-4AAC-B8C0-90020381453D}">
      <dgm:prSet phldrT="[Text]"/>
      <dgm:spPr/>
      <dgm:t>
        <a:bodyPr/>
        <a:lstStyle/>
        <a:p>
          <a:r>
            <a:rPr lang="en-ZA" dirty="0" smtClean="0"/>
            <a:t>COMPASSION</a:t>
          </a:r>
          <a:endParaRPr lang="en-ZA" dirty="0"/>
        </a:p>
      </dgm:t>
    </dgm:pt>
    <dgm:pt modelId="{86CFEA9F-CAA9-4991-BBE4-B562FF72C565}" type="parTrans" cxnId="{1FB15957-1317-429C-A69E-D832569BC436}">
      <dgm:prSet/>
      <dgm:spPr/>
      <dgm:t>
        <a:bodyPr/>
        <a:lstStyle/>
        <a:p>
          <a:endParaRPr lang="en-ZA"/>
        </a:p>
      </dgm:t>
    </dgm:pt>
    <dgm:pt modelId="{49668316-FD92-437E-8ABC-98A5F157A96C}" type="sibTrans" cxnId="{1FB15957-1317-429C-A69E-D832569BC436}">
      <dgm:prSet/>
      <dgm:spPr/>
      <dgm:t>
        <a:bodyPr/>
        <a:lstStyle/>
        <a:p>
          <a:endParaRPr lang="en-ZA"/>
        </a:p>
      </dgm:t>
    </dgm:pt>
    <dgm:pt modelId="{EB540DD5-1BDB-4161-846F-F4FA42FFE6C9}">
      <dgm:prSet phldrT="[Text]"/>
      <dgm:spPr/>
      <dgm:t>
        <a:bodyPr/>
        <a:lstStyle/>
        <a:p>
          <a:r>
            <a:rPr lang="en-ZA" dirty="0" smtClean="0"/>
            <a:t>Maintain and Maximize the Services</a:t>
          </a:r>
          <a:endParaRPr lang="en-ZA" dirty="0"/>
        </a:p>
      </dgm:t>
    </dgm:pt>
    <dgm:pt modelId="{D1935F77-5F73-46FF-BFA9-CD1D4A639280}" type="parTrans" cxnId="{693E8D8A-F04E-4A22-8E81-A54C27474BD1}">
      <dgm:prSet/>
      <dgm:spPr/>
      <dgm:t>
        <a:bodyPr/>
        <a:lstStyle/>
        <a:p>
          <a:endParaRPr lang="en-ZA"/>
        </a:p>
      </dgm:t>
    </dgm:pt>
    <dgm:pt modelId="{F975F988-FBC2-44A5-8268-C4542A3D6B64}" type="sibTrans" cxnId="{693E8D8A-F04E-4A22-8E81-A54C27474BD1}">
      <dgm:prSet/>
      <dgm:spPr/>
      <dgm:t>
        <a:bodyPr/>
        <a:lstStyle/>
        <a:p>
          <a:endParaRPr lang="en-ZA"/>
        </a:p>
      </dgm:t>
    </dgm:pt>
    <dgm:pt modelId="{07F3F4AE-7EFF-418A-B27B-9FDF2F32A084}" type="pres">
      <dgm:prSet presAssocID="{5CD1068B-9047-4593-B78F-625995C20439}" presName="Name0" presStyleCnt="0">
        <dgm:presLayoutVars>
          <dgm:dir/>
          <dgm:resizeHandles val="exact"/>
        </dgm:presLayoutVars>
      </dgm:prSet>
      <dgm:spPr/>
    </dgm:pt>
    <dgm:pt modelId="{68FA09D5-7D8A-431B-ABC4-A78B169EF3B6}" type="pres">
      <dgm:prSet presAssocID="{5CD1068B-9047-4593-B78F-625995C20439}" presName="fgShape" presStyleLbl="fgShp" presStyleIdx="0" presStyleCnt="1" custLinFactNeighborX="1039" custLinFactNeighborY="-12604"/>
      <dgm:spPr>
        <a:solidFill>
          <a:schemeClr val="accent1">
            <a:tint val="60000"/>
            <a:hueOff val="0"/>
            <a:satOff val="0"/>
            <a:lumOff val="0"/>
          </a:schemeClr>
        </a:solidFill>
      </dgm:spPr>
    </dgm:pt>
    <dgm:pt modelId="{213EC8DF-C20F-495C-8E72-8619F7B88CD9}" type="pres">
      <dgm:prSet presAssocID="{5CD1068B-9047-4593-B78F-625995C20439}" presName="linComp" presStyleCnt="0"/>
      <dgm:spPr/>
    </dgm:pt>
    <dgm:pt modelId="{E1AD21DC-2C91-4241-AD05-B7C4C646D4F4}" type="pres">
      <dgm:prSet presAssocID="{26ABF5F3-96F4-455B-AB2F-6148E26EAAFC}" presName="compNode" presStyleCnt="0"/>
      <dgm:spPr/>
    </dgm:pt>
    <dgm:pt modelId="{6F0D14E0-8532-450A-8D4C-BF3A2618476C}" type="pres">
      <dgm:prSet presAssocID="{26ABF5F3-96F4-455B-AB2F-6148E26EAAFC}" presName="bkgdShape" presStyleLbl="node1" presStyleIdx="0" presStyleCnt="3"/>
      <dgm:spPr/>
      <dgm:t>
        <a:bodyPr/>
        <a:lstStyle/>
        <a:p>
          <a:endParaRPr lang="en-ZA"/>
        </a:p>
      </dgm:t>
    </dgm:pt>
    <dgm:pt modelId="{52C22022-1678-411D-8D53-914C46010937}" type="pres">
      <dgm:prSet presAssocID="{26ABF5F3-96F4-455B-AB2F-6148E26EAAFC}" presName="nodeTx" presStyleLbl="node1" presStyleIdx="0" presStyleCnt="3">
        <dgm:presLayoutVars>
          <dgm:bulletEnabled val="1"/>
        </dgm:presLayoutVars>
      </dgm:prSet>
      <dgm:spPr/>
      <dgm:t>
        <a:bodyPr/>
        <a:lstStyle/>
        <a:p>
          <a:endParaRPr lang="en-ZA"/>
        </a:p>
      </dgm:t>
    </dgm:pt>
    <dgm:pt modelId="{81945E6C-C241-4D6B-B151-7AD728FA4CCA}" type="pres">
      <dgm:prSet presAssocID="{26ABF5F3-96F4-455B-AB2F-6148E26EAAFC}" presName="invisiNode" presStyleLbl="node1" presStyleIdx="0" presStyleCnt="3"/>
      <dgm:spPr/>
    </dgm:pt>
    <dgm:pt modelId="{31081D3F-73E0-4D64-99C4-F105A0A6097B}" type="pres">
      <dgm:prSet presAssocID="{26ABF5F3-96F4-455B-AB2F-6148E26EAAFC}" presName="imagNode" presStyleLbl="fgImgPlace1" presStyleIdx="0" presStyleCnt="3"/>
      <dgm:spPr>
        <a:blipFill rotWithShape="1">
          <a:blip xmlns:r="http://schemas.openxmlformats.org/officeDocument/2006/relationships" r:embed="rId1"/>
          <a:stretch>
            <a:fillRect/>
          </a:stretch>
        </a:blipFill>
      </dgm:spPr>
    </dgm:pt>
    <dgm:pt modelId="{406E00F0-D5EF-4CD6-974C-844775726DCF}" type="pres">
      <dgm:prSet presAssocID="{EADC4018-A74C-4389-A235-6EB221295615}" presName="sibTrans" presStyleLbl="sibTrans2D1" presStyleIdx="0" presStyleCnt="0"/>
      <dgm:spPr/>
      <dgm:t>
        <a:bodyPr/>
        <a:lstStyle/>
        <a:p>
          <a:endParaRPr lang="en-ZA"/>
        </a:p>
      </dgm:t>
    </dgm:pt>
    <dgm:pt modelId="{17AF40C2-D9CB-4B3C-B47E-5F64C2700CDA}" type="pres">
      <dgm:prSet presAssocID="{7460980E-166C-4AAC-B8C0-90020381453D}" presName="compNode" presStyleCnt="0"/>
      <dgm:spPr/>
    </dgm:pt>
    <dgm:pt modelId="{DFA2FBE8-7BA3-4784-BBFF-90AED0CC1E46}" type="pres">
      <dgm:prSet presAssocID="{7460980E-166C-4AAC-B8C0-90020381453D}" presName="bkgdShape" presStyleLbl="node1" presStyleIdx="1" presStyleCnt="3"/>
      <dgm:spPr/>
      <dgm:t>
        <a:bodyPr/>
        <a:lstStyle/>
        <a:p>
          <a:endParaRPr lang="en-ZA"/>
        </a:p>
      </dgm:t>
    </dgm:pt>
    <dgm:pt modelId="{39F55C8B-4300-4CF1-937E-D63BE0E6EE94}" type="pres">
      <dgm:prSet presAssocID="{7460980E-166C-4AAC-B8C0-90020381453D}" presName="nodeTx" presStyleLbl="node1" presStyleIdx="1" presStyleCnt="3">
        <dgm:presLayoutVars>
          <dgm:bulletEnabled val="1"/>
        </dgm:presLayoutVars>
      </dgm:prSet>
      <dgm:spPr/>
      <dgm:t>
        <a:bodyPr/>
        <a:lstStyle/>
        <a:p>
          <a:endParaRPr lang="en-ZA"/>
        </a:p>
      </dgm:t>
    </dgm:pt>
    <dgm:pt modelId="{62757CC8-D5FE-4FA2-A24C-3261D1E80248}" type="pres">
      <dgm:prSet presAssocID="{7460980E-166C-4AAC-B8C0-90020381453D}" presName="invisiNode" presStyleLbl="node1" presStyleIdx="1" presStyleCnt="3"/>
      <dgm:spPr/>
    </dgm:pt>
    <dgm:pt modelId="{FEFF6B5E-9AE1-4FF4-9B5B-12CEDD0F8AF5}" type="pres">
      <dgm:prSet presAssocID="{7460980E-166C-4AAC-B8C0-90020381453D}" presName="imagNode" presStyleLbl="fgImgPlace1" presStyleIdx="1" presStyleCnt="3"/>
      <dgm:spPr>
        <a:blipFill rotWithShape="1">
          <a:blip xmlns:r="http://schemas.openxmlformats.org/officeDocument/2006/relationships" r:embed="rId2"/>
          <a:stretch>
            <a:fillRect/>
          </a:stretch>
        </a:blipFill>
      </dgm:spPr>
    </dgm:pt>
    <dgm:pt modelId="{4095E01E-7CFE-4188-974C-399583F98198}" type="pres">
      <dgm:prSet presAssocID="{49668316-FD92-437E-8ABC-98A5F157A96C}" presName="sibTrans" presStyleLbl="sibTrans2D1" presStyleIdx="0" presStyleCnt="0"/>
      <dgm:spPr/>
      <dgm:t>
        <a:bodyPr/>
        <a:lstStyle/>
        <a:p>
          <a:endParaRPr lang="en-ZA"/>
        </a:p>
      </dgm:t>
    </dgm:pt>
    <dgm:pt modelId="{3B48C100-9351-4980-ACAD-F85E0CF4EB0D}" type="pres">
      <dgm:prSet presAssocID="{EB540DD5-1BDB-4161-846F-F4FA42FFE6C9}" presName="compNode" presStyleCnt="0"/>
      <dgm:spPr/>
    </dgm:pt>
    <dgm:pt modelId="{83A10FF1-3F5A-460A-811D-CDDC35E1F9B5}" type="pres">
      <dgm:prSet presAssocID="{EB540DD5-1BDB-4161-846F-F4FA42FFE6C9}" presName="bkgdShape" presStyleLbl="node1" presStyleIdx="2" presStyleCnt="3"/>
      <dgm:spPr/>
      <dgm:t>
        <a:bodyPr/>
        <a:lstStyle/>
        <a:p>
          <a:endParaRPr lang="en-ZA"/>
        </a:p>
      </dgm:t>
    </dgm:pt>
    <dgm:pt modelId="{078FCAB1-0F89-4BC1-8B99-B93CCA36CE36}" type="pres">
      <dgm:prSet presAssocID="{EB540DD5-1BDB-4161-846F-F4FA42FFE6C9}" presName="nodeTx" presStyleLbl="node1" presStyleIdx="2" presStyleCnt="3">
        <dgm:presLayoutVars>
          <dgm:bulletEnabled val="1"/>
        </dgm:presLayoutVars>
      </dgm:prSet>
      <dgm:spPr/>
      <dgm:t>
        <a:bodyPr/>
        <a:lstStyle/>
        <a:p>
          <a:endParaRPr lang="en-ZA"/>
        </a:p>
      </dgm:t>
    </dgm:pt>
    <dgm:pt modelId="{CACD6AF2-6CD1-433A-89FB-1FD98CAF1FA9}" type="pres">
      <dgm:prSet presAssocID="{EB540DD5-1BDB-4161-846F-F4FA42FFE6C9}" presName="invisiNode" presStyleLbl="node1" presStyleIdx="2" presStyleCnt="3"/>
      <dgm:spPr/>
    </dgm:pt>
    <dgm:pt modelId="{1B91F05F-7AF9-49DC-8E5D-5EF831D0E1E9}" type="pres">
      <dgm:prSet presAssocID="{EB540DD5-1BDB-4161-846F-F4FA42FFE6C9}" presName="imagNode" presStyleLbl="fgImgPlace1" presStyleIdx="2" presStyleCnt="3"/>
      <dgm:spPr>
        <a:blipFill rotWithShape="1">
          <a:blip xmlns:r="http://schemas.openxmlformats.org/officeDocument/2006/relationships" r:embed="rId3"/>
          <a:stretch>
            <a:fillRect/>
          </a:stretch>
        </a:blipFill>
      </dgm:spPr>
    </dgm:pt>
  </dgm:ptLst>
  <dgm:cxnLst>
    <dgm:cxn modelId="{48A5CF7C-3E8A-4EFE-9123-D064BEAFA62B}" type="presOf" srcId="{7460980E-166C-4AAC-B8C0-90020381453D}" destId="{39F55C8B-4300-4CF1-937E-D63BE0E6EE94}" srcOrd="1" destOrd="0" presId="urn:microsoft.com/office/officeart/2005/8/layout/hList7"/>
    <dgm:cxn modelId="{859DC7AD-F0E9-4AF6-A057-D9DDBAAEFA2D}" type="presOf" srcId="{EB540DD5-1BDB-4161-846F-F4FA42FFE6C9}" destId="{83A10FF1-3F5A-460A-811D-CDDC35E1F9B5}" srcOrd="0" destOrd="0" presId="urn:microsoft.com/office/officeart/2005/8/layout/hList7"/>
    <dgm:cxn modelId="{174AB8BE-F967-4B0D-B6E9-1D8B55FB5060}" type="presOf" srcId="{26ABF5F3-96F4-455B-AB2F-6148E26EAAFC}" destId="{52C22022-1678-411D-8D53-914C46010937}" srcOrd="1" destOrd="0" presId="urn:microsoft.com/office/officeart/2005/8/layout/hList7"/>
    <dgm:cxn modelId="{693E8D8A-F04E-4A22-8E81-A54C27474BD1}" srcId="{5CD1068B-9047-4593-B78F-625995C20439}" destId="{EB540DD5-1BDB-4161-846F-F4FA42FFE6C9}" srcOrd="2" destOrd="0" parTransId="{D1935F77-5F73-46FF-BFA9-CD1D4A639280}" sibTransId="{F975F988-FBC2-44A5-8268-C4542A3D6B64}"/>
    <dgm:cxn modelId="{DC154B35-C96E-446B-BEA9-0CC3EE228CA4}" type="presOf" srcId="{5CD1068B-9047-4593-B78F-625995C20439}" destId="{07F3F4AE-7EFF-418A-B27B-9FDF2F32A084}" srcOrd="0" destOrd="0" presId="urn:microsoft.com/office/officeart/2005/8/layout/hList7"/>
    <dgm:cxn modelId="{75A97A3E-BA24-4735-8388-14EAC9C9995A}" srcId="{5CD1068B-9047-4593-B78F-625995C20439}" destId="{26ABF5F3-96F4-455B-AB2F-6148E26EAAFC}" srcOrd="0" destOrd="0" parTransId="{84B67B40-01C4-42A0-B688-2B800BB14D11}" sibTransId="{EADC4018-A74C-4389-A235-6EB221295615}"/>
    <dgm:cxn modelId="{A30D1D21-6209-46B3-85B7-4557761B829E}" type="presOf" srcId="{49668316-FD92-437E-8ABC-98A5F157A96C}" destId="{4095E01E-7CFE-4188-974C-399583F98198}" srcOrd="0" destOrd="0" presId="urn:microsoft.com/office/officeart/2005/8/layout/hList7"/>
    <dgm:cxn modelId="{1FB15957-1317-429C-A69E-D832569BC436}" srcId="{5CD1068B-9047-4593-B78F-625995C20439}" destId="{7460980E-166C-4AAC-B8C0-90020381453D}" srcOrd="1" destOrd="0" parTransId="{86CFEA9F-CAA9-4991-BBE4-B562FF72C565}" sibTransId="{49668316-FD92-437E-8ABC-98A5F157A96C}"/>
    <dgm:cxn modelId="{8676A3E1-B2C9-4B15-8D07-559D9C2E8955}" type="presOf" srcId="{EADC4018-A74C-4389-A235-6EB221295615}" destId="{406E00F0-D5EF-4CD6-974C-844775726DCF}" srcOrd="0" destOrd="0" presId="urn:microsoft.com/office/officeart/2005/8/layout/hList7"/>
    <dgm:cxn modelId="{5C98AF8C-6F46-442A-9B44-8676E28CCB70}" type="presOf" srcId="{EB540DD5-1BDB-4161-846F-F4FA42FFE6C9}" destId="{078FCAB1-0F89-4BC1-8B99-B93CCA36CE36}" srcOrd="1" destOrd="0" presId="urn:microsoft.com/office/officeart/2005/8/layout/hList7"/>
    <dgm:cxn modelId="{ADEE433C-CC3F-45B3-954C-6197C01FB693}" type="presOf" srcId="{7460980E-166C-4AAC-B8C0-90020381453D}" destId="{DFA2FBE8-7BA3-4784-BBFF-90AED0CC1E46}" srcOrd="0" destOrd="0" presId="urn:microsoft.com/office/officeart/2005/8/layout/hList7"/>
    <dgm:cxn modelId="{11C6ADF3-4F9E-4623-844B-00225234B880}" type="presOf" srcId="{26ABF5F3-96F4-455B-AB2F-6148E26EAAFC}" destId="{6F0D14E0-8532-450A-8D4C-BF3A2618476C}" srcOrd="0" destOrd="0" presId="urn:microsoft.com/office/officeart/2005/8/layout/hList7"/>
    <dgm:cxn modelId="{CE989BBD-6CB7-46A2-82FD-B8649621ABF7}" type="presParOf" srcId="{07F3F4AE-7EFF-418A-B27B-9FDF2F32A084}" destId="{68FA09D5-7D8A-431B-ABC4-A78B169EF3B6}" srcOrd="0" destOrd="0" presId="urn:microsoft.com/office/officeart/2005/8/layout/hList7"/>
    <dgm:cxn modelId="{E3DA0657-3DAD-46BC-BC42-D5BD7C72C020}" type="presParOf" srcId="{07F3F4AE-7EFF-418A-B27B-9FDF2F32A084}" destId="{213EC8DF-C20F-495C-8E72-8619F7B88CD9}" srcOrd="1" destOrd="0" presId="urn:microsoft.com/office/officeart/2005/8/layout/hList7"/>
    <dgm:cxn modelId="{F28BBDEA-0E7A-4220-AEC7-311FB47CB5B9}" type="presParOf" srcId="{213EC8DF-C20F-495C-8E72-8619F7B88CD9}" destId="{E1AD21DC-2C91-4241-AD05-B7C4C646D4F4}" srcOrd="0" destOrd="0" presId="urn:microsoft.com/office/officeart/2005/8/layout/hList7"/>
    <dgm:cxn modelId="{BB8A36E8-EB74-44AB-BBF1-86281B9EA56D}" type="presParOf" srcId="{E1AD21DC-2C91-4241-AD05-B7C4C646D4F4}" destId="{6F0D14E0-8532-450A-8D4C-BF3A2618476C}" srcOrd="0" destOrd="0" presId="urn:microsoft.com/office/officeart/2005/8/layout/hList7"/>
    <dgm:cxn modelId="{E990E303-3D48-4879-AE3D-06F72D0D6AC6}" type="presParOf" srcId="{E1AD21DC-2C91-4241-AD05-B7C4C646D4F4}" destId="{52C22022-1678-411D-8D53-914C46010937}" srcOrd="1" destOrd="0" presId="urn:microsoft.com/office/officeart/2005/8/layout/hList7"/>
    <dgm:cxn modelId="{EB0C9799-F7D6-4146-BF4D-F8300EDB505B}" type="presParOf" srcId="{E1AD21DC-2C91-4241-AD05-B7C4C646D4F4}" destId="{81945E6C-C241-4D6B-B151-7AD728FA4CCA}" srcOrd="2" destOrd="0" presId="urn:microsoft.com/office/officeart/2005/8/layout/hList7"/>
    <dgm:cxn modelId="{9BB781D4-FB22-40D2-9E41-025847ABFC9B}" type="presParOf" srcId="{E1AD21DC-2C91-4241-AD05-B7C4C646D4F4}" destId="{31081D3F-73E0-4D64-99C4-F105A0A6097B}" srcOrd="3" destOrd="0" presId="urn:microsoft.com/office/officeart/2005/8/layout/hList7"/>
    <dgm:cxn modelId="{76FBEAD5-FC63-44D1-B6CA-42BFD619E489}" type="presParOf" srcId="{213EC8DF-C20F-495C-8E72-8619F7B88CD9}" destId="{406E00F0-D5EF-4CD6-974C-844775726DCF}" srcOrd="1" destOrd="0" presId="urn:microsoft.com/office/officeart/2005/8/layout/hList7"/>
    <dgm:cxn modelId="{CFECDB65-49AE-422A-89B8-7A6660F84CE9}" type="presParOf" srcId="{213EC8DF-C20F-495C-8E72-8619F7B88CD9}" destId="{17AF40C2-D9CB-4B3C-B47E-5F64C2700CDA}" srcOrd="2" destOrd="0" presId="urn:microsoft.com/office/officeart/2005/8/layout/hList7"/>
    <dgm:cxn modelId="{FA61891E-814E-4707-8737-7FE4B7546A8C}" type="presParOf" srcId="{17AF40C2-D9CB-4B3C-B47E-5F64C2700CDA}" destId="{DFA2FBE8-7BA3-4784-BBFF-90AED0CC1E46}" srcOrd="0" destOrd="0" presId="urn:microsoft.com/office/officeart/2005/8/layout/hList7"/>
    <dgm:cxn modelId="{1ADBC3D0-28E8-45EC-9834-22D93FF8D358}" type="presParOf" srcId="{17AF40C2-D9CB-4B3C-B47E-5F64C2700CDA}" destId="{39F55C8B-4300-4CF1-937E-D63BE0E6EE94}" srcOrd="1" destOrd="0" presId="urn:microsoft.com/office/officeart/2005/8/layout/hList7"/>
    <dgm:cxn modelId="{76080523-4E09-4508-B424-4FA7853F554F}" type="presParOf" srcId="{17AF40C2-D9CB-4B3C-B47E-5F64C2700CDA}" destId="{62757CC8-D5FE-4FA2-A24C-3261D1E80248}" srcOrd="2" destOrd="0" presId="urn:microsoft.com/office/officeart/2005/8/layout/hList7"/>
    <dgm:cxn modelId="{8518638C-2FCF-4233-95A8-B2EDE3C27924}" type="presParOf" srcId="{17AF40C2-D9CB-4B3C-B47E-5F64C2700CDA}" destId="{FEFF6B5E-9AE1-4FF4-9B5B-12CEDD0F8AF5}" srcOrd="3" destOrd="0" presId="urn:microsoft.com/office/officeart/2005/8/layout/hList7"/>
    <dgm:cxn modelId="{AA3941C6-F6ED-435E-8E5D-A3B13B52D5BD}" type="presParOf" srcId="{213EC8DF-C20F-495C-8E72-8619F7B88CD9}" destId="{4095E01E-7CFE-4188-974C-399583F98198}" srcOrd="3" destOrd="0" presId="urn:microsoft.com/office/officeart/2005/8/layout/hList7"/>
    <dgm:cxn modelId="{C6768A93-377C-459C-9128-B2FEE4F3A43B}" type="presParOf" srcId="{213EC8DF-C20F-495C-8E72-8619F7B88CD9}" destId="{3B48C100-9351-4980-ACAD-F85E0CF4EB0D}" srcOrd="4" destOrd="0" presId="urn:microsoft.com/office/officeart/2005/8/layout/hList7"/>
    <dgm:cxn modelId="{23E98578-C0F5-42F3-9197-C1F9263ADD46}" type="presParOf" srcId="{3B48C100-9351-4980-ACAD-F85E0CF4EB0D}" destId="{83A10FF1-3F5A-460A-811D-CDDC35E1F9B5}" srcOrd="0" destOrd="0" presId="urn:microsoft.com/office/officeart/2005/8/layout/hList7"/>
    <dgm:cxn modelId="{701341DF-7870-49B6-8CB2-E406389CAD10}" type="presParOf" srcId="{3B48C100-9351-4980-ACAD-F85E0CF4EB0D}" destId="{078FCAB1-0F89-4BC1-8B99-B93CCA36CE36}" srcOrd="1" destOrd="0" presId="urn:microsoft.com/office/officeart/2005/8/layout/hList7"/>
    <dgm:cxn modelId="{339C9993-E737-496A-86D6-291087F4F343}" type="presParOf" srcId="{3B48C100-9351-4980-ACAD-F85E0CF4EB0D}" destId="{CACD6AF2-6CD1-433A-89FB-1FD98CAF1FA9}" srcOrd="2" destOrd="0" presId="urn:microsoft.com/office/officeart/2005/8/layout/hList7"/>
    <dgm:cxn modelId="{7E7C2B87-CF29-4897-B85E-A2F057518936}" type="presParOf" srcId="{3B48C100-9351-4980-ACAD-F85E0CF4EB0D}" destId="{1B91F05F-7AF9-49DC-8E5D-5EF831D0E1E9}"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22978-3BE0-416F-A30A-8BA6A16F8C43}">
      <dsp:nvSpPr>
        <dsp:cNvPr id="0" name=""/>
        <dsp:cNvSpPr/>
      </dsp:nvSpPr>
      <dsp:spPr>
        <a:xfrm>
          <a:off x="779608" y="112626"/>
          <a:ext cx="2200533" cy="1320320"/>
        </a:xfrm>
        <a:prstGeom prst="rect">
          <a:avLst/>
        </a:prstGeom>
        <a:solidFill>
          <a:schemeClr val="tx2">
            <a:lumMod val="60000"/>
            <a:lumOff val="40000"/>
          </a:schemeClr>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1. Administration</a:t>
          </a:r>
          <a:endParaRPr lang="en-US" sz="1500" kern="1200" dirty="0"/>
        </a:p>
      </dsp:txBody>
      <dsp:txXfrm>
        <a:off x="779608" y="112626"/>
        <a:ext cx="2200533" cy="1320320"/>
      </dsp:txXfrm>
    </dsp:sp>
    <dsp:sp modelId="{EAB6AC2E-E466-4685-A658-9E34CCF71977}">
      <dsp:nvSpPr>
        <dsp:cNvPr id="0" name=""/>
        <dsp:cNvSpPr/>
      </dsp:nvSpPr>
      <dsp:spPr>
        <a:xfrm>
          <a:off x="3200194" y="43"/>
          <a:ext cx="2384586" cy="1545487"/>
        </a:xfrm>
        <a:prstGeom prst="flowChartDecision">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2. Clinical Guidelines &amp; ICDM</a:t>
          </a:r>
          <a:endParaRPr lang="en-US" sz="1500" kern="1200" dirty="0"/>
        </a:p>
      </dsp:txBody>
      <dsp:txXfrm>
        <a:off x="3796341" y="386415"/>
        <a:ext cx="1192293" cy="772743"/>
      </dsp:txXfrm>
    </dsp:sp>
    <dsp:sp modelId="{0F8A4679-95C6-4CFD-82B9-C727823FDB38}">
      <dsp:nvSpPr>
        <dsp:cNvPr id="0" name=""/>
        <dsp:cNvSpPr/>
      </dsp:nvSpPr>
      <dsp:spPr>
        <a:xfrm>
          <a:off x="5804834" y="112626"/>
          <a:ext cx="2200533" cy="1320320"/>
        </a:xfrm>
        <a:prstGeom prst="rect">
          <a:avLst/>
        </a:prstGeom>
        <a:solidFill>
          <a:schemeClr val="tx2">
            <a:lumMod val="60000"/>
            <a:lumOff val="40000"/>
          </a:schemeClr>
        </a:solidFill>
        <a:ln w="25400" cap="flat" cmpd="sng" algn="ctr">
          <a:solidFill>
            <a:schemeClr val="accent1"/>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3. Medicines, supplies &amp; lab services</a:t>
          </a:r>
          <a:endParaRPr lang="en-US" sz="1500" kern="1200" dirty="0"/>
        </a:p>
      </dsp:txBody>
      <dsp:txXfrm>
        <a:off x="5804834" y="112626"/>
        <a:ext cx="2200533" cy="1320320"/>
      </dsp:txXfrm>
    </dsp:sp>
    <dsp:sp modelId="{FF5A9EA8-CEF9-4820-879A-C23B3A83880D}">
      <dsp:nvSpPr>
        <dsp:cNvPr id="0" name=""/>
        <dsp:cNvSpPr/>
      </dsp:nvSpPr>
      <dsp:spPr>
        <a:xfrm>
          <a:off x="871634" y="1765583"/>
          <a:ext cx="2200533" cy="1320320"/>
        </a:xfrm>
        <a:prstGeom prst="rect">
          <a:avLst/>
        </a:prstGeom>
        <a:solidFill>
          <a:schemeClr val="tx2">
            <a:lumMod val="60000"/>
            <a:lumOff val="40000"/>
          </a:schemeClr>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4. Human Resource for Health</a:t>
          </a:r>
          <a:endParaRPr lang="en-US" sz="1500" kern="1200" dirty="0"/>
        </a:p>
      </dsp:txBody>
      <dsp:txXfrm>
        <a:off x="871634" y="1765583"/>
        <a:ext cx="2200533" cy="1320320"/>
      </dsp:txXfrm>
    </dsp:sp>
    <dsp:sp modelId="{428D0232-8D7A-48AD-86E2-98D643F1C964}">
      <dsp:nvSpPr>
        <dsp:cNvPr id="0" name=""/>
        <dsp:cNvSpPr/>
      </dsp:nvSpPr>
      <dsp:spPr>
        <a:xfrm>
          <a:off x="3292221" y="1765583"/>
          <a:ext cx="2200533" cy="1320320"/>
        </a:xfrm>
        <a:prstGeom prst="rect">
          <a:avLst/>
        </a:prstGeom>
        <a:solidFill>
          <a:schemeClr val="tx2">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6"/>
        </a:lnRef>
        <a:fillRef idx="3">
          <a:schemeClr val="accent6"/>
        </a:fillRef>
        <a:effectRef idx="3">
          <a:schemeClr val="accent6"/>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5. Support services</a:t>
          </a:r>
          <a:endParaRPr lang="en-US" sz="1500" kern="1200" dirty="0"/>
        </a:p>
      </dsp:txBody>
      <dsp:txXfrm>
        <a:off x="3292221" y="1765583"/>
        <a:ext cx="2200533" cy="1320320"/>
      </dsp:txXfrm>
    </dsp:sp>
    <dsp:sp modelId="{3F5F3D79-BF6D-436C-8822-B0FE995270D0}">
      <dsp:nvSpPr>
        <dsp:cNvPr id="0" name=""/>
        <dsp:cNvSpPr/>
      </dsp:nvSpPr>
      <dsp:spPr>
        <a:xfrm>
          <a:off x="5712808" y="1765583"/>
          <a:ext cx="2200533" cy="1320320"/>
        </a:xfrm>
        <a:prstGeom prst="rect">
          <a:avLst/>
        </a:prstGeom>
        <a:solidFill>
          <a:schemeClr val="tx2">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6"/>
        </a:lnRef>
        <a:fillRef idx="3">
          <a:schemeClr val="accent6"/>
        </a:fillRef>
        <a:effectRef idx="3">
          <a:schemeClr val="accent6"/>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6. Infrastructure</a:t>
          </a:r>
          <a:endParaRPr lang="en-US" sz="1500" kern="1200" dirty="0"/>
        </a:p>
      </dsp:txBody>
      <dsp:txXfrm>
        <a:off x="5712808" y="1765583"/>
        <a:ext cx="2200533" cy="1320320"/>
      </dsp:txXfrm>
    </dsp:sp>
    <dsp:sp modelId="{3F76F1FA-28A7-4768-B81A-CD37B639AC6A}">
      <dsp:nvSpPr>
        <dsp:cNvPr id="0" name=""/>
        <dsp:cNvSpPr/>
      </dsp:nvSpPr>
      <dsp:spPr>
        <a:xfrm>
          <a:off x="871634" y="3305957"/>
          <a:ext cx="2200533" cy="1320320"/>
        </a:xfrm>
        <a:prstGeom prst="rect">
          <a:avLst/>
        </a:prstGeom>
        <a:solidFill>
          <a:schemeClr val="tx2">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6"/>
        </a:lnRef>
        <a:fillRef idx="3">
          <a:schemeClr val="accent6"/>
        </a:fillRef>
        <a:effectRef idx="3">
          <a:schemeClr val="accent6"/>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7. Health Information Management</a:t>
          </a:r>
          <a:endParaRPr lang="en-US" sz="1500" kern="1200" dirty="0"/>
        </a:p>
      </dsp:txBody>
      <dsp:txXfrm>
        <a:off x="871634" y="3305957"/>
        <a:ext cx="2200533" cy="1320320"/>
      </dsp:txXfrm>
    </dsp:sp>
    <dsp:sp modelId="{B9EC45CB-3CED-4944-9BBF-4E1CE962D8FF}">
      <dsp:nvSpPr>
        <dsp:cNvPr id="0" name=""/>
        <dsp:cNvSpPr/>
      </dsp:nvSpPr>
      <dsp:spPr>
        <a:xfrm>
          <a:off x="3292221" y="3305957"/>
          <a:ext cx="2200533" cy="1320320"/>
        </a:xfrm>
        <a:prstGeom prst="rect">
          <a:avLst/>
        </a:prstGeom>
        <a:solidFill>
          <a:schemeClr val="tx2">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8. Communication</a:t>
          </a:r>
          <a:endParaRPr lang="en-US" sz="1500" kern="1200" dirty="0"/>
        </a:p>
      </dsp:txBody>
      <dsp:txXfrm>
        <a:off x="3292221" y="3305957"/>
        <a:ext cx="2200533" cy="1320320"/>
      </dsp:txXfrm>
    </dsp:sp>
    <dsp:sp modelId="{7FD75BA6-686E-40B3-B8B1-E562389E4733}">
      <dsp:nvSpPr>
        <dsp:cNvPr id="0" name=""/>
        <dsp:cNvSpPr/>
      </dsp:nvSpPr>
      <dsp:spPr>
        <a:xfrm>
          <a:off x="5712808" y="3305957"/>
          <a:ext cx="2200533" cy="1320320"/>
        </a:xfrm>
        <a:prstGeom prst="rect">
          <a:avLst/>
        </a:prstGeom>
        <a:solidFill>
          <a:schemeClr val="tx2">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9. District Health Support Systems</a:t>
          </a:r>
          <a:endParaRPr lang="en-US" sz="1500" kern="1200" dirty="0"/>
        </a:p>
      </dsp:txBody>
      <dsp:txXfrm>
        <a:off x="5712808" y="3305957"/>
        <a:ext cx="2200533" cy="1320320"/>
      </dsp:txXfrm>
    </dsp:sp>
    <dsp:sp modelId="{B386639F-801B-4FE1-A08E-DFA6C144ADE9}">
      <dsp:nvSpPr>
        <dsp:cNvPr id="0" name=""/>
        <dsp:cNvSpPr/>
      </dsp:nvSpPr>
      <dsp:spPr>
        <a:xfrm>
          <a:off x="3292221" y="4846330"/>
          <a:ext cx="2200533" cy="1320320"/>
        </a:xfrm>
        <a:prstGeom prst="rect">
          <a:avLst/>
        </a:prstGeom>
        <a:solidFill>
          <a:schemeClr val="tx2">
            <a:lumMod val="60000"/>
            <a:lumOff val="4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Implementing Partners &amp; stakeholders</a:t>
          </a:r>
          <a:endParaRPr lang="en-US" sz="1500" kern="1200" dirty="0"/>
        </a:p>
      </dsp:txBody>
      <dsp:txXfrm>
        <a:off x="3292221" y="4846330"/>
        <a:ext cx="2200533" cy="1320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A4331E-ACBD-4173-A803-9AC1DA3EA71F}">
      <dsp:nvSpPr>
        <dsp:cNvPr id="0" name=""/>
        <dsp:cNvSpPr/>
      </dsp:nvSpPr>
      <dsp:spPr>
        <a:xfrm>
          <a:off x="0" y="228156"/>
          <a:ext cx="2304256" cy="76429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l" defTabSz="444500" rtl="0">
            <a:lnSpc>
              <a:spcPct val="90000"/>
            </a:lnSpc>
            <a:spcBef>
              <a:spcPct val="0"/>
            </a:spcBef>
            <a:spcAft>
              <a:spcPct val="35000"/>
            </a:spcAft>
          </a:pPr>
          <a:r>
            <a:rPr lang="en-ZA" sz="1000" b="1" kern="1200" dirty="0" smtClean="0"/>
            <a:t>Engagement- Planning Training-Workshops –Continuous quality improvement monitoring and evaluation and reporting and Enforcement –Always Using the Ideal Clinic Dashboard</a:t>
          </a:r>
          <a:endParaRPr lang="en-ZA" sz="1000" kern="1200" dirty="0"/>
        </a:p>
      </dsp:txBody>
      <dsp:txXfrm>
        <a:off x="37310" y="265466"/>
        <a:ext cx="2229636" cy="6896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377F44-3CA7-4CFF-AC15-83E344F736E3}">
      <dsp:nvSpPr>
        <dsp:cNvPr id="0" name=""/>
        <dsp:cNvSpPr/>
      </dsp:nvSpPr>
      <dsp:spPr>
        <a:xfrm rot="5400000">
          <a:off x="-274427" y="274489"/>
          <a:ext cx="1829517" cy="1280662"/>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ZA" sz="900" kern="1200" dirty="0" smtClean="0"/>
            <a:t>Policy and Contract</a:t>
          </a:r>
          <a:endParaRPr lang="en-ZA" sz="900" kern="1200" dirty="0"/>
        </a:p>
      </dsp:txBody>
      <dsp:txXfrm rot="-5400000">
        <a:off x="1" y="640392"/>
        <a:ext cx="1280662" cy="548855"/>
      </dsp:txXfrm>
    </dsp:sp>
    <dsp:sp modelId="{186ED4DD-054B-4252-9ABA-569D4429BCE1}">
      <dsp:nvSpPr>
        <dsp:cNvPr id="0" name=""/>
        <dsp:cNvSpPr/>
      </dsp:nvSpPr>
      <dsp:spPr>
        <a:xfrm rot="5400000">
          <a:off x="4438225" y="-3157501"/>
          <a:ext cx="1189186" cy="750431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ZA" sz="1800" kern="1200" dirty="0" smtClean="0"/>
            <a:t>The Provincial Government has initiated and  signed a contract with a Service provider see picture</a:t>
          </a:r>
          <a:endParaRPr lang="en-ZA" sz="1800" kern="1200" dirty="0"/>
        </a:p>
        <a:p>
          <a:pPr marL="171450" lvl="1" indent="-171450" algn="l" defTabSz="800100">
            <a:lnSpc>
              <a:spcPct val="90000"/>
            </a:lnSpc>
            <a:spcBef>
              <a:spcPct val="0"/>
            </a:spcBef>
            <a:spcAft>
              <a:spcPct val="15000"/>
            </a:spcAft>
            <a:buChar char="••"/>
          </a:pPr>
          <a:r>
            <a:rPr lang="en-ZA" sz="1800" kern="1200" dirty="0" smtClean="0"/>
            <a:t>Training-Train all staff on the importance of waste handling, segregation and the purpose of the colour categorisation.</a:t>
          </a:r>
          <a:endParaRPr lang="en-ZA" sz="1800" kern="1200" dirty="0"/>
        </a:p>
      </dsp:txBody>
      <dsp:txXfrm rot="-5400000">
        <a:off x="1280662" y="58113"/>
        <a:ext cx="7446262" cy="1073084"/>
      </dsp:txXfrm>
    </dsp:sp>
    <dsp:sp modelId="{35948B38-B1A3-455F-ABBA-705E4BFF4DCA}">
      <dsp:nvSpPr>
        <dsp:cNvPr id="0" name=""/>
        <dsp:cNvSpPr/>
      </dsp:nvSpPr>
      <dsp:spPr>
        <a:xfrm rot="5400000">
          <a:off x="-274427" y="1912019"/>
          <a:ext cx="1829517" cy="1280662"/>
        </a:xfrm>
        <a:prstGeom prst="chevron">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ZA" sz="900" kern="1200" dirty="0" smtClean="0"/>
            <a:t>Waste Management Procedures </a:t>
          </a:r>
          <a:endParaRPr lang="en-ZA" sz="900" kern="1200" dirty="0"/>
        </a:p>
      </dsp:txBody>
      <dsp:txXfrm rot="-5400000">
        <a:off x="1" y="2277922"/>
        <a:ext cx="1280662" cy="548855"/>
      </dsp:txXfrm>
    </dsp:sp>
    <dsp:sp modelId="{34F31C31-41B1-4BF6-88E7-6AED49F8ECBA}">
      <dsp:nvSpPr>
        <dsp:cNvPr id="0" name=""/>
        <dsp:cNvSpPr/>
      </dsp:nvSpPr>
      <dsp:spPr>
        <a:xfrm rot="5400000">
          <a:off x="4438225" y="-1519971"/>
          <a:ext cx="1189186" cy="750431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ZA" sz="1800" kern="1200" dirty="0" smtClean="0"/>
            <a:t>Waste boxes and containers are placed in prominent position at all waste generation points.</a:t>
          </a:r>
          <a:endParaRPr lang="en-ZA" sz="1800" kern="1200" dirty="0"/>
        </a:p>
        <a:p>
          <a:pPr marL="171450" lvl="1" indent="-171450" algn="l" defTabSz="800100">
            <a:lnSpc>
              <a:spcPct val="90000"/>
            </a:lnSpc>
            <a:spcBef>
              <a:spcPct val="0"/>
            </a:spcBef>
            <a:spcAft>
              <a:spcPct val="15000"/>
            </a:spcAft>
            <a:buChar char="••"/>
          </a:pPr>
          <a:r>
            <a:rPr lang="en-ZA" sz="1800" kern="1200" dirty="0" smtClean="0"/>
            <a:t>Designated and lockable waste storage areas as shown </a:t>
          </a:r>
          <a:endParaRPr lang="en-ZA" sz="1800" kern="1200" dirty="0"/>
        </a:p>
      </dsp:txBody>
      <dsp:txXfrm rot="-5400000">
        <a:off x="1280662" y="1695643"/>
        <a:ext cx="7446262" cy="1073084"/>
      </dsp:txXfrm>
    </dsp:sp>
    <dsp:sp modelId="{37FA4C5E-15DF-4F81-B63E-8C230B4646FC}">
      <dsp:nvSpPr>
        <dsp:cNvPr id="0" name=""/>
        <dsp:cNvSpPr/>
      </dsp:nvSpPr>
      <dsp:spPr>
        <a:xfrm rot="5400000">
          <a:off x="-274427" y="3549550"/>
          <a:ext cx="1829517" cy="1280662"/>
        </a:xfrm>
        <a:prstGeom prst="chevron">
          <a:avLst/>
        </a:prstGeom>
        <a:solidFill>
          <a:srgbClr val="00B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ZA" sz="900" kern="1200" dirty="0" smtClean="0"/>
            <a:t>Removal of Waste by Facility Staff to Storage and Final handling by Contractor</a:t>
          </a:r>
          <a:endParaRPr lang="en-ZA" sz="900" kern="1200" dirty="0"/>
        </a:p>
      </dsp:txBody>
      <dsp:txXfrm rot="-5400000">
        <a:off x="1" y="3915453"/>
        <a:ext cx="1280662" cy="548855"/>
      </dsp:txXfrm>
    </dsp:sp>
    <dsp:sp modelId="{482B32FA-7537-4AD3-897F-DB2A1292C0DF}">
      <dsp:nvSpPr>
        <dsp:cNvPr id="0" name=""/>
        <dsp:cNvSpPr/>
      </dsp:nvSpPr>
      <dsp:spPr>
        <a:xfrm rot="5400000">
          <a:off x="4438225" y="117558"/>
          <a:ext cx="1189186" cy="750431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ZA" sz="1800" kern="1200" dirty="0" smtClean="0"/>
            <a:t>Monitoring of waste management is on going</a:t>
          </a:r>
          <a:endParaRPr lang="en-ZA" sz="1800" kern="1200" dirty="0"/>
        </a:p>
        <a:p>
          <a:pPr marL="171450" lvl="1" indent="-171450" algn="l" defTabSz="800100">
            <a:lnSpc>
              <a:spcPct val="90000"/>
            </a:lnSpc>
            <a:spcBef>
              <a:spcPct val="0"/>
            </a:spcBef>
            <a:spcAft>
              <a:spcPct val="15000"/>
            </a:spcAft>
            <a:buChar char="••"/>
          </a:pPr>
          <a:r>
            <a:rPr lang="en-ZA" sz="1800" kern="1200" dirty="0" smtClean="0"/>
            <a:t>Proper Record Keeping for future reference is in Place with Certification</a:t>
          </a:r>
          <a:endParaRPr lang="en-ZA" sz="1800" kern="1200" dirty="0"/>
        </a:p>
      </dsp:txBody>
      <dsp:txXfrm rot="-5400000">
        <a:off x="1280662" y="3333173"/>
        <a:ext cx="7446262" cy="10730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377B2-3448-455B-A86B-7FCA7770F5E8}">
      <dsp:nvSpPr>
        <dsp:cNvPr id="0" name=""/>
        <dsp:cNvSpPr/>
      </dsp:nvSpPr>
      <dsp:spPr>
        <a:xfrm>
          <a:off x="0" y="8174"/>
          <a:ext cx="3232347" cy="383760"/>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b="1" kern="1200" dirty="0" smtClean="0"/>
            <a:t>Medical Waste Segregation</a:t>
          </a:r>
          <a:endParaRPr lang="en-ZA" sz="1600" kern="1200" dirty="0"/>
        </a:p>
      </dsp:txBody>
      <dsp:txXfrm>
        <a:off x="18734" y="26908"/>
        <a:ext cx="3194879" cy="3462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4AB61-E016-4888-8816-B77108654AF6}">
      <dsp:nvSpPr>
        <dsp:cNvPr id="0" name=""/>
        <dsp:cNvSpPr/>
      </dsp:nvSpPr>
      <dsp:spPr>
        <a:xfrm rot="5400000">
          <a:off x="-245635" y="246082"/>
          <a:ext cx="1637567" cy="1146297"/>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n-ZA" sz="1000" kern="1200" dirty="0" smtClean="0"/>
            <a:t>Policy and SOP</a:t>
          </a:r>
          <a:endParaRPr lang="en-ZA" sz="1000" kern="1200" dirty="0"/>
        </a:p>
      </dsp:txBody>
      <dsp:txXfrm rot="-5400000">
        <a:off x="1" y="573596"/>
        <a:ext cx="1146297" cy="491270"/>
      </dsp:txXfrm>
    </dsp:sp>
    <dsp:sp modelId="{CD7BD873-AE22-4550-93B0-3BF766098860}">
      <dsp:nvSpPr>
        <dsp:cNvPr id="0" name=""/>
        <dsp:cNvSpPr/>
      </dsp:nvSpPr>
      <dsp:spPr>
        <a:xfrm rot="5400000">
          <a:off x="4375198" y="-3228453"/>
          <a:ext cx="1064418" cy="752222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ZA" sz="1600" kern="1200" dirty="0" smtClean="0"/>
            <a:t>National Policy on Waiting Time is yet to be finalized by NDOH</a:t>
          </a:r>
          <a:endParaRPr lang="en-ZA" sz="1600" kern="1200" dirty="0"/>
        </a:p>
        <a:p>
          <a:pPr marL="171450" lvl="1" indent="-171450" algn="l" defTabSz="711200">
            <a:lnSpc>
              <a:spcPct val="90000"/>
            </a:lnSpc>
            <a:spcBef>
              <a:spcPct val="0"/>
            </a:spcBef>
            <a:spcAft>
              <a:spcPct val="15000"/>
            </a:spcAft>
            <a:buChar char="••"/>
          </a:pPr>
          <a:r>
            <a:rPr lang="en-ZA" sz="1600" kern="1200" dirty="0" smtClean="0"/>
            <a:t>In Gauteng an SOP for waiting Time is used and the contents of the SOP are shared with all staff members.</a:t>
          </a:r>
          <a:endParaRPr lang="en-ZA" sz="1600" kern="1200" dirty="0"/>
        </a:p>
      </dsp:txBody>
      <dsp:txXfrm rot="-5400000">
        <a:off x="1146298" y="52408"/>
        <a:ext cx="7470259" cy="960496"/>
      </dsp:txXfrm>
    </dsp:sp>
    <dsp:sp modelId="{D3AC9BA8-3F71-4E7C-95A9-2C84B306A368}">
      <dsp:nvSpPr>
        <dsp:cNvPr id="0" name=""/>
        <dsp:cNvSpPr/>
      </dsp:nvSpPr>
      <dsp:spPr>
        <a:xfrm rot="5400000">
          <a:off x="-245635" y="1689832"/>
          <a:ext cx="1637567" cy="1146297"/>
        </a:xfrm>
        <a:prstGeom prst="chevron">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n-ZA" sz="1000" kern="1200" dirty="0" smtClean="0"/>
            <a:t>Management of waiting Policy and SOP</a:t>
          </a:r>
          <a:endParaRPr lang="en-ZA" sz="1000" kern="1200" dirty="0"/>
        </a:p>
      </dsp:txBody>
      <dsp:txXfrm rot="-5400000">
        <a:off x="1" y="2017346"/>
        <a:ext cx="1146297" cy="491270"/>
      </dsp:txXfrm>
    </dsp:sp>
    <dsp:sp modelId="{C817A9C2-305A-46A8-AC31-78DB2E0B4650}">
      <dsp:nvSpPr>
        <dsp:cNvPr id="0" name=""/>
        <dsp:cNvSpPr/>
      </dsp:nvSpPr>
      <dsp:spPr>
        <a:xfrm rot="5400000">
          <a:off x="4375198" y="-1784703"/>
          <a:ext cx="1064418" cy="752222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ZA" sz="1600" kern="1200" dirty="0" smtClean="0"/>
            <a:t>We Determine and adhere to waiting time for every service area.as shown and this  is Visibly displayed  with the prescribed total patient waiting time for the facility at the reception area of the facility.</a:t>
          </a:r>
          <a:endParaRPr lang="en-ZA" sz="1600" kern="1200" dirty="0"/>
        </a:p>
        <a:p>
          <a:pPr marL="171450" lvl="1" indent="-171450" algn="l" defTabSz="711200">
            <a:lnSpc>
              <a:spcPct val="90000"/>
            </a:lnSpc>
            <a:spcBef>
              <a:spcPct val="0"/>
            </a:spcBef>
            <a:spcAft>
              <a:spcPct val="15000"/>
            </a:spcAft>
            <a:buChar char="••"/>
          </a:pPr>
          <a:endParaRPr lang="en-ZA" sz="1600" kern="1200"/>
        </a:p>
      </dsp:txBody>
      <dsp:txXfrm rot="-5400000">
        <a:off x="1146298" y="1496158"/>
        <a:ext cx="7470259" cy="960496"/>
      </dsp:txXfrm>
    </dsp:sp>
    <dsp:sp modelId="{C67C80ED-621A-4A4C-BF4F-CDE4B27638D4}">
      <dsp:nvSpPr>
        <dsp:cNvPr id="0" name=""/>
        <dsp:cNvSpPr/>
      </dsp:nvSpPr>
      <dsp:spPr>
        <a:xfrm rot="5400000">
          <a:off x="-245635" y="3133582"/>
          <a:ext cx="1637567" cy="1146297"/>
        </a:xfrm>
        <a:prstGeom prst="chevron">
          <a:avLst/>
        </a:prstGeom>
        <a:solidFill>
          <a:srgbClr val="00B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n-ZA" sz="1000" kern="1200" dirty="0" smtClean="0"/>
            <a:t>Reduction in Waiting Times is a Major Goal of an Ideal Clinic</a:t>
          </a:r>
          <a:endParaRPr lang="en-ZA" sz="1000" kern="1200" dirty="0"/>
        </a:p>
      </dsp:txBody>
      <dsp:txXfrm rot="-5400000">
        <a:off x="1" y="3461096"/>
        <a:ext cx="1146297" cy="491270"/>
      </dsp:txXfrm>
    </dsp:sp>
    <dsp:sp modelId="{2BBA9648-6822-48CD-9ABA-E25C900FF072}">
      <dsp:nvSpPr>
        <dsp:cNvPr id="0" name=""/>
        <dsp:cNvSpPr/>
      </dsp:nvSpPr>
      <dsp:spPr>
        <a:xfrm rot="5400000">
          <a:off x="4375198" y="-340953"/>
          <a:ext cx="1064418" cy="752222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ZA" sz="1600" kern="1200" dirty="0" smtClean="0"/>
            <a:t>Gauteng Patients are intermittently informed of any delays and improvement measures they are taken.</a:t>
          </a:r>
          <a:endParaRPr lang="en-ZA" sz="1600" kern="1200" dirty="0"/>
        </a:p>
        <a:p>
          <a:pPr marL="171450" lvl="1" indent="-171450" algn="l" defTabSz="711200">
            <a:lnSpc>
              <a:spcPct val="90000"/>
            </a:lnSpc>
            <a:spcBef>
              <a:spcPct val="0"/>
            </a:spcBef>
            <a:spcAft>
              <a:spcPct val="15000"/>
            </a:spcAft>
            <a:buChar char="••"/>
          </a:pPr>
          <a:r>
            <a:rPr lang="en-ZA" sz="1600" kern="1200" dirty="0" smtClean="0"/>
            <a:t>The Facility Manager and the QA coordinator monitors adherence to this policy </a:t>
          </a:r>
          <a:endParaRPr lang="en-ZA" sz="1600" kern="1200" dirty="0"/>
        </a:p>
      </dsp:txBody>
      <dsp:txXfrm rot="-5400000">
        <a:off x="1146298" y="2939908"/>
        <a:ext cx="7470259" cy="9604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922D0F-52FF-42C9-8432-556ECFA33C5D}">
      <dsp:nvSpPr>
        <dsp:cNvPr id="0" name=""/>
        <dsp:cNvSpPr/>
      </dsp:nvSpPr>
      <dsp:spPr>
        <a:xfrm rot="5400000">
          <a:off x="-242185" y="270979"/>
          <a:ext cx="1806528" cy="1264570"/>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ZA" sz="1500" kern="1200" dirty="0" smtClean="0"/>
            <a:t>Policy</a:t>
          </a:r>
          <a:endParaRPr lang="en-ZA" sz="1500" kern="1200" dirty="0"/>
        </a:p>
      </dsp:txBody>
      <dsp:txXfrm rot="-5400000">
        <a:off x="28794" y="632285"/>
        <a:ext cx="1264570" cy="541958"/>
      </dsp:txXfrm>
    </dsp:sp>
    <dsp:sp modelId="{101F6A45-894C-4968-A529-EA97757A90F9}">
      <dsp:nvSpPr>
        <dsp:cNvPr id="0" name=""/>
        <dsp:cNvSpPr/>
      </dsp:nvSpPr>
      <dsp:spPr>
        <a:xfrm rot="5400000">
          <a:off x="4221627" y="-2957057"/>
          <a:ext cx="1174243" cy="708835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en-GB" sz="1700" kern="1200" dirty="0" smtClean="0"/>
            <a:t>National Patient Experience of Care (PEC) guideline is  in progress  -</a:t>
          </a:r>
          <a:r>
            <a:rPr lang="en-ZA" sz="1700" i="1" u="sng" kern="1200" dirty="0" smtClean="0"/>
            <a:t>THE NATIONAL GUIDELINE ON CONDUCTING PATIENT EXPERIENCE OF CARE SURVEY IN PUBLIC HEALTH ESTABLISHMENTS</a:t>
          </a:r>
          <a:endParaRPr lang="en-ZA" sz="1700" kern="1200" dirty="0"/>
        </a:p>
        <a:p>
          <a:pPr marL="171450" lvl="1" indent="-171450" algn="l" defTabSz="755650">
            <a:lnSpc>
              <a:spcPct val="90000"/>
            </a:lnSpc>
            <a:spcBef>
              <a:spcPct val="0"/>
            </a:spcBef>
            <a:spcAft>
              <a:spcPct val="15000"/>
            </a:spcAft>
            <a:buChar char="••"/>
          </a:pPr>
          <a:r>
            <a:rPr lang="en-ZA" sz="1700" kern="1200" dirty="0" smtClean="0"/>
            <a:t>Dissemination  of its Contents to All Managers/Facility Staff Members</a:t>
          </a:r>
          <a:endParaRPr lang="en-ZA" sz="1700" kern="1200" dirty="0"/>
        </a:p>
      </dsp:txBody>
      <dsp:txXfrm rot="-5400000">
        <a:off x="1264570" y="57322"/>
        <a:ext cx="7031035" cy="1059599"/>
      </dsp:txXfrm>
    </dsp:sp>
    <dsp:sp modelId="{6C8FDDFB-00A7-4CFE-B792-FD71213B1613}">
      <dsp:nvSpPr>
        <dsp:cNvPr id="0" name=""/>
        <dsp:cNvSpPr/>
      </dsp:nvSpPr>
      <dsp:spPr>
        <a:xfrm rot="5400000">
          <a:off x="-270979" y="1887994"/>
          <a:ext cx="1806528" cy="1264570"/>
        </a:xfrm>
        <a:prstGeom prst="chevron">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ZA" sz="1500" kern="1200" dirty="0" smtClean="0"/>
            <a:t>Implementation</a:t>
          </a:r>
          <a:endParaRPr lang="en-ZA" sz="1500" kern="1200" dirty="0"/>
        </a:p>
      </dsp:txBody>
      <dsp:txXfrm rot="-5400000">
        <a:off x="0" y="2249300"/>
        <a:ext cx="1264570" cy="541958"/>
      </dsp:txXfrm>
    </dsp:sp>
    <dsp:sp modelId="{09B57C68-ADE2-45F4-A271-E277D0981D16}">
      <dsp:nvSpPr>
        <dsp:cNvPr id="0" name=""/>
        <dsp:cNvSpPr/>
      </dsp:nvSpPr>
      <dsp:spPr>
        <a:xfrm rot="5400000">
          <a:off x="4221627" y="-1340041"/>
          <a:ext cx="1174243" cy="708835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en-ZA" sz="1700" kern="1200" dirty="0" smtClean="0"/>
            <a:t>Patient Satisfaction Survey is Conducted in the Facility</a:t>
          </a:r>
          <a:endParaRPr lang="en-ZA" sz="1700" kern="1200" dirty="0"/>
        </a:p>
        <a:p>
          <a:pPr marL="171450" lvl="1" indent="-171450" algn="l" defTabSz="755650">
            <a:lnSpc>
              <a:spcPct val="90000"/>
            </a:lnSpc>
            <a:spcBef>
              <a:spcPct val="0"/>
            </a:spcBef>
            <a:spcAft>
              <a:spcPct val="15000"/>
            </a:spcAft>
            <a:buChar char="••"/>
          </a:pPr>
          <a:r>
            <a:rPr lang="en-ZA" sz="1700" kern="1200" dirty="0" smtClean="0"/>
            <a:t>Using the designed Tools</a:t>
          </a:r>
          <a:endParaRPr lang="en-ZA" sz="1700" kern="1200" dirty="0"/>
        </a:p>
      </dsp:txBody>
      <dsp:txXfrm rot="-5400000">
        <a:off x="1264570" y="1674338"/>
        <a:ext cx="7031035" cy="1059599"/>
      </dsp:txXfrm>
    </dsp:sp>
    <dsp:sp modelId="{B71629FF-8999-4657-B16F-D419DD905154}">
      <dsp:nvSpPr>
        <dsp:cNvPr id="0" name=""/>
        <dsp:cNvSpPr/>
      </dsp:nvSpPr>
      <dsp:spPr>
        <a:xfrm rot="5400000">
          <a:off x="-270979" y="3502536"/>
          <a:ext cx="1806528" cy="1264570"/>
        </a:xfrm>
        <a:prstGeom prst="chevron">
          <a:avLst/>
        </a:prstGeom>
        <a:solidFill>
          <a:srgbClr val="00B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ZA" sz="1500" kern="1200" dirty="0" smtClean="0"/>
            <a:t>Survey Results Published</a:t>
          </a:r>
          <a:endParaRPr lang="en-ZA" sz="1500" kern="1200" dirty="0"/>
        </a:p>
      </dsp:txBody>
      <dsp:txXfrm rot="-5400000">
        <a:off x="0" y="3863842"/>
        <a:ext cx="1264570" cy="541958"/>
      </dsp:txXfrm>
    </dsp:sp>
    <dsp:sp modelId="{A5A867D9-C63C-4A1F-BC27-24CFC1A9AA1A}">
      <dsp:nvSpPr>
        <dsp:cNvPr id="0" name=""/>
        <dsp:cNvSpPr/>
      </dsp:nvSpPr>
      <dsp:spPr>
        <a:xfrm rot="5400000">
          <a:off x="4221627" y="274500"/>
          <a:ext cx="1174243" cy="708835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a:lnSpc>
              <a:spcPct val="90000"/>
            </a:lnSpc>
            <a:spcBef>
              <a:spcPct val="0"/>
            </a:spcBef>
            <a:spcAft>
              <a:spcPct val="15000"/>
            </a:spcAft>
            <a:buChar char="••"/>
          </a:pPr>
          <a:r>
            <a:rPr lang="en-ZA" sz="1700" kern="1200" dirty="0" smtClean="0"/>
            <a:t>Survey Results and Graphs are Discussed and Displayed</a:t>
          </a:r>
          <a:endParaRPr lang="en-ZA" sz="1700" kern="1200" dirty="0"/>
        </a:p>
        <a:p>
          <a:pPr marL="171450" lvl="1" indent="-171450" algn="l" defTabSz="755650">
            <a:lnSpc>
              <a:spcPct val="90000"/>
            </a:lnSpc>
            <a:spcBef>
              <a:spcPct val="0"/>
            </a:spcBef>
            <a:spcAft>
              <a:spcPct val="15000"/>
            </a:spcAft>
            <a:buChar char="••"/>
          </a:pPr>
          <a:r>
            <a:rPr lang="en-ZA" sz="1700" kern="1200" dirty="0" smtClean="0"/>
            <a:t>Results are used for Quality Improvement </a:t>
          </a:r>
          <a:endParaRPr lang="en-ZA" sz="1700" kern="1200" dirty="0"/>
        </a:p>
      </dsp:txBody>
      <dsp:txXfrm rot="-5400000">
        <a:off x="1264570" y="3288879"/>
        <a:ext cx="7031035" cy="105959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9A61D2-23C2-4685-B65B-4C23BD596EC4}">
      <dsp:nvSpPr>
        <dsp:cNvPr id="0" name=""/>
        <dsp:cNvSpPr/>
      </dsp:nvSpPr>
      <dsp:spPr>
        <a:xfrm rot="5400000">
          <a:off x="-278341" y="278341"/>
          <a:ext cx="1855612" cy="1298928"/>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ZA" sz="1900" kern="1200" dirty="0" smtClean="0"/>
            <a:t>Policy and SOP</a:t>
          </a:r>
          <a:endParaRPr lang="en-ZA" sz="1900" kern="1200" dirty="0"/>
        </a:p>
      </dsp:txBody>
      <dsp:txXfrm rot="-5400000">
        <a:off x="1" y="649463"/>
        <a:ext cx="1298928" cy="556684"/>
      </dsp:txXfrm>
    </dsp:sp>
    <dsp:sp modelId="{49667F64-2CEB-4802-9A95-BC5E74EE9A5A}">
      <dsp:nvSpPr>
        <dsp:cNvPr id="0" name=""/>
        <dsp:cNvSpPr/>
      </dsp:nvSpPr>
      <dsp:spPr>
        <a:xfrm rot="5400000">
          <a:off x="3718798" y="-2419274"/>
          <a:ext cx="1206148" cy="604588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smtClean="0"/>
            <a:t>National Complaint Management  protocol  </a:t>
          </a:r>
          <a:endParaRPr lang="en-ZA" sz="2300" kern="1200" dirty="0"/>
        </a:p>
        <a:p>
          <a:pPr marL="228600" lvl="1" indent="-228600" algn="l" defTabSz="1022350">
            <a:lnSpc>
              <a:spcPct val="90000"/>
            </a:lnSpc>
            <a:spcBef>
              <a:spcPct val="0"/>
            </a:spcBef>
            <a:spcAft>
              <a:spcPct val="15000"/>
            </a:spcAft>
            <a:buChar char="••"/>
          </a:pPr>
          <a:r>
            <a:rPr lang="en-ZA" sz="2300" kern="1200" dirty="0" smtClean="0"/>
            <a:t>Gauteng – Specific SOP is available</a:t>
          </a:r>
          <a:endParaRPr lang="en-ZA" sz="2300" kern="1200" dirty="0"/>
        </a:p>
      </dsp:txBody>
      <dsp:txXfrm rot="-5400000">
        <a:off x="1298929" y="59474"/>
        <a:ext cx="5987008" cy="1088390"/>
      </dsp:txXfrm>
    </dsp:sp>
    <dsp:sp modelId="{C1C219B7-3C3F-4059-8536-905DFBBF5F79}">
      <dsp:nvSpPr>
        <dsp:cNvPr id="0" name=""/>
        <dsp:cNvSpPr/>
      </dsp:nvSpPr>
      <dsp:spPr>
        <a:xfrm rot="5400000">
          <a:off x="-278341" y="1942823"/>
          <a:ext cx="1855612" cy="1298928"/>
        </a:xfrm>
        <a:prstGeom prst="chevron">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ZA" sz="1900" kern="1200" dirty="0" smtClean="0"/>
            <a:t>Engagement</a:t>
          </a:r>
          <a:endParaRPr lang="en-ZA" sz="1900" kern="1200" dirty="0"/>
        </a:p>
      </dsp:txBody>
      <dsp:txXfrm rot="-5400000">
        <a:off x="1" y="2313945"/>
        <a:ext cx="1298928" cy="556684"/>
      </dsp:txXfrm>
    </dsp:sp>
    <dsp:sp modelId="{ACDE6B29-FAAF-4BCF-9BC2-14E9EEEABD95}">
      <dsp:nvSpPr>
        <dsp:cNvPr id="0" name=""/>
        <dsp:cNvSpPr/>
      </dsp:nvSpPr>
      <dsp:spPr>
        <a:xfrm rot="5400000">
          <a:off x="3718798" y="-755387"/>
          <a:ext cx="1206148" cy="604588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en-ZA" sz="2300" kern="1200" dirty="0" smtClean="0"/>
            <a:t>Implementation and Managing the Process</a:t>
          </a:r>
          <a:endParaRPr lang="en-ZA" sz="2300" kern="1200" dirty="0"/>
        </a:p>
        <a:p>
          <a:pPr marL="228600" lvl="1" indent="-228600" algn="l" defTabSz="1022350">
            <a:lnSpc>
              <a:spcPct val="90000"/>
            </a:lnSpc>
            <a:spcBef>
              <a:spcPct val="0"/>
            </a:spcBef>
            <a:spcAft>
              <a:spcPct val="15000"/>
            </a:spcAft>
            <a:buChar char="••"/>
          </a:pPr>
          <a:r>
            <a:rPr lang="en-ZA" sz="2300" kern="1200" dirty="0" smtClean="0"/>
            <a:t>Engagement and sharing with  all Stakeholders</a:t>
          </a:r>
          <a:endParaRPr lang="en-ZA" sz="2300" kern="1200" dirty="0"/>
        </a:p>
      </dsp:txBody>
      <dsp:txXfrm rot="-5400000">
        <a:off x="1298929" y="1723361"/>
        <a:ext cx="5987008" cy="1088390"/>
      </dsp:txXfrm>
    </dsp:sp>
    <dsp:sp modelId="{C9E06DC0-563E-494F-B31E-9FF81519909D}">
      <dsp:nvSpPr>
        <dsp:cNvPr id="0" name=""/>
        <dsp:cNvSpPr/>
      </dsp:nvSpPr>
      <dsp:spPr>
        <a:xfrm rot="5400000">
          <a:off x="-278341" y="3606710"/>
          <a:ext cx="1855612" cy="1298928"/>
        </a:xfrm>
        <a:prstGeom prst="chevron">
          <a:avLst/>
        </a:prstGeom>
        <a:solidFill>
          <a:srgbClr val="00B05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ZA" sz="1900" kern="1200" dirty="0" smtClean="0"/>
            <a:t>Resolution</a:t>
          </a:r>
          <a:endParaRPr lang="en-ZA" sz="1900" kern="1200" dirty="0"/>
        </a:p>
      </dsp:txBody>
      <dsp:txXfrm rot="-5400000">
        <a:off x="1" y="3977832"/>
        <a:ext cx="1298928" cy="556684"/>
      </dsp:txXfrm>
    </dsp:sp>
    <dsp:sp modelId="{6D12C1DE-CDA0-4AD5-B1D1-7E74D2E05A1B}">
      <dsp:nvSpPr>
        <dsp:cNvPr id="0" name=""/>
        <dsp:cNvSpPr/>
      </dsp:nvSpPr>
      <dsp:spPr>
        <a:xfrm rot="5400000">
          <a:off x="3718798" y="908499"/>
          <a:ext cx="1206148" cy="604588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en-ZA" sz="2300" kern="1200" dirty="0" smtClean="0"/>
            <a:t>Evidence for Implementation</a:t>
          </a:r>
          <a:endParaRPr lang="en-ZA" sz="2300" kern="1200" dirty="0"/>
        </a:p>
        <a:p>
          <a:pPr marL="228600" lvl="1" indent="-228600" algn="l" defTabSz="1022350">
            <a:lnSpc>
              <a:spcPct val="90000"/>
            </a:lnSpc>
            <a:spcBef>
              <a:spcPct val="0"/>
            </a:spcBef>
            <a:spcAft>
              <a:spcPct val="15000"/>
            </a:spcAft>
            <a:buChar char="••"/>
          </a:pPr>
          <a:r>
            <a:rPr lang="en-ZA" sz="2300" kern="1200" dirty="0" smtClean="0"/>
            <a:t>Complaint Resolution and Feedback-3days</a:t>
          </a:r>
          <a:endParaRPr lang="en-ZA" sz="2300" kern="1200" dirty="0"/>
        </a:p>
      </dsp:txBody>
      <dsp:txXfrm rot="-5400000">
        <a:off x="1298929" y="3387248"/>
        <a:ext cx="5987008" cy="108839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15713-1D49-4FC9-8C11-99413FBCABDB}">
      <dsp:nvSpPr>
        <dsp:cNvPr id="0" name=""/>
        <dsp:cNvSpPr/>
      </dsp:nvSpPr>
      <dsp:spPr>
        <a:xfrm>
          <a:off x="403146" y="0"/>
          <a:ext cx="7618643" cy="1383727"/>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535" tIns="59690" rIns="89535" bIns="59690" numCol="1" spcCol="1270" anchor="ctr" anchorCtr="0">
          <a:noAutofit/>
        </a:bodyPr>
        <a:lstStyle/>
        <a:p>
          <a:pPr lvl="0" algn="ctr" defTabSz="2089150">
            <a:lnSpc>
              <a:spcPct val="90000"/>
            </a:lnSpc>
            <a:spcBef>
              <a:spcPct val="0"/>
            </a:spcBef>
            <a:spcAft>
              <a:spcPct val="35000"/>
            </a:spcAft>
          </a:pPr>
          <a:r>
            <a:rPr lang="en-ZA" sz="4700" kern="1200" dirty="0" smtClean="0"/>
            <a:t>7.9 Facility Complaints System</a:t>
          </a:r>
          <a:endParaRPr lang="en-ZA" sz="4700" kern="1200" dirty="0"/>
        </a:p>
      </dsp:txBody>
      <dsp:txXfrm>
        <a:off x="443674" y="40528"/>
        <a:ext cx="7537587" cy="1302671"/>
      </dsp:txXfrm>
    </dsp:sp>
    <dsp:sp modelId="{72D77817-2A31-4C7C-9F8C-AFECEAFEAD13}">
      <dsp:nvSpPr>
        <dsp:cNvPr id="0" name=""/>
        <dsp:cNvSpPr/>
      </dsp:nvSpPr>
      <dsp:spPr>
        <a:xfrm>
          <a:off x="382864" y="1632069"/>
          <a:ext cx="1969958" cy="1383727"/>
        </a:xfrm>
        <a:prstGeom prst="roundRect">
          <a:avLst>
            <a:gd name="adj" fmla="val 1667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660271-5A2B-4650-9743-1EE831111596}">
      <dsp:nvSpPr>
        <dsp:cNvPr id="0" name=""/>
        <dsp:cNvSpPr/>
      </dsp:nvSpPr>
      <dsp:spPr>
        <a:xfrm>
          <a:off x="2118188" y="1637881"/>
          <a:ext cx="6151891" cy="1383727"/>
        </a:xfrm>
        <a:prstGeom prst="roundRect">
          <a:avLst>
            <a:gd name="adj" fmla="val 1667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ZA" sz="2900" kern="1200" dirty="0" smtClean="0"/>
            <a:t>Complaints Box according to Specification</a:t>
          </a:r>
          <a:endParaRPr lang="en-ZA" sz="2900" kern="1200" dirty="0"/>
        </a:p>
      </dsp:txBody>
      <dsp:txXfrm>
        <a:off x="2185748" y="1705441"/>
        <a:ext cx="6016771" cy="1248607"/>
      </dsp:txXfrm>
    </dsp:sp>
    <dsp:sp modelId="{20C2F0C9-1E29-49EB-961E-D367F3D541A0}">
      <dsp:nvSpPr>
        <dsp:cNvPr id="0" name=""/>
        <dsp:cNvSpPr/>
      </dsp:nvSpPr>
      <dsp:spPr>
        <a:xfrm>
          <a:off x="308316" y="3184875"/>
          <a:ext cx="1907067" cy="1383727"/>
        </a:xfrm>
        <a:prstGeom prst="roundRect">
          <a:avLst>
            <a:gd name="adj" fmla="val 16670"/>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3331D0-6B8D-4110-8BB0-6D654FF038B6}">
      <dsp:nvSpPr>
        <dsp:cNvPr id="0" name=""/>
        <dsp:cNvSpPr/>
      </dsp:nvSpPr>
      <dsp:spPr>
        <a:xfrm>
          <a:off x="2036737" y="3184875"/>
          <a:ext cx="6151891" cy="1383727"/>
        </a:xfrm>
        <a:prstGeom prst="roundRect">
          <a:avLst>
            <a:gd name="adj" fmla="val 1667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ZA" sz="2900" kern="1200" dirty="0" smtClean="0"/>
            <a:t>Pens , Pencil , copies of  official Compliments/Complaints forms</a:t>
          </a:r>
          <a:endParaRPr lang="en-ZA" sz="2900" kern="1200" dirty="0"/>
        </a:p>
      </dsp:txBody>
      <dsp:txXfrm>
        <a:off x="2104297" y="3252435"/>
        <a:ext cx="6016771" cy="1248607"/>
      </dsp:txXfrm>
    </dsp:sp>
    <dsp:sp modelId="{F247B5E7-F753-4C31-96EB-719405AE7B43}">
      <dsp:nvSpPr>
        <dsp:cNvPr id="0" name=""/>
        <dsp:cNvSpPr/>
      </dsp:nvSpPr>
      <dsp:spPr>
        <a:xfrm>
          <a:off x="236306" y="4734650"/>
          <a:ext cx="2051086" cy="1383727"/>
        </a:xfrm>
        <a:prstGeom prst="roundRect">
          <a:avLst>
            <a:gd name="adj" fmla="val 16670"/>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D1FCC2-9066-45EF-9907-22B2B7119E46}">
      <dsp:nvSpPr>
        <dsp:cNvPr id="0" name=""/>
        <dsp:cNvSpPr/>
      </dsp:nvSpPr>
      <dsp:spPr>
        <a:xfrm>
          <a:off x="2036737" y="4734650"/>
          <a:ext cx="6151891" cy="1383727"/>
        </a:xfrm>
        <a:prstGeom prst="roundRect">
          <a:avLst>
            <a:gd name="adj" fmla="val 1667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ZA" sz="2900" kern="1200" dirty="0" smtClean="0"/>
            <a:t>Standardized Posters above the Box as Shown</a:t>
          </a:r>
          <a:endParaRPr lang="en-ZA" sz="2900" kern="1200" dirty="0"/>
        </a:p>
      </dsp:txBody>
      <dsp:txXfrm>
        <a:off x="2104297" y="4802210"/>
        <a:ext cx="6016771" cy="124860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15713-1D49-4FC9-8C11-99413FBCABDB}">
      <dsp:nvSpPr>
        <dsp:cNvPr id="0" name=""/>
        <dsp:cNvSpPr/>
      </dsp:nvSpPr>
      <dsp:spPr>
        <a:xfrm>
          <a:off x="420374" y="0"/>
          <a:ext cx="7944226" cy="1188378"/>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ZA" sz="3600" kern="1200" dirty="0" smtClean="0"/>
            <a:t>Facility Complaints System and Resolution</a:t>
          </a:r>
          <a:endParaRPr lang="en-ZA" sz="3600" kern="1200" dirty="0"/>
        </a:p>
      </dsp:txBody>
      <dsp:txXfrm>
        <a:off x="455180" y="34806"/>
        <a:ext cx="7874614" cy="1118766"/>
      </dsp:txXfrm>
    </dsp:sp>
    <dsp:sp modelId="{72D77817-2A31-4C7C-9F8C-AFECEAFEAD13}">
      <dsp:nvSpPr>
        <dsp:cNvPr id="0" name=""/>
        <dsp:cNvSpPr/>
      </dsp:nvSpPr>
      <dsp:spPr>
        <a:xfrm>
          <a:off x="649582" y="1401659"/>
          <a:ext cx="1188378" cy="1188378"/>
        </a:xfrm>
        <a:prstGeom prst="roundRect">
          <a:avLst>
            <a:gd name="adj" fmla="val 16670"/>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660271-5A2B-4650-9743-1EE831111596}">
      <dsp:nvSpPr>
        <dsp:cNvPr id="0" name=""/>
        <dsp:cNvSpPr/>
      </dsp:nvSpPr>
      <dsp:spPr>
        <a:xfrm>
          <a:off x="1906737" y="1406651"/>
          <a:ext cx="6684545" cy="1188378"/>
        </a:xfrm>
        <a:prstGeom prst="roundRect">
          <a:avLst>
            <a:gd name="adj" fmla="val 1667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ZA" sz="2500" kern="1200" dirty="0" smtClean="0"/>
            <a:t>Complaint is lodged by the Patient  </a:t>
          </a:r>
          <a:endParaRPr lang="en-ZA" sz="2500" kern="1200" dirty="0"/>
        </a:p>
      </dsp:txBody>
      <dsp:txXfrm>
        <a:off x="1964759" y="1464673"/>
        <a:ext cx="6568501" cy="1072334"/>
      </dsp:txXfrm>
    </dsp:sp>
    <dsp:sp modelId="{20C2F0C9-1E29-49EB-961E-D367F3D541A0}">
      <dsp:nvSpPr>
        <dsp:cNvPr id="0" name=""/>
        <dsp:cNvSpPr/>
      </dsp:nvSpPr>
      <dsp:spPr>
        <a:xfrm>
          <a:off x="936106" y="2735246"/>
          <a:ext cx="2401735" cy="1188378"/>
        </a:xfrm>
        <a:prstGeom prst="roundRect">
          <a:avLst>
            <a:gd name="adj" fmla="val 16670"/>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3331D0-6B8D-4110-8BB0-6D654FF038B6}">
      <dsp:nvSpPr>
        <dsp:cNvPr id="0" name=""/>
        <dsp:cNvSpPr/>
      </dsp:nvSpPr>
      <dsp:spPr>
        <a:xfrm>
          <a:off x="3522525" y="2736303"/>
          <a:ext cx="4716080" cy="1188378"/>
        </a:xfrm>
        <a:prstGeom prst="roundRect">
          <a:avLst>
            <a:gd name="adj" fmla="val 1667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ZA" sz="2500" kern="1200" dirty="0" smtClean="0"/>
            <a:t>Acknowledgement by the Complaints officer </a:t>
          </a:r>
          <a:endParaRPr lang="en-ZA" sz="2500" kern="1200" dirty="0"/>
        </a:p>
      </dsp:txBody>
      <dsp:txXfrm>
        <a:off x="3580547" y="2794325"/>
        <a:ext cx="4600036" cy="1072334"/>
      </dsp:txXfrm>
    </dsp:sp>
    <dsp:sp modelId="{F247B5E7-F753-4C31-96EB-719405AE7B43}">
      <dsp:nvSpPr>
        <dsp:cNvPr id="0" name=""/>
        <dsp:cNvSpPr/>
      </dsp:nvSpPr>
      <dsp:spPr>
        <a:xfrm>
          <a:off x="282196" y="4066229"/>
          <a:ext cx="1897709" cy="1188378"/>
        </a:xfrm>
        <a:prstGeom prst="roundRect">
          <a:avLst>
            <a:gd name="adj" fmla="val 16670"/>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D1FCC2-9066-45EF-9907-22B2B7119E46}">
      <dsp:nvSpPr>
        <dsp:cNvPr id="0" name=""/>
        <dsp:cNvSpPr/>
      </dsp:nvSpPr>
      <dsp:spPr>
        <a:xfrm>
          <a:off x="1974852" y="4066229"/>
          <a:ext cx="6527926" cy="1188378"/>
        </a:xfrm>
        <a:prstGeom prst="roundRect">
          <a:avLst>
            <a:gd name="adj" fmla="val 1667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ZA" sz="2500" kern="1200" dirty="0" smtClean="0"/>
            <a:t>Resolution within 3days</a:t>
          </a:r>
          <a:endParaRPr lang="en-ZA" sz="2500" kern="1200" dirty="0"/>
        </a:p>
      </dsp:txBody>
      <dsp:txXfrm>
        <a:off x="2032874" y="4124251"/>
        <a:ext cx="6411882" cy="107233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0D14E0-8532-450A-8D4C-BF3A2618476C}">
      <dsp:nvSpPr>
        <dsp:cNvPr id="0" name=""/>
        <dsp:cNvSpPr/>
      </dsp:nvSpPr>
      <dsp:spPr>
        <a:xfrm>
          <a:off x="1682" y="0"/>
          <a:ext cx="2617756" cy="525462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ZA" sz="3000" kern="1200" dirty="0" smtClean="0"/>
            <a:t>SMILE</a:t>
          </a:r>
          <a:endParaRPr lang="en-ZA" sz="3000" kern="1200" dirty="0"/>
        </a:p>
      </dsp:txBody>
      <dsp:txXfrm>
        <a:off x="1682" y="2101850"/>
        <a:ext cx="2617756" cy="2101850"/>
      </dsp:txXfrm>
    </dsp:sp>
    <dsp:sp modelId="{31081D3F-73E0-4D64-99C4-F105A0A6097B}">
      <dsp:nvSpPr>
        <dsp:cNvPr id="0" name=""/>
        <dsp:cNvSpPr/>
      </dsp:nvSpPr>
      <dsp:spPr>
        <a:xfrm>
          <a:off x="435665" y="315277"/>
          <a:ext cx="1749790" cy="174979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A2FBE8-7BA3-4784-BBFF-90AED0CC1E46}">
      <dsp:nvSpPr>
        <dsp:cNvPr id="0" name=""/>
        <dsp:cNvSpPr/>
      </dsp:nvSpPr>
      <dsp:spPr>
        <a:xfrm>
          <a:off x="2697971" y="0"/>
          <a:ext cx="2617756" cy="525462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ZA" sz="3000" kern="1200" dirty="0" smtClean="0"/>
            <a:t>COMPASSION</a:t>
          </a:r>
          <a:endParaRPr lang="en-ZA" sz="3000" kern="1200" dirty="0"/>
        </a:p>
      </dsp:txBody>
      <dsp:txXfrm>
        <a:off x="2697971" y="2101850"/>
        <a:ext cx="2617756" cy="2101850"/>
      </dsp:txXfrm>
    </dsp:sp>
    <dsp:sp modelId="{FEFF6B5E-9AE1-4FF4-9B5B-12CEDD0F8AF5}">
      <dsp:nvSpPr>
        <dsp:cNvPr id="0" name=""/>
        <dsp:cNvSpPr/>
      </dsp:nvSpPr>
      <dsp:spPr>
        <a:xfrm>
          <a:off x="3131954" y="315277"/>
          <a:ext cx="1749790" cy="174979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A10FF1-3F5A-460A-811D-CDDC35E1F9B5}">
      <dsp:nvSpPr>
        <dsp:cNvPr id="0" name=""/>
        <dsp:cNvSpPr/>
      </dsp:nvSpPr>
      <dsp:spPr>
        <a:xfrm>
          <a:off x="5394260" y="0"/>
          <a:ext cx="2617756" cy="525462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ZA" sz="3000" kern="1200" dirty="0" smtClean="0"/>
            <a:t>Maintain and Maximize the Services</a:t>
          </a:r>
          <a:endParaRPr lang="en-ZA" sz="3000" kern="1200" dirty="0"/>
        </a:p>
      </dsp:txBody>
      <dsp:txXfrm>
        <a:off x="5394260" y="2101850"/>
        <a:ext cx="2617756" cy="2101850"/>
      </dsp:txXfrm>
    </dsp:sp>
    <dsp:sp modelId="{1B91F05F-7AF9-49DC-8E5D-5EF831D0E1E9}">
      <dsp:nvSpPr>
        <dsp:cNvPr id="0" name=""/>
        <dsp:cNvSpPr/>
      </dsp:nvSpPr>
      <dsp:spPr>
        <a:xfrm>
          <a:off x="5828244" y="315277"/>
          <a:ext cx="1749790" cy="1749790"/>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8FA09D5-7D8A-431B-ABC4-A78B169EF3B6}">
      <dsp:nvSpPr>
        <dsp:cNvPr id="0" name=""/>
        <dsp:cNvSpPr/>
      </dsp:nvSpPr>
      <dsp:spPr>
        <a:xfrm>
          <a:off x="397149" y="4104356"/>
          <a:ext cx="7372604" cy="788193"/>
        </a:xfrm>
        <a:prstGeom prst="leftRightArrow">
          <a:avLst/>
        </a:prstGeom>
        <a:solidFill>
          <a:schemeClr val="accent1">
            <a:tint val="60000"/>
            <a:hueOff val="0"/>
            <a:satOff val="0"/>
            <a:lum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650" cy="46513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976688" y="0"/>
            <a:ext cx="3041650" cy="465138"/>
          </a:xfrm>
          <a:prstGeom prst="rect">
            <a:avLst/>
          </a:prstGeom>
        </p:spPr>
        <p:txBody>
          <a:bodyPr vert="horz" lIns="91440" tIns="45720" rIns="91440" bIns="45720" rtlCol="0"/>
          <a:lstStyle>
            <a:lvl1pPr algn="r">
              <a:defRPr sz="1200"/>
            </a:lvl1pPr>
          </a:lstStyle>
          <a:p>
            <a:pPr>
              <a:defRPr/>
            </a:pPr>
            <a:fld id="{E91A3471-B638-4AAC-97E2-EDA0D0B940C4}" type="datetimeFigureOut">
              <a:rPr lang="en-US"/>
              <a:pPr>
                <a:defRPr/>
              </a:pPr>
              <a:t>9/14/2015</a:t>
            </a:fld>
            <a:endParaRPr lang="en-US"/>
          </a:p>
        </p:txBody>
      </p:sp>
      <p:sp>
        <p:nvSpPr>
          <p:cNvPr id="4" name="Footer Placeholder 3"/>
          <p:cNvSpPr>
            <a:spLocks noGrp="1"/>
          </p:cNvSpPr>
          <p:nvPr>
            <p:ph type="ftr" sz="quarter" idx="2"/>
          </p:nvPr>
        </p:nvSpPr>
        <p:spPr>
          <a:xfrm>
            <a:off x="0" y="8839200"/>
            <a:ext cx="3041650" cy="465138"/>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3976688" y="8839200"/>
            <a:ext cx="3041650" cy="465138"/>
          </a:xfrm>
          <a:prstGeom prst="rect">
            <a:avLst/>
          </a:prstGeom>
        </p:spPr>
        <p:txBody>
          <a:bodyPr vert="horz" lIns="91440" tIns="45720" rIns="91440" bIns="45720" rtlCol="0" anchor="b"/>
          <a:lstStyle>
            <a:lvl1pPr algn="r">
              <a:defRPr sz="1200"/>
            </a:lvl1pPr>
          </a:lstStyle>
          <a:p>
            <a:pPr>
              <a:defRPr/>
            </a:pPr>
            <a:fld id="{3A469FFF-16DF-48D8-87F9-98C05A7AD02F}" type="slidenum">
              <a:rPr lang="en-US"/>
              <a:pPr>
                <a:defRPr/>
              </a:pPr>
              <a:t>‹#›</a:t>
            </a:fld>
            <a:endParaRPr lang="en-US"/>
          </a:p>
        </p:txBody>
      </p:sp>
    </p:spTree>
    <p:extLst>
      <p:ext uri="{BB962C8B-B14F-4D97-AF65-F5344CB8AC3E}">
        <p14:creationId xmlns:p14="http://schemas.microsoft.com/office/powerpoint/2010/main" val="3547993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43238" cy="4651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4099" name="Rectangle 3"/>
          <p:cNvSpPr>
            <a:spLocks noGrp="1" noChangeArrowheads="1"/>
          </p:cNvSpPr>
          <p:nvPr>
            <p:ph type="dt" idx="1"/>
          </p:nvPr>
        </p:nvSpPr>
        <p:spPr bwMode="auto">
          <a:xfrm>
            <a:off x="3976688" y="0"/>
            <a:ext cx="3043237" cy="4651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9700" name="Rectangle 4"/>
          <p:cNvSpPr>
            <a:spLocks noGrp="1" noRot="1" noChangeAspect="1" noChangeArrowheads="1" noTextEdit="1"/>
          </p:cNvSpPr>
          <p:nvPr>
            <p:ph type="sldImg" idx="2"/>
          </p:nvPr>
        </p:nvSpPr>
        <p:spPr bwMode="auto">
          <a:xfrm>
            <a:off x="1184275" y="698500"/>
            <a:ext cx="4651375" cy="3489325"/>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36625" y="4419600"/>
            <a:ext cx="5146675" cy="41878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8840788"/>
            <a:ext cx="3043238" cy="46513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4103" name="Rectangle 7"/>
          <p:cNvSpPr>
            <a:spLocks noGrp="1" noChangeArrowheads="1"/>
          </p:cNvSpPr>
          <p:nvPr>
            <p:ph type="sldNum" sz="quarter" idx="5"/>
          </p:nvPr>
        </p:nvSpPr>
        <p:spPr bwMode="auto">
          <a:xfrm>
            <a:off x="3976688" y="8840788"/>
            <a:ext cx="3043237" cy="46513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pPr>
              <a:defRPr/>
            </a:pPr>
            <a:fld id="{424C9B97-AF43-47B0-9F11-C884765A6776}" type="slidenum">
              <a:rPr lang="en-US"/>
              <a:pPr>
                <a:defRPr/>
              </a:pPr>
              <a:t>‹#›</a:t>
            </a:fld>
            <a:endParaRPr lang="en-US"/>
          </a:p>
        </p:txBody>
      </p:sp>
    </p:spTree>
    <p:extLst>
      <p:ext uri="{BB962C8B-B14F-4D97-AF65-F5344CB8AC3E}">
        <p14:creationId xmlns:p14="http://schemas.microsoft.com/office/powerpoint/2010/main" val="32406821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12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12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12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12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12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ZA" dirty="0" smtClean="0"/>
          </a:p>
        </p:txBody>
      </p:sp>
      <p:sp>
        <p:nvSpPr>
          <p:cNvPr id="81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53D9CDA-3DD9-4F92-A394-68C301CA445F}" type="slidenum">
              <a:rPr lang="en-ZA" smtClean="0"/>
              <a:pPr fontAlgn="base">
                <a:spcBef>
                  <a:spcPct val="0"/>
                </a:spcBef>
                <a:spcAft>
                  <a:spcPct val="0"/>
                </a:spcAft>
                <a:defRPr/>
              </a:pPr>
              <a:t>5</a:t>
            </a:fld>
            <a:endParaRPr lang="en-ZA" dirty="0" smtClean="0"/>
          </a:p>
        </p:txBody>
      </p:sp>
      <p:sp>
        <p:nvSpPr>
          <p:cNvPr id="8197" name="Date Placeholder 4"/>
          <p:cNvSpPr>
            <a:spLocks noGrp="1"/>
          </p:cNvSpPr>
          <p:nvPr>
            <p:ph type="dt" sz="quarter" idx="1"/>
          </p:nvPr>
        </p:nvSpPr>
        <p:spPr bwMode="auto">
          <a:ln>
            <a:miter lim="800000"/>
            <a:headEnd/>
            <a:tailEnd/>
          </a:ln>
        </p:spPr>
        <p:txBody>
          <a:bodyPr wrap="square" numCol="1" anchor="t" anchorCtr="0" compatLnSpc="1">
            <a:prstTxWarp prst="textNoShape">
              <a:avLst/>
            </a:prstTxWarp>
          </a:bodyPr>
          <a:lstStyle/>
          <a:p>
            <a:pPr fontAlgn="base">
              <a:spcBef>
                <a:spcPct val="0"/>
              </a:spcBef>
              <a:spcAft>
                <a:spcPct val="0"/>
              </a:spcAft>
              <a:defRPr/>
            </a:pPr>
            <a:fld id="{ECE8F578-9057-4D3C-A4DD-D5E2A6D2B454}" type="datetime1">
              <a:rPr lang="en-US" smtClean="0"/>
              <a:pPr fontAlgn="base">
                <a:spcBef>
                  <a:spcPct val="0"/>
                </a:spcBef>
                <a:spcAft>
                  <a:spcPct val="0"/>
                </a:spcAft>
                <a:defRPr/>
              </a:pPr>
              <a:t>9/14/2015</a:t>
            </a:fld>
            <a:endParaRPr lang="en-ZA" dirty="0" smtClean="0"/>
          </a:p>
        </p:txBody>
      </p:sp>
      <p:sp>
        <p:nvSpPr>
          <p:cNvPr id="8198" name="Footer Placeholder 5"/>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en-Z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dirty="0" smtClean="0"/>
              <a:t>What are the dependencies</a:t>
            </a:r>
            <a:r>
              <a:rPr lang="en-US" baseline="0" dirty="0" smtClean="0"/>
              <a:t> that affect the timeline, cost, and output of this </a:t>
            </a:r>
            <a:r>
              <a:rPr lang="en-US" baseline="0" smtClean="0"/>
              <a:t>project?</a:t>
            </a:r>
            <a:endParaRPr lang="en-US" dirty="0" smtClean="0"/>
          </a:p>
        </p:txBody>
      </p:sp>
      <p:sp>
        <p:nvSpPr>
          <p:cNvPr id="4" name="Slide Number Placeholder 3"/>
          <p:cNvSpPr>
            <a:spLocks noGrp="1"/>
          </p:cNvSpPr>
          <p:nvPr>
            <p:ph type="sldNum" sz="quarter" idx="10"/>
          </p:nvPr>
        </p:nvSpPr>
        <p:spPr/>
        <p:txBody>
          <a:bodyPr/>
          <a:lstStyle/>
          <a:p>
            <a:fld id="{5E0C3846-8D4C-4326-8BC7-9B455A036298}"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a:noFill/>
        </p:spPr>
        <p:txBody>
          <a:bodyPr/>
          <a:lstStyle/>
          <a:p>
            <a:r>
              <a:rPr lang="en-US" smtClean="0"/>
              <a:t>MEDICOM 2.1 (6i) - Windows based Print Routing</a:t>
            </a: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C00BD9-D43E-479C-9B51-A1C39742F1FA}" type="datetime1">
              <a:rPr lang="en-US" smtClean="0"/>
              <a:t>9/14/2015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94704574"/>
      </p:ext>
    </p:extLst>
  </p:cSld>
  <p:clrMapOvr>
    <a:masterClrMapping/>
  </p:clrMapOvr>
  <p:transition spd="slow">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1027C3F-DE89-4DAA-919E-5057B4E1090E}" type="datetime1">
              <a:rPr lang="en-US" smtClean="0"/>
              <a:t>9/14/2015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2274928999"/>
      </p:ext>
    </p:extLst>
  </p:cSld>
  <p:clrMapOvr>
    <a:masterClrMapping/>
  </p:clrMapOvr>
  <p:transition spd="slow">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A2065EAD-171F-4FA1-9685-1349ED4E7385}" type="datetime1">
              <a:rPr lang="en-US" smtClean="0"/>
              <a:t>9/14/2015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2033925156"/>
      </p:ext>
    </p:extLst>
  </p:cSld>
  <p:clrMapOvr>
    <a:masterClrMapping/>
  </p:clrMapOvr>
  <p:transition spd="slow">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056B004-167E-406B-975D-770AB92804F1}" type="datetime1">
              <a:rPr lang="en-US" smtClean="0"/>
              <a:t>9/14/2015</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735616411"/>
      </p:ext>
    </p:extLst>
  </p:cSld>
  <p:clrMapOvr>
    <a:masterClrMapping/>
  </p:clrMapOvr>
  <p:transition spd="slow">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1BAE730D-1AC1-40AC-9D99-7B04D52110E8}" type="datetime1">
              <a:rPr lang="en-US" smtClean="0"/>
              <a:t>9/14/2015</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2674655643"/>
      </p:ext>
    </p:extLst>
  </p:cSld>
  <p:clrMapOvr>
    <a:masterClrMapping/>
  </p:clrMapOvr>
  <p:transition spd="slow">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AC456AA1-DDD5-4F92-BEE5-6C798FB4A6B4}" type="datetime1">
              <a:rPr lang="en-US" smtClean="0"/>
              <a:t>9/14/2015</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3783454008"/>
      </p:ext>
    </p:extLst>
  </p:cSld>
  <p:clrMapOvr>
    <a:masterClrMapping/>
  </p:clrMapOvr>
  <p:transition spd="slow">
    <p:push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1195481F-BC44-42FB-B6F8-A81DCD83093F}" type="datetime1">
              <a:rPr lang="en-US" smtClean="0"/>
              <a:t>9/14/2015</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1830028285"/>
      </p:ext>
    </p:extLst>
  </p:cSld>
  <p:clrMapOvr>
    <a:masterClrMapping/>
  </p:clrMapOvr>
  <p:transition spd="slow">
    <p:push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FDE18B7-8B98-4853-B707-B4BAE647193D}" type="datetime1">
              <a:rPr lang="en-US" smtClean="0"/>
              <a:t>9/14/2015</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1525064194"/>
      </p:ext>
    </p:extLst>
  </p:cSld>
  <p:clrMapOvr>
    <a:masterClrMapping/>
  </p:clrMapOvr>
  <p:transition spd="slow">
    <p:push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150D3C29-5380-4D11-AA7A-7FEC0DE3F748}" type="datetime1">
              <a:rPr lang="en-US" smtClean="0"/>
              <a:t>9/14/2015</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4105368800"/>
      </p:ext>
    </p:extLst>
  </p:cSld>
  <p:clrMapOvr>
    <a:masterClrMapping/>
  </p:clrMapOvr>
  <p:transition spd="slow">
    <p:push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647F1C5-55E6-43F8-9A33-E540CB6F45DE}" type="datetime1">
              <a:rPr lang="en-US" smtClean="0"/>
              <a:t>9/14/2015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4001278554"/>
      </p:ext>
    </p:extLst>
  </p:cSld>
  <p:clrMapOvr>
    <a:masterClrMapping/>
  </p:clrMapOvr>
  <p:transition spd="slow">
    <p:push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B344D1B-E767-4275-9F1C-E8700086CAB7}" type="datetime1">
              <a:rPr lang="en-US" smtClean="0"/>
              <a:t>9/14/2015</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093862CD-2CE4-D846-9F15-15300DCE1BBC}" type="slidenum">
              <a:rPr lang="en-US" smtClean="0"/>
              <a:pPr/>
              <a:t>‹#›</a:t>
            </a:fld>
            <a:endParaRPr lang="en-US"/>
          </a:p>
        </p:txBody>
      </p:sp>
    </p:spTree>
    <p:extLst>
      <p:ext uri="{BB962C8B-B14F-4D97-AF65-F5344CB8AC3E}">
        <p14:creationId xmlns:p14="http://schemas.microsoft.com/office/powerpoint/2010/main" val="506802324"/>
      </p:ext>
    </p:extLst>
  </p:cSld>
  <p:clrMapOvr>
    <a:masterClrMapping/>
  </p:clrMapOvr>
  <p:transition spd="slow">
    <p:push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9FE9C682-4C4B-40D3-846D-3A130B8FFA1D}"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1212081029"/>
      </p:ext>
    </p:extLst>
  </p:cSld>
  <p:clrMapOvr>
    <a:masterClrMapping/>
  </p:clrMapOvr>
  <p:transition spd="slow">
    <p:push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08A718AF-E7D0-4523-B527-C4B8743A7466}"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4201010378"/>
      </p:ext>
    </p:extLst>
  </p:cSld>
  <p:clrMapOvr>
    <a:masterClrMapping/>
  </p:clrMapOvr>
  <p:transition spd="slow">
    <p:push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218FB554-B7B9-40F0-9DEA-1860BA8C2EA0}"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1878567050"/>
      </p:ext>
    </p:extLst>
  </p:cSld>
  <p:clrMapOvr>
    <a:masterClrMapping/>
  </p:clrMapOvr>
  <p:transition spd="slow">
    <p:push dir="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B0423720-143E-4B3D-A6D8-AFA8920242DE}"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815591494"/>
      </p:ext>
    </p:extLst>
  </p:cSld>
  <p:clrMapOvr>
    <a:masterClrMapping/>
  </p:clrMapOvr>
  <p:transition spd="slow">
    <p:push dir="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9DF5254E-093F-4ACA-B0D0-4C356EF7DE7A}"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8" name="Footer Placeholder 7"/>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9" name="Slide Number Placeholder 8"/>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3219072394"/>
      </p:ext>
    </p:extLst>
  </p:cSld>
  <p:clrMapOvr>
    <a:masterClrMapping/>
  </p:clrMapOvr>
  <p:transition spd="slow">
    <p:push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408C70EC-F8C1-4109-B887-4636B5F7F3C2}"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4" name="Footer Placeholder 3"/>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5" name="Slide Number Placeholder 4"/>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3085890640"/>
      </p:ext>
    </p:extLst>
  </p:cSld>
  <p:clrMapOvr>
    <a:masterClrMapping/>
  </p:clrMapOvr>
  <p:transition spd="slow">
    <p:push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A98B0812-F650-4D07-B346-B776B0B332BC}"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3" name="Footer Placeholder 2"/>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4" name="Slide Number Placeholder 3"/>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792170300"/>
      </p:ext>
    </p:extLst>
  </p:cSld>
  <p:clrMapOvr>
    <a:masterClrMapping/>
  </p:clrMapOvr>
  <p:transition spd="slow">
    <p:push dir="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C9AACBA0-B3AF-4B09-A836-3BDBFBCCC05A}"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3168982868"/>
      </p:ext>
    </p:extLst>
  </p:cSld>
  <p:clrMapOvr>
    <a:masterClrMapping/>
  </p:clrMapOvr>
  <p:transition spd="slow">
    <p:push dir="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CDEF13C5-00A9-4722-86DB-753C489C2ECD}"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1898371983"/>
      </p:ext>
    </p:extLst>
  </p:cSld>
  <p:clrMapOvr>
    <a:masterClrMapping/>
  </p:clrMapOvr>
  <p:transition spd="slow">
    <p:push dir="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A066234F-D59B-48A2-AD7A-D092A22D5BB3}"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50812390"/>
      </p:ext>
    </p:extLst>
  </p:cSld>
  <p:clrMapOvr>
    <a:masterClrMapping/>
  </p:clrMapOvr>
  <p:transition spd="slow">
    <p:push dir="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1"/>
            <a:ext cx="2133600" cy="365125"/>
          </a:xfrm>
          <a:prstGeom prst="rect">
            <a:avLst/>
          </a:prstGeom>
        </p:spPr>
        <p:txBody>
          <a:bodyPr/>
          <a:lstStyle/>
          <a:p>
            <a:pPr defTabSz="457200" eaLnBrk="1" fontAlgn="auto" hangingPunct="1">
              <a:spcBef>
                <a:spcPts val="0"/>
              </a:spcBef>
              <a:spcAft>
                <a:spcPts val="0"/>
              </a:spcAft>
            </a:pPr>
            <a:fld id="{ED127B3B-A432-4372-A047-8CD3A6BB63BC}" type="datetime1">
              <a:rPr lang="en-US" sz="1800" smtClean="0">
                <a:solidFill>
                  <a:prstClr val="black"/>
                </a:solidFill>
                <a:latin typeface="Calibri"/>
                <a:ea typeface="+mn-ea"/>
              </a:rPr>
              <a:t>9/14/2015</a:t>
            </a:fld>
            <a:endParaRPr lang="en-US" sz="1800">
              <a:solidFill>
                <a:prstClr val="black"/>
              </a:solidFill>
              <a:latin typeface="Calibri"/>
              <a:ea typeface="+mn-ea"/>
            </a:endParaRPr>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a:t>
            </a:fld>
            <a:endParaRPr lang="en-US" sz="1800">
              <a:solidFill>
                <a:prstClr val="black"/>
              </a:solidFill>
              <a:latin typeface="Calibri"/>
              <a:ea typeface="+mn-ea"/>
            </a:endParaRPr>
          </a:p>
        </p:txBody>
      </p:sp>
    </p:spTree>
    <p:extLst>
      <p:ext uri="{BB962C8B-B14F-4D97-AF65-F5344CB8AC3E}">
        <p14:creationId xmlns:p14="http://schemas.microsoft.com/office/powerpoint/2010/main" val="65655664"/>
      </p:ext>
    </p:extLst>
  </p:cSld>
  <p:clrMapOvr>
    <a:masterClrMapping/>
  </p:clrMapOvr>
  <p:transition spd="slow">
    <p:push dir="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cxnSp>
        <p:nvCxnSpPr>
          <p:cNvPr id="2" name="Straight Connector 1"/>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5020831"/>
      </p:ext>
    </p:extLst>
  </p:cSld>
  <p:clrMapOvr>
    <a:masterClrMapping/>
  </p:clrMapOvr>
  <p:transition spd="slow">
    <p:push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3"/>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7180" y="832100"/>
            <a:ext cx="8013659" cy="42700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07180" y="1412384"/>
            <a:ext cx="8013659" cy="525538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9"/>
          <p:cNvSpPr>
            <a:spLocks noChangeArrowheads="1"/>
          </p:cNvSpPr>
          <p:nvPr userDrawn="1"/>
        </p:nvSpPr>
        <p:spPr bwMode="auto">
          <a:xfrm>
            <a:off x="1993900" y="6091238"/>
            <a:ext cx="184150" cy="457200"/>
          </a:xfrm>
          <a:prstGeom prst="rect">
            <a:avLst/>
          </a:prstGeom>
          <a:noFill/>
          <a:ln w="9525">
            <a:noFill/>
            <a:miter lim="800000"/>
            <a:headEnd/>
            <a:tailEnd/>
          </a:ln>
        </p:spPr>
        <p:txBody>
          <a:bodyPr wrap="none">
            <a:spAutoFit/>
          </a:bodyPr>
          <a:lstStyle/>
          <a:p>
            <a:pPr>
              <a:defRPr/>
            </a:pPr>
            <a:endParaRPr lang="en-US"/>
          </a:p>
        </p:txBody>
      </p:sp>
      <p:sp>
        <p:nvSpPr>
          <p:cNvPr id="5" name="Rectangle 10"/>
          <p:cNvSpPr>
            <a:spLocks noChangeArrowheads="1"/>
          </p:cNvSpPr>
          <p:nvPr userDrawn="1"/>
        </p:nvSpPr>
        <p:spPr bwMode="auto">
          <a:xfrm>
            <a:off x="65088" y="74613"/>
            <a:ext cx="184150" cy="457200"/>
          </a:xfrm>
          <a:prstGeom prst="rect">
            <a:avLst/>
          </a:prstGeom>
          <a:noFill/>
          <a:ln w="9525">
            <a:noFill/>
            <a:miter lim="800000"/>
            <a:headEnd/>
            <a:tailEnd/>
          </a:ln>
        </p:spPr>
        <p:txBody>
          <a:bodyPr wrap="none">
            <a:spAutoFit/>
          </a:bodyPr>
          <a:lstStyle/>
          <a:p>
            <a:pPr>
              <a:defRPr/>
            </a:pPr>
            <a:endParaRPr lang="en-US"/>
          </a:p>
        </p:txBody>
      </p:sp>
    </p:spTree>
    <p:extLst>
      <p:ext uri="{BB962C8B-B14F-4D97-AF65-F5344CB8AC3E}">
        <p14:creationId xmlns:p14="http://schemas.microsoft.com/office/powerpoint/2010/main" val="2180768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dir="r"/>
  </p:transition>
  <p:hf hdr="0" ftr="0" dt="0"/>
  <p:txStyles>
    <p:titleStyle>
      <a:lvl1pPr algn="ctr" defTabSz="457200" rtl="0" eaLnBrk="1" latinLnBrk="0" hangingPunct="1">
        <a:spcBef>
          <a:spcPct val="0"/>
        </a:spcBef>
        <a:buNone/>
        <a:defRPr sz="3200" kern="1200">
          <a:solidFill>
            <a:srgbClr val="FFFFFF"/>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1">
          <a:blip r:embed="rId14"/>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7181" y="832101"/>
            <a:ext cx="8013659" cy="427001"/>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07181" y="1412384"/>
            <a:ext cx="8013659" cy="5255382"/>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9653174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spd="slow">
    <p:push dir="r"/>
  </p:transition>
  <p:hf hdr="0" ftr="0" dt="0"/>
  <p:txStyles>
    <p:titleStyle>
      <a:lvl1pPr algn="ctr" defTabSz="457200" rtl="0" eaLnBrk="1" latinLnBrk="0" hangingPunct="1">
        <a:spcBef>
          <a:spcPct val="0"/>
        </a:spcBef>
        <a:buNone/>
        <a:defRPr sz="3200" kern="1200">
          <a:solidFill>
            <a:srgbClr val="FFFFFF"/>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www.goodreads.com/author/quotes/1048525.Thomas_Dreier" TargetMode="External"/><Relationship Id="rId2" Type="http://schemas.openxmlformats.org/officeDocument/2006/relationships/hyperlink" Target="http://www.goodreads.com/author/show/1048525.Thomas_Dreier"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PowerPoint_97-2003_Presentation1.ppt"/><Relationship Id="rId2" Type="http://schemas.openxmlformats.org/officeDocument/2006/relationships/slideLayout" Target="../slideLayouts/slideLayout13.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8" Type="http://schemas.openxmlformats.org/officeDocument/2006/relationships/image" Target="../media/image12.jpeg"/><Relationship Id="rId13" Type="http://schemas.microsoft.com/office/2007/relationships/diagramDrawing" Target="../diagrams/drawing2.xml"/><Relationship Id="rId3" Type="http://schemas.openxmlformats.org/officeDocument/2006/relationships/image" Target="../media/image7.jpeg"/><Relationship Id="rId7" Type="http://schemas.openxmlformats.org/officeDocument/2006/relationships/image" Target="../media/image11.jpeg"/><Relationship Id="rId12" Type="http://schemas.openxmlformats.org/officeDocument/2006/relationships/diagramColors" Target="../diagrams/colors2.xml"/><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emf"/><Relationship Id="rId11" Type="http://schemas.openxmlformats.org/officeDocument/2006/relationships/diagramQuickStyle" Target="../diagrams/quickStyle2.xml"/><Relationship Id="rId5" Type="http://schemas.openxmlformats.org/officeDocument/2006/relationships/image" Target="../media/image9.emf"/><Relationship Id="rId10" Type="http://schemas.openxmlformats.org/officeDocument/2006/relationships/diagramLayout" Target="../diagrams/layout2.xml"/><Relationship Id="rId4" Type="http://schemas.openxmlformats.org/officeDocument/2006/relationships/image" Target="../media/image8.emf"/><Relationship Id="rId9" Type="http://schemas.openxmlformats.org/officeDocument/2006/relationships/diagramData" Target="../diagrams/data2.xml"/><Relationship Id="rId1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4.x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31.jpeg"/><Relationship Id="rId9"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image" Target="../media/image46.jpeg"/><Relationship Id="rId3" Type="http://schemas.openxmlformats.org/officeDocument/2006/relationships/image" Target="../media/image41.jpeg"/><Relationship Id="rId7" Type="http://schemas.openxmlformats.org/officeDocument/2006/relationships/diagramData" Target="../diagrams/data4.xml"/><Relationship Id="rId12" Type="http://schemas.openxmlformats.org/officeDocument/2006/relationships/image" Target="../media/image45.jpeg"/><Relationship Id="rId17" Type="http://schemas.openxmlformats.org/officeDocument/2006/relationships/image" Target="../media/image50.jpeg"/><Relationship Id="rId2" Type="http://schemas.openxmlformats.org/officeDocument/2006/relationships/image" Target="../media/image40.jpeg"/><Relationship Id="rId16" Type="http://schemas.openxmlformats.org/officeDocument/2006/relationships/image" Target="../media/image49.jpeg"/><Relationship Id="rId1" Type="http://schemas.openxmlformats.org/officeDocument/2006/relationships/slideLayout" Target="../slideLayouts/slideLayout4.xml"/><Relationship Id="rId6" Type="http://schemas.openxmlformats.org/officeDocument/2006/relationships/image" Target="../media/image44.jpeg"/><Relationship Id="rId11" Type="http://schemas.microsoft.com/office/2007/relationships/diagramDrawing" Target="../diagrams/drawing4.xml"/><Relationship Id="rId5" Type="http://schemas.openxmlformats.org/officeDocument/2006/relationships/image" Target="../media/image43.jpeg"/><Relationship Id="rId15" Type="http://schemas.openxmlformats.org/officeDocument/2006/relationships/image" Target="../media/image48.jpeg"/><Relationship Id="rId10" Type="http://schemas.openxmlformats.org/officeDocument/2006/relationships/diagramColors" Target="../diagrams/colors4.xml"/><Relationship Id="rId4" Type="http://schemas.openxmlformats.org/officeDocument/2006/relationships/image" Target="../media/image42.jpeg"/><Relationship Id="rId9" Type="http://schemas.openxmlformats.org/officeDocument/2006/relationships/diagramQuickStyle" Target="../diagrams/quickStyle4.xml"/><Relationship Id="rId14" Type="http://schemas.openxmlformats.org/officeDocument/2006/relationships/image" Target="../media/image47.jpeg"/></Relationships>
</file>

<file path=ppt/slides/_rels/slide2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emf"/><Relationship Id="rId1" Type="http://schemas.openxmlformats.org/officeDocument/2006/relationships/slideLayout" Target="../slideLayouts/slideLayout7.xml"/><Relationship Id="rId4" Type="http://schemas.openxmlformats.org/officeDocument/2006/relationships/image" Target="../media/image55.emf"/></Relationships>
</file>

<file path=ppt/slides/_rels/slide26.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emf"/><Relationship Id="rId1" Type="http://schemas.openxmlformats.org/officeDocument/2006/relationships/slideLayout" Target="../slideLayouts/slideLayout4.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image" Target="../media/image62.emf"/><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65.emf"/><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image" Target="../media/image75.jpeg"/><Relationship Id="rId1" Type="http://schemas.openxmlformats.org/officeDocument/2006/relationships/slideLayout" Target="../slideLayouts/slideLayout6.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6.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8.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89.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8.emf"/><Relationship Id="rId5" Type="http://schemas.openxmlformats.org/officeDocument/2006/relationships/oleObject" Target="../embeddings/oleObject1.bin"/><Relationship Id="rId4" Type="http://schemas.openxmlformats.org/officeDocument/2006/relationships/audio" Target="../media/audio1.wav"/></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268760"/>
            <a:ext cx="7558608" cy="1349026"/>
          </a:xfrm>
        </p:spPr>
        <p:txBody>
          <a:bodyPr>
            <a:normAutofit fontScale="90000"/>
          </a:bodyPr>
          <a:lstStyle/>
          <a:p>
            <a:r>
              <a:rPr lang="en-US" sz="2400" b="1" dirty="0" smtClean="0">
                <a:solidFill>
                  <a:schemeClr val="bg1"/>
                </a:solidFill>
                <a:latin typeface="Arial Unicode MS" pitchFamily="34" charset="-128"/>
                <a:ea typeface="Arial Unicode MS" pitchFamily="34" charset="-128"/>
                <a:cs typeface="Arial Unicode MS" pitchFamily="34" charset="-128"/>
              </a:rPr>
              <a:t/>
            </a:r>
            <a:br>
              <a:rPr lang="en-US" sz="2400" b="1" dirty="0" smtClean="0">
                <a:solidFill>
                  <a:schemeClr val="bg1"/>
                </a:solidFill>
                <a:latin typeface="Arial Unicode MS" pitchFamily="34" charset="-128"/>
                <a:ea typeface="Arial Unicode MS" pitchFamily="34" charset="-128"/>
                <a:cs typeface="Arial Unicode MS" pitchFamily="34" charset="-128"/>
              </a:rPr>
            </a:br>
            <a:r>
              <a:rPr lang="en-US" sz="1600" b="1" dirty="0">
                <a:solidFill>
                  <a:schemeClr val="bg1"/>
                </a:solidFill>
                <a:latin typeface="Calibri" pitchFamily="34" charset="0"/>
                <a:cs typeface="Calibri" pitchFamily="34" charset="0"/>
              </a:rPr>
              <a:t/>
            </a:r>
            <a:br>
              <a:rPr lang="en-US" sz="1600" b="1" dirty="0">
                <a:solidFill>
                  <a:schemeClr val="bg1"/>
                </a:solidFill>
                <a:latin typeface="Calibri" pitchFamily="34" charset="0"/>
                <a:cs typeface="Calibri" pitchFamily="34" charset="0"/>
              </a:rPr>
            </a:br>
            <a:r>
              <a:rPr lang="en-US" sz="4000" b="1" dirty="0" smtClean="0">
                <a:solidFill>
                  <a:schemeClr val="bg1"/>
                </a:solidFill>
                <a:effectLst>
                  <a:outerShdw blurRad="38100" dist="38100" dir="2700000" algn="tl">
                    <a:srgbClr val="000000">
                      <a:alpha val="43137"/>
                    </a:srgbClr>
                  </a:outerShdw>
                </a:effectLst>
                <a:latin typeface="+mn-lt"/>
                <a:cs typeface="Calibri" pitchFamily="34" charset="0"/>
              </a:rPr>
              <a:t/>
            </a:r>
            <a:br>
              <a:rPr lang="en-US" sz="4000" b="1" dirty="0" smtClean="0">
                <a:solidFill>
                  <a:schemeClr val="bg1"/>
                </a:solidFill>
                <a:effectLst>
                  <a:outerShdw blurRad="38100" dist="38100" dir="2700000" algn="tl">
                    <a:srgbClr val="000000">
                      <a:alpha val="43137"/>
                    </a:srgbClr>
                  </a:outerShdw>
                </a:effectLst>
                <a:latin typeface="+mn-lt"/>
                <a:cs typeface="Calibri" pitchFamily="34" charset="0"/>
              </a:rPr>
            </a:br>
            <a:r>
              <a:rPr lang="en-US" sz="4000" b="1" dirty="0" smtClean="0"/>
              <a:t>CALIBRATION </a:t>
            </a:r>
            <a:r>
              <a:rPr lang="en-US" sz="4000" b="1" dirty="0"/>
              <a:t>OF THE PPTICRM</a:t>
            </a:r>
            <a:r>
              <a:rPr lang="en-ZA" sz="4000" dirty="0"/>
              <a:t/>
            </a:r>
            <a:br>
              <a:rPr lang="en-ZA" sz="4000" dirty="0"/>
            </a:br>
            <a:r>
              <a:rPr lang="en-US" sz="4000" b="1" dirty="0">
                <a:solidFill>
                  <a:srgbClr val="FFFF00"/>
                </a:solidFill>
                <a:effectLst>
                  <a:outerShdw blurRad="38100" dist="38100" dir="2700000" algn="tl">
                    <a:srgbClr val="000000">
                      <a:alpha val="43137"/>
                    </a:srgbClr>
                  </a:outerShdw>
                </a:effectLst>
                <a:latin typeface="+mn-lt"/>
                <a:cs typeface="Calibri" pitchFamily="34" charset="0"/>
              </a:rPr>
              <a:t/>
            </a:r>
            <a:br>
              <a:rPr lang="en-US" sz="4000" b="1" dirty="0">
                <a:solidFill>
                  <a:srgbClr val="FFFF00"/>
                </a:solidFill>
                <a:effectLst>
                  <a:outerShdw blurRad="38100" dist="38100" dir="2700000" algn="tl">
                    <a:srgbClr val="000000">
                      <a:alpha val="43137"/>
                    </a:srgbClr>
                  </a:outerShdw>
                </a:effectLst>
                <a:latin typeface="+mn-lt"/>
                <a:cs typeface="Calibri" pitchFamily="34" charset="0"/>
              </a:rPr>
            </a:br>
            <a:r>
              <a:rPr lang="en-US" sz="2800" b="1" i="1" dirty="0"/>
              <a:t>Component 2: Integrated Clinical Services Model (ICSM</a:t>
            </a:r>
            <a:r>
              <a:rPr lang="en-US" sz="2800" b="1" i="1" dirty="0" smtClean="0"/>
              <a:t>)</a:t>
            </a:r>
            <a:br>
              <a:rPr lang="en-US" sz="2800" b="1" i="1" dirty="0" smtClean="0"/>
            </a:br>
            <a:r>
              <a:rPr lang="en-US" sz="2800" b="1" i="1" dirty="0" smtClean="0"/>
              <a:t>Sub Components 9, 10, 11</a:t>
            </a:r>
            <a:r>
              <a:rPr lang="en-US" sz="2700" b="1" dirty="0">
                <a:solidFill>
                  <a:srgbClr val="FFFF00"/>
                </a:solidFill>
                <a:effectLst>
                  <a:outerShdw blurRad="38100" dist="38100" dir="2700000" algn="tl">
                    <a:srgbClr val="000000">
                      <a:alpha val="43137"/>
                    </a:srgbClr>
                  </a:outerShdw>
                </a:effectLst>
                <a:latin typeface="+mn-lt"/>
                <a:cs typeface="Calibri" pitchFamily="34" charset="0"/>
              </a:rPr>
              <a:t/>
            </a:r>
            <a:br>
              <a:rPr lang="en-US" sz="2700" b="1" dirty="0">
                <a:solidFill>
                  <a:srgbClr val="FFFF00"/>
                </a:solidFill>
                <a:effectLst>
                  <a:outerShdw blurRad="38100" dist="38100" dir="2700000" algn="tl">
                    <a:srgbClr val="000000">
                      <a:alpha val="43137"/>
                    </a:srgbClr>
                  </a:outerShdw>
                </a:effectLst>
                <a:latin typeface="+mn-lt"/>
                <a:cs typeface="Calibri" pitchFamily="34" charset="0"/>
              </a:rPr>
            </a:br>
            <a:endParaRPr lang="en-US" sz="2700" b="1" dirty="0">
              <a:solidFill>
                <a:srgbClr val="FFC000"/>
              </a:solidFill>
              <a:latin typeface="+mn-lt"/>
              <a:ea typeface="Arial Unicode MS" pitchFamily="34" charset="-128"/>
              <a:cs typeface="Arial Unicode MS" pitchFamily="34" charset="-128"/>
            </a:endParaRPr>
          </a:p>
        </p:txBody>
      </p:sp>
      <p:sp>
        <p:nvSpPr>
          <p:cNvPr id="3" name="Subtitle 2"/>
          <p:cNvSpPr>
            <a:spLocks noGrp="1"/>
          </p:cNvSpPr>
          <p:nvPr>
            <p:ph type="subTitle" idx="1"/>
          </p:nvPr>
        </p:nvSpPr>
        <p:spPr>
          <a:xfrm>
            <a:off x="1371600" y="3522134"/>
            <a:ext cx="6400800" cy="1491042"/>
          </a:xfrm>
        </p:spPr>
        <p:txBody>
          <a:bodyPr>
            <a:normAutofit/>
          </a:bodyPr>
          <a:lstStyle/>
          <a:p>
            <a:r>
              <a:rPr lang="en-US" sz="2000" b="1" dirty="0" smtClean="0">
                <a:solidFill>
                  <a:schemeClr val="bg1"/>
                </a:solidFill>
                <a:latin typeface="+mn-lt"/>
                <a:ea typeface="Arial Unicode MS" pitchFamily="34" charset="-128"/>
                <a:cs typeface="Arial Unicode MS" pitchFamily="34" charset="-128"/>
              </a:rPr>
              <a:t>Presenter: </a:t>
            </a:r>
            <a:r>
              <a:rPr lang="en-US" sz="2000" b="1" dirty="0" err="1" smtClean="0">
                <a:solidFill>
                  <a:schemeClr val="bg1"/>
                </a:solidFill>
                <a:latin typeface="+mn-lt"/>
                <a:ea typeface="Arial Unicode MS" pitchFamily="34" charset="-128"/>
                <a:cs typeface="Arial Unicode MS" pitchFamily="34" charset="-128"/>
              </a:rPr>
              <a:t>Dr</a:t>
            </a:r>
            <a:r>
              <a:rPr lang="en-US" sz="2000" b="1" dirty="0" smtClean="0">
                <a:solidFill>
                  <a:schemeClr val="bg1"/>
                </a:solidFill>
                <a:latin typeface="+mn-lt"/>
                <a:ea typeface="Arial Unicode MS" pitchFamily="34" charset="-128"/>
                <a:cs typeface="Arial Unicode MS" pitchFamily="34" charset="-128"/>
              </a:rPr>
              <a:t> Robert O Oyedipe</a:t>
            </a:r>
          </a:p>
          <a:p>
            <a:r>
              <a:rPr lang="en-US" sz="2000" b="1" dirty="0" smtClean="0"/>
              <a:t>DATE: 14th </a:t>
            </a:r>
            <a:r>
              <a:rPr lang="en-US" sz="2000" b="1" dirty="0"/>
              <a:t>SEPTEMBER </a:t>
            </a:r>
            <a:r>
              <a:rPr lang="en-US" sz="2000" b="1" dirty="0" smtClean="0"/>
              <a:t>2015-17</a:t>
            </a:r>
            <a:r>
              <a:rPr lang="en-US" sz="2000" b="1" baseline="30000" dirty="0" smtClean="0"/>
              <a:t>th</a:t>
            </a:r>
            <a:r>
              <a:rPr lang="en-US" sz="2000" b="1" dirty="0" smtClean="0"/>
              <a:t> SEPTEMBER 2015</a:t>
            </a:r>
            <a:r>
              <a:rPr lang="en-ZA" sz="2000" dirty="0"/>
              <a:t/>
            </a:r>
            <a:br>
              <a:rPr lang="en-ZA" sz="2000" dirty="0"/>
            </a:br>
            <a:r>
              <a:rPr lang="en-US" sz="2000" b="1" dirty="0" smtClean="0">
                <a:solidFill>
                  <a:schemeClr val="bg1"/>
                </a:solidFill>
                <a:ea typeface="Arial Unicode MS" pitchFamily="34" charset="-128"/>
                <a:cs typeface="Arial Unicode MS" pitchFamily="34" charset="-128"/>
              </a:rPr>
              <a:t>Venue: Birchwood Hotel</a:t>
            </a:r>
          </a:p>
          <a:p>
            <a:r>
              <a:rPr lang="en-US" sz="2000" b="1" dirty="0" smtClean="0">
                <a:solidFill>
                  <a:schemeClr val="bg1"/>
                </a:solidFill>
                <a:latin typeface="+mn-lt"/>
                <a:ea typeface="Arial Unicode MS" pitchFamily="34" charset="-128"/>
                <a:cs typeface="Arial Unicode MS" pitchFamily="34" charset="-128"/>
              </a:rPr>
              <a:t>Gauteng</a:t>
            </a:r>
            <a:endParaRPr lang="en-US" sz="2000" b="1" dirty="0">
              <a:solidFill>
                <a:schemeClr val="bg1"/>
              </a:solidFill>
              <a:latin typeface="+mn-lt"/>
              <a:ea typeface="Arial Unicode MS" pitchFamily="34" charset="-128"/>
              <a:cs typeface="Arial Unicode MS" pitchFamily="34" charset="-128"/>
            </a:endParaRPr>
          </a:p>
        </p:txBody>
      </p:sp>
      <p:sp>
        <p:nvSpPr>
          <p:cNvPr id="4" name="Slide Number Placeholder 3"/>
          <p:cNvSpPr>
            <a:spLocks noGrp="1"/>
          </p:cNvSpPr>
          <p:nvPr>
            <p:ph type="sldNum" sz="quarter" idx="12"/>
          </p:nvPr>
        </p:nvSpPr>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1</a:t>
            </a:fld>
            <a:endParaRPr lang="en-US" sz="1800">
              <a:solidFill>
                <a:prstClr val="black"/>
              </a:solidFill>
              <a:latin typeface="Calibri"/>
              <a:ea typeface="+mn-ea"/>
            </a:endParaRPr>
          </a:p>
        </p:txBody>
      </p:sp>
    </p:spTree>
    <p:extLst>
      <p:ext uri="{BB962C8B-B14F-4D97-AF65-F5344CB8AC3E}">
        <p14:creationId xmlns:p14="http://schemas.microsoft.com/office/powerpoint/2010/main" val="1642186571"/>
      </p:ext>
    </p:extLst>
  </p:cSld>
  <p:clrMapOvr>
    <a:masterClrMapping/>
  </p:clrMapOvr>
  <p:transition spd="slow">
    <p:push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0341" y="476672"/>
            <a:ext cx="8013659" cy="427001"/>
          </a:xfrm>
        </p:spPr>
        <p:txBody>
          <a:bodyPr>
            <a:normAutofit fontScale="90000"/>
          </a:bodyPr>
          <a:lstStyle/>
          <a:p>
            <a:r>
              <a:rPr lang="en-ZA" b="1" u="sng" dirty="0" smtClean="0">
                <a:hlinkClick r:id="rId2"/>
              </a:rPr>
              <a:t/>
            </a:r>
            <a:br>
              <a:rPr lang="en-ZA" b="1" u="sng" dirty="0" smtClean="0">
                <a:hlinkClick r:id="rId2"/>
              </a:rPr>
            </a:br>
            <a:r>
              <a:rPr lang="en-ZA" b="1" u="sng" dirty="0" smtClean="0">
                <a:solidFill>
                  <a:schemeClr val="tx1"/>
                </a:solidFill>
                <a:hlinkClick r:id="rId2"/>
              </a:rPr>
              <a:t>Thomas </a:t>
            </a:r>
            <a:r>
              <a:rPr lang="en-ZA" b="1" u="sng" dirty="0">
                <a:solidFill>
                  <a:schemeClr val="tx1"/>
                </a:solidFill>
                <a:hlinkClick r:id="rId2"/>
              </a:rPr>
              <a:t>Dreier</a:t>
            </a:r>
            <a:r>
              <a:rPr lang="en-ZA" b="1" dirty="0">
                <a:solidFill>
                  <a:schemeClr val="tx1"/>
                </a:solidFill>
              </a:rPr>
              <a:t> &gt; </a:t>
            </a:r>
            <a:r>
              <a:rPr lang="en-ZA" b="1" u="sng" dirty="0">
                <a:solidFill>
                  <a:schemeClr val="tx1"/>
                </a:solidFill>
                <a:hlinkClick r:id="rId3"/>
              </a:rPr>
              <a:t>Quotes</a:t>
            </a:r>
            <a:r>
              <a:rPr lang="en-ZA" b="1" dirty="0">
                <a:solidFill>
                  <a:schemeClr val="tx1"/>
                </a:solidFill>
              </a:rPr>
              <a:t> </a:t>
            </a:r>
            <a:r>
              <a:rPr lang="en-ZA" b="1" dirty="0"/>
              <a:t>&gt; Quotable Quote</a:t>
            </a:r>
            <a:r>
              <a:rPr lang="en-ZA" dirty="0"/>
              <a:t/>
            </a:r>
            <a:br>
              <a:rPr lang="en-ZA" dirty="0"/>
            </a:br>
            <a:endParaRPr lang="en-ZA" dirty="0"/>
          </a:p>
        </p:txBody>
      </p:sp>
      <p:sp>
        <p:nvSpPr>
          <p:cNvPr id="3" name="Content Placeholder 2"/>
          <p:cNvSpPr>
            <a:spLocks noGrp="1"/>
          </p:cNvSpPr>
          <p:nvPr>
            <p:ph idx="1"/>
          </p:nvPr>
        </p:nvSpPr>
        <p:spPr/>
        <p:txBody>
          <a:bodyPr/>
          <a:lstStyle/>
          <a:p>
            <a:r>
              <a:rPr lang="en-ZA" b="1" dirty="0" smtClean="0"/>
              <a:t>“</a:t>
            </a:r>
            <a:r>
              <a:rPr lang="en-ZA" b="1" dirty="0"/>
              <a:t>The world is a great mirror. It reflects back to you what you are. If you are loving, if you are friendly, if you are helpful, the world will prove loving and friendly and helpful to you. The world is what you are.” </a:t>
            </a:r>
            <a:endParaRPr lang="en-ZA" dirty="0"/>
          </a:p>
          <a:p>
            <a:endParaRPr lang="en-ZA" dirty="0"/>
          </a:p>
        </p:txBody>
      </p:sp>
      <p:sp>
        <p:nvSpPr>
          <p:cNvPr id="4" name="Slide Number Placeholder 3"/>
          <p:cNvSpPr>
            <a:spLocks noGrp="1"/>
          </p:cNvSpPr>
          <p:nvPr>
            <p:ph type="sldNum" sz="quarter" idx="12"/>
          </p:nvPr>
        </p:nvSpPr>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2</a:t>
            </a:fld>
            <a:endParaRPr lang="en-US" sz="1800">
              <a:solidFill>
                <a:prstClr val="black"/>
              </a:solidFill>
              <a:latin typeface="Calibri"/>
              <a:ea typeface="+mn-ea"/>
            </a:endParaRPr>
          </a:p>
        </p:txBody>
      </p:sp>
    </p:spTree>
    <p:extLst>
      <p:ext uri="{BB962C8B-B14F-4D97-AF65-F5344CB8AC3E}">
        <p14:creationId xmlns:p14="http://schemas.microsoft.com/office/powerpoint/2010/main" val="2108346587"/>
      </p:ext>
    </p:extLst>
  </p:cSld>
  <p:clrMapOvr>
    <a:masterClrMapping/>
  </p:clrMapOvr>
  <p:transition spd="slow">
    <p:push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Outline of this Presentation</a:t>
            </a:r>
            <a:endParaRPr lang="en-ZA" dirty="0"/>
          </a:p>
        </p:txBody>
      </p:sp>
      <p:sp>
        <p:nvSpPr>
          <p:cNvPr id="3" name="Content Placeholder 2"/>
          <p:cNvSpPr>
            <a:spLocks noGrp="1"/>
          </p:cNvSpPr>
          <p:nvPr>
            <p:ph idx="1"/>
          </p:nvPr>
        </p:nvSpPr>
        <p:spPr/>
        <p:txBody>
          <a:bodyPr>
            <a:normAutofit fontScale="77500" lnSpcReduction="20000"/>
          </a:bodyPr>
          <a:lstStyle/>
          <a:p>
            <a:pPr marL="514350" indent="-514350">
              <a:buFont typeface="+mj-lt"/>
              <a:buAutoNum type="arabicPeriod"/>
            </a:pPr>
            <a:r>
              <a:rPr lang="en-ZA" dirty="0">
                <a:solidFill>
                  <a:srgbClr val="FF0000"/>
                </a:solidFill>
              </a:rPr>
              <a:t>Introduction: </a:t>
            </a:r>
            <a:r>
              <a:rPr lang="en-ZA" dirty="0"/>
              <a:t>The Eagle Experience in Change</a:t>
            </a:r>
          </a:p>
          <a:p>
            <a:pPr marL="514350" indent="-514350">
              <a:buFont typeface="+mj-lt"/>
              <a:buAutoNum type="arabicPeriod"/>
            </a:pPr>
            <a:r>
              <a:rPr lang="en-ZA" dirty="0"/>
              <a:t>Focus area of this presentation</a:t>
            </a:r>
          </a:p>
          <a:p>
            <a:pPr marL="514350" indent="-514350">
              <a:buFont typeface="+mj-lt"/>
              <a:buAutoNum type="arabicPeriod"/>
            </a:pPr>
            <a:r>
              <a:rPr lang="en-ZA" dirty="0"/>
              <a:t>Human reaction as experienced</a:t>
            </a:r>
          </a:p>
          <a:p>
            <a:pPr marL="514350" indent="-514350">
              <a:buFont typeface="+mj-lt"/>
              <a:buAutoNum type="arabicPeriod"/>
            </a:pPr>
            <a:r>
              <a:rPr lang="en-ZA" dirty="0"/>
              <a:t>Support and resources we accessed</a:t>
            </a:r>
          </a:p>
          <a:p>
            <a:pPr marL="514350" indent="-514350">
              <a:buFont typeface="+mj-lt"/>
              <a:buAutoNum type="arabicPeriod"/>
            </a:pPr>
            <a:r>
              <a:rPr lang="en-ZA" dirty="0"/>
              <a:t>Infection Prevention and Control</a:t>
            </a:r>
          </a:p>
          <a:p>
            <a:pPr marL="514350" indent="-514350">
              <a:buFont typeface="+mj-lt"/>
              <a:buAutoNum type="arabicPeriod"/>
            </a:pPr>
            <a:r>
              <a:rPr lang="en-ZA" dirty="0"/>
              <a:t>Patient Waiting Time</a:t>
            </a:r>
          </a:p>
          <a:p>
            <a:pPr marL="514350" indent="-514350">
              <a:buFont typeface="+mj-lt"/>
              <a:buAutoNum type="arabicPeriod"/>
            </a:pPr>
            <a:r>
              <a:rPr lang="en-ZA" dirty="0"/>
              <a:t>Patient Experience of Care</a:t>
            </a:r>
          </a:p>
          <a:p>
            <a:pPr marL="514350" indent="-514350">
              <a:buFont typeface="+mj-lt"/>
              <a:buAutoNum type="arabicPeriod"/>
            </a:pPr>
            <a:r>
              <a:rPr lang="en-ZA" dirty="0"/>
              <a:t>Expectations and </a:t>
            </a:r>
            <a:r>
              <a:rPr lang="en-ZA" dirty="0" smtClean="0"/>
              <a:t>Results</a:t>
            </a:r>
          </a:p>
          <a:p>
            <a:pPr marL="514350" indent="-514350">
              <a:buFont typeface="+mj-lt"/>
              <a:buAutoNum type="arabicPeriod"/>
            </a:pPr>
            <a:r>
              <a:rPr lang="en-ZA" dirty="0" smtClean="0"/>
              <a:t>Success </a:t>
            </a:r>
            <a:r>
              <a:rPr lang="en-ZA" dirty="0"/>
              <a:t>factors</a:t>
            </a:r>
          </a:p>
          <a:p>
            <a:pPr marL="514350" indent="-514350">
              <a:buFont typeface="+mj-lt"/>
              <a:buAutoNum type="arabicPeriod"/>
            </a:pPr>
            <a:r>
              <a:rPr lang="en-ZA" dirty="0"/>
              <a:t>Systems that has Contributed to Quality </a:t>
            </a:r>
            <a:r>
              <a:rPr lang="en-ZA" dirty="0" smtClean="0"/>
              <a:t>Improvement</a:t>
            </a:r>
          </a:p>
          <a:p>
            <a:pPr marL="514350" indent="-514350">
              <a:buFont typeface="+mj-lt"/>
              <a:buAutoNum type="arabicPeriod"/>
            </a:pPr>
            <a:r>
              <a:rPr lang="en-ZA" dirty="0" smtClean="0"/>
              <a:t>Challenges</a:t>
            </a:r>
            <a:endParaRPr lang="en-ZA" dirty="0"/>
          </a:p>
          <a:p>
            <a:pPr marL="514350" indent="-514350">
              <a:buFont typeface="+mj-lt"/>
              <a:buAutoNum type="arabicPeriod"/>
            </a:pPr>
            <a:r>
              <a:rPr lang="en-ZA" dirty="0"/>
              <a:t>Feedback from our clients</a:t>
            </a:r>
          </a:p>
          <a:p>
            <a:pPr marL="514350" indent="-514350">
              <a:buFont typeface="+mj-lt"/>
              <a:buAutoNum type="arabicPeriod"/>
            </a:pPr>
            <a:r>
              <a:rPr lang="en-ZA" dirty="0"/>
              <a:t>Lessons learned</a:t>
            </a:r>
          </a:p>
        </p:txBody>
      </p:sp>
      <p:sp>
        <p:nvSpPr>
          <p:cNvPr id="4" name="Slide Number Placeholder 3"/>
          <p:cNvSpPr>
            <a:spLocks noGrp="1"/>
          </p:cNvSpPr>
          <p:nvPr>
            <p:ph type="sldNum" sz="quarter" idx="12"/>
          </p:nvPr>
        </p:nvSpPr>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3</a:t>
            </a:fld>
            <a:endParaRPr lang="en-US" sz="1800">
              <a:solidFill>
                <a:prstClr val="black"/>
              </a:solidFill>
              <a:latin typeface="Calibri"/>
              <a:ea typeface="+mn-ea"/>
            </a:endParaRPr>
          </a:p>
        </p:txBody>
      </p:sp>
    </p:spTree>
    <p:extLst>
      <p:ext uri="{BB962C8B-B14F-4D97-AF65-F5344CB8AC3E}">
        <p14:creationId xmlns:p14="http://schemas.microsoft.com/office/powerpoint/2010/main" val="1791787414"/>
      </p:ext>
    </p:extLst>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b="1" dirty="0" smtClean="0"/>
              <a:t>150 days of the Eagle</a:t>
            </a:r>
            <a:endParaRPr lang="en-ZA" b="1" dirty="0"/>
          </a:p>
        </p:txBody>
      </p:sp>
      <p:sp>
        <p:nvSpPr>
          <p:cNvPr id="3" name="Content Placeholder 2"/>
          <p:cNvSpPr>
            <a:spLocks noGrp="1"/>
          </p:cNvSpPr>
          <p:nvPr>
            <p:ph idx="1"/>
          </p:nvPr>
        </p:nvSpPr>
        <p:spPr/>
        <p:txBody>
          <a:bodyPr/>
          <a:lstStyle/>
          <a:p>
            <a:r>
              <a:rPr lang="en-ZA" dirty="0" smtClean="0"/>
              <a:t>The Eagle Experience for an Ideal Clinic Realization and Maintenance</a:t>
            </a:r>
            <a:endParaRPr lang="en-ZA"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4</a:t>
            </a:fld>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970054287"/>
              </p:ext>
            </p:extLst>
          </p:nvPr>
        </p:nvGraphicFramePr>
        <p:xfrm>
          <a:off x="683568" y="2780928"/>
          <a:ext cx="7992888" cy="3600400"/>
        </p:xfrm>
        <a:graphic>
          <a:graphicData uri="http://schemas.openxmlformats.org/presentationml/2006/ole">
            <mc:AlternateContent xmlns:mc="http://schemas.openxmlformats.org/markup-compatibility/2006">
              <mc:Choice xmlns:v="urn:schemas-microsoft-com:vml" Requires="v">
                <p:oleObj spid="_x0000_s4113" name="Presentation" r:id="rId3" imgW="4559757" imgH="3418294" progId="PowerPoint.Show.8">
                  <p:embed/>
                </p:oleObj>
              </mc:Choice>
              <mc:Fallback>
                <p:oleObj name="Presentation" r:id="rId3" imgW="4559757" imgH="3418294" progId="PowerPoint.Show.8">
                  <p:embed/>
                  <p:pic>
                    <p:nvPicPr>
                      <p:cNvPr id="0" name=""/>
                      <p:cNvPicPr/>
                      <p:nvPr/>
                    </p:nvPicPr>
                    <p:blipFill>
                      <a:blip r:embed="rId4"/>
                      <a:stretch>
                        <a:fillRect/>
                      </a:stretch>
                    </p:blipFill>
                    <p:spPr>
                      <a:xfrm>
                        <a:off x="683568" y="2780928"/>
                        <a:ext cx="7992888" cy="3600400"/>
                      </a:xfrm>
                      <a:prstGeom prst="rect">
                        <a:avLst/>
                      </a:prstGeom>
                    </p:spPr>
                  </p:pic>
                </p:oleObj>
              </mc:Fallback>
            </mc:AlternateContent>
          </a:graphicData>
        </a:graphic>
      </p:graphicFrame>
    </p:spTree>
    <p:extLst>
      <p:ext uri="{BB962C8B-B14F-4D97-AF65-F5344CB8AC3E}">
        <p14:creationId xmlns:p14="http://schemas.microsoft.com/office/powerpoint/2010/main" val="3105279999"/>
      </p:ext>
    </p:extLst>
  </p:cSld>
  <p:clrMapOvr>
    <a:masterClrMapping/>
  </p:clrMapOvr>
  <p:transition spd="slow">
    <p:push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357313"/>
            <a:ext cx="8928992" cy="4894262"/>
          </a:xfrm>
          <a:prstGeom prst="rect">
            <a:avLst/>
          </a:prstGeom>
          <a:noFill/>
        </p:spPr>
        <p:txBody>
          <a:bodyPr wrap="square">
            <a:spAutoFit/>
          </a:bodyPr>
          <a:lstStyle/>
          <a:p>
            <a:pPr fontAlgn="auto">
              <a:spcBef>
                <a:spcPts val="0"/>
              </a:spcBef>
              <a:spcAft>
                <a:spcPts val="0"/>
              </a:spcAft>
              <a:buFont typeface="Arial" pitchFamily="34" charset="0"/>
              <a:buChar char="•"/>
              <a:defRPr/>
            </a:pPr>
            <a:endParaRPr lang="en-US" sz="2400" dirty="0">
              <a:latin typeface="Arial" pitchFamily="34" charset="0"/>
              <a:cs typeface="Arial" pitchFamily="34" charset="0"/>
            </a:endParaRPr>
          </a:p>
          <a:p>
            <a:pPr fontAlgn="auto">
              <a:spcBef>
                <a:spcPts val="0"/>
              </a:spcBef>
              <a:spcAft>
                <a:spcPts val="0"/>
              </a:spcAft>
              <a:buFont typeface="Arial" pitchFamily="34" charset="0"/>
              <a:buChar char="•"/>
              <a:defRPr/>
            </a:pPr>
            <a:endParaRPr lang="en-US" sz="2400"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fontAlgn="auto">
              <a:spcBef>
                <a:spcPts val="0"/>
              </a:spcBef>
              <a:spcAft>
                <a:spcPts val="0"/>
              </a:spcAft>
              <a:defRPr/>
            </a:pPr>
            <a:endParaRPr lang="en-US" sz="2400" b="1" dirty="0">
              <a:latin typeface="Arial" pitchFamily="34" charset="0"/>
              <a:cs typeface="Arial" pitchFamily="34" charset="0"/>
            </a:endParaRPr>
          </a:p>
          <a:p>
            <a:pPr algn="just" fontAlgn="auto">
              <a:spcBef>
                <a:spcPts val="0"/>
              </a:spcBef>
              <a:spcAft>
                <a:spcPts val="0"/>
              </a:spcAft>
              <a:defRPr/>
            </a:pPr>
            <a:endParaRPr lang="en-US" sz="2400" dirty="0">
              <a:solidFill>
                <a:schemeClr val="bg1">
                  <a:lumMod val="50000"/>
                </a:schemeClr>
              </a:solidFill>
              <a:latin typeface="Arial" pitchFamily="34" charset="0"/>
              <a:cs typeface="Arial" pitchFamily="34" charset="0"/>
            </a:endParaRPr>
          </a:p>
        </p:txBody>
      </p:sp>
      <p:sp>
        <p:nvSpPr>
          <p:cNvPr id="12291" name="Slide Number Placeholder 19"/>
          <p:cNvSpPr txBox="1">
            <a:spLocks/>
          </p:cNvSpPr>
          <p:nvPr/>
        </p:nvSpPr>
        <p:spPr bwMode="auto">
          <a:xfrm>
            <a:off x="6553200" y="6356350"/>
            <a:ext cx="2133600" cy="365125"/>
          </a:xfrm>
          <a:prstGeom prst="rect">
            <a:avLst/>
          </a:prstGeom>
          <a:noFill/>
          <a:ln w="9525">
            <a:noFill/>
            <a:miter lim="800000"/>
            <a:headEnd/>
            <a:tailEnd/>
          </a:ln>
        </p:spPr>
        <p:txBody>
          <a:bodyPr/>
          <a:lstStyle/>
          <a:p>
            <a:pPr algn="r"/>
            <a:endParaRPr lang="en-US" dirty="0"/>
          </a:p>
        </p:txBody>
      </p:sp>
      <p:sp>
        <p:nvSpPr>
          <p:cNvPr id="7" name="Rectangle 6"/>
          <p:cNvSpPr/>
          <p:nvPr/>
        </p:nvSpPr>
        <p:spPr>
          <a:xfrm>
            <a:off x="3000375" y="5786438"/>
            <a:ext cx="1571625" cy="1071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ZA" dirty="0"/>
          </a:p>
        </p:txBody>
      </p:sp>
      <p:sp>
        <p:nvSpPr>
          <p:cNvPr id="12294" name="Rectangle 7"/>
          <p:cNvSpPr>
            <a:spLocks noChangeArrowheads="1"/>
          </p:cNvSpPr>
          <p:nvPr/>
        </p:nvSpPr>
        <p:spPr bwMode="auto">
          <a:xfrm>
            <a:off x="107504" y="476672"/>
            <a:ext cx="8435975" cy="954107"/>
          </a:xfrm>
          <a:prstGeom prst="rect">
            <a:avLst/>
          </a:prstGeom>
          <a:noFill/>
          <a:ln w="9525">
            <a:noFill/>
            <a:miter lim="800000"/>
            <a:headEnd/>
            <a:tailEnd/>
          </a:ln>
        </p:spPr>
        <p:txBody>
          <a:bodyPr wrap="square">
            <a:spAutoFit/>
          </a:bodyPr>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sz="2800" b="1" dirty="0" smtClean="0"/>
          </a:p>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2800" b="1" dirty="0" smtClean="0">
                <a:solidFill>
                  <a:schemeClr val="bg1"/>
                </a:solidFill>
              </a:rPr>
              <a:t>IDEAL CLINIC COMPONENT No 2 -ICSM</a:t>
            </a:r>
            <a:endParaRPr lang="en-GB" sz="2800" b="1" dirty="0">
              <a:solidFill>
                <a:schemeClr val="bg1"/>
              </a:solidFill>
            </a:endParaRPr>
          </a:p>
        </p:txBody>
      </p:sp>
      <p:graphicFrame>
        <p:nvGraphicFramePr>
          <p:cNvPr id="8" name="Content Placeholder 3"/>
          <p:cNvGraphicFramePr>
            <a:graphicFrameLocks/>
          </p:cNvGraphicFramePr>
          <p:nvPr>
            <p:extLst>
              <p:ext uri="{D42A27DB-BD31-4B8C-83A1-F6EECF244321}">
                <p14:modId xmlns:p14="http://schemas.microsoft.com/office/powerpoint/2010/main" val="3127423627"/>
              </p:ext>
            </p:extLst>
          </p:nvPr>
        </p:nvGraphicFramePr>
        <p:xfrm>
          <a:off x="217134" y="285728"/>
          <a:ext cx="8784976" cy="61666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024522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457400"/>
            <a:ext cx="8542947"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fontScale="90000"/>
          </a:bodyPr>
          <a:lstStyle/>
          <a:p>
            <a:r>
              <a:rPr lang="en-ZA" b="1" dirty="0"/>
              <a:t>2. Focus area of this presentation</a:t>
            </a:r>
          </a:p>
        </p:txBody>
      </p:sp>
      <p:sp>
        <p:nvSpPr>
          <p:cNvPr id="13" name="Oval 12"/>
          <p:cNvSpPr/>
          <p:nvPr/>
        </p:nvSpPr>
        <p:spPr>
          <a:xfrm>
            <a:off x="1187624" y="4713114"/>
            <a:ext cx="1296144" cy="1960424"/>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cxnSp>
        <p:nvCxnSpPr>
          <p:cNvPr id="12" name="Straight Arrow Connector 11"/>
          <p:cNvCxnSpPr/>
          <p:nvPr/>
        </p:nvCxnSpPr>
        <p:spPr>
          <a:xfrm flipH="1">
            <a:off x="2283932" y="4869160"/>
            <a:ext cx="1089084" cy="720080"/>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
        <p:nvSpPr>
          <p:cNvPr id="3" name="Slide Number Placeholder 2"/>
          <p:cNvSpPr>
            <a:spLocks noGrp="1"/>
          </p:cNvSpPr>
          <p:nvPr>
            <p:ph type="sldNum" sz="quarter" idx="12"/>
          </p:nvPr>
        </p:nvSpPr>
        <p:spPr/>
        <p:txBody>
          <a:bodyPr/>
          <a:lstStyle/>
          <a:p>
            <a:fld id="{093862CD-2CE4-D846-9F15-15300DCE1BBC}" type="slidenum">
              <a:rPr lang="en-US" smtClean="0"/>
              <a:pPr/>
              <a:t>6</a:t>
            </a:fld>
            <a:endParaRPr lang="en-US"/>
          </a:p>
        </p:txBody>
      </p:sp>
    </p:spTree>
    <p:extLst>
      <p:ext uri="{BB962C8B-B14F-4D97-AF65-F5344CB8AC3E}">
        <p14:creationId xmlns:p14="http://schemas.microsoft.com/office/powerpoint/2010/main" val="1653119983"/>
      </p:ext>
    </p:extLst>
  </p:cSld>
  <p:clrMapOvr>
    <a:masterClrMapping/>
  </p:clrMapOvr>
  <p:transition spd="slow">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2800" b="1" u="sng" dirty="0" smtClean="0"/>
              <a:t/>
            </a:r>
            <a:br>
              <a:rPr lang="en-ZA" sz="2800" b="1" u="sng" dirty="0" smtClean="0"/>
            </a:br>
            <a:r>
              <a:rPr lang="en-ZA" sz="2800" b="1" u="sng" dirty="0">
                <a:solidFill>
                  <a:schemeClr val="bg1"/>
                </a:solidFill>
              </a:rPr>
              <a:t>INTENTION</a:t>
            </a:r>
            <a:r>
              <a:rPr lang="en-ZA" sz="2800" dirty="0">
                <a:solidFill>
                  <a:schemeClr val="tx1"/>
                </a:solidFill>
              </a:rPr>
              <a:t/>
            </a:r>
            <a:br>
              <a:rPr lang="en-ZA" sz="2800" dirty="0">
                <a:solidFill>
                  <a:schemeClr val="tx1"/>
                </a:solidFill>
              </a:rPr>
            </a:br>
            <a:endParaRPr lang="en-ZA" sz="2800" dirty="0">
              <a:solidFill>
                <a:schemeClr val="tx1"/>
              </a:solidFill>
            </a:endParaRPr>
          </a:p>
        </p:txBody>
      </p:sp>
      <p:sp>
        <p:nvSpPr>
          <p:cNvPr id="3" name="Content Placeholder 2"/>
          <p:cNvSpPr>
            <a:spLocks noGrp="1"/>
          </p:cNvSpPr>
          <p:nvPr>
            <p:ph idx="1"/>
          </p:nvPr>
        </p:nvSpPr>
        <p:spPr/>
        <p:txBody>
          <a:bodyPr/>
          <a:lstStyle/>
          <a:p>
            <a:r>
              <a:rPr lang="en-ZA" b="1" u="sng" dirty="0" smtClean="0"/>
              <a:t>To</a:t>
            </a:r>
            <a:r>
              <a:rPr lang="en-ZA" dirty="0" smtClean="0"/>
              <a:t> </a:t>
            </a:r>
            <a:r>
              <a:rPr lang="en-ZA" dirty="0"/>
              <a:t>Share with colleagues the Experiences , methods and Processes that we went through in our attempts to comply with the required elements in Sub Components 9, 10, and 11</a:t>
            </a:r>
            <a:endParaRPr lang="en-ZA" b="1" u="sng" dirty="0"/>
          </a:p>
          <a:p>
            <a:endParaRPr lang="en-ZA" dirty="0"/>
          </a:p>
        </p:txBody>
      </p:sp>
      <p:sp>
        <p:nvSpPr>
          <p:cNvPr id="4" name="Slide Number Placeholder 3"/>
          <p:cNvSpPr>
            <a:spLocks noGrp="1"/>
          </p:cNvSpPr>
          <p:nvPr>
            <p:ph type="sldNum" sz="quarter" idx="12"/>
          </p:nvPr>
        </p:nvSpPr>
        <p:spPr/>
        <p:txBody>
          <a:bodyPr/>
          <a:lstStyle/>
          <a:p>
            <a:pPr defTabSz="457200" eaLnBrk="1" fontAlgn="auto" hangingPunct="1">
              <a:spcBef>
                <a:spcPts val="0"/>
              </a:spcBef>
              <a:spcAft>
                <a:spcPts val="0"/>
              </a:spcAft>
            </a:pPr>
            <a:fld id="{093862CD-2CE4-D846-9F15-15300DCE1BBC}" type="slidenum">
              <a:rPr lang="en-US" sz="1800" smtClean="0">
                <a:solidFill>
                  <a:prstClr val="black"/>
                </a:solidFill>
                <a:latin typeface="Calibri"/>
                <a:ea typeface="+mn-ea"/>
              </a:rPr>
              <a:pPr defTabSz="457200" eaLnBrk="1" fontAlgn="auto" hangingPunct="1">
                <a:spcBef>
                  <a:spcPts val="0"/>
                </a:spcBef>
                <a:spcAft>
                  <a:spcPts val="0"/>
                </a:spcAft>
              </a:pPr>
              <a:t>7</a:t>
            </a:fld>
            <a:endParaRPr lang="en-US" sz="1800">
              <a:solidFill>
                <a:prstClr val="black"/>
              </a:solidFill>
              <a:latin typeface="Calibri"/>
              <a:ea typeface="+mn-ea"/>
            </a:endParaRPr>
          </a:p>
        </p:txBody>
      </p:sp>
    </p:spTree>
    <p:extLst>
      <p:ext uri="{BB962C8B-B14F-4D97-AF65-F5344CB8AC3E}">
        <p14:creationId xmlns:p14="http://schemas.microsoft.com/office/powerpoint/2010/main" val="1670647921"/>
      </p:ext>
    </p:extLst>
  </p:cSld>
  <p:clrMapOvr>
    <a:masterClrMapping/>
  </p:clrMapOvr>
  <p:transition spd="slow">
    <p:push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ZA" sz="2400" b="1" dirty="0" smtClean="0"/>
              <a:t>3.Change curve and  Human Reactions  in a Change Process</a:t>
            </a:r>
            <a:endParaRPr lang="en-ZA" sz="2400" b="1" dirty="0"/>
          </a:p>
        </p:txBody>
      </p:sp>
      <p:sp>
        <p:nvSpPr>
          <p:cNvPr id="4" name="Slide Number Placeholder 3"/>
          <p:cNvSpPr>
            <a:spLocks noGrp="1"/>
          </p:cNvSpPr>
          <p:nvPr>
            <p:ph type="sldNum" sz="quarter" idx="12"/>
          </p:nvPr>
        </p:nvSpPr>
        <p:spPr/>
        <p:txBody>
          <a:bodyPr/>
          <a:lstStyle/>
          <a:p>
            <a:pPr algn="r"/>
            <a:fld id="{093862CD-2CE4-D846-9F15-15300DCE1BBC}" type="slidenum">
              <a:rPr lang="en-US" smtClean="0"/>
              <a:pPr algn="r"/>
              <a:t>8</a:t>
            </a:fld>
            <a:endParaRPr lang="en-US" dirty="0"/>
          </a:p>
        </p:txBody>
      </p:sp>
      <p:pic>
        <p:nvPicPr>
          <p:cNvPr id="5" name="Picture 6" descr="C:\WINDOWS\Desktop\WORK\Chaffey PPT (working)\gif\Fig 10.7.gif"/>
          <p:cNvPicPr>
            <a:picLocks noChangeAspect="1" noChangeArrowheads="1"/>
          </p:cNvPicPr>
          <p:nvPr/>
        </p:nvPicPr>
        <p:blipFill>
          <a:blip r:embed="rId2">
            <a:extLst>
              <a:ext uri="{28A0092B-C50C-407E-A947-70E740481C1C}">
                <a14:useLocalDpi xmlns:a14="http://schemas.microsoft.com/office/drawing/2010/main" val="0"/>
              </a:ext>
            </a:extLst>
          </a:blip>
          <a:srcRect b="2875"/>
          <a:stretch>
            <a:fillRect/>
          </a:stretch>
        </p:blipFill>
        <p:spPr bwMode="auto">
          <a:xfrm>
            <a:off x="1007180" y="1600200"/>
            <a:ext cx="7481183" cy="4038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6500817" y="5985985"/>
            <a:ext cx="2185983" cy="276999"/>
          </a:xfrm>
          <a:prstGeom prst="rect">
            <a:avLst/>
          </a:prstGeom>
          <a:noFill/>
        </p:spPr>
        <p:txBody>
          <a:bodyPr wrap="none" rtlCol="0">
            <a:spAutoFit/>
          </a:bodyPr>
          <a:lstStyle/>
          <a:p>
            <a:r>
              <a:rPr lang="en-ZA" sz="1200" dirty="0" smtClean="0"/>
              <a:t>Marketing Insights Limited 2004</a:t>
            </a:r>
            <a:endParaRPr lang="en-ZA" sz="1200" dirty="0"/>
          </a:p>
        </p:txBody>
      </p:sp>
    </p:spTree>
    <p:extLst>
      <p:ext uri="{BB962C8B-B14F-4D97-AF65-F5344CB8AC3E}">
        <p14:creationId xmlns:p14="http://schemas.microsoft.com/office/powerpoint/2010/main" val="1405176949"/>
      </p:ext>
    </p:extLst>
  </p:cSld>
  <p:clrMapOvr>
    <a:masterClrMapping/>
  </p:clrMapOvr>
  <p:transition spd="slow">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a:xfrm>
            <a:off x="1004127" y="692696"/>
            <a:ext cx="7941568" cy="712410"/>
          </a:xfrm>
        </p:spPr>
        <p:txBody>
          <a:bodyPr>
            <a:normAutofit/>
          </a:bodyPr>
          <a:lstStyle/>
          <a:p>
            <a:r>
              <a:rPr lang="en-US" sz="1800" b="1" dirty="0" smtClean="0">
                <a:solidFill>
                  <a:schemeClr val="bg1">
                    <a:lumMod val="95000"/>
                  </a:schemeClr>
                </a:solidFill>
              </a:rPr>
              <a:t>4</a:t>
            </a:r>
            <a:r>
              <a:rPr lang="en-US" sz="1800" b="1" dirty="0">
                <a:solidFill>
                  <a:schemeClr val="bg1">
                    <a:lumMod val="95000"/>
                  </a:schemeClr>
                </a:solidFill>
              </a:rPr>
              <a:t>. Support and Resources that we accessed to realize sub-components 9, 10,11</a:t>
            </a:r>
          </a:p>
        </p:txBody>
      </p:sp>
      <p:grpSp>
        <p:nvGrpSpPr>
          <p:cNvPr id="3" name="Group 2"/>
          <p:cNvGrpSpPr/>
          <p:nvPr/>
        </p:nvGrpSpPr>
        <p:grpSpPr>
          <a:xfrm>
            <a:off x="342900" y="1549122"/>
            <a:ext cx="8343900" cy="5234672"/>
            <a:chOff x="342900" y="1521175"/>
            <a:chExt cx="8343900" cy="4838241"/>
          </a:xfrm>
        </p:grpSpPr>
        <p:sp>
          <p:nvSpPr>
            <p:cNvPr id="5" name="Rectangle 4"/>
            <p:cNvSpPr/>
            <p:nvPr/>
          </p:nvSpPr>
          <p:spPr>
            <a:xfrm>
              <a:off x="342900" y="1689100"/>
              <a:ext cx="8343900" cy="4635500"/>
            </a:xfrm>
            <a:prstGeom prst="rect">
              <a:avLst/>
            </a:prstGeom>
            <a:solidFill>
              <a:schemeClr val="bg2">
                <a:lumMod val="75000"/>
              </a:schemeClr>
            </a:solidFill>
            <a:effectLst>
              <a:glow rad="101600">
                <a:schemeClr val="accent2">
                  <a:satMod val="175000"/>
                  <a:alpha val="40000"/>
                </a:schemeClr>
              </a:glow>
            </a:effectLst>
          </p:spPr>
        </p:sp>
        <p:sp>
          <p:nvSpPr>
            <p:cNvPr id="6" name="Freeform 5"/>
            <p:cNvSpPr/>
            <p:nvPr/>
          </p:nvSpPr>
          <p:spPr>
            <a:xfrm>
              <a:off x="3679679" y="3513723"/>
              <a:ext cx="1670340" cy="1064426"/>
            </a:xfrm>
            <a:custGeom>
              <a:avLst/>
              <a:gdLst>
                <a:gd name="connsiteX0" fmla="*/ 0 w 1064426"/>
                <a:gd name="connsiteY0" fmla="*/ 532213 h 1064426"/>
                <a:gd name="connsiteX1" fmla="*/ 532213 w 1064426"/>
                <a:gd name="connsiteY1" fmla="*/ 0 h 1064426"/>
                <a:gd name="connsiteX2" fmla="*/ 1064426 w 1064426"/>
                <a:gd name="connsiteY2" fmla="*/ 532213 h 1064426"/>
                <a:gd name="connsiteX3" fmla="*/ 532213 w 1064426"/>
                <a:gd name="connsiteY3" fmla="*/ 1064426 h 1064426"/>
                <a:gd name="connsiteX4" fmla="*/ 0 w 1064426"/>
                <a:gd name="connsiteY4" fmla="*/ 532213 h 1064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426" h="1064426">
                  <a:moveTo>
                    <a:pt x="0" y="532213"/>
                  </a:moveTo>
                  <a:cubicBezTo>
                    <a:pt x="0" y="238280"/>
                    <a:pt x="238280" y="0"/>
                    <a:pt x="532213" y="0"/>
                  </a:cubicBezTo>
                  <a:cubicBezTo>
                    <a:pt x="826146" y="0"/>
                    <a:pt x="1064426" y="238280"/>
                    <a:pt x="1064426" y="532213"/>
                  </a:cubicBezTo>
                  <a:cubicBezTo>
                    <a:pt x="1064426" y="826146"/>
                    <a:pt x="826146" y="1064426"/>
                    <a:pt x="532213" y="1064426"/>
                  </a:cubicBezTo>
                  <a:cubicBezTo>
                    <a:pt x="238280" y="1064426"/>
                    <a:pt x="0" y="826146"/>
                    <a:pt x="0" y="532213"/>
                  </a:cubicBezTo>
                  <a:close/>
                </a:path>
              </a:pathLst>
            </a:custGeom>
            <a:solidFill>
              <a:srgbClr val="00B050"/>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71122" tIns="171122" rIns="171122" bIns="171122" numCol="1" spcCol="1270" anchor="ctr" anchorCtr="0">
              <a:noAutofit/>
            </a:bodyPr>
            <a:lstStyle/>
            <a:p>
              <a:pPr lvl="0" algn="ctr" defTabSz="533400">
                <a:lnSpc>
                  <a:spcPct val="90000"/>
                </a:lnSpc>
                <a:spcBef>
                  <a:spcPct val="0"/>
                </a:spcBef>
                <a:spcAft>
                  <a:spcPct val="35000"/>
                </a:spcAft>
              </a:pPr>
              <a:r>
                <a:rPr lang="en-US" sz="1200" b="1" kern="1200" dirty="0" smtClean="0"/>
                <a:t>INTEGRATED CLINICAL SERVICES MANAGEMENT</a:t>
              </a:r>
              <a:endParaRPr lang="en-US" sz="1200" b="1" kern="1200" dirty="0"/>
            </a:p>
          </p:txBody>
        </p:sp>
        <p:sp>
          <p:nvSpPr>
            <p:cNvPr id="8" name="Freeform 7"/>
            <p:cNvSpPr/>
            <p:nvPr/>
          </p:nvSpPr>
          <p:spPr>
            <a:xfrm>
              <a:off x="3992593" y="1521175"/>
              <a:ext cx="1440374" cy="1177622"/>
            </a:xfrm>
            <a:custGeom>
              <a:avLst/>
              <a:gdLst>
                <a:gd name="connsiteX0" fmla="*/ 0 w 1044513"/>
                <a:gd name="connsiteY0" fmla="*/ 522257 h 1044513"/>
                <a:gd name="connsiteX1" fmla="*/ 522257 w 1044513"/>
                <a:gd name="connsiteY1" fmla="*/ 0 h 1044513"/>
                <a:gd name="connsiteX2" fmla="*/ 1044514 w 1044513"/>
                <a:gd name="connsiteY2" fmla="*/ 522257 h 1044513"/>
                <a:gd name="connsiteX3" fmla="*/ 522257 w 1044513"/>
                <a:gd name="connsiteY3" fmla="*/ 1044514 h 1044513"/>
                <a:gd name="connsiteX4" fmla="*/ 0 w 1044513"/>
                <a:gd name="connsiteY4" fmla="*/ 522257 h 104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4513" h="1044513">
                  <a:moveTo>
                    <a:pt x="0" y="522257"/>
                  </a:moveTo>
                  <a:cubicBezTo>
                    <a:pt x="0" y="233822"/>
                    <a:pt x="233822" y="0"/>
                    <a:pt x="522257" y="0"/>
                  </a:cubicBezTo>
                  <a:cubicBezTo>
                    <a:pt x="810692" y="0"/>
                    <a:pt x="1044514" y="233822"/>
                    <a:pt x="1044514" y="522257"/>
                  </a:cubicBezTo>
                  <a:cubicBezTo>
                    <a:pt x="1044514" y="810692"/>
                    <a:pt x="810692" y="1044514"/>
                    <a:pt x="522257" y="1044514"/>
                  </a:cubicBezTo>
                  <a:cubicBezTo>
                    <a:pt x="233822" y="1044514"/>
                    <a:pt x="0" y="810692"/>
                    <a:pt x="0" y="522257"/>
                  </a:cubicBezTo>
                  <a:close/>
                </a:path>
              </a:pathLst>
            </a:custGeom>
            <a:solidFill>
              <a:srgbClr val="FFC000"/>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73285" tIns="173285" rIns="173285" bIns="173285" numCol="1" spcCol="1270" anchor="ctr" anchorCtr="0">
              <a:noAutofit/>
            </a:bodyPr>
            <a:lstStyle/>
            <a:p>
              <a:pPr lvl="0" algn="ctr" defTabSz="711200">
                <a:lnSpc>
                  <a:spcPct val="90000"/>
                </a:lnSpc>
                <a:spcBef>
                  <a:spcPct val="0"/>
                </a:spcBef>
                <a:spcAft>
                  <a:spcPct val="35000"/>
                </a:spcAft>
              </a:pPr>
              <a:r>
                <a:rPr lang="en-US" sz="1600" b="1" kern="1200" dirty="0" smtClean="0"/>
                <a:t>FINANCE</a:t>
              </a:r>
              <a:endParaRPr lang="en-US" sz="1100" b="1" kern="1200" dirty="0"/>
            </a:p>
          </p:txBody>
        </p:sp>
        <p:sp>
          <p:nvSpPr>
            <p:cNvPr id="10" name="Freeform 9"/>
            <p:cNvSpPr/>
            <p:nvPr/>
          </p:nvSpPr>
          <p:spPr>
            <a:xfrm>
              <a:off x="5580111" y="2089478"/>
              <a:ext cx="1800199" cy="888169"/>
            </a:xfrm>
            <a:custGeom>
              <a:avLst/>
              <a:gdLst>
                <a:gd name="connsiteX0" fmla="*/ 0 w 888169"/>
                <a:gd name="connsiteY0" fmla="*/ 444085 h 888169"/>
                <a:gd name="connsiteX1" fmla="*/ 444085 w 888169"/>
                <a:gd name="connsiteY1" fmla="*/ 0 h 888169"/>
                <a:gd name="connsiteX2" fmla="*/ 888170 w 888169"/>
                <a:gd name="connsiteY2" fmla="*/ 444085 h 888169"/>
                <a:gd name="connsiteX3" fmla="*/ 444085 w 888169"/>
                <a:gd name="connsiteY3" fmla="*/ 888170 h 888169"/>
                <a:gd name="connsiteX4" fmla="*/ 0 w 888169"/>
                <a:gd name="connsiteY4" fmla="*/ 444085 h 8881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169" h="888169">
                  <a:moveTo>
                    <a:pt x="0" y="444085"/>
                  </a:moveTo>
                  <a:cubicBezTo>
                    <a:pt x="0" y="198824"/>
                    <a:pt x="198824" y="0"/>
                    <a:pt x="444085" y="0"/>
                  </a:cubicBezTo>
                  <a:cubicBezTo>
                    <a:pt x="689346" y="0"/>
                    <a:pt x="888170" y="198824"/>
                    <a:pt x="888170" y="444085"/>
                  </a:cubicBezTo>
                  <a:cubicBezTo>
                    <a:pt x="888170" y="689346"/>
                    <a:pt x="689346" y="888170"/>
                    <a:pt x="444085" y="888170"/>
                  </a:cubicBezTo>
                  <a:cubicBezTo>
                    <a:pt x="198824" y="888170"/>
                    <a:pt x="0" y="689346"/>
                    <a:pt x="0" y="444085"/>
                  </a:cubicBezTo>
                  <a:close/>
                </a:path>
              </a:pathLst>
            </a:custGeom>
            <a:solidFill>
              <a:srgbClr val="92D050"/>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45309" tIns="145309" rIns="145309" bIns="145309" numCol="1" spcCol="1270" anchor="ctr" anchorCtr="0">
              <a:noAutofit/>
            </a:bodyPr>
            <a:lstStyle/>
            <a:p>
              <a:pPr lvl="0" algn="ctr" defTabSz="533400">
                <a:lnSpc>
                  <a:spcPct val="90000"/>
                </a:lnSpc>
                <a:spcBef>
                  <a:spcPct val="0"/>
                </a:spcBef>
                <a:spcAft>
                  <a:spcPct val="35000"/>
                </a:spcAft>
              </a:pPr>
              <a:r>
                <a:rPr lang="en-ZA" sz="1200" b="1" kern="1200" dirty="0" smtClean="0"/>
                <a:t>HR/HRD/HRM</a:t>
              </a:r>
              <a:endParaRPr lang="en-ZA" sz="1200" b="1" kern="1200" dirty="0"/>
            </a:p>
          </p:txBody>
        </p:sp>
        <p:sp>
          <p:nvSpPr>
            <p:cNvPr id="12" name="Freeform 11"/>
            <p:cNvSpPr/>
            <p:nvPr/>
          </p:nvSpPr>
          <p:spPr>
            <a:xfrm>
              <a:off x="5848666" y="3024176"/>
              <a:ext cx="1963694" cy="888169"/>
            </a:xfrm>
            <a:custGeom>
              <a:avLst/>
              <a:gdLst>
                <a:gd name="connsiteX0" fmla="*/ 0 w 888169"/>
                <a:gd name="connsiteY0" fmla="*/ 444085 h 888169"/>
                <a:gd name="connsiteX1" fmla="*/ 444085 w 888169"/>
                <a:gd name="connsiteY1" fmla="*/ 0 h 888169"/>
                <a:gd name="connsiteX2" fmla="*/ 888170 w 888169"/>
                <a:gd name="connsiteY2" fmla="*/ 444085 h 888169"/>
                <a:gd name="connsiteX3" fmla="*/ 444085 w 888169"/>
                <a:gd name="connsiteY3" fmla="*/ 888170 h 888169"/>
                <a:gd name="connsiteX4" fmla="*/ 0 w 888169"/>
                <a:gd name="connsiteY4" fmla="*/ 444085 h 8881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169" h="888169">
                  <a:moveTo>
                    <a:pt x="0" y="444085"/>
                  </a:moveTo>
                  <a:cubicBezTo>
                    <a:pt x="0" y="198824"/>
                    <a:pt x="198824" y="0"/>
                    <a:pt x="444085" y="0"/>
                  </a:cubicBezTo>
                  <a:cubicBezTo>
                    <a:pt x="689346" y="0"/>
                    <a:pt x="888170" y="198824"/>
                    <a:pt x="888170" y="444085"/>
                  </a:cubicBezTo>
                  <a:cubicBezTo>
                    <a:pt x="888170" y="689346"/>
                    <a:pt x="689346" y="888170"/>
                    <a:pt x="444085" y="888170"/>
                  </a:cubicBezTo>
                  <a:cubicBezTo>
                    <a:pt x="198824" y="888170"/>
                    <a:pt x="0" y="689346"/>
                    <a:pt x="0" y="444085"/>
                  </a:cubicBezTo>
                  <a:close/>
                </a:path>
              </a:pathLst>
            </a:custGeom>
            <a:solidFill>
              <a:srgbClr val="00B0F0"/>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45309" tIns="145309" rIns="145309" bIns="145309" numCol="1" spcCol="1270" anchor="ctr" anchorCtr="0">
              <a:noAutofit/>
            </a:bodyPr>
            <a:lstStyle/>
            <a:p>
              <a:pPr lvl="0" algn="ctr" defTabSz="533400">
                <a:lnSpc>
                  <a:spcPct val="90000"/>
                </a:lnSpc>
                <a:spcBef>
                  <a:spcPct val="0"/>
                </a:spcBef>
                <a:spcAft>
                  <a:spcPct val="35000"/>
                </a:spcAft>
              </a:pPr>
              <a:r>
                <a:rPr lang="en-ZA" sz="1200" b="1" kern="1200" dirty="0" smtClean="0"/>
                <a:t>COMMUNICATION</a:t>
              </a:r>
              <a:endParaRPr lang="en-ZA" sz="1200" b="1" kern="1200" dirty="0"/>
            </a:p>
          </p:txBody>
        </p:sp>
        <p:sp>
          <p:nvSpPr>
            <p:cNvPr id="14" name="Freeform 13"/>
            <p:cNvSpPr/>
            <p:nvPr/>
          </p:nvSpPr>
          <p:spPr>
            <a:xfrm>
              <a:off x="5770494" y="4101354"/>
              <a:ext cx="2041866" cy="1044513"/>
            </a:xfrm>
            <a:custGeom>
              <a:avLst/>
              <a:gdLst>
                <a:gd name="connsiteX0" fmla="*/ 0 w 1044513"/>
                <a:gd name="connsiteY0" fmla="*/ 522257 h 1044513"/>
                <a:gd name="connsiteX1" fmla="*/ 522257 w 1044513"/>
                <a:gd name="connsiteY1" fmla="*/ 0 h 1044513"/>
                <a:gd name="connsiteX2" fmla="*/ 1044514 w 1044513"/>
                <a:gd name="connsiteY2" fmla="*/ 522257 h 1044513"/>
                <a:gd name="connsiteX3" fmla="*/ 522257 w 1044513"/>
                <a:gd name="connsiteY3" fmla="*/ 1044514 h 1044513"/>
                <a:gd name="connsiteX4" fmla="*/ 0 w 1044513"/>
                <a:gd name="connsiteY4" fmla="*/ 522257 h 104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4513" h="1044513">
                  <a:moveTo>
                    <a:pt x="0" y="522257"/>
                  </a:moveTo>
                  <a:cubicBezTo>
                    <a:pt x="0" y="233822"/>
                    <a:pt x="233822" y="0"/>
                    <a:pt x="522257" y="0"/>
                  </a:cubicBezTo>
                  <a:cubicBezTo>
                    <a:pt x="810692" y="0"/>
                    <a:pt x="1044514" y="233822"/>
                    <a:pt x="1044514" y="522257"/>
                  </a:cubicBezTo>
                  <a:cubicBezTo>
                    <a:pt x="1044514" y="810692"/>
                    <a:pt x="810692" y="1044514"/>
                    <a:pt x="522257" y="1044514"/>
                  </a:cubicBezTo>
                  <a:cubicBezTo>
                    <a:pt x="233822" y="1044514"/>
                    <a:pt x="0" y="810692"/>
                    <a:pt x="0" y="522257"/>
                  </a:cubicBezTo>
                  <a:close/>
                </a:path>
              </a:pathLst>
            </a:custGeom>
            <a:solidFill>
              <a:schemeClr val="accent6">
                <a:lumMod val="75000"/>
              </a:schemeClr>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52965" tIns="152965" rIns="152965" bIns="152965" numCol="1" spcCol="1270" anchor="ctr" anchorCtr="0">
              <a:noAutofit/>
            </a:bodyPr>
            <a:lstStyle/>
            <a:p>
              <a:pPr lvl="0" algn="ctr" defTabSz="577850">
                <a:lnSpc>
                  <a:spcPct val="90000"/>
                </a:lnSpc>
                <a:spcBef>
                  <a:spcPct val="0"/>
                </a:spcBef>
                <a:spcAft>
                  <a:spcPct val="35000"/>
                </a:spcAft>
              </a:pPr>
              <a:r>
                <a:rPr lang="en-US" sz="1300" b="1" kern="1200" spc="-10" baseline="0" dirty="0" smtClean="0"/>
                <a:t>SCM</a:t>
              </a:r>
              <a:endParaRPr lang="en-US" sz="1300" b="1" kern="1200" spc="-10" baseline="0" dirty="0"/>
            </a:p>
          </p:txBody>
        </p:sp>
        <p:sp>
          <p:nvSpPr>
            <p:cNvPr id="16" name="Freeform 15"/>
            <p:cNvSpPr/>
            <p:nvPr/>
          </p:nvSpPr>
          <p:spPr>
            <a:xfrm>
              <a:off x="5432966" y="5247973"/>
              <a:ext cx="1947345" cy="832592"/>
            </a:xfrm>
            <a:custGeom>
              <a:avLst/>
              <a:gdLst>
                <a:gd name="connsiteX0" fmla="*/ 0 w 1044513"/>
                <a:gd name="connsiteY0" fmla="*/ 522257 h 1044513"/>
                <a:gd name="connsiteX1" fmla="*/ 522257 w 1044513"/>
                <a:gd name="connsiteY1" fmla="*/ 0 h 1044513"/>
                <a:gd name="connsiteX2" fmla="*/ 1044514 w 1044513"/>
                <a:gd name="connsiteY2" fmla="*/ 522257 h 1044513"/>
                <a:gd name="connsiteX3" fmla="*/ 522257 w 1044513"/>
                <a:gd name="connsiteY3" fmla="*/ 1044514 h 1044513"/>
                <a:gd name="connsiteX4" fmla="*/ 0 w 1044513"/>
                <a:gd name="connsiteY4" fmla="*/ 522257 h 104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4513" h="1044513">
                  <a:moveTo>
                    <a:pt x="0" y="522257"/>
                  </a:moveTo>
                  <a:cubicBezTo>
                    <a:pt x="0" y="233822"/>
                    <a:pt x="233822" y="0"/>
                    <a:pt x="522257" y="0"/>
                  </a:cubicBezTo>
                  <a:cubicBezTo>
                    <a:pt x="810692" y="0"/>
                    <a:pt x="1044514" y="233822"/>
                    <a:pt x="1044514" y="522257"/>
                  </a:cubicBezTo>
                  <a:cubicBezTo>
                    <a:pt x="1044514" y="810692"/>
                    <a:pt x="810692" y="1044514"/>
                    <a:pt x="522257" y="1044514"/>
                  </a:cubicBezTo>
                  <a:cubicBezTo>
                    <a:pt x="233822" y="1044514"/>
                    <a:pt x="0" y="810692"/>
                    <a:pt x="0" y="522257"/>
                  </a:cubicBezTo>
                  <a:close/>
                </a:path>
              </a:pathLst>
            </a:custGeom>
            <a:solidFill>
              <a:schemeClr val="accent2">
                <a:lumMod val="20000"/>
                <a:lumOff val="80000"/>
              </a:schemeClr>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73285" tIns="173285" rIns="173285" bIns="173285" numCol="1" spcCol="1270" anchor="ctr" anchorCtr="0">
              <a:noAutofit/>
            </a:bodyPr>
            <a:lstStyle/>
            <a:p>
              <a:pPr lvl="0" algn="ctr" defTabSz="711200">
                <a:lnSpc>
                  <a:spcPct val="90000"/>
                </a:lnSpc>
                <a:spcBef>
                  <a:spcPct val="0"/>
                </a:spcBef>
                <a:spcAft>
                  <a:spcPct val="35000"/>
                </a:spcAft>
              </a:pPr>
              <a:r>
                <a:rPr lang="en-US" sz="1600" b="1" kern="1200" dirty="0" smtClean="0"/>
                <a:t>LOGISTICS</a:t>
              </a:r>
              <a:endParaRPr lang="en-US" sz="1100" b="1" kern="1200" dirty="0"/>
            </a:p>
          </p:txBody>
        </p:sp>
        <p:sp>
          <p:nvSpPr>
            <p:cNvPr id="18" name="Freeform 17"/>
            <p:cNvSpPr/>
            <p:nvPr/>
          </p:nvSpPr>
          <p:spPr>
            <a:xfrm>
              <a:off x="4070765" y="5471247"/>
              <a:ext cx="1362201" cy="888169"/>
            </a:xfrm>
            <a:custGeom>
              <a:avLst/>
              <a:gdLst>
                <a:gd name="connsiteX0" fmla="*/ 0 w 888169"/>
                <a:gd name="connsiteY0" fmla="*/ 444085 h 888169"/>
                <a:gd name="connsiteX1" fmla="*/ 444085 w 888169"/>
                <a:gd name="connsiteY1" fmla="*/ 0 h 888169"/>
                <a:gd name="connsiteX2" fmla="*/ 888170 w 888169"/>
                <a:gd name="connsiteY2" fmla="*/ 444085 h 888169"/>
                <a:gd name="connsiteX3" fmla="*/ 444085 w 888169"/>
                <a:gd name="connsiteY3" fmla="*/ 888170 h 888169"/>
                <a:gd name="connsiteX4" fmla="*/ 0 w 888169"/>
                <a:gd name="connsiteY4" fmla="*/ 444085 h 8881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169" h="888169">
                  <a:moveTo>
                    <a:pt x="0" y="444085"/>
                  </a:moveTo>
                  <a:cubicBezTo>
                    <a:pt x="0" y="198824"/>
                    <a:pt x="198824" y="0"/>
                    <a:pt x="444085" y="0"/>
                  </a:cubicBezTo>
                  <a:cubicBezTo>
                    <a:pt x="689346" y="0"/>
                    <a:pt x="888170" y="198824"/>
                    <a:pt x="888170" y="444085"/>
                  </a:cubicBezTo>
                  <a:cubicBezTo>
                    <a:pt x="888170" y="689346"/>
                    <a:pt x="689346" y="888170"/>
                    <a:pt x="444085" y="888170"/>
                  </a:cubicBezTo>
                  <a:cubicBezTo>
                    <a:pt x="198824" y="888170"/>
                    <a:pt x="0" y="689346"/>
                    <a:pt x="0" y="444085"/>
                  </a:cubicBezTo>
                  <a:close/>
                </a:path>
              </a:pathLst>
            </a:custGeom>
            <a:scene3d>
              <a:camera prst="orthographicFront"/>
              <a:lightRig rig="flat" dir="t"/>
            </a:scene3d>
            <a:sp3d prstMaterial="dkEdge">
              <a:bevelT w="8200" h="38100"/>
            </a:sp3d>
          </p:spPr>
          <p:style>
            <a:lnRef idx="0">
              <a:schemeClr val="lt2">
                <a:hueOff val="0"/>
                <a:satOff val="0"/>
                <a:lumOff val="0"/>
                <a:alphaOff val="0"/>
              </a:schemeClr>
            </a:lnRef>
            <a:fillRef idx="2">
              <a:schemeClr val="dk2">
                <a:hueOff val="0"/>
                <a:satOff val="0"/>
                <a:lumOff val="0"/>
                <a:alphaOff val="0"/>
              </a:schemeClr>
            </a:fillRef>
            <a:effectRef idx="1">
              <a:schemeClr val="dk2">
                <a:hueOff val="0"/>
                <a:satOff val="0"/>
                <a:lumOff val="0"/>
                <a:alphaOff val="0"/>
              </a:schemeClr>
            </a:effectRef>
            <a:fontRef idx="minor">
              <a:schemeClr val="dk1"/>
            </a:fontRef>
          </p:style>
          <p:txBody>
            <a:bodyPr spcFirstLastPara="0" vert="horz" wrap="square" lIns="145309" tIns="145309" rIns="145309" bIns="145309" numCol="1" spcCol="1270" anchor="ctr" anchorCtr="0">
              <a:noAutofit/>
            </a:bodyPr>
            <a:lstStyle/>
            <a:p>
              <a:pPr lvl="0" algn="ctr" defTabSz="533400">
                <a:lnSpc>
                  <a:spcPct val="90000"/>
                </a:lnSpc>
                <a:spcBef>
                  <a:spcPct val="0"/>
                </a:spcBef>
                <a:spcAft>
                  <a:spcPct val="35000"/>
                </a:spcAft>
              </a:pPr>
              <a:r>
                <a:rPr lang="en-ZA" sz="1200" kern="1200" dirty="0" smtClean="0"/>
                <a:t>PROGRAM  MANAGERS</a:t>
              </a:r>
              <a:endParaRPr lang="en-ZA" sz="1200" kern="1200" dirty="0"/>
            </a:p>
          </p:txBody>
        </p:sp>
        <p:sp>
          <p:nvSpPr>
            <p:cNvPr id="20" name="Freeform 19"/>
            <p:cNvSpPr/>
            <p:nvPr/>
          </p:nvSpPr>
          <p:spPr>
            <a:xfrm>
              <a:off x="1691680" y="5162323"/>
              <a:ext cx="2260855" cy="840070"/>
            </a:xfrm>
            <a:custGeom>
              <a:avLst/>
              <a:gdLst>
                <a:gd name="connsiteX0" fmla="*/ 0 w 1072979"/>
                <a:gd name="connsiteY0" fmla="*/ 444085 h 888169"/>
                <a:gd name="connsiteX1" fmla="*/ 536490 w 1072979"/>
                <a:gd name="connsiteY1" fmla="*/ 0 h 888169"/>
                <a:gd name="connsiteX2" fmla="*/ 1072980 w 1072979"/>
                <a:gd name="connsiteY2" fmla="*/ 444085 h 888169"/>
                <a:gd name="connsiteX3" fmla="*/ 536490 w 1072979"/>
                <a:gd name="connsiteY3" fmla="*/ 888170 h 888169"/>
                <a:gd name="connsiteX4" fmla="*/ 0 w 1072979"/>
                <a:gd name="connsiteY4" fmla="*/ 444085 h 8881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2979" h="888169">
                  <a:moveTo>
                    <a:pt x="0" y="444085"/>
                  </a:moveTo>
                  <a:cubicBezTo>
                    <a:pt x="0" y="198824"/>
                    <a:pt x="240195" y="0"/>
                    <a:pt x="536490" y="0"/>
                  </a:cubicBezTo>
                  <a:cubicBezTo>
                    <a:pt x="832785" y="0"/>
                    <a:pt x="1072980" y="198824"/>
                    <a:pt x="1072980" y="444085"/>
                  </a:cubicBezTo>
                  <a:cubicBezTo>
                    <a:pt x="1072980" y="689346"/>
                    <a:pt x="832785" y="888170"/>
                    <a:pt x="536490" y="888170"/>
                  </a:cubicBezTo>
                  <a:cubicBezTo>
                    <a:pt x="240195" y="888170"/>
                    <a:pt x="0" y="689346"/>
                    <a:pt x="0" y="444085"/>
                  </a:cubicBezTo>
                  <a:close/>
                </a:path>
              </a:pathLst>
            </a:custGeom>
            <a:solidFill>
              <a:schemeClr val="accent3">
                <a:lumMod val="40000"/>
                <a:lumOff val="60000"/>
              </a:schemeClr>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72374" tIns="145309" rIns="172374" bIns="145309" numCol="1" spcCol="1270" anchor="ctr" anchorCtr="0">
              <a:noAutofit/>
            </a:bodyPr>
            <a:lstStyle/>
            <a:p>
              <a:pPr lvl="0" algn="ctr" defTabSz="533400">
                <a:lnSpc>
                  <a:spcPct val="90000"/>
                </a:lnSpc>
                <a:spcBef>
                  <a:spcPct val="0"/>
                </a:spcBef>
                <a:spcAft>
                  <a:spcPct val="35000"/>
                </a:spcAft>
              </a:pPr>
              <a:r>
                <a:rPr lang="en-ZA" sz="1200" b="1" kern="1200" dirty="0" smtClean="0"/>
                <a:t>EXTERNAL  TECHNICAL PARTNERS</a:t>
              </a:r>
              <a:endParaRPr lang="en-ZA" sz="1200" b="1" kern="1200" dirty="0"/>
            </a:p>
          </p:txBody>
        </p:sp>
        <p:sp>
          <p:nvSpPr>
            <p:cNvPr id="22" name="Freeform 21"/>
            <p:cNvSpPr/>
            <p:nvPr/>
          </p:nvSpPr>
          <p:spPr>
            <a:xfrm>
              <a:off x="1403649" y="4117810"/>
              <a:ext cx="1490140" cy="1044513"/>
            </a:xfrm>
            <a:custGeom>
              <a:avLst/>
              <a:gdLst>
                <a:gd name="connsiteX0" fmla="*/ 0 w 1044513"/>
                <a:gd name="connsiteY0" fmla="*/ 522257 h 1044513"/>
                <a:gd name="connsiteX1" fmla="*/ 522257 w 1044513"/>
                <a:gd name="connsiteY1" fmla="*/ 0 h 1044513"/>
                <a:gd name="connsiteX2" fmla="*/ 1044514 w 1044513"/>
                <a:gd name="connsiteY2" fmla="*/ 522257 h 1044513"/>
                <a:gd name="connsiteX3" fmla="*/ 522257 w 1044513"/>
                <a:gd name="connsiteY3" fmla="*/ 1044514 h 1044513"/>
                <a:gd name="connsiteX4" fmla="*/ 0 w 1044513"/>
                <a:gd name="connsiteY4" fmla="*/ 522257 h 104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4513" h="1044513">
                  <a:moveTo>
                    <a:pt x="0" y="522257"/>
                  </a:moveTo>
                  <a:cubicBezTo>
                    <a:pt x="0" y="233822"/>
                    <a:pt x="233822" y="0"/>
                    <a:pt x="522257" y="0"/>
                  </a:cubicBezTo>
                  <a:cubicBezTo>
                    <a:pt x="810692" y="0"/>
                    <a:pt x="1044514" y="233822"/>
                    <a:pt x="1044514" y="522257"/>
                  </a:cubicBezTo>
                  <a:cubicBezTo>
                    <a:pt x="1044514" y="810692"/>
                    <a:pt x="810692" y="1044514"/>
                    <a:pt x="522257" y="1044514"/>
                  </a:cubicBezTo>
                  <a:cubicBezTo>
                    <a:pt x="233822" y="1044514"/>
                    <a:pt x="0" y="810692"/>
                    <a:pt x="0" y="522257"/>
                  </a:cubicBezTo>
                  <a:close/>
                </a:path>
              </a:pathLst>
            </a:custGeom>
            <a:solidFill>
              <a:schemeClr val="accent2">
                <a:lumMod val="60000"/>
                <a:lumOff val="40000"/>
              </a:schemeClr>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70745" tIns="170745" rIns="170745" bIns="170745" numCol="1" spcCol="1270" anchor="ctr" anchorCtr="0">
              <a:noAutofit/>
            </a:bodyPr>
            <a:lstStyle/>
            <a:p>
              <a:pPr lvl="0" algn="ctr" defTabSz="622300">
                <a:lnSpc>
                  <a:spcPct val="90000"/>
                </a:lnSpc>
                <a:spcBef>
                  <a:spcPct val="0"/>
                </a:spcBef>
                <a:spcAft>
                  <a:spcPct val="35000"/>
                </a:spcAft>
              </a:pPr>
              <a:r>
                <a:rPr lang="en-US" sz="1400" b="1" kern="1200" dirty="0" smtClean="0"/>
                <a:t>FMU/DID</a:t>
              </a:r>
              <a:endParaRPr lang="en-US" sz="1400" b="1" kern="1200" dirty="0"/>
            </a:p>
          </p:txBody>
        </p:sp>
        <p:sp>
          <p:nvSpPr>
            <p:cNvPr id="24" name="Freeform 23"/>
            <p:cNvSpPr/>
            <p:nvPr/>
          </p:nvSpPr>
          <p:spPr>
            <a:xfrm>
              <a:off x="1187624" y="3024176"/>
              <a:ext cx="1993409" cy="888169"/>
            </a:xfrm>
            <a:custGeom>
              <a:avLst/>
              <a:gdLst>
                <a:gd name="connsiteX0" fmla="*/ 0 w 888169"/>
                <a:gd name="connsiteY0" fmla="*/ 444085 h 888169"/>
                <a:gd name="connsiteX1" fmla="*/ 444085 w 888169"/>
                <a:gd name="connsiteY1" fmla="*/ 0 h 888169"/>
                <a:gd name="connsiteX2" fmla="*/ 888170 w 888169"/>
                <a:gd name="connsiteY2" fmla="*/ 444085 h 888169"/>
                <a:gd name="connsiteX3" fmla="*/ 444085 w 888169"/>
                <a:gd name="connsiteY3" fmla="*/ 888170 h 888169"/>
                <a:gd name="connsiteX4" fmla="*/ 0 w 888169"/>
                <a:gd name="connsiteY4" fmla="*/ 444085 h 8881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169" h="888169">
                  <a:moveTo>
                    <a:pt x="0" y="444085"/>
                  </a:moveTo>
                  <a:cubicBezTo>
                    <a:pt x="0" y="198824"/>
                    <a:pt x="198824" y="0"/>
                    <a:pt x="444085" y="0"/>
                  </a:cubicBezTo>
                  <a:cubicBezTo>
                    <a:pt x="689346" y="0"/>
                    <a:pt x="888170" y="198824"/>
                    <a:pt x="888170" y="444085"/>
                  </a:cubicBezTo>
                  <a:cubicBezTo>
                    <a:pt x="888170" y="689346"/>
                    <a:pt x="689346" y="888170"/>
                    <a:pt x="444085" y="888170"/>
                  </a:cubicBezTo>
                  <a:cubicBezTo>
                    <a:pt x="198824" y="888170"/>
                    <a:pt x="0" y="689346"/>
                    <a:pt x="0" y="444085"/>
                  </a:cubicBezTo>
                  <a:close/>
                </a:path>
              </a:pathLst>
            </a:custGeom>
            <a:solidFill>
              <a:srgbClr val="FFFF00"/>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45309" tIns="145309" rIns="145309" bIns="145309" numCol="1" spcCol="1270" anchor="ctr" anchorCtr="0">
              <a:noAutofit/>
            </a:bodyPr>
            <a:lstStyle/>
            <a:p>
              <a:pPr lvl="0" algn="ctr" defTabSz="533400">
                <a:lnSpc>
                  <a:spcPct val="90000"/>
                </a:lnSpc>
                <a:spcBef>
                  <a:spcPct val="0"/>
                </a:spcBef>
                <a:spcAft>
                  <a:spcPct val="35000"/>
                </a:spcAft>
              </a:pPr>
              <a:r>
                <a:rPr lang="en-ZA" sz="1200" b="1" kern="1200" dirty="0" smtClean="0"/>
                <a:t>DHIS/HIM/QA Unit</a:t>
              </a:r>
              <a:endParaRPr lang="en-ZA" sz="1200" b="1" kern="1200" dirty="0"/>
            </a:p>
          </p:txBody>
        </p:sp>
        <p:sp>
          <p:nvSpPr>
            <p:cNvPr id="25" name="Freeform 24"/>
            <p:cNvSpPr/>
            <p:nvPr/>
          </p:nvSpPr>
          <p:spPr>
            <a:xfrm rot="14220000">
              <a:off x="3637533" y="3045546"/>
              <a:ext cx="578163"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26" name="Freeform 25"/>
            <p:cNvSpPr/>
            <p:nvPr/>
          </p:nvSpPr>
          <p:spPr>
            <a:xfrm>
              <a:off x="2893789" y="2011306"/>
              <a:ext cx="1044513" cy="1044513"/>
            </a:xfrm>
            <a:custGeom>
              <a:avLst/>
              <a:gdLst>
                <a:gd name="connsiteX0" fmla="*/ 0 w 1044513"/>
                <a:gd name="connsiteY0" fmla="*/ 522257 h 1044513"/>
                <a:gd name="connsiteX1" fmla="*/ 522257 w 1044513"/>
                <a:gd name="connsiteY1" fmla="*/ 0 h 1044513"/>
                <a:gd name="connsiteX2" fmla="*/ 1044514 w 1044513"/>
                <a:gd name="connsiteY2" fmla="*/ 522257 h 1044513"/>
                <a:gd name="connsiteX3" fmla="*/ 522257 w 1044513"/>
                <a:gd name="connsiteY3" fmla="*/ 1044514 h 1044513"/>
                <a:gd name="connsiteX4" fmla="*/ 0 w 1044513"/>
                <a:gd name="connsiteY4" fmla="*/ 522257 h 104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4513" h="1044513">
                  <a:moveTo>
                    <a:pt x="0" y="522257"/>
                  </a:moveTo>
                  <a:cubicBezTo>
                    <a:pt x="0" y="233822"/>
                    <a:pt x="233822" y="0"/>
                    <a:pt x="522257" y="0"/>
                  </a:cubicBezTo>
                  <a:cubicBezTo>
                    <a:pt x="810692" y="0"/>
                    <a:pt x="1044514" y="233822"/>
                    <a:pt x="1044514" y="522257"/>
                  </a:cubicBezTo>
                  <a:cubicBezTo>
                    <a:pt x="1044514" y="810692"/>
                    <a:pt x="810692" y="1044514"/>
                    <a:pt x="522257" y="1044514"/>
                  </a:cubicBezTo>
                  <a:cubicBezTo>
                    <a:pt x="233822" y="1044514"/>
                    <a:pt x="0" y="810692"/>
                    <a:pt x="0" y="522257"/>
                  </a:cubicBezTo>
                  <a:close/>
                </a:path>
              </a:pathLst>
            </a:custGeom>
            <a:solidFill>
              <a:schemeClr val="accent6"/>
            </a:solidFill>
            <a:scene3d>
              <a:camera prst="orthographicFront"/>
              <a:lightRig rig="flat" dir="t"/>
            </a:scene3d>
            <a:sp3d prstMaterial="dkEdge">
              <a:bevelT w="8200" h="38100"/>
            </a:sp3d>
          </p:spPr>
          <p:style>
            <a:lnRef idx="0">
              <a:schemeClr val="lt2">
                <a:hueOff val="0"/>
                <a:satOff val="0"/>
                <a:lumOff val="0"/>
                <a:alphaOff val="0"/>
              </a:schemeClr>
            </a:lnRef>
            <a:fillRef idx="2">
              <a:scrgbClr r="0" g="0" b="0"/>
            </a:fillRef>
            <a:effectRef idx="1">
              <a:schemeClr val="dk2">
                <a:hueOff val="0"/>
                <a:satOff val="0"/>
                <a:lumOff val="0"/>
                <a:alphaOff val="0"/>
              </a:schemeClr>
            </a:effectRef>
            <a:fontRef idx="minor">
              <a:schemeClr val="dk1"/>
            </a:fontRef>
          </p:style>
          <p:txBody>
            <a:bodyPr spcFirstLastPara="0" vert="horz" wrap="square" lIns="173285" tIns="173285" rIns="173285" bIns="173285" numCol="1" spcCol="1270" anchor="ctr" anchorCtr="0">
              <a:noAutofit/>
            </a:bodyPr>
            <a:lstStyle/>
            <a:p>
              <a:pPr lvl="0" algn="ctr" defTabSz="711200">
                <a:lnSpc>
                  <a:spcPct val="90000"/>
                </a:lnSpc>
                <a:spcBef>
                  <a:spcPct val="0"/>
                </a:spcBef>
                <a:spcAft>
                  <a:spcPct val="35000"/>
                </a:spcAft>
              </a:pPr>
              <a:r>
                <a:rPr lang="en-US" sz="1600" b="1" kern="1200" dirty="0" smtClean="0"/>
                <a:t>ICT</a:t>
              </a:r>
              <a:endParaRPr lang="en-US" sz="1200" b="1" kern="1200" dirty="0"/>
            </a:p>
          </p:txBody>
        </p:sp>
      </p:grpSp>
      <p:sp>
        <p:nvSpPr>
          <p:cNvPr id="27" name="Freeform 26"/>
          <p:cNvSpPr/>
          <p:nvPr/>
        </p:nvSpPr>
        <p:spPr>
          <a:xfrm rot="16680000">
            <a:off x="4455860" y="3042205"/>
            <a:ext cx="621357" cy="39619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28" name="Freeform 27"/>
          <p:cNvSpPr/>
          <p:nvPr/>
        </p:nvSpPr>
        <p:spPr>
          <a:xfrm rot="18600000">
            <a:off x="5003614" y="3238763"/>
            <a:ext cx="705558"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29" name="Freeform 28"/>
          <p:cNvSpPr/>
          <p:nvPr/>
        </p:nvSpPr>
        <p:spPr>
          <a:xfrm rot="11760000">
            <a:off x="3155928" y="3622669"/>
            <a:ext cx="578083"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30" name="Freeform 29"/>
          <p:cNvSpPr/>
          <p:nvPr/>
        </p:nvSpPr>
        <p:spPr>
          <a:xfrm rot="9600000">
            <a:off x="2910926" y="4420063"/>
            <a:ext cx="758161"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31" name="Freeform 30"/>
          <p:cNvSpPr/>
          <p:nvPr/>
        </p:nvSpPr>
        <p:spPr>
          <a:xfrm rot="1860000">
            <a:off x="5325358" y="4382321"/>
            <a:ext cx="467300"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32" name="Freeform 31"/>
          <p:cNvSpPr/>
          <p:nvPr/>
        </p:nvSpPr>
        <p:spPr>
          <a:xfrm rot="7080000">
            <a:off x="3395898" y="5043955"/>
            <a:ext cx="802650"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33" name="Freeform 32"/>
          <p:cNvSpPr/>
          <p:nvPr/>
        </p:nvSpPr>
        <p:spPr>
          <a:xfrm rot="3240000">
            <a:off x="4954502" y="5117289"/>
            <a:ext cx="839854"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34" name="Freeform 33"/>
          <p:cNvSpPr/>
          <p:nvPr/>
        </p:nvSpPr>
        <p:spPr>
          <a:xfrm rot="5520000">
            <a:off x="4142091" y="5236383"/>
            <a:ext cx="794782"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35" name="Freeform 34"/>
          <p:cNvSpPr/>
          <p:nvPr/>
        </p:nvSpPr>
        <p:spPr>
          <a:xfrm rot="19860000">
            <a:off x="5262285" y="3715048"/>
            <a:ext cx="624853" cy="377471"/>
          </a:xfrm>
          <a:custGeom>
            <a:avLst/>
            <a:gdLst>
              <a:gd name="connsiteX0" fmla="*/ 0 w 431911"/>
              <a:gd name="connsiteY0" fmla="*/ 75494 h 377471"/>
              <a:gd name="connsiteX1" fmla="*/ 243176 w 431911"/>
              <a:gd name="connsiteY1" fmla="*/ 75494 h 377471"/>
              <a:gd name="connsiteX2" fmla="*/ 243176 w 431911"/>
              <a:gd name="connsiteY2" fmla="*/ 0 h 377471"/>
              <a:gd name="connsiteX3" fmla="*/ 431911 w 431911"/>
              <a:gd name="connsiteY3" fmla="*/ 188736 h 377471"/>
              <a:gd name="connsiteX4" fmla="*/ 243176 w 431911"/>
              <a:gd name="connsiteY4" fmla="*/ 377471 h 377471"/>
              <a:gd name="connsiteX5" fmla="*/ 243176 w 431911"/>
              <a:gd name="connsiteY5" fmla="*/ 301977 h 377471"/>
              <a:gd name="connsiteX6" fmla="*/ 0 w 431911"/>
              <a:gd name="connsiteY6" fmla="*/ 301977 h 377471"/>
              <a:gd name="connsiteX7" fmla="*/ 0 w 431911"/>
              <a:gd name="connsiteY7" fmla="*/ 75494 h 377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911" h="377471">
                <a:moveTo>
                  <a:pt x="431911" y="301977"/>
                </a:moveTo>
                <a:lnTo>
                  <a:pt x="188735" y="301977"/>
                </a:lnTo>
                <a:lnTo>
                  <a:pt x="188735" y="377471"/>
                </a:lnTo>
                <a:lnTo>
                  <a:pt x="0" y="188735"/>
                </a:lnTo>
                <a:lnTo>
                  <a:pt x="188735" y="0"/>
                </a:lnTo>
                <a:lnTo>
                  <a:pt x="188735" y="75494"/>
                </a:lnTo>
                <a:lnTo>
                  <a:pt x="431911" y="75494"/>
                </a:lnTo>
                <a:lnTo>
                  <a:pt x="431911" y="301977"/>
                </a:lnTo>
                <a:close/>
              </a:path>
            </a:pathLst>
          </a:custGeom>
        </p:spPr>
        <p:style>
          <a:lnRef idx="0">
            <a:schemeClr val="dk2">
              <a:tint val="60000"/>
              <a:hueOff val="0"/>
              <a:satOff val="0"/>
              <a:lumOff val="0"/>
              <a:alphaOff val="0"/>
            </a:schemeClr>
          </a:lnRef>
          <a:fillRef idx="2">
            <a:schemeClr val="dk2">
              <a:tint val="60000"/>
              <a:hueOff val="0"/>
              <a:satOff val="0"/>
              <a:lumOff val="0"/>
              <a:alphaOff val="0"/>
            </a:schemeClr>
          </a:fillRef>
          <a:effectRef idx="1">
            <a:schemeClr val="dk2">
              <a:tint val="60000"/>
              <a:hueOff val="0"/>
              <a:satOff val="0"/>
              <a:lumOff val="0"/>
              <a:alphaOff val="0"/>
            </a:schemeClr>
          </a:effectRef>
          <a:fontRef idx="minor">
            <a:schemeClr val="dk1"/>
          </a:fontRef>
        </p:style>
        <p:txBody>
          <a:bodyPr spcFirstLastPara="0" vert="horz" wrap="square" lIns="113241" tIns="75493" rIns="-1" bIns="75494" numCol="1" spcCol="1270" anchor="ctr" anchorCtr="0">
            <a:noAutofit/>
          </a:bodyPr>
          <a:lstStyle/>
          <a:p>
            <a:pPr lvl="0" algn="ctr" defTabSz="755650">
              <a:lnSpc>
                <a:spcPct val="90000"/>
              </a:lnSpc>
              <a:spcBef>
                <a:spcPct val="0"/>
              </a:spcBef>
              <a:spcAft>
                <a:spcPct val="35000"/>
              </a:spcAft>
            </a:pPr>
            <a:endParaRPr lang="en-US" sz="1700" kern="1200"/>
          </a:p>
        </p:txBody>
      </p:sp>
      <p:sp>
        <p:nvSpPr>
          <p:cNvPr id="4" name="Slide Number Placeholder 3"/>
          <p:cNvSpPr>
            <a:spLocks noGrp="1"/>
          </p:cNvSpPr>
          <p:nvPr>
            <p:ph type="sldNum" sz="quarter" idx="12"/>
          </p:nvPr>
        </p:nvSpPr>
        <p:spPr/>
        <p:txBody>
          <a:bodyPr/>
          <a:lstStyle/>
          <a:p>
            <a:fld id="{093862CD-2CE4-D846-9F15-15300DCE1BBC}" type="slidenum">
              <a:rPr lang="en-US" smtClean="0"/>
              <a:pPr/>
              <a:t>9</a:t>
            </a:fld>
            <a:endParaRPr lang="en-US"/>
          </a:p>
        </p:txBody>
      </p:sp>
    </p:spTree>
    <p:custDataLst>
      <p:tags r:id="rId1"/>
    </p:custDataLst>
    <p:extLst>
      <p:ext uri="{BB962C8B-B14F-4D97-AF65-F5344CB8AC3E}">
        <p14:creationId xmlns:p14="http://schemas.microsoft.com/office/powerpoint/2010/main" val="24586346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l"/>
            <a:r>
              <a:rPr lang="en-ZA" sz="2000" b="1" dirty="0"/>
              <a:t>5. Infection Prevention and Control –5.1 Implementation and Realisation </a:t>
            </a:r>
            <a:endParaRPr lang="en-ZA" sz="2000" dirty="0"/>
          </a:p>
        </p:txBody>
      </p:sp>
      <p:sp>
        <p:nvSpPr>
          <p:cNvPr id="3" name="Slide Number Placeholder 2"/>
          <p:cNvSpPr>
            <a:spLocks noGrp="1"/>
          </p:cNvSpPr>
          <p:nvPr>
            <p:ph type="sldNum" sz="quarter" idx="12"/>
          </p:nvPr>
        </p:nvSpPr>
        <p:spPr/>
        <p:txBody>
          <a:bodyPr/>
          <a:lstStyle/>
          <a:p>
            <a:fld id="{093862CD-2CE4-D846-9F15-15300DCE1BBC}" type="slidenum">
              <a:rPr lang="en-US" smtClean="0"/>
              <a:pPr/>
              <a:t>10</a:t>
            </a:fld>
            <a:endParaRPr lang="en-US"/>
          </a:p>
        </p:txBody>
      </p:sp>
      <p:pic>
        <p:nvPicPr>
          <p:cNvPr id="7" name="Content Placeholder 6" descr="C:\Users\15500811.GAUTENG\Pictures\Ideal IPCx MALEBATI and Training\DSC00480.JPG"/>
          <p:cNvPicPr>
            <a:picLocks noGr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rot="5880000">
            <a:off x="4096468" y="3449365"/>
            <a:ext cx="1792332" cy="1178027"/>
          </a:xfrm>
          <a:prstGeom prst="rect">
            <a:avLst/>
          </a:prstGeom>
          <a:noFill/>
          <a:ln>
            <a:noFill/>
          </a:ln>
        </p:spPr>
      </p:pic>
      <p:sp>
        <p:nvSpPr>
          <p:cNvPr id="2" name="Right Arrow 1"/>
          <p:cNvSpPr/>
          <p:nvPr/>
        </p:nvSpPr>
        <p:spPr>
          <a:xfrm>
            <a:off x="3229644" y="3566309"/>
            <a:ext cx="760905" cy="48463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pic>
        <p:nvPicPr>
          <p:cNvPr id="8" name="Picture 7" descr="C:\Users\15500811.GAUTENG\Pictures\Ideal IPCx MALEBATI and Training\DSC00508 - Copy - Copy.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6000000">
            <a:off x="5441412" y="3216948"/>
            <a:ext cx="2093593" cy="1230283"/>
          </a:xfrm>
          <a:prstGeom prst="rect">
            <a:avLst/>
          </a:prstGeom>
          <a:noFill/>
          <a:ln>
            <a:noFill/>
          </a:ln>
        </p:spPr>
      </p:pic>
      <p:sp>
        <p:nvSpPr>
          <p:cNvPr id="10" name="Right Arrow 9"/>
          <p:cNvSpPr/>
          <p:nvPr/>
        </p:nvSpPr>
        <p:spPr>
          <a:xfrm>
            <a:off x="2496948" y="5283233"/>
            <a:ext cx="1232123" cy="48463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pic>
        <p:nvPicPr>
          <p:cNvPr id="3074" name="Picture 2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32751" y="1446858"/>
            <a:ext cx="997725" cy="1307777"/>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2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30476" y="1475434"/>
            <a:ext cx="1247775" cy="130492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
        <p:nvSpPr>
          <p:cNvPr id="12" name="Rectangle 4"/>
          <p:cNvSpPr>
            <a:spLocks noChangeArrowheads="1"/>
          </p:cNvSpPr>
          <p:nvPr/>
        </p:nvSpPr>
        <p:spPr bwMode="auto">
          <a:xfrm>
            <a:off x="0" y="1781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pic>
        <p:nvPicPr>
          <p:cNvPr id="15" name="Picture 14"/>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29644" y="1340768"/>
            <a:ext cx="1342357" cy="1728192"/>
          </a:xfrm>
          <a:prstGeom prst="rect">
            <a:avLst/>
          </a:prstGeom>
          <a:noFill/>
          <a:ln>
            <a:noFill/>
          </a:ln>
        </p:spPr>
      </p:pic>
      <p:pic>
        <p:nvPicPr>
          <p:cNvPr id="17" name="Picture 16" descr="C:\Users\15500811.GAUTENG\Pictures\Ideal IPCx Protective Wear\FOT9AA3.jpg"/>
          <p:cNvPicPr/>
          <p:nvPr/>
        </p:nvPicPr>
        <p:blipFill>
          <a:blip r:embed="rId7" cstate="print">
            <a:extLst>
              <a:ext uri="{28A0092B-C50C-407E-A947-70E740481C1C}">
                <a14:useLocalDpi xmlns:a14="http://schemas.microsoft.com/office/drawing/2010/main" val="0"/>
              </a:ext>
            </a:extLst>
          </a:blip>
          <a:srcRect/>
          <a:stretch>
            <a:fillRect/>
          </a:stretch>
        </p:blipFill>
        <p:spPr bwMode="auto">
          <a:xfrm rot="960000">
            <a:off x="7644973" y="2878933"/>
            <a:ext cx="1250035" cy="1859384"/>
          </a:xfrm>
          <a:prstGeom prst="rect">
            <a:avLst/>
          </a:prstGeom>
          <a:noFill/>
          <a:ln>
            <a:noFill/>
          </a:ln>
        </p:spPr>
      </p:pic>
      <p:sp>
        <p:nvSpPr>
          <p:cNvPr id="13" name="TextBox 12"/>
          <p:cNvSpPr txBox="1"/>
          <p:nvPr/>
        </p:nvSpPr>
        <p:spPr>
          <a:xfrm>
            <a:off x="2478135" y="5889646"/>
            <a:ext cx="3600400" cy="646331"/>
          </a:xfrm>
          <a:prstGeom prst="rect">
            <a:avLst/>
          </a:prstGeom>
          <a:noFill/>
        </p:spPr>
        <p:txBody>
          <a:bodyPr wrap="square" rtlCol="0">
            <a:spAutoFit/>
          </a:bodyPr>
          <a:lstStyle/>
          <a:p>
            <a:r>
              <a:rPr lang="en-ZA" sz="1200" dirty="0" smtClean="0"/>
              <a:t>On the spot checks and corrective measures instituted immediately with written and verbal warnings and reports generated</a:t>
            </a:r>
            <a:endParaRPr lang="en-ZA" sz="1200" dirty="0"/>
          </a:p>
        </p:txBody>
      </p:sp>
      <p:sp>
        <p:nvSpPr>
          <p:cNvPr id="21" name="Right Arrow 20"/>
          <p:cNvSpPr/>
          <p:nvPr/>
        </p:nvSpPr>
        <p:spPr>
          <a:xfrm>
            <a:off x="2825441" y="1739236"/>
            <a:ext cx="380452" cy="48463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pic>
        <p:nvPicPr>
          <p:cNvPr id="22" name="Picture 21" descr="C:\Users\15500811.GAUTENG\Pictures\Ideal IPCx MALEBATI and Training\P1010121.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48264" y="4874581"/>
            <a:ext cx="1355193" cy="1786569"/>
          </a:xfrm>
          <a:prstGeom prst="rect">
            <a:avLst/>
          </a:prstGeom>
          <a:noFill/>
          <a:ln>
            <a:noFill/>
          </a:ln>
        </p:spPr>
      </p:pic>
      <p:sp>
        <p:nvSpPr>
          <p:cNvPr id="6" name="Content Placeholder 5"/>
          <p:cNvSpPr>
            <a:spLocks noGrp="1"/>
          </p:cNvSpPr>
          <p:nvPr>
            <p:ph sz="half" idx="1"/>
          </p:nvPr>
        </p:nvSpPr>
        <p:spPr>
          <a:xfrm>
            <a:off x="457200" y="1600200"/>
            <a:ext cx="2098576" cy="4853135"/>
          </a:xfrm>
        </p:spPr>
        <p:txBody>
          <a:bodyPr>
            <a:normAutofit/>
          </a:bodyPr>
          <a:lstStyle/>
          <a:p>
            <a:r>
              <a:rPr lang="en-ZA" sz="1200" dirty="0" smtClean="0"/>
              <a:t>Policy –Availability</a:t>
            </a:r>
          </a:p>
          <a:p>
            <a:r>
              <a:rPr lang="en-ZA" sz="1200" dirty="0" smtClean="0"/>
              <a:t>Obtained from NDOH</a:t>
            </a:r>
          </a:p>
          <a:p>
            <a:r>
              <a:rPr lang="en-ZA" sz="1200" dirty="0" smtClean="0"/>
              <a:t>Gauteng </a:t>
            </a:r>
            <a:r>
              <a:rPr lang="en-ZA" sz="1200" dirty="0" err="1" smtClean="0"/>
              <a:t>Dept</a:t>
            </a:r>
            <a:r>
              <a:rPr lang="en-ZA" sz="1200" dirty="0" smtClean="0"/>
              <a:t> of Health Adopted for own use and Conditions(SOP)</a:t>
            </a:r>
          </a:p>
          <a:p>
            <a:r>
              <a:rPr lang="en-ZA" sz="1200" dirty="0" smtClean="0"/>
              <a:t>Implemented through the IPC unit </a:t>
            </a:r>
          </a:p>
          <a:p>
            <a:endParaRPr lang="en-ZA" sz="1200" dirty="0"/>
          </a:p>
          <a:p>
            <a:endParaRPr lang="en-ZA" sz="1200" dirty="0" smtClean="0"/>
          </a:p>
          <a:p>
            <a:endParaRPr lang="en-ZA" sz="1200" dirty="0"/>
          </a:p>
          <a:p>
            <a:endParaRPr lang="en-ZA" sz="1200" dirty="0" smtClean="0"/>
          </a:p>
          <a:p>
            <a:endParaRPr lang="en-ZA" sz="1200" dirty="0"/>
          </a:p>
          <a:p>
            <a:endParaRPr lang="en-ZA" sz="1200" dirty="0" smtClean="0"/>
          </a:p>
          <a:p>
            <a:endParaRPr lang="en-ZA" sz="1200" dirty="0"/>
          </a:p>
          <a:p>
            <a:r>
              <a:rPr lang="en-ZA" sz="1200" dirty="0" smtClean="0"/>
              <a:t>Procurement of Essential IPC materials</a:t>
            </a:r>
          </a:p>
          <a:p>
            <a:r>
              <a:rPr lang="en-ZA" sz="1200" dirty="0" smtClean="0"/>
              <a:t>Sub District IPC Teams engage Facilities through the above methods</a:t>
            </a:r>
          </a:p>
          <a:p>
            <a:endParaRPr lang="en-ZA" sz="1200" dirty="0"/>
          </a:p>
        </p:txBody>
      </p:sp>
      <p:graphicFrame>
        <p:nvGraphicFramePr>
          <p:cNvPr id="23" name="Diagram 22"/>
          <p:cNvGraphicFramePr/>
          <p:nvPr>
            <p:extLst>
              <p:ext uri="{D42A27DB-BD31-4B8C-83A1-F6EECF244321}">
                <p14:modId xmlns:p14="http://schemas.microsoft.com/office/powerpoint/2010/main" val="2233272228"/>
              </p:ext>
            </p:extLst>
          </p:nvPr>
        </p:nvGraphicFramePr>
        <p:xfrm>
          <a:off x="683568" y="3153722"/>
          <a:ext cx="2304256" cy="145369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4"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716016" y="1628800"/>
            <a:ext cx="1656184" cy="1113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415067"/>
      </p:ext>
    </p:extLst>
  </p:cSld>
  <p:clrMapOvr>
    <a:masterClrMapping/>
  </p:clrMapOvr>
  <p:transition spd="slow">
    <p:push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1C1BD731-A168-4AF5-A333-D4C566BDEC7D}" type="slidenum">
              <a:rPr lang="en-US" smtClean="0"/>
              <a:pPr/>
              <a:t>11</a:t>
            </a:fld>
            <a:endParaRPr lang="en-US" smtClean="0"/>
          </a:p>
        </p:txBody>
      </p:sp>
      <p:sp>
        <p:nvSpPr>
          <p:cNvPr id="3075" name="Rectangle 2"/>
          <p:cNvSpPr>
            <a:spLocks noGrp="1" noChangeArrowheads="1"/>
          </p:cNvSpPr>
          <p:nvPr>
            <p:ph type="title"/>
          </p:nvPr>
        </p:nvSpPr>
        <p:spPr/>
        <p:txBody>
          <a:bodyPr>
            <a:normAutofit fontScale="90000"/>
          </a:bodyPr>
          <a:lstStyle/>
          <a:p>
            <a:r>
              <a:rPr lang="en-US" sz="2000" dirty="0"/>
              <a:t>5.2</a:t>
            </a:r>
            <a:r>
              <a:rPr lang="en-US" dirty="0"/>
              <a:t> </a:t>
            </a:r>
            <a:r>
              <a:rPr lang="en-US" b="1" dirty="0"/>
              <a:t>Protective clothing: FED</a:t>
            </a:r>
            <a:endParaRPr lang="en-US" dirty="0" smtClean="0"/>
          </a:p>
        </p:txBody>
      </p:sp>
      <p:sp>
        <p:nvSpPr>
          <p:cNvPr id="3076" name="Rectangle 3"/>
          <p:cNvSpPr>
            <a:spLocks noGrp="1" noChangeArrowheads="1"/>
          </p:cNvSpPr>
          <p:nvPr>
            <p:ph type="body" idx="1"/>
          </p:nvPr>
        </p:nvSpPr>
        <p:spPr/>
        <p:txBody>
          <a:bodyPr/>
          <a:lstStyle/>
          <a:p>
            <a:pPr eaLnBrk="1" hangingPunct="1"/>
            <a:endParaRPr lang="en-US" smtClean="0"/>
          </a:p>
        </p:txBody>
      </p:sp>
      <p:pic>
        <p:nvPicPr>
          <p:cNvPr id="3077" name="Picture 4" descr="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1368152"/>
            <a:ext cx="8173912" cy="5489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3676829"/>
      </p:ext>
    </p:extLst>
  </p:cSld>
  <p:clrMapOvr>
    <a:masterClrMapping/>
  </p:clrMapOvr>
  <p:transition spd="slow">
    <p:push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88E258F7-58A7-40DB-B14F-6EFC7E7E6638}" type="slidenum">
              <a:rPr lang="en-US" smtClean="0"/>
              <a:pPr/>
              <a:t>12</a:t>
            </a:fld>
            <a:endParaRPr lang="en-US" smtClean="0"/>
          </a:p>
        </p:txBody>
      </p:sp>
      <p:sp>
        <p:nvSpPr>
          <p:cNvPr id="5123" name="Rectangle 2"/>
          <p:cNvSpPr>
            <a:spLocks noGrp="1" noChangeArrowheads="1"/>
          </p:cNvSpPr>
          <p:nvPr>
            <p:ph type="title"/>
          </p:nvPr>
        </p:nvSpPr>
        <p:spPr/>
        <p:txBody>
          <a:bodyPr>
            <a:normAutofit fontScale="90000"/>
          </a:bodyPr>
          <a:lstStyle/>
          <a:p>
            <a:r>
              <a:rPr lang="en-US" dirty="0"/>
              <a:t>5.3 Use of n95, goggle and cap </a:t>
            </a:r>
            <a:endParaRPr lang="en-US" dirty="0" smtClean="0"/>
          </a:p>
        </p:txBody>
      </p:sp>
      <p:sp>
        <p:nvSpPr>
          <p:cNvPr id="5124" name="Rectangle 3"/>
          <p:cNvSpPr>
            <a:spLocks noGrp="1" noChangeArrowheads="1"/>
          </p:cNvSpPr>
          <p:nvPr>
            <p:ph type="body" idx="1"/>
          </p:nvPr>
        </p:nvSpPr>
        <p:spPr/>
        <p:txBody>
          <a:bodyPr/>
          <a:lstStyle/>
          <a:p>
            <a:pPr eaLnBrk="1" hangingPunct="1"/>
            <a:endParaRPr lang="en-US" smtClean="0"/>
          </a:p>
        </p:txBody>
      </p:sp>
      <p:pic>
        <p:nvPicPr>
          <p:cNvPr id="5125" name="Picture 4" descr="00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1484784"/>
            <a:ext cx="8136904" cy="537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6975504"/>
      </p:ext>
    </p:extLst>
  </p:cSld>
  <p:clrMapOvr>
    <a:masterClrMapping/>
  </p:clrMapOvr>
  <p:transition spd="slow">
    <p:push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A56DC38C-AD21-421C-B219-2EE3B002385B}" type="slidenum">
              <a:rPr lang="en-US" smtClean="0"/>
              <a:pPr/>
              <a:t>13</a:t>
            </a:fld>
            <a:endParaRPr lang="en-US" smtClean="0"/>
          </a:p>
        </p:txBody>
      </p:sp>
      <p:sp>
        <p:nvSpPr>
          <p:cNvPr id="6147" name="Rectangle 2"/>
          <p:cNvSpPr>
            <a:spLocks noGrp="1" noChangeArrowheads="1"/>
          </p:cNvSpPr>
          <p:nvPr>
            <p:ph type="title"/>
          </p:nvPr>
        </p:nvSpPr>
        <p:spPr/>
        <p:txBody>
          <a:bodyPr>
            <a:normAutofit fontScale="90000"/>
          </a:bodyPr>
          <a:lstStyle/>
          <a:p>
            <a:r>
              <a:rPr lang="en-US" sz="2000" dirty="0"/>
              <a:t>5.4</a:t>
            </a:r>
            <a:r>
              <a:rPr lang="en-US" dirty="0"/>
              <a:t>Undressing. start with first pair of clovers</a:t>
            </a:r>
            <a:endParaRPr lang="en-US" dirty="0" smtClean="0"/>
          </a:p>
        </p:txBody>
      </p:sp>
      <p:sp>
        <p:nvSpPr>
          <p:cNvPr id="6148" name="Rectangle 3"/>
          <p:cNvSpPr>
            <a:spLocks noGrp="1" noChangeArrowheads="1"/>
          </p:cNvSpPr>
          <p:nvPr>
            <p:ph type="body" idx="1"/>
          </p:nvPr>
        </p:nvSpPr>
        <p:spPr/>
        <p:txBody>
          <a:bodyPr/>
          <a:lstStyle/>
          <a:p>
            <a:pPr eaLnBrk="1" hangingPunct="1"/>
            <a:endParaRPr lang="en-US" smtClean="0"/>
          </a:p>
        </p:txBody>
      </p:sp>
      <p:pic>
        <p:nvPicPr>
          <p:cNvPr id="6149" name="Picture 4" descr="00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268760"/>
            <a:ext cx="8712968" cy="534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4215426"/>
      </p:ext>
    </p:extLst>
  </p:cSld>
  <p:clrMapOvr>
    <a:masterClrMapping/>
  </p:clrMapOvr>
  <p:transition spd="slow">
    <p:push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AE6318F-CB30-4D04-8BFF-8CE38D12F518}" type="slidenum">
              <a:rPr lang="en-US" smtClean="0"/>
              <a:pPr/>
              <a:t>14</a:t>
            </a:fld>
            <a:endParaRPr lang="en-US" smtClean="0"/>
          </a:p>
        </p:txBody>
      </p:sp>
      <p:sp>
        <p:nvSpPr>
          <p:cNvPr id="7171" name="Rectangle 2"/>
          <p:cNvSpPr>
            <a:spLocks noGrp="1" noChangeArrowheads="1"/>
          </p:cNvSpPr>
          <p:nvPr>
            <p:ph type="title"/>
          </p:nvPr>
        </p:nvSpPr>
        <p:spPr/>
        <p:txBody>
          <a:bodyPr>
            <a:normAutofit fontScale="90000"/>
          </a:bodyPr>
          <a:lstStyle/>
          <a:p>
            <a:r>
              <a:rPr lang="en-US" sz="1800" dirty="0"/>
              <a:t>5.5 </a:t>
            </a:r>
            <a:r>
              <a:rPr lang="en-US" dirty="0"/>
              <a:t>Technique of removing </a:t>
            </a:r>
            <a:r>
              <a:rPr lang="en-US" dirty="0" smtClean="0"/>
              <a:t>gloves</a:t>
            </a:r>
          </a:p>
        </p:txBody>
      </p:sp>
      <p:sp>
        <p:nvSpPr>
          <p:cNvPr id="7172" name="Rectangle 3"/>
          <p:cNvSpPr>
            <a:spLocks noGrp="1" noChangeArrowheads="1"/>
          </p:cNvSpPr>
          <p:nvPr>
            <p:ph type="body" idx="1"/>
          </p:nvPr>
        </p:nvSpPr>
        <p:spPr/>
        <p:txBody>
          <a:bodyPr/>
          <a:lstStyle/>
          <a:p>
            <a:pPr eaLnBrk="1" hangingPunct="1"/>
            <a:endParaRPr lang="en-US" smtClean="0"/>
          </a:p>
        </p:txBody>
      </p:sp>
      <p:pic>
        <p:nvPicPr>
          <p:cNvPr id="7173" name="Picture 4" descr="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0"/>
            <a:ext cx="9144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1381234"/>
      </p:ext>
    </p:extLst>
  </p:cSld>
  <p:clrMapOvr>
    <a:masterClrMapping/>
  </p:clrMapOvr>
  <p:transition spd="slow">
    <p:push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73CD79C7-DA42-4B30-9950-5A6F29D75411}" type="slidenum">
              <a:rPr lang="en-US" smtClean="0"/>
              <a:pPr/>
              <a:t>15</a:t>
            </a:fld>
            <a:endParaRPr lang="en-US" smtClean="0"/>
          </a:p>
        </p:txBody>
      </p:sp>
      <p:sp>
        <p:nvSpPr>
          <p:cNvPr id="8195" name="Rectangle 2"/>
          <p:cNvSpPr>
            <a:spLocks noGrp="1" noChangeArrowheads="1"/>
          </p:cNvSpPr>
          <p:nvPr>
            <p:ph type="title"/>
          </p:nvPr>
        </p:nvSpPr>
        <p:spPr/>
        <p:txBody>
          <a:bodyPr>
            <a:normAutofit fontScale="90000"/>
          </a:bodyPr>
          <a:lstStyle/>
          <a:p>
            <a:r>
              <a:rPr lang="en-US" sz="1800" dirty="0"/>
              <a:t>5.5 </a:t>
            </a:r>
            <a:r>
              <a:rPr lang="en-US" dirty="0"/>
              <a:t>Undressing jump suit, buddy assistance</a:t>
            </a:r>
            <a:endParaRPr lang="en-US" dirty="0" smtClean="0"/>
          </a:p>
        </p:txBody>
      </p:sp>
      <p:sp>
        <p:nvSpPr>
          <p:cNvPr id="8196" name="Rectangle 3"/>
          <p:cNvSpPr>
            <a:spLocks noGrp="1" noChangeArrowheads="1"/>
          </p:cNvSpPr>
          <p:nvPr>
            <p:ph type="body" idx="1"/>
          </p:nvPr>
        </p:nvSpPr>
        <p:spPr/>
        <p:txBody>
          <a:bodyPr/>
          <a:lstStyle/>
          <a:p>
            <a:pPr eaLnBrk="1" hangingPunct="1"/>
            <a:endParaRPr lang="en-US" smtClean="0"/>
          </a:p>
        </p:txBody>
      </p:sp>
      <p:pic>
        <p:nvPicPr>
          <p:cNvPr id="8197" name="Picture 4" descr="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0"/>
            <a:ext cx="9144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4421051"/>
      </p:ext>
    </p:extLst>
  </p:cSld>
  <p:clrMapOvr>
    <a:masterClrMapping/>
  </p:clrMapOvr>
  <p:transition spd="slow">
    <p:push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908EAD24-448C-45E8-A0BE-6954AD5B2C28}" type="slidenum">
              <a:rPr lang="en-US" smtClean="0"/>
              <a:pPr/>
              <a:t>16</a:t>
            </a:fld>
            <a:endParaRPr lang="en-US" smtClean="0"/>
          </a:p>
        </p:txBody>
      </p:sp>
      <p:sp>
        <p:nvSpPr>
          <p:cNvPr id="9219" name="Rectangle 2"/>
          <p:cNvSpPr>
            <a:spLocks noGrp="1" noChangeArrowheads="1"/>
          </p:cNvSpPr>
          <p:nvPr>
            <p:ph type="title"/>
          </p:nvPr>
        </p:nvSpPr>
        <p:spPr>
          <a:xfrm>
            <a:off x="1043608" y="764704"/>
            <a:ext cx="7712942" cy="624288"/>
          </a:xfrm>
        </p:spPr>
        <p:txBody>
          <a:bodyPr>
            <a:normAutofit/>
          </a:bodyPr>
          <a:lstStyle/>
          <a:p>
            <a:r>
              <a:rPr lang="en-US" sz="2800" dirty="0"/>
              <a:t>5.6 THE </a:t>
            </a:r>
            <a:r>
              <a:rPr lang="en-US" sz="2800" dirty="0" smtClean="0"/>
              <a:t>DIFFERNCE</a:t>
            </a:r>
          </a:p>
        </p:txBody>
      </p:sp>
      <p:sp>
        <p:nvSpPr>
          <p:cNvPr id="9220" name="Rectangle 3"/>
          <p:cNvSpPr>
            <a:spLocks noGrp="1" noChangeArrowheads="1"/>
          </p:cNvSpPr>
          <p:nvPr>
            <p:ph type="body" idx="1"/>
          </p:nvPr>
        </p:nvSpPr>
        <p:spPr/>
        <p:txBody>
          <a:bodyPr/>
          <a:lstStyle/>
          <a:p>
            <a:pPr eaLnBrk="1" hangingPunct="1"/>
            <a:endParaRPr lang="en-US" dirty="0" smtClean="0"/>
          </a:p>
        </p:txBody>
      </p:sp>
      <p:pic>
        <p:nvPicPr>
          <p:cNvPr id="9221" name="Picture 4" descr="00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421320"/>
            <a:ext cx="3960440" cy="5248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412564"/>
            <a:ext cx="4032448" cy="5040772"/>
          </a:xfrm>
          <a:prstGeom prst="rect">
            <a:avLst/>
          </a:prstGeom>
          <a:noFill/>
          <a:ln>
            <a:noFill/>
          </a:ln>
        </p:spPr>
      </p:pic>
    </p:spTree>
    <p:extLst>
      <p:ext uri="{BB962C8B-B14F-4D97-AF65-F5344CB8AC3E}">
        <p14:creationId xmlns:p14="http://schemas.microsoft.com/office/powerpoint/2010/main" val="2701583501"/>
      </p:ext>
    </p:extLst>
  </p:cSld>
  <p:clrMapOvr>
    <a:masterClrMapping/>
  </p:clrMapOvr>
  <p:transition spd="slow">
    <p:push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3B7A11A6-357B-4FE3-8DCF-DFC680007CBF}" type="slidenum">
              <a:rPr lang="en-US" smtClean="0"/>
              <a:pPr/>
              <a:t>17</a:t>
            </a:fld>
            <a:endParaRPr lang="en-US" smtClean="0"/>
          </a:p>
        </p:txBody>
      </p:sp>
      <p:sp>
        <p:nvSpPr>
          <p:cNvPr id="10243" name="Rectangle 2"/>
          <p:cNvSpPr>
            <a:spLocks noGrp="1" noChangeArrowheads="1"/>
          </p:cNvSpPr>
          <p:nvPr>
            <p:ph type="title"/>
          </p:nvPr>
        </p:nvSpPr>
        <p:spPr>
          <a:xfrm>
            <a:off x="1150938" y="908720"/>
            <a:ext cx="7793037" cy="310480"/>
          </a:xfrm>
        </p:spPr>
        <p:txBody>
          <a:bodyPr>
            <a:normAutofit fontScale="90000"/>
          </a:bodyPr>
          <a:lstStyle/>
          <a:p>
            <a:r>
              <a:rPr lang="en-US" dirty="0"/>
              <a:t>5.7 INVOLVEMENT OF OTHER STAFF MEMBERS</a:t>
            </a:r>
            <a:endParaRPr lang="en-US" dirty="0" smtClean="0"/>
          </a:p>
        </p:txBody>
      </p:sp>
      <p:sp>
        <p:nvSpPr>
          <p:cNvPr id="10244" name="Rectangle 3"/>
          <p:cNvSpPr>
            <a:spLocks noGrp="1" noChangeArrowheads="1"/>
          </p:cNvSpPr>
          <p:nvPr>
            <p:ph type="body" idx="1"/>
          </p:nvPr>
        </p:nvSpPr>
        <p:spPr/>
        <p:txBody>
          <a:bodyPr/>
          <a:lstStyle/>
          <a:p>
            <a:pPr eaLnBrk="1" hangingPunct="1"/>
            <a:endParaRPr lang="en-US" smtClean="0"/>
          </a:p>
        </p:txBody>
      </p:sp>
      <p:pic>
        <p:nvPicPr>
          <p:cNvPr id="10245" name="Picture 4" descr="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9144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4541286"/>
      </p:ext>
    </p:extLst>
  </p:cSld>
  <p:clrMapOvr>
    <a:masterClrMapping/>
  </p:clrMapOvr>
  <p:transition spd="slow">
    <p:push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sz="1800" dirty="0"/>
              <a:t>5.8 </a:t>
            </a:r>
            <a:r>
              <a:rPr lang="en-ZA" dirty="0"/>
              <a:t>FACILITY Hand washing Program</a:t>
            </a:r>
          </a:p>
        </p:txBody>
      </p:sp>
      <p:sp>
        <p:nvSpPr>
          <p:cNvPr id="4" name="Slide Number Placeholder 3"/>
          <p:cNvSpPr>
            <a:spLocks noGrp="1"/>
          </p:cNvSpPr>
          <p:nvPr>
            <p:ph type="sldNum" sz="quarter" idx="12"/>
          </p:nvPr>
        </p:nvSpPr>
        <p:spPr/>
        <p:txBody>
          <a:bodyPr/>
          <a:lstStyle/>
          <a:p>
            <a:fld id="{093862CD-2CE4-D846-9F15-15300DCE1BBC}" type="slidenum">
              <a:rPr lang="en-US" smtClean="0"/>
              <a:pPr/>
              <a:t>18</a:t>
            </a:fld>
            <a:endParaRPr lang="en-US"/>
          </a:p>
        </p:txBody>
      </p:sp>
      <p:pic>
        <p:nvPicPr>
          <p:cNvPr id="5" name="Content Placeholder 4" descr="C:\Users\15500811.GAUTENG\Pictures\Ideal IPCx HAND WASHING\IMG_1086.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13538" y="4491118"/>
            <a:ext cx="2124236" cy="2016224"/>
          </a:xfrm>
          <a:prstGeom prst="rect">
            <a:avLst/>
          </a:prstGeom>
          <a:noFill/>
          <a:ln>
            <a:noFill/>
          </a:ln>
        </p:spPr>
      </p:pic>
      <p:pic>
        <p:nvPicPr>
          <p:cNvPr id="6" name="Picture 5" descr="C:\Users\15500811.GAUTENG\Pictures\Ideal IPCx HAND WASHING\IMG_1090.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91780" y="4703032"/>
            <a:ext cx="2088232" cy="1872207"/>
          </a:xfrm>
          <a:prstGeom prst="rect">
            <a:avLst/>
          </a:prstGeom>
          <a:noFill/>
          <a:ln>
            <a:noFill/>
          </a:ln>
        </p:spPr>
      </p:pic>
      <p:pic>
        <p:nvPicPr>
          <p:cNvPr id="12290" name="Picture 29" descr="Description: C:\Users\15500811.GAUTENG\Pictures\Ideal IPCx HAND WASHING\IMG_113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780000">
            <a:off x="4128056" y="1862205"/>
            <a:ext cx="3019072" cy="2088231"/>
          </a:xfrm>
          <a:prstGeom prst="rect">
            <a:avLst/>
          </a:prstGeom>
          <a:noFill/>
          <a:extLst>
            <a:ext uri="{909E8E84-426E-40DD-AFC4-6F175D3DCCD1}">
              <a14:hiddenFill xmlns:a14="http://schemas.microsoft.com/office/drawing/2010/main">
                <a:solidFill>
                  <a:srgbClr val="FFFFFF"/>
                </a:solidFill>
              </a14:hiddenFill>
            </a:ext>
          </a:extLst>
        </p:spPr>
      </p:pic>
      <p:pic>
        <p:nvPicPr>
          <p:cNvPr id="12289" name="Picture 31" descr="Description: C:\Users\15500811.GAUTENG\Pictures\Ideal IPCx HAND WASHING\IMG_117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6518909" y="4528957"/>
            <a:ext cx="2700297" cy="22635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4"/>
          <p:cNvSpPr>
            <a:spLocks noChangeArrowheads="1"/>
          </p:cNvSpPr>
          <p:nvPr/>
        </p:nvSpPr>
        <p:spPr bwMode="auto">
          <a:xfrm>
            <a:off x="0" y="1571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pic>
        <p:nvPicPr>
          <p:cNvPr id="11" name="Picture 10" descr="C:\Users\15500811.GAUTENG\Pictures\Ideal IPCx HAND WASHING\IMG_1159.JPG"/>
          <p:cNvPicPr/>
          <p:nvPr/>
        </p:nvPicPr>
        <p:blipFill>
          <a:blip r:embed="rId6" cstate="print">
            <a:extLst>
              <a:ext uri="{28A0092B-C50C-407E-A947-70E740481C1C}">
                <a14:useLocalDpi xmlns:a14="http://schemas.microsoft.com/office/drawing/2010/main" val="0"/>
              </a:ext>
            </a:extLst>
          </a:blip>
          <a:srcRect/>
          <a:stretch>
            <a:fillRect/>
          </a:stretch>
        </p:blipFill>
        <p:spPr bwMode="auto">
          <a:xfrm rot="4080000">
            <a:off x="6657716" y="1630806"/>
            <a:ext cx="2684954" cy="1787203"/>
          </a:xfrm>
          <a:prstGeom prst="rect">
            <a:avLst/>
          </a:prstGeom>
          <a:noFill/>
          <a:ln>
            <a:noFill/>
          </a:ln>
        </p:spPr>
      </p:pic>
      <p:pic>
        <p:nvPicPr>
          <p:cNvPr id="12" name="Picture 11" descr="C:\Users\15500811.GAUTENG\Pictures\Ideal IPCx HAND WASHING\IMG_1134.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16016" y="4621565"/>
            <a:ext cx="1630045" cy="2078355"/>
          </a:xfrm>
          <a:prstGeom prst="rect">
            <a:avLst/>
          </a:prstGeom>
          <a:noFill/>
          <a:ln>
            <a:noFill/>
          </a:ln>
        </p:spPr>
      </p:pic>
      <p:pic>
        <p:nvPicPr>
          <p:cNvPr id="5124"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1600" y="1268761"/>
            <a:ext cx="3096344" cy="3041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7596290"/>
      </p:ext>
    </p:extLst>
  </p:cSld>
  <p:clrMapOvr>
    <a:masterClrMapping/>
  </p:clrMapOvr>
  <p:transition spd="slow">
    <p:push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sz="1800" b="1" dirty="0" smtClean="0"/>
              <a:t/>
            </a:r>
            <a:br>
              <a:rPr lang="en-ZA" sz="1800" b="1" dirty="0" smtClean="0"/>
            </a:br>
            <a:r>
              <a:rPr lang="en-ZA" sz="3600" b="1" dirty="0"/>
              <a:t>5.9 Clean Linen</a:t>
            </a:r>
            <a:endParaRPr lang="en-ZA" sz="3600" dirty="0"/>
          </a:p>
        </p:txBody>
      </p:sp>
      <p:sp>
        <p:nvSpPr>
          <p:cNvPr id="3" name="Content Placeholder 2"/>
          <p:cNvSpPr>
            <a:spLocks noGrp="1"/>
          </p:cNvSpPr>
          <p:nvPr>
            <p:ph sz="half" idx="1"/>
          </p:nvPr>
        </p:nvSpPr>
        <p:spPr>
          <a:xfrm>
            <a:off x="107504" y="1228725"/>
            <a:ext cx="3538736" cy="5368627"/>
          </a:xfrm>
        </p:spPr>
        <p:txBody>
          <a:bodyPr>
            <a:normAutofit lnSpcReduction="10000"/>
          </a:bodyPr>
          <a:lstStyle/>
          <a:p>
            <a:pPr>
              <a:buFont typeface="+mj-lt"/>
              <a:buAutoNum type="arabicPeriod"/>
            </a:pPr>
            <a:r>
              <a:rPr lang="en-ZA" sz="1400" b="1" dirty="0" smtClean="0"/>
              <a:t>Using </a:t>
            </a:r>
            <a:r>
              <a:rPr lang="en-ZA" sz="1400" b="1" dirty="0"/>
              <a:t>IPC policy, </a:t>
            </a:r>
            <a:r>
              <a:rPr lang="en-ZA" sz="1400" b="1" dirty="0" smtClean="0"/>
              <a:t>Gauteng Facilities orientates </a:t>
            </a:r>
            <a:r>
              <a:rPr lang="en-ZA" sz="1400" b="1" dirty="0"/>
              <a:t>all staff to </a:t>
            </a:r>
            <a:r>
              <a:rPr lang="en-ZA" sz="1400" b="1" dirty="0" smtClean="0"/>
              <a:t>the Principles </a:t>
            </a:r>
            <a:r>
              <a:rPr lang="en-ZA" sz="1400" b="1" dirty="0"/>
              <a:t>of </a:t>
            </a:r>
            <a:r>
              <a:rPr lang="en-ZA" sz="1400" b="1" dirty="0" smtClean="0"/>
              <a:t>IPC on Linen Usage</a:t>
            </a:r>
            <a:endParaRPr lang="en-ZA" sz="1400" b="1" dirty="0"/>
          </a:p>
          <a:p>
            <a:pPr>
              <a:buFont typeface="+mj-lt"/>
              <a:buAutoNum type="arabicPeriod"/>
            </a:pPr>
            <a:r>
              <a:rPr lang="en-ZA" sz="1400" b="1" dirty="0" err="1" smtClean="0"/>
              <a:t>Kt</a:t>
            </a:r>
            <a:r>
              <a:rPr lang="en-ZA" sz="1400" b="1" dirty="0" smtClean="0"/>
              <a:t> </a:t>
            </a:r>
            <a:r>
              <a:rPr lang="en-ZA" sz="1400" b="1" dirty="0" err="1" smtClean="0"/>
              <a:t>Motubatse</a:t>
            </a:r>
            <a:r>
              <a:rPr lang="en-ZA" sz="1400" b="1" dirty="0" smtClean="0"/>
              <a:t> has a Dedicated, </a:t>
            </a:r>
            <a:r>
              <a:rPr lang="en-ZA" sz="1400" b="1" dirty="0"/>
              <a:t>well ventilated room solely for storage of clean linen </a:t>
            </a:r>
            <a:endParaRPr lang="en-ZA" sz="1400" b="1" dirty="0" smtClean="0"/>
          </a:p>
          <a:p>
            <a:pPr>
              <a:buFont typeface="+mj-lt"/>
              <a:buAutoNum type="arabicPeriod"/>
            </a:pPr>
            <a:r>
              <a:rPr lang="en-ZA" sz="1400" b="1" dirty="0" smtClean="0"/>
              <a:t>Determination of  </a:t>
            </a:r>
            <a:r>
              <a:rPr lang="en-ZA" sz="1400" b="1" dirty="0"/>
              <a:t>the stock levels </a:t>
            </a:r>
            <a:r>
              <a:rPr lang="en-ZA" sz="1400" b="1" dirty="0" smtClean="0"/>
              <a:t> for Linen and ordering by facility General assistants </a:t>
            </a:r>
          </a:p>
          <a:p>
            <a:pPr>
              <a:buFont typeface="+mj-lt"/>
              <a:buAutoNum type="arabicPeriod"/>
            </a:pPr>
            <a:r>
              <a:rPr lang="en-ZA" sz="1400" b="1" dirty="0" smtClean="0"/>
              <a:t>The  </a:t>
            </a:r>
            <a:r>
              <a:rPr lang="en-ZA" sz="1400" b="1" dirty="0"/>
              <a:t>linen storage room under constant lock and </a:t>
            </a:r>
            <a:r>
              <a:rPr lang="en-ZA" sz="1400" b="1" dirty="0" smtClean="0"/>
              <a:t>key, and all </a:t>
            </a:r>
            <a:r>
              <a:rPr lang="en-ZA" sz="1400" b="1" dirty="0"/>
              <a:t>staff </a:t>
            </a:r>
            <a:r>
              <a:rPr lang="en-ZA" sz="1400" b="1" dirty="0" smtClean="0"/>
              <a:t>are Orientated on the  </a:t>
            </a:r>
            <a:r>
              <a:rPr lang="en-ZA" sz="1400" b="1" dirty="0"/>
              <a:t>appropriate  use of all linen for their intended purpose at all times. </a:t>
            </a:r>
            <a:r>
              <a:rPr lang="en-US" sz="1400" b="1" i="1" dirty="0" smtClean="0"/>
              <a:t>    </a:t>
            </a:r>
          </a:p>
          <a:p>
            <a:pPr>
              <a:buFont typeface="+mj-lt"/>
              <a:buAutoNum type="arabicPeriod"/>
            </a:pPr>
            <a:r>
              <a:rPr lang="en-US" sz="1400" b="1" i="1" dirty="0" smtClean="0"/>
              <a:t>  Gauteng Linen are clearly branded  and </a:t>
            </a:r>
          </a:p>
          <a:p>
            <a:pPr marL="0" indent="0">
              <a:buNone/>
            </a:pPr>
            <a:r>
              <a:rPr lang="en-US" sz="1400" b="1" i="1" dirty="0" err="1" smtClean="0"/>
              <a:t>Masakhane</a:t>
            </a:r>
            <a:r>
              <a:rPr lang="en-US" sz="1400" b="1" i="1" dirty="0" smtClean="0"/>
              <a:t> laundry Services is responsible for ensuring the regular and Timeous availability of  clean Linen at all times</a:t>
            </a:r>
          </a:p>
          <a:p>
            <a:r>
              <a:rPr lang="en-US" sz="1400" b="1" i="1" dirty="0" smtClean="0"/>
              <a:t>The </a:t>
            </a:r>
            <a:r>
              <a:rPr lang="en-US" sz="1400" b="1" i="1" dirty="0"/>
              <a:t>linen is appropriately used for its intended </a:t>
            </a:r>
            <a:r>
              <a:rPr lang="en-US" sz="1400" b="1" i="1" dirty="0" smtClean="0"/>
              <a:t>purpose as shown on the Pictures</a:t>
            </a:r>
          </a:p>
          <a:p>
            <a:r>
              <a:rPr lang="en-US" sz="1400" b="1" i="1" dirty="0" smtClean="0"/>
              <a:t>All Facilities are supplied with Linen Savers at all times</a:t>
            </a:r>
          </a:p>
          <a:p>
            <a:r>
              <a:rPr lang="en-US" sz="1400" b="1" i="1" dirty="0" smtClean="0"/>
              <a:t>Used Linen are processed in a Sluice room for onward Transportation to </a:t>
            </a:r>
            <a:r>
              <a:rPr lang="en-US" sz="1400" b="1" i="1" dirty="0" err="1" smtClean="0"/>
              <a:t>Masakhane</a:t>
            </a:r>
            <a:r>
              <a:rPr lang="en-US" sz="1400" b="1" i="1" dirty="0" smtClean="0"/>
              <a:t> Operations</a:t>
            </a:r>
            <a:endParaRPr lang="en-ZA" sz="1400" b="1" i="1" dirty="0"/>
          </a:p>
          <a:p>
            <a:endParaRPr lang="en-ZA" sz="1200" dirty="0"/>
          </a:p>
        </p:txBody>
      </p:sp>
      <p:sp>
        <p:nvSpPr>
          <p:cNvPr id="4" name="Content Placeholder 3"/>
          <p:cNvSpPr>
            <a:spLocks noGrp="1"/>
          </p:cNvSpPr>
          <p:nvPr>
            <p:ph sz="half" idx="2"/>
          </p:nvPr>
        </p:nvSpPr>
        <p:spPr>
          <a:xfrm>
            <a:off x="3851920" y="1412776"/>
            <a:ext cx="5112568" cy="4713387"/>
          </a:xfrm>
        </p:spPr>
        <p:txBody>
          <a:bodyPr>
            <a:normAutofit lnSpcReduction="10000"/>
          </a:bodyPr>
          <a:lstStyle/>
          <a:p>
            <a:endParaRPr lang="en-ZA" sz="900"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19</a:t>
            </a:fld>
            <a:endParaRPr lang="en-US"/>
          </a:p>
        </p:txBody>
      </p:sp>
      <p:pic>
        <p:nvPicPr>
          <p:cNvPr id="2056" name="Picture 12" descr="Description: C:\Users\15500811.GAUTENG\Pictures\Ideal IPCx Linen\20150820_15185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7647" y="1508957"/>
            <a:ext cx="1438449" cy="2929693"/>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13" descr="Description: C:\Users\15500811.GAUTENG\Pictures\Ideal IPCx Linen\20150820_15192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4243" y="1435238"/>
            <a:ext cx="1338237" cy="129614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14" descr="Description: C:\Users\15500811.GAUTENG\Pictures\Ideal IPCx Linen\20150820_15194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97321" y="1556792"/>
            <a:ext cx="1574979" cy="1296144"/>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15" descr="Description: C:\Users\15500811.GAUTENG\Pictures\Ideal IPCx Linen\20150820_15195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62237" y="3123828"/>
            <a:ext cx="1615828" cy="142912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16" descr="Description: C:\Users\15500811.GAUTENG\Pictures\Ideal IPCx Linen\20150820_152113.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32240" y="4869160"/>
            <a:ext cx="1080120" cy="955378"/>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17" descr="Description: C:\Users\15500811.GAUTENG\Pictures\Ideal IPCx Linen\20150820_15221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56376" y="4869160"/>
            <a:ext cx="936104" cy="95537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18" descr="Description: C:\Users\15500811.GAUTENG\Pictures\Ideal IPCx Linen\20150820_152332.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51920" y="4869160"/>
            <a:ext cx="1224135" cy="955378"/>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19" descr="Description: C:\Users\15500811.GAUTENG\Pictures\Ideal IPCx Linen\Ga-Rankuwa-20130509-00230.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5439234" y="4649998"/>
            <a:ext cx="955378" cy="139370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
        <p:nvSpPr>
          <p:cNvPr id="8" name="Rectangle 10"/>
          <p:cNvSpPr>
            <a:spLocks noChangeArrowheads="1"/>
          </p:cNvSpPr>
          <p:nvPr/>
        </p:nvSpPr>
        <p:spPr bwMode="auto">
          <a:xfrm>
            <a:off x="0" y="12287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11"/>
          <p:cNvSpPr>
            <a:spLocks noChangeArrowheads="1"/>
          </p:cNvSpPr>
          <p:nvPr/>
        </p:nvSpPr>
        <p:spPr bwMode="auto">
          <a:xfrm>
            <a:off x="0" y="18669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12"/>
          <p:cNvSpPr>
            <a:spLocks noChangeArrowheads="1"/>
          </p:cNvSpPr>
          <p:nvPr/>
        </p:nvSpPr>
        <p:spPr bwMode="auto">
          <a:xfrm>
            <a:off x="0" y="2514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Rectangle 13"/>
          <p:cNvSpPr>
            <a:spLocks noChangeArrowheads="1"/>
          </p:cNvSpPr>
          <p:nvPr/>
        </p:nvSpPr>
        <p:spPr bwMode="auto">
          <a:xfrm>
            <a:off x="0" y="3124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14"/>
          <p:cNvSpPr>
            <a:spLocks noChangeArrowheads="1"/>
          </p:cNvSpPr>
          <p:nvPr/>
        </p:nvSpPr>
        <p:spPr bwMode="auto">
          <a:xfrm>
            <a:off x="0" y="37719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15"/>
          <p:cNvSpPr>
            <a:spLocks noChangeArrowheads="1"/>
          </p:cNvSpPr>
          <p:nvPr/>
        </p:nvSpPr>
        <p:spPr bwMode="auto">
          <a:xfrm>
            <a:off x="0" y="4438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Rectangle 16"/>
          <p:cNvSpPr>
            <a:spLocks noChangeArrowheads="1"/>
          </p:cNvSpPr>
          <p:nvPr/>
        </p:nvSpPr>
        <p:spPr bwMode="auto">
          <a:xfrm>
            <a:off x="0" y="5086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3" name="Picture 22" descr="C:\Users\15500811.GAUTENG\Pictures\Ideal IPCx Linen\P1010233.jpg"/>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11514" y="3095624"/>
            <a:ext cx="1457325" cy="1457325"/>
          </a:xfrm>
          <a:prstGeom prst="rect">
            <a:avLst/>
          </a:prstGeom>
          <a:noFill/>
          <a:ln>
            <a:noFill/>
          </a:ln>
        </p:spPr>
      </p:pic>
    </p:spTree>
    <p:extLst>
      <p:ext uri="{BB962C8B-B14F-4D97-AF65-F5344CB8AC3E}">
        <p14:creationId xmlns:p14="http://schemas.microsoft.com/office/powerpoint/2010/main" val="2465435291"/>
      </p:ext>
    </p:extLst>
  </p:cSld>
  <p:clrMapOvr>
    <a:masterClrMapping/>
  </p:clrMapOvr>
  <p:transition spd="slow">
    <p:push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sz="1800" b="1" dirty="0"/>
              <a:t>5.10 </a:t>
            </a:r>
            <a:r>
              <a:rPr lang="en-ZA" b="1" dirty="0"/>
              <a:t>Waste Management</a:t>
            </a:r>
            <a:endParaRPr lang="en-ZA" dirty="0"/>
          </a:p>
        </p:txBody>
      </p:sp>
      <p:sp>
        <p:nvSpPr>
          <p:cNvPr id="3" name="Content Placeholder 2"/>
          <p:cNvSpPr>
            <a:spLocks noGrp="1"/>
          </p:cNvSpPr>
          <p:nvPr>
            <p:ph sz="half" idx="1"/>
          </p:nvPr>
        </p:nvSpPr>
        <p:spPr>
          <a:xfrm>
            <a:off x="6156176" y="1772816"/>
            <a:ext cx="4038600" cy="4525963"/>
          </a:xfrm>
        </p:spPr>
        <p:txBody>
          <a:bodyPr>
            <a:normAutofit/>
          </a:bodyPr>
          <a:lstStyle/>
          <a:p>
            <a:r>
              <a:rPr lang="en-ZA" dirty="0"/>
              <a:t>	</a:t>
            </a:r>
          </a:p>
          <a:p>
            <a:endParaRPr lang="en-ZA"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20</a:t>
            </a:fld>
            <a:endParaRPr lang="en-US"/>
          </a:p>
        </p:txBody>
      </p:sp>
      <p:sp>
        <p:nvSpPr>
          <p:cNvPr id="10" name="Content Placeholder 2"/>
          <p:cNvSpPr txBox="1">
            <a:spLocks/>
          </p:cNvSpPr>
          <p:nvPr/>
        </p:nvSpPr>
        <p:spPr>
          <a:xfrm>
            <a:off x="251520" y="4215740"/>
            <a:ext cx="1224136" cy="2301738"/>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2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endParaRPr lang="en-ZA" sz="1400" dirty="0"/>
          </a:p>
        </p:txBody>
      </p:sp>
      <p:graphicFrame>
        <p:nvGraphicFramePr>
          <p:cNvPr id="7" name="Diagram 6"/>
          <p:cNvGraphicFramePr/>
          <p:nvPr>
            <p:extLst>
              <p:ext uri="{D42A27DB-BD31-4B8C-83A1-F6EECF244321}">
                <p14:modId xmlns:p14="http://schemas.microsoft.com/office/powerpoint/2010/main" val="2473341022"/>
              </p:ext>
            </p:extLst>
          </p:nvPr>
        </p:nvGraphicFramePr>
        <p:xfrm>
          <a:off x="251520" y="1412776"/>
          <a:ext cx="8784976" cy="51047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4577803"/>
      </p:ext>
    </p:extLst>
  </p:cSld>
  <p:clrMapOvr>
    <a:masterClrMapping/>
  </p:clrMapOvr>
  <p:transition spd="slow">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ZA" dirty="0" smtClean="0"/>
              <a:t>5.10.1Waste Management in Gauteng Province</a:t>
            </a:r>
            <a:endParaRPr lang="en-ZA"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21</a:t>
            </a:fld>
            <a:endParaRPr lang="en-US"/>
          </a:p>
        </p:txBody>
      </p:sp>
      <p:pic>
        <p:nvPicPr>
          <p:cNvPr id="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1687426"/>
            <a:ext cx="3528392" cy="4616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827584" y="1687426"/>
            <a:ext cx="3528392" cy="4765909"/>
          </a:xfrm>
          <a:prstGeom prst="rect">
            <a:avLst/>
          </a:prstGeom>
          <a:noFill/>
          <a:ln>
            <a:noFill/>
          </a:ln>
        </p:spPr>
      </p:pic>
    </p:spTree>
    <p:extLst>
      <p:ext uri="{BB962C8B-B14F-4D97-AF65-F5344CB8AC3E}">
        <p14:creationId xmlns:p14="http://schemas.microsoft.com/office/powerpoint/2010/main" val="165984659"/>
      </p:ext>
    </p:extLst>
  </p:cSld>
  <p:clrMapOvr>
    <a:masterClrMapping/>
  </p:clrMapOvr>
  <p:transition spd="slow">
    <p:push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144" y="764704"/>
            <a:ext cx="8013659" cy="427001"/>
          </a:xfrm>
        </p:spPr>
        <p:txBody>
          <a:bodyPr>
            <a:noAutofit/>
          </a:bodyPr>
          <a:lstStyle/>
          <a:p>
            <a:r>
              <a:rPr lang="en-ZA" sz="1800" b="1" dirty="0" smtClean="0"/>
              <a:t/>
            </a:r>
            <a:br>
              <a:rPr lang="en-ZA" sz="1800" b="1" dirty="0" smtClean="0"/>
            </a:br>
            <a:r>
              <a:rPr lang="en-ZA" sz="1800" b="1" dirty="0" smtClean="0"/>
              <a:t>5.11</a:t>
            </a:r>
            <a:r>
              <a:rPr lang="en-ZA" sz="2800" b="1" dirty="0" smtClean="0"/>
              <a:t>Facility Waste Management</a:t>
            </a:r>
            <a:endParaRPr lang="en-ZA" sz="2800"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22</a:t>
            </a:fld>
            <a:endParaRPr lang="en-US"/>
          </a:p>
        </p:txBody>
      </p:sp>
      <p:sp>
        <p:nvSpPr>
          <p:cNvPr id="6" name="Rectangle 5"/>
          <p:cNvSpPr/>
          <p:nvPr/>
        </p:nvSpPr>
        <p:spPr>
          <a:xfrm>
            <a:off x="2549144" y="1443350"/>
            <a:ext cx="3007939" cy="400110"/>
          </a:xfrm>
          <a:prstGeom prst="rect">
            <a:avLst/>
          </a:prstGeom>
          <a:noFill/>
        </p:spPr>
        <p:txBody>
          <a:bodyPr wrap="none" lIns="91440" tIns="45720" rIns="91440" bIns="45720">
            <a:spAutoFit/>
          </a:bodyPr>
          <a:lstStyle/>
          <a:p>
            <a:pPr algn="ctr"/>
            <a:r>
              <a:rPr lang="en-US" sz="20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Medical Waste Training</a:t>
            </a:r>
            <a:endParaRPr lang="en-US" sz="20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7" name="Content Placeholder 6" descr="C:\Users\15500811.GAUTENG\Pictures\Ideal IPCx Waste Management\CAM05437.jpg"/>
          <p:cNvPicPr>
            <a:picLocks noGr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909552"/>
            <a:ext cx="1656184" cy="867196"/>
          </a:xfrm>
          <a:prstGeom prst="rect">
            <a:avLst/>
          </a:prstGeom>
          <a:noFill/>
          <a:ln>
            <a:noFill/>
          </a:ln>
        </p:spPr>
      </p:pic>
      <p:pic>
        <p:nvPicPr>
          <p:cNvPr id="8" name="Picture 7" descr="C:\Users\15500811.GAUTENG\Pictures\Ideal IPCx Waste Management\FOTCFCD.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6983" y="1956902"/>
            <a:ext cx="1546130" cy="814873"/>
          </a:xfrm>
          <a:prstGeom prst="rect">
            <a:avLst/>
          </a:prstGeom>
          <a:noFill/>
          <a:ln>
            <a:noFill/>
          </a:ln>
        </p:spPr>
      </p:pic>
      <p:pic>
        <p:nvPicPr>
          <p:cNvPr id="13315" name="Picture 35" descr="Description: C:\Users\15500811.GAUTENG\Pictures\Ideal IPCx Waste Management\FOT64E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5976" y="1930707"/>
            <a:ext cx="1471997" cy="804406"/>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36" descr="Description: C:\Users\15500811.GAUTENG\Pictures\Ideal IPCx Waste Management\FOTBFEF.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1956902"/>
            <a:ext cx="1406051" cy="804405"/>
          </a:xfrm>
          <a:prstGeom prst="rect">
            <a:avLst/>
          </a:prstGeom>
          <a:noFill/>
          <a:extLst>
            <a:ext uri="{909E8E84-426E-40DD-AFC4-6F175D3DCCD1}">
              <a14:hiddenFill xmlns:a14="http://schemas.microsoft.com/office/drawing/2010/main">
                <a:solidFill>
                  <a:srgbClr val="FFFFFF"/>
                </a:solidFill>
              </a14:hiddenFill>
            </a:ext>
          </a:extLst>
        </p:spPr>
      </p:pic>
      <p:pic>
        <p:nvPicPr>
          <p:cNvPr id="13313" name="Picture 37" descr="Description: C:\Users\15500811.GAUTENG\Pictures\Ideal IPCx Waste Management\CAM05452 (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7766204" y="1869510"/>
            <a:ext cx="804405" cy="100012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5"/>
          <p:cNvSpPr>
            <a:spLocks noChangeArrowheads="1"/>
          </p:cNvSpPr>
          <p:nvPr/>
        </p:nvSpPr>
        <p:spPr bwMode="auto">
          <a:xfrm>
            <a:off x="0" y="1571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Rectangle 6"/>
          <p:cNvSpPr>
            <a:spLocks noChangeArrowheads="1"/>
          </p:cNvSpPr>
          <p:nvPr/>
        </p:nvSpPr>
        <p:spPr bwMode="auto">
          <a:xfrm>
            <a:off x="0" y="27717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7"/>
          <p:cNvSpPr>
            <a:spLocks noChangeArrowheads="1"/>
          </p:cNvSpPr>
          <p:nvPr/>
        </p:nvSpPr>
        <p:spPr bwMode="auto">
          <a:xfrm>
            <a:off x="0" y="3886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3" name="Diagram 12"/>
          <p:cNvGraphicFramePr/>
          <p:nvPr>
            <p:extLst>
              <p:ext uri="{D42A27DB-BD31-4B8C-83A1-F6EECF244321}">
                <p14:modId xmlns:p14="http://schemas.microsoft.com/office/powerpoint/2010/main" val="2259690310"/>
              </p:ext>
            </p:extLst>
          </p:nvPr>
        </p:nvGraphicFramePr>
        <p:xfrm>
          <a:off x="2739802" y="2852936"/>
          <a:ext cx="3232347" cy="4001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3323" name="Picture 38" descr="Description: C:\Users\15500811.GAUTENG\Pictures\Ideal IPCx Waste Management\20150820_154341.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5400000">
            <a:off x="621071" y="3275471"/>
            <a:ext cx="1349127" cy="1368153"/>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39" descr="Description: C:\Users\15500811.GAUTENG\Pictures\Ideal IPCx Waste Management\20150820_154400.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397623" y="3284984"/>
            <a:ext cx="1670321" cy="1406850"/>
          </a:xfrm>
          <a:prstGeom prst="rect">
            <a:avLst/>
          </a:prstGeom>
          <a:noFill/>
          <a:extLst>
            <a:ext uri="{909E8E84-426E-40DD-AFC4-6F175D3DCCD1}">
              <a14:hiddenFill xmlns:a14="http://schemas.microsoft.com/office/drawing/2010/main">
                <a:solidFill>
                  <a:srgbClr val="FFFFFF"/>
                </a:solidFill>
              </a14:hiddenFill>
            </a:ext>
          </a:extLst>
        </p:spPr>
      </p:pic>
      <p:pic>
        <p:nvPicPr>
          <p:cNvPr id="13321" name="Picture 40" descr="Description: C:\Users\15500811.GAUTENG\Pictures\Ideal IPCx Waste Management\Ga-Rankuwa-20130430-00210.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84049" y="3294509"/>
            <a:ext cx="1581150" cy="1397325"/>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41" descr="Description: C:\Users\15500811.GAUTENG\Pictures\Ideal IPCx Waste Management\Ga-Rankuwa-20130430-00211.jp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508988" y="3294509"/>
            <a:ext cx="2159481" cy="147971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
        <p:nvSpPr>
          <p:cNvPr id="15" name="Rectangle 13"/>
          <p:cNvSpPr>
            <a:spLocks noChangeArrowheads="1"/>
          </p:cNvSpPr>
          <p:nvPr/>
        </p:nvSpPr>
        <p:spPr bwMode="auto">
          <a:xfrm>
            <a:off x="0" y="2238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4"/>
          <p:cNvSpPr>
            <a:spLocks noChangeArrowheads="1"/>
          </p:cNvSpPr>
          <p:nvPr/>
        </p:nvSpPr>
        <p:spPr bwMode="auto">
          <a:xfrm>
            <a:off x="0" y="39338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Rectangle 15"/>
          <p:cNvSpPr>
            <a:spLocks noChangeArrowheads="1"/>
          </p:cNvSpPr>
          <p:nvPr/>
        </p:nvSpPr>
        <p:spPr bwMode="auto">
          <a:xfrm>
            <a:off x="0" y="5448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8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16"/>
          <p:cNvSpPr>
            <a:spLocks noChangeArrowheads="1"/>
          </p:cNvSpPr>
          <p:nvPr/>
        </p:nvSpPr>
        <p:spPr bwMode="auto">
          <a:xfrm>
            <a:off x="0" y="68199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7" name="Group 26"/>
          <p:cNvGrpSpPr/>
          <p:nvPr/>
        </p:nvGrpSpPr>
        <p:grpSpPr>
          <a:xfrm>
            <a:off x="2554825" y="4786472"/>
            <a:ext cx="3232347" cy="383760"/>
            <a:chOff x="0" y="8174"/>
            <a:chExt cx="3232347" cy="383760"/>
          </a:xfrm>
        </p:grpSpPr>
        <p:sp>
          <p:nvSpPr>
            <p:cNvPr id="28" name="Rounded Rectangle 27"/>
            <p:cNvSpPr/>
            <p:nvPr/>
          </p:nvSpPr>
          <p:spPr>
            <a:xfrm>
              <a:off x="0" y="8174"/>
              <a:ext cx="3232347" cy="38376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9" name="Rounded Rectangle 4"/>
            <p:cNvSpPr/>
            <p:nvPr/>
          </p:nvSpPr>
          <p:spPr>
            <a:xfrm>
              <a:off x="18734" y="26908"/>
              <a:ext cx="3194879" cy="346292"/>
            </a:xfrm>
            <a:prstGeom prst="rect">
              <a:avLst/>
            </a:prstGeom>
            <a:solidFill>
              <a:srgbClr val="00B050"/>
            </a:solidFill>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US" sz="1600" b="1" kern="1200" dirty="0" smtClean="0"/>
                <a:t>Medical Waste Storage</a:t>
              </a:r>
              <a:endParaRPr lang="en-ZA" sz="1600" kern="1200" dirty="0"/>
            </a:p>
          </p:txBody>
        </p:sp>
      </p:grpSp>
      <p:sp>
        <p:nvSpPr>
          <p:cNvPr id="20" name="Rectangle 2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
        <p:nvSpPr>
          <p:cNvPr id="21" name="Rectangle 21"/>
          <p:cNvSpPr>
            <a:spLocks noChangeArrowheads="1"/>
          </p:cNvSpPr>
          <p:nvPr/>
        </p:nvSpPr>
        <p:spPr bwMode="auto">
          <a:xfrm>
            <a:off x="0" y="15525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2"/>
          <p:cNvSpPr>
            <a:spLocks noChangeArrowheads="1"/>
          </p:cNvSpPr>
          <p:nvPr/>
        </p:nvSpPr>
        <p:spPr bwMode="auto">
          <a:xfrm>
            <a:off x="0" y="2590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pic>
        <p:nvPicPr>
          <p:cNvPr id="4098" name="Picture 3" descr="Description: C:\Users\15500811.GAUTENG\Pictures\Kt Motubatse Waste Storage\20150904_114658.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27302" y="5170232"/>
            <a:ext cx="3484658" cy="1428750"/>
          </a:xfrm>
          <a:prstGeom prst="rect">
            <a:avLst/>
          </a:prstGeom>
          <a:noFill/>
          <a:extLst>
            <a:ext uri="{909E8E84-426E-40DD-AFC4-6F175D3DCCD1}">
              <a14:hiddenFill xmlns:a14="http://schemas.microsoft.com/office/drawing/2010/main">
                <a:solidFill>
                  <a:srgbClr val="FFFFFF"/>
                </a:solidFill>
              </a14:hiddenFill>
            </a:ext>
          </a:extLst>
        </p:spPr>
      </p:pic>
      <p:pic>
        <p:nvPicPr>
          <p:cNvPr id="4097" name="Picture 2" descr="Description: C:\Users\15500811.GAUTENG\Pictures\Kt Motubatse Waste Storage\20150904_114632.jp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644007" y="5159369"/>
            <a:ext cx="3960441" cy="14001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
        <p:nvSpPr>
          <p:cNvPr id="16" name="Rectangle 4"/>
          <p:cNvSpPr>
            <a:spLocks noChangeArrowheads="1"/>
          </p:cNvSpPr>
          <p:nvPr/>
        </p:nvSpPr>
        <p:spPr bwMode="auto">
          <a:xfrm>
            <a:off x="0" y="18859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Tree>
    <p:extLst>
      <p:ext uri="{BB962C8B-B14F-4D97-AF65-F5344CB8AC3E}">
        <p14:creationId xmlns:p14="http://schemas.microsoft.com/office/powerpoint/2010/main" val="3758856047"/>
      </p:ext>
    </p:extLst>
  </p:cSld>
  <p:clrMapOvr>
    <a:masterClrMapping/>
  </p:clrMapOvr>
  <p:transition spd="slow">
    <p:push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5.12 Availability of Medical Waste  Equipment</a:t>
            </a:r>
            <a:endParaRPr lang="en-ZA" dirty="0"/>
          </a:p>
        </p:txBody>
      </p:sp>
      <p:sp>
        <p:nvSpPr>
          <p:cNvPr id="3" name="Content Placeholder 2"/>
          <p:cNvSpPr>
            <a:spLocks noGrp="1"/>
          </p:cNvSpPr>
          <p:nvPr>
            <p:ph sz="half" idx="1"/>
          </p:nvPr>
        </p:nvSpPr>
        <p:spPr/>
        <p:txBody>
          <a:bodyPr/>
          <a:lstStyle/>
          <a:p>
            <a:endParaRPr lang="en-ZA"/>
          </a:p>
        </p:txBody>
      </p:sp>
      <p:sp>
        <p:nvSpPr>
          <p:cNvPr id="4" name="Content Placeholder 3"/>
          <p:cNvSpPr>
            <a:spLocks noGrp="1"/>
          </p:cNvSpPr>
          <p:nvPr>
            <p:ph sz="half" idx="2"/>
          </p:nvPr>
        </p:nvSpPr>
        <p:spPr/>
        <p:txBody>
          <a:bodyPr/>
          <a:lstStyle/>
          <a:p>
            <a:endParaRPr lang="en-ZA"/>
          </a:p>
        </p:txBody>
      </p:sp>
      <p:sp>
        <p:nvSpPr>
          <p:cNvPr id="5" name="Slide Number Placeholder 4"/>
          <p:cNvSpPr>
            <a:spLocks noGrp="1"/>
          </p:cNvSpPr>
          <p:nvPr>
            <p:ph type="sldNum" sz="quarter" idx="12"/>
          </p:nvPr>
        </p:nvSpPr>
        <p:spPr/>
        <p:txBody>
          <a:bodyPr/>
          <a:lstStyle/>
          <a:p>
            <a:fld id="{093862CD-2CE4-D846-9F15-15300DCE1BBC}" type="slidenum">
              <a:rPr lang="en-US" smtClean="0"/>
              <a:pPr/>
              <a:t>23</a:t>
            </a:fld>
            <a:endParaRPr lang="en-US"/>
          </a:p>
        </p:txBody>
      </p:sp>
      <p:pic>
        <p:nvPicPr>
          <p:cNvPr id="6146" name="Picture 1" descr="Description: C:\Users\15500811.GAUTENG\Pictures\Ideal IPCx Waste Management\20150908_11002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535996" y="1952836"/>
            <a:ext cx="4464496" cy="3672408"/>
          </a:xfrm>
          <a:prstGeom prst="rect">
            <a:avLst/>
          </a:prstGeom>
          <a:noFill/>
          <a:extLst>
            <a:ext uri="{909E8E84-426E-40DD-AFC4-6F175D3DCCD1}">
              <a14:hiddenFill xmlns:a14="http://schemas.microsoft.com/office/drawing/2010/main">
                <a:solidFill>
                  <a:srgbClr val="FFFFFF"/>
                </a:solidFill>
              </a14:hiddenFill>
            </a:ext>
          </a:extLst>
        </p:spPr>
      </p:pic>
      <p:pic>
        <p:nvPicPr>
          <p:cNvPr id="6145" name="Picture 2" descr="Description: C:\Users\15500811.GAUTENG\Pictures\Ideal IPCx Waste Management\20150908_10591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1628800"/>
            <a:ext cx="3816424" cy="446449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ZA"/>
          </a:p>
        </p:txBody>
      </p:sp>
      <p:sp>
        <p:nvSpPr>
          <p:cNvPr id="7" name="Rectangle 4"/>
          <p:cNvSpPr>
            <a:spLocks noChangeArrowheads="1"/>
          </p:cNvSpPr>
          <p:nvPr/>
        </p:nvSpPr>
        <p:spPr bwMode="auto">
          <a:xfrm>
            <a:off x="0" y="2114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967420520"/>
      </p:ext>
    </p:extLst>
  </p:cSld>
  <p:clrMapOvr>
    <a:masterClrMapping/>
  </p:clrMapOvr>
  <p:transition spd="slow">
    <p:push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b="1" dirty="0" smtClean="0"/>
              <a:t/>
            </a:r>
            <a:br>
              <a:rPr lang="en-ZA" b="1" dirty="0" smtClean="0"/>
            </a:br>
            <a:r>
              <a:rPr lang="en-ZA" b="1" dirty="0" smtClean="0"/>
              <a:t>6. </a:t>
            </a:r>
            <a:r>
              <a:rPr lang="en-ZA" b="1" dirty="0"/>
              <a:t>Patient Waiting Time</a:t>
            </a:r>
            <a:br>
              <a:rPr lang="en-ZA" b="1" dirty="0"/>
            </a:br>
            <a:endParaRPr lang="en-ZA"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24</a:t>
            </a:fld>
            <a:endParaRPr lang="en-US"/>
          </a:p>
        </p:txBody>
      </p:sp>
      <p:graphicFrame>
        <p:nvGraphicFramePr>
          <p:cNvPr id="4" name="Content Placeholder 3"/>
          <p:cNvGraphicFramePr>
            <a:graphicFrameLocks noGrp="1"/>
          </p:cNvGraphicFramePr>
          <p:nvPr>
            <p:ph sz="half" idx="2"/>
            <p:extLst>
              <p:ext uri="{D42A27DB-BD31-4B8C-83A1-F6EECF244321}">
                <p14:modId xmlns:p14="http://schemas.microsoft.com/office/powerpoint/2010/main" val="2246375247"/>
              </p:ext>
            </p:extLst>
          </p:nvPr>
        </p:nvGraphicFramePr>
        <p:xfrm>
          <a:off x="79946" y="1742082"/>
          <a:ext cx="8668518"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1077293"/>
      </p:ext>
    </p:extLst>
  </p:cSld>
  <p:clrMapOvr>
    <a:masterClrMapping/>
  </p:clrMapOvr>
  <p:transition spd="slow">
    <p:push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093862CD-2CE4-D846-9F15-15300DCE1BBC}" type="slidenum">
              <a:rPr lang="en-US" smtClean="0"/>
              <a:pPr/>
              <a:t>25</a:t>
            </a:fld>
            <a:endParaRPr lang="en-US"/>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395537" y="1556792"/>
            <a:ext cx="3600400" cy="5040560"/>
          </a:xfrm>
          <a:prstGeom prst="rect">
            <a:avLst/>
          </a:prstGeom>
          <a:noFill/>
          <a:ln>
            <a:noFill/>
          </a:ln>
        </p:spPr>
      </p:pic>
      <p:pic>
        <p:nvPicPr>
          <p:cNvPr id="7" name="Picture 6" descr="C:\Users\15500811.GAUTENG\Pictures\KT MOTUBATSE PHOTOS\20131002_120108.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7" y="3212976"/>
            <a:ext cx="2349801" cy="1933952"/>
          </a:xfrm>
          <a:prstGeom prst="rect">
            <a:avLst/>
          </a:prstGeom>
          <a:noFill/>
          <a:ln>
            <a:noFill/>
          </a:ln>
        </p:spPr>
      </p:pic>
      <p:pic>
        <p:nvPicPr>
          <p:cNvPr id="8" name="Picture 7"/>
          <p:cNvPicPr/>
          <p:nvPr/>
        </p:nvPicPr>
        <p:blipFill>
          <a:blip r:embed="rId4">
            <a:extLst>
              <a:ext uri="{28A0092B-C50C-407E-A947-70E740481C1C}">
                <a14:useLocalDpi xmlns:a14="http://schemas.microsoft.com/office/drawing/2010/main" val="0"/>
              </a:ext>
            </a:extLst>
          </a:blip>
          <a:srcRect/>
          <a:stretch>
            <a:fillRect/>
          </a:stretch>
        </p:blipFill>
        <p:spPr bwMode="auto">
          <a:xfrm>
            <a:off x="6516216" y="1590631"/>
            <a:ext cx="2382391" cy="4574673"/>
          </a:xfrm>
          <a:prstGeom prst="rect">
            <a:avLst/>
          </a:prstGeom>
          <a:noFill/>
          <a:ln>
            <a:noFill/>
          </a:ln>
        </p:spPr>
      </p:pic>
    </p:spTree>
    <p:extLst>
      <p:ext uri="{BB962C8B-B14F-4D97-AF65-F5344CB8AC3E}">
        <p14:creationId xmlns:p14="http://schemas.microsoft.com/office/powerpoint/2010/main" val="1487859322"/>
      </p:ext>
    </p:extLst>
  </p:cSld>
  <p:clrMapOvr>
    <a:masterClrMapping/>
  </p:clrMapOvr>
  <p:transition spd="slow">
    <p:push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sz="1800" dirty="0"/>
              <a:t>6.2 </a:t>
            </a:r>
            <a:r>
              <a:rPr lang="en-ZA" dirty="0"/>
              <a:t>Waiting </a:t>
            </a:r>
            <a:r>
              <a:rPr lang="en-ZA" dirty="0" smtClean="0"/>
              <a:t>Time Recording </a:t>
            </a:r>
            <a:r>
              <a:rPr lang="en-ZA" dirty="0"/>
              <a:t>Tool</a:t>
            </a:r>
          </a:p>
        </p:txBody>
      </p:sp>
      <p:sp>
        <p:nvSpPr>
          <p:cNvPr id="3" name="Content Placeholder 2"/>
          <p:cNvSpPr>
            <a:spLocks noGrp="1"/>
          </p:cNvSpPr>
          <p:nvPr>
            <p:ph sz="half" idx="1"/>
          </p:nvPr>
        </p:nvSpPr>
        <p:spPr/>
        <p:txBody>
          <a:bodyPr/>
          <a:lstStyle/>
          <a:p>
            <a:endParaRPr lang="en-ZA"/>
          </a:p>
        </p:txBody>
      </p:sp>
      <p:sp>
        <p:nvSpPr>
          <p:cNvPr id="4" name="Content Placeholder 3"/>
          <p:cNvSpPr>
            <a:spLocks noGrp="1"/>
          </p:cNvSpPr>
          <p:nvPr>
            <p:ph sz="half" idx="2"/>
          </p:nvPr>
        </p:nvSpPr>
        <p:spPr/>
        <p:txBody>
          <a:bodyPr/>
          <a:lstStyle/>
          <a:p>
            <a:endParaRPr lang="en-ZA"/>
          </a:p>
        </p:txBody>
      </p:sp>
      <p:sp>
        <p:nvSpPr>
          <p:cNvPr id="5" name="Slide Number Placeholder 4"/>
          <p:cNvSpPr>
            <a:spLocks noGrp="1"/>
          </p:cNvSpPr>
          <p:nvPr>
            <p:ph type="sldNum" sz="quarter" idx="12"/>
          </p:nvPr>
        </p:nvSpPr>
        <p:spPr/>
        <p:txBody>
          <a:bodyPr/>
          <a:lstStyle/>
          <a:p>
            <a:fld id="{093862CD-2CE4-D846-9F15-15300DCE1BBC}" type="slidenum">
              <a:rPr lang="en-US" smtClean="0"/>
              <a:pPr/>
              <a:t>26</a:t>
            </a:fld>
            <a:endParaRPr lang="en-US"/>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79512" y="1556792"/>
            <a:ext cx="8640960" cy="5112568"/>
          </a:xfrm>
          <a:prstGeom prst="rect">
            <a:avLst/>
          </a:prstGeom>
          <a:noFill/>
          <a:ln>
            <a:noFill/>
          </a:ln>
        </p:spPr>
      </p:pic>
    </p:spTree>
    <p:extLst>
      <p:ext uri="{BB962C8B-B14F-4D97-AF65-F5344CB8AC3E}">
        <p14:creationId xmlns:p14="http://schemas.microsoft.com/office/powerpoint/2010/main" val="3662650480"/>
      </p:ext>
    </p:extLst>
  </p:cSld>
  <p:clrMapOvr>
    <a:masterClrMapping/>
  </p:clrMapOvr>
  <p:transition spd="slow">
    <p:push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b="1" dirty="0" smtClean="0"/>
              <a:t>6.3 Adherence to Waiting Time Standards</a:t>
            </a:r>
            <a:endParaRPr lang="en-ZA" b="1" dirty="0"/>
          </a:p>
        </p:txBody>
      </p:sp>
      <p:sp>
        <p:nvSpPr>
          <p:cNvPr id="3" name="Content Placeholder 2"/>
          <p:cNvSpPr>
            <a:spLocks noGrp="1"/>
          </p:cNvSpPr>
          <p:nvPr>
            <p:ph sz="half" idx="1"/>
          </p:nvPr>
        </p:nvSpPr>
        <p:spPr/>
        <p:txBody>
          <a:bodyPr/>
          <a:lstStyle/>
          <a:p>
            <a:endParaRPr lang="en-ZA"/>
          </a:p>
        </p:txBody>
      </p:sp>
      <p:sp>
        <p:nvSpPr>
          <p:cNvPr id="4" name="Content Placeholder 3"/>
          <p:cNvSpPr>
            <a:spLocks noGrp="1"/>
          </p:cNvSpPr>
          <p:nvPr>
            <p:ph sz="half" idx="2"/>
          </p:nvPr>
        </p:nvSpPr>
        <p:spPr/>
        <p:txBody>
          <a:bodyPr/>
          <a:lstStyle/>
          <a:p>
            <a:endParaRPr lang="en-ZA"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27</a:t>
            </a:fld>
            <a:endParaRPr lang="en-US"/>
          </a:p>
        </p:txBody>
      </p:sp>
      <p:pic>
        <p:nvPicPr>
          <p:cNvPr id="6" name="Content Placeholder 9"/>
          <p:cNvPicPr>
            <a:picLock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5" y="3861048"/>
            <a:ext cx="2808311" cy="2664296"/>
          </a:xfrm>
          <a:prstGeom prst="rect">
            <a:avLst/>
          </a:prstGeom>
          <a:noFill/>
          <a:ln>
            <a:noFill/>
          </a:ln>
        </p:spPr>
      </p:pic>
      <p:pic>
        <p:nvPicPr>
          <p:cNvPr id="7" name="Picture 6" descr="C:\Users\15500811.GAUTENG\Pictures\20150904_111932.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55776" y="2276872"/>
            <a:ext cx="4176464" cy="2736304"/>
          </a:xfrm>
          <a:prstGeom prst="rect">
            <a:avLst/>
          </a:prstGeom>
          <a:noFill/>
          <a:ln>
            <a:noFill/>
          </a:ln>
        </p:spPr>
      </p:pic>
      <p:pic>
        <p:nvPicPr>
          <p:cNvPr id="8" name="Picture 7" descr="C:\Users\15500811.GAUTENG\Pictures\KT MOTUBATSE PHOTOS\20150904_112551.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6382146" y="1257318"/>
            <a:ext cx="2350612" cy="2658536"/>
          </a:xfrm>
          <a:prstGeom prst="rect">
            <a:avLst/>
          </a:prstGeom>
          <a:noFill/>
          <a:ln>
            <a:noFill/>
          </a:ln>
        </p:spPr>
      </p:pic>
      <p:pic>
        <p:nvPicPr>
          <p:cNvPr id="9" name="Picture 8" descr="C:\Users\15500811.GAUTENG\Pictures\HOSPITAL PPTICRM FEB 2015\20150128_092308.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1560" y="1385628"/>
            <a:ext cx="2520280" cy="2376264"/>
          </a:xfrm>
          <a:prstGeom prst="rect">
            <a:avLst/>
          </a:prstGeom>
          <a:noFill/>
          <a:ln>
            <a:noFill/>
          </a:ln>
        </p:spPr>
      </p:pic>
      <p:pic>
        <p:nvPicPr>
          <p:cNvPr id="10" name="Picture 9" descr="C:\Users\15500811.GAUTENG\Pictures\KT MOTUBATSE PHOTOS\20150820_154022.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12160" y="4150838"/>
            <a:ext cx="2736304" cy="2086473"/>
          </a:xfrm>
          <a:prstGeom prst="rect">
            <a:avLst/>
          </a:prstGeom>
          <a:noFill/>
          <a:ln>
            <a:noFill/>
          </a:ln>
        </p:spPr>
      </p:pic>
    </p:spTree>
    <p:extLst>
      <p:ext uri="{BB962C8B-B14F-4D97-AF65-F5344CB8AC3E}">
        <p14:creationId xmlns:p14="http://schemas.microsoft.com/office/powerpoint/2010/main" val="1801870683"/>
      </p:ext>
    </p:extLst>
  </p:cSld>
  <p:clrMapOvr>
    <a:masterClrMapping/>
  </p:clrMapOvr>
  <p:transition spd="slow">
    <p:push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971600" y="908720"/>
            <a:ext cx="8013659" cy="427001"/>
          </a:xfrm>
        </p:spPr>
        <p:txBody>
          <a:bodyPr>
            <a:noAutofit/>
          </a:bodyPr>
          <a:lstStyle/>
          <a:p>
            <a:pPr algn="l"/>
            <a:r>
              <a:rPr lang="en-ZA" sz="1800" b="1" dirty="0" smtClean="0"/>
              <a:t> </a:t>
            </a:r>
            <a:r>
              <a:rPr lang="en-ZA" sz="1800" b="1" dirty="0"/>
              <a:t>7. Patient Experience of </a:t>
            </a:r>
            <a:r>
              <a:rPr lang="en-ZA" sz="1800" b="1" dirty="0" smtClean="0"/>
              <a:t>Care11  7.1 </a:t>
            </a:r>
            <a:r>
              <a:rPr lang="en-ZA" sz="1800" b="1" dirty="0"/>
              <a:t>Patient Experience of Care Strategy</a:t>
            </a:r>
            <a:br>
              <a:rPr lang="en-ZA" sz="1800" b="1" dirty="0"/>
            </a:br>
            <a:endParaRPr lang="en-ZA" sz="1800"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28</a:t>
            </a:fld>
            <a:endParaRPr lang="en-US"/>
          </a:p>
        </p:txBody>
      </p:sp>
      <p:graphicFrame>
        <p:nvGraphicFramePr>
          <p:cNvPr id="6" name="Diagram 5"/>
          <p:cNvGraphicFramePr/>
          <p:nvPr>
            <p:extLst>
              <p:ext uri="{D42A27DB-BD31-4B8C-83A1-F6EECF244321}">
                <p14:modId xmlns:p14="http://schemas.microsoft.com/office/powerpoint/2010/main" val="1324069523"/>
              </p:ext>
            </p:extLst>
          </p:nvPr>
        </p:nvGraphicFramePr>
        <p:xfrm>
          <a:off x="539552" y="1412776"/>
          <a:ext cx="8352928"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4261308"/>
      </p:ext>
    </p:extLst>
  </p:cSld>
  <p:clrMapOvr>
    <a:masterClrMapping/>
  </p:clrMapOvr>
  <p:transition spd="slow">
    <p:push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ZA" sz="1600" b="1" dirty="0"/>
              <a:t>11: Patient Experience of Care</a:t>
            </a:r>
            <a:br>
              <a:rPr lang="en-ZA" sz="1600" b="1" dirty="0"/>
            </a:br>
            <a:r>
              <a:rPr lang="en-ZA" sz="3100" b="1" dirty="0" smtClean="0"/>
              <a:t>7.2 : </a:t>
            </a:r>
            <a:r>
              <a:rPr lang="en-ZA" sz="3100" b="1" dirty="0"/>
              <a:t>Patient Experience of </a:t>
            </a:r>
            <a:r>
              <a:rPr lang="en-ZA" sz="3100" b="1" dirty="0" smtClean="0"/>
              <a:t>Care SOP</a:t>
            </a:r>
            <a:r>
              <a:rPr lang="en-ZA" sz="1600" b="1" dirty="0"/>
              <a:t/>
            </a:r>
            <a:br>
              <a:rPr lang="en-ZA" sz="1600" b="1" dirty="0"/>
            </a:br>
            <a:endParaRPr lang="en-ZA" sz="1600"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29</a:t>
            </a:fld>
            <a:endParaRPr lang="en-US"/>
          </a:p>
        </p:txBody>
      </p:sp>
      <p:pic>
        <p:nvPicPr>
          <p:cNvPr id="9" name="Content Placeholder 8"/>
          <p:cNvPicPr>
            <a:picLocks noGrp="1"/>
          </p:cNvPicPr>
          <p:nvPr>
            <p:ph sz="half" idx="4294967295"/>
          </p:nvPr>
        </p:nvPicPr>
        <p:blipFill>
          <a:blip r:embed="rId2">
            <a:extLst>
              <a:ext uri="{28A0092B-C50C-407E-A947-70E740481C1C}">
                <a14:useLocalDpi xmlns:a14="http://schemas.microsoft.com/office/drawing/2010/main" val="0"/>
              </a:ext>
            </a:extLst>
          </a:blip>
          <a:srcRect/>
          <a:stretch>
            <a:fillRect/>
          </a:stretch>
        </p:blipFill>
        <p:spPr bwMode="auto">
          <a:xfrm>
            <a:off x="179512" y="1340768"/>
            <a:ext cx="8280920" cy="1912937"/>
          </a:xfrm>
          <a:prstGeom prst="rect">
            <a:avLst/>
          </a:prstGeom>
          <a:noFill/>
          <a:ln>
            <a:noFill/>
          </a:ln>
        </p:spPr>
      </p:pic>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539552" y="3573016"/>
            <a:ext cx="8136904" cy="3024336"/>
          </a:xfrm>
          <a:prstGeom prst="rect">
            <a:avLst/>
          </a:prstGeom>
          <a:noFill/>
          <a:ln>
            <a:noFill/>
          </a:ln>
        </p:spPr>
      </p:pic>
    </p:spTree>
    <p:extLst>
      <p:ext uri="{BB962C8B-B14F-4D97-AF65-F5344CB8AC3E}">
        <p14:creationId xmlns:p14="http://schemas.microsoft.com/office/powerpoint/2010/main" val="2579550615"/>
      </p:ext>
    </p:extLst>
  </p:cSld>
  <p:clrMapOvr>
    <a:masterClrMapping/>
  </p:clrMapOvr>
  <p:transition spd="slow">
    <p:push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2800" b="1" dirty="0"/>
              <a:t>7.3 Patient Experience of Care  Processes</a:t>
            </a:r>
            <a:endParaRPr lang="en-ZA" sz="2800" dirty="0"/>
          </a:p>
        </p:txBody>
      </p:sp>
      <p:sp>
        <p:nvSpPr>
          <p:cNvPr id="3" name="Slide Number Placeholder 2"/>
          <p:cNvSpPr>
            <a:spLocks noGrp="1"/>
          </p:cNvSpPr>
          <p:nvPr>
            <p:ph type="sldNum" sz="quarter" idx="12"/>
          </p:nvPr>
        </p:nvSpPr>
        <p:spPr/>
        <p:txBody>
          <a:bodyPr/>
          <a:lstStyle/>
          <a:p>
            <a:fld id="{093862CD-2CE4-D846-9F15-15300DCE1BBC}" type="slidenum">
              <a:rPr lang="en-US" smtClean="0"/>
              <a:pPr/>
              <a:t>30</a:t>
            </a:fld>
            <a:endParaRPr lang="en-US"/>
          </a:p>
        </p:txBody>
      </p:sp>
      <p:pic>
        <p:nvPicPr>
          <p:cNvPr id="4" name="Picture 3" descr="C:\Users\15500811.GAUTENG\Pictures\Ideal QA Complaints System\20150820_153034.jpg"/>
          <p:cNvPicPr/>
          <p:nvPr/>
        </p:nvPicPr>
        <p:blipFill>
          <a:blip r:embed="rId2" cstate="print">
            <a:extLst>
              <a:ext uri="{BEBA8EAE-BF5A-486C-A8C5-ECC9F3942E4B}">
                <a14:imgProps xmlns:a14="http://schemas.microsoft.com/office/drawing/2010/main">
                  <a14:imgLayer r:embed="rId3">
                    <a14:imgEffect>
                      <a14:sharpenSoften amount="32000"/>
                    </a14:imgEffect>
                    <a14:imgEffect>
                      <a14:brightnessContrast bright="12000" contrast="47000"/>
                    </a14:imgEffect>
                  </a14:imgLayer>
                </a14:imgProps>
              </a:ext>
              <a:ext uri="{28A0092B-C50C-407E-A947-70E740481C1C}">
                <a14:useLocalDpi xmlns:a14="http://schemas.microsoft.com/office/drawing/2010/main" val="0"/>
              </a:ext>
            </a:extLst>
          </a:blip>
          <a:srcRect/>
          <a:stretch>
            <a:fillRect/>
          </a:stretch>
        </p:blipFill>
        <p:spPr bwMode="auto">
          <a:xfrm>
            <a:off x="323528" y="1412418"/>
            <a:ext cx="8712968" cy="5256941"/>
          </a:xfrm>
          <a:prstGeom prst="rect">
            <a:avLst/>
          </a:prstGeom>
          <a:noFill/>
          <a:ln>
            <a:noFill/>
          </a:ln>
        </p:spPr>
      </p:pic>
    </p:spTree>
    <p:extLst>
      <p:ext uri="{BB962C8B-B14F-4D97-AF65-F5344CB8AC3E}">
        <p14:creationId xmlns:p14="http://schemas.microsoft.com/office/powerpoint/2010/main" val="1122347313"/>
      </p:ext>
    </p:extLst>
  </p:cSld>
  <p:clrMapOvr>
    <a:masterClrMapping/>
  </p:clrMapOvr>
  <p:transition spd="slow">
    <p:push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1800" b="1" dirty="0"/>
              <a:t>7.4 Patient Experience of Care Commitment</a:t>
            </a:r>
            <a:endParaRPr lang="en-ZA" sz="1800" dirty="0"/>
          </a:p>
        </p:txBody>
      </p:sp>
      <p:sp>
        <p:nvSpPr>
          <p:cNvPr id="3" name="Slide Number Placeholder 2"/>
          <p:cNvSpPr>
            <a:spLocks noGrp="1"/>
          </p:cNvSpPr>
          <p:nvPr>
            <p:ph type="sldNum" sz="quarter" idx="12"/>
          </p:nvPr>
        </p:nvSpPr>
        <p:spPr/>
        <p:txBody>
          <a:bodyPr/>
          <a:lstStyle/>
          <a:p>
            <a:fld id="{093862CD-2CE4-D846-9F15-15300DCE1BBC}" type="slidenum">
              <a:rPr lang="en-US" smtClean="0"/>
              <a:pPr/>
              <a:t>31</a:t>
            </a:fld>
            <a:endParaRPr lang="en-US"/>
          </a:p>
        </p:txBody>
      </p:sp>
      <p:pic>
        <p:nvPicPr>
          <p:cNvPr id="4098" name="Picture 5"/>
          <p:cNvPicPr>
            <a:picLocks noChangeAspect="1" noChangeArrowheads="1"/>
          </p:cNvPicPr>
          <p:nvPr/>
        </p:nvPicPr>
        <p:blipFill>
          <a:blip r:embed="rId2">
            <a:lum bright="-11000" contrast="5000"/>
            <a:extLst>
              <a:ext uri="{28A0092B-C50C-407E-A947-70E740481C1C}">
                <a14:useLocalDpi xmlns:a14="http://schemas.microsoft.com/office/drawing/2010/main" val="0"/>
              </a:ext>
            </a:extLst>
          </a:blip>
          <a:srcRect/>
          <a:stretch>
            <a:fillRect/>
          </a:stretch>
        </p:blipFill>
        <p:spPr bwMode="auto">
          <a:xfrm>
            <a:off x="4860032" y="1556792"/>
            <a:ext cx="3992091" cy="5040560"/>
          </a:xfrm>
          <a:prstGeom prst="rect">
            <a:avLst/>
          </a:prstGeom>
          <a:noFill/>
          <a:extLst>
            <a:ext uri="{909E8E84-426E-40DD-AFC4-6F175D3DCCD1}">
              <a14:hiddenFill xmlns:a14="http://schemas.microsoft.com/office/drawing/2010/main">
                <a:solidFill>
                  <a:srgbClr val="FFFFFF"/>
                </a:solidFill>
              </a14:hiddenFill>
            </a:ext>
          </a:extLst>
        </p:spPr>
      </p:pic>
      <p:pic>
        <p:nvPicPr>
          <p:cNvPr id="4097" name="Picture 6"/>
          <p:cNvPicPr>
            <a:picLocks noChangeAspect="1" noChangeArrowheads="1"/>
          </p:cNvPicPr>
          <p:nvPr/>
        </p:nvPicPr>
        <p:blipFill>
          <a:blip r:embed="rId3">
            <a:lum bright="5000" contrast="4000"/>
            <a:extLst>
              <a:ext uri="{28A0092B-C50C-407E-A947-70E740481C1C}">
                <a14:useLocalDpi xmlns:a14="http://schemas.microsoft.com/office/drawing/2010/main" val="0"/>
              </a:ext>
            </a:extLst>
          </a:blip>
          <a:srcRect/>
          <a:stretch>
            <a:fillRect/>
          </a:stretch>
        </p:blipFill>
        <p:spPr bwMode="auto">
          <a:xfrm>
            <a:off x="251520" y="1340768"/>
            <a:ext cx="4608512" cy="5400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0" y="2419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0" y="43148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360214729"/>
      </p:ext>
    </p:extLst>
  </p:cSld>
  <p:clrMapOvr>
    <a:masterClrMapping/>
  </p:clrMapOvr>
  <p:transition spd="slow">
    <p:push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b="1" dirty="0" smtClean="0"/>
              <a:t/>
            </a:r>
            <a:br>
              <a:rPr lang="en-ZA" b="1" dirty="0" smtClean="0"/>
            </a:br>
            <a:r>
              <a:rPr lang="en-ZA" b="1" dirty="0" smtClean="0"/>
              <a:t> </a:t>
            </a:r>
            <a:r>
              <a:rPr lang="en-ZA" sz="2000" b="1" dirty="0"/>
              <a:t>7.5 </a:t>
            </a:r>
            <a:r>
              <a:rPr lang="en-ZA" b="1" dirty="0"/>
              <a:t>Ideal Clinic Elements 71 and 72</a:t>
            </a:r>
            <a:br>
              <a:rPr lang="en-ZA" b="1" dirty="0"/>
            </a:br>
            <a:endParaRPr lang="en-ZA" dirty="0"/>
          </a:p>
        </p:txBody>
      </p:sp>
      <p:graphicFrame>
        <p:nvGraphicFramePr>
          <p:cNvPr id="6" name="Content Placeholder 5"/>
          <p:cNvGraphicFramePr>
            <a:graphicFrameLocks noGrp="1"/>
          </p:cNvGraphicFramePr>
          <p:nvPr>
            <p:ph sz="half" idx="2"/>
            <p:extLst>
              <p:ext uri="{D42A27DB-BD31-4B8C-83A1-F6EECF244321}">
                <p14:modId xmlns:p14="http://schemas.microsoft.com/office/powerpoint/2010/main" val="342499233"/>
              </p:ext>
            </p:extLst>
          </p:nvPr>
        </p:nvGraphicFramePr>
        <p:xfrm>
          <a:off x="755576" y="1412776"/>
          <a:ext cx="7344816"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fld id="{093862CD-2CE4-D846-9F15-15300DCE1BBC}" type="slidenum">
              <a:rPr lang="en-US" smtClean="0"/>
              <a:pPr/>
              <a:t>32</a:t>
            </a:fld>
            <a:endParaRPr lang="en-US"/>
          </a:p>
        </p:txBody>
      </p:sp>
    </p:spTree>
    <p:extLst>
      <p:ext uri="{BB962C8B-B14F-4D97-AF65-F5344CB8AC3E}">
        <p14:creationId xmlns:p14="http://schemas.microsoft.com/office/powerpoint/2010/main" val="3152881423"/>
      </p:ext>
    </p:extLst>
  </p:cSld>
  <p:clrMapOvr>
    <a:masterClrMapping/>
  </p:clrMapOvr>
  <p:transition spd="slow">
    <p:push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ZA" dirty="0" smtClean="0"/>
              <a:t>7.8 Complaints Management System</a:t>
            </a:r>
            <a:endParaRPr lang="en-ZA" dirty="0"/>
          </a:p>
        </p:txBody>
      </p:sp>
      <p:sp>
        <p:nvSpPr>
          <p:cNvPr id="5" name="Slide Number Placeholder 4"/>
          <p:cNvSpPr>
            <a:spLocks noGrp="1"/>
          </p:cNvSpPr>
          <p:nvPr>
            <p:ph type="sldNum" sz="quarter" idx="12"/>
          </p:nvPr>
        </p:nvSpPr>
        <p:spPr/>
        <p:txBody>
          <a:bodyPr/>
          <a:lstStyle/>
          <a:p>
            <a:fld id="{093862CD-2CE4-D846-9F15-15300DCE1BBC}" type="slidenum">
              <a:rPr lang="en-US" smtClean="0"/>
              <a:pPr/>
              <a:t>33</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9781" y="1556792"/>
            <a:ext cx="4176464" cy="4752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68760"/>
            <a:ext cx="4572000" cy="541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8983527"/>
      </p:ext>
    </p:extLst>
  </p:cSld>
  <p:clrMapOvr>
    <a:masterClrMapping/>
  </p:clrMapOvr>
  <p:transition spd="slow">
    <p:push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093862CD-2CE4-D846-9F15-15300DCE1BBC}" type="slidenum">
              <a:rPr lang="en-US" smtClean="0"/>
              <a:pPr/>
              <a:t>34</a:t>
            </a:fld>
            <a:endParaRPr lang="en-US"/>
          </a:p>
        </p:txBody>
      </p:sp>
      <p:sp>
        <p:nvSpPr>
          <p:cNvPr id="2" name="Title 1"/>
          <p:cNvSpPr>
            <a:spLocks noGrp="1"/>
          </p:cNvSpPr>
          <p:nvPr>
            <p:ph type="title" idx="4294967295"/>
          </p:nvPr>
        </p:nvSpPr>
        <p:spPr>
          <a:xfrm>
            <a:off x="1130300" y="831850"/>
            <a:ext cx="8013700" cy="427038"/>
          </a:xfrm>
        </p:spPr>
        <p:txBody>
          <a:bodyPr>
            <a:normAutofit fontScale="90000"/>
          </a:bodyPr>
          <a:lstStyle/>
          <a:p>
            <a:r>
              <a:rPr lang="en-ZA" b="1" dirty="0" smtClean="0"/>
              <a:t/>
            </a:r>
            <a:br>
              <a:rPr lang="en-ZA" b="1" dirty="0" smtClean="0"/>
            </a:br>
            <a:endParaRPr lang="en-ZA" dirty="0"/>
          </a:p>
        </p:txBody>
      </p:sp>
      <p:sp>
        <p:nvSpPr>
          <p:cNvPr id="4" name="Content Placeholder 3"/>
          <p:cNvSpPr>
            <a:spLocks noGrp="1"/>
          </p:cNvSpPr>
          <p:nvPr>
            <p:ph sz="half" idx="4294967295"/>
          </p:nvPr>
        </p:nvSpPr>
        <p:spPr>
          <a:xfrm>
            <a:off x="5105400" y="1600200"/>
            <a:ext cx="4038600" cy="4525963"/>
          </a:xfrm>
        </p:spPr>
        <p:txBody>
          <a:bodyPr>
            <a:normAutofit/>
          </a:bodyPr>
          <a:lstStyle/>
          <a:p>
            <a:r>
              <a:rPr lang="en-ZA" dirty="0"/>
              <a:t> </a:t>
            </a:r>
          </a:p>
          <a:p>
            <a:r>
              <a:rPr lang="en-ZA" dirty="0"/>
              <a:t> </a:t>
            </a:r>
          </a:p>
          <a:p>
            <a:r>
              <a:rPr lang="en-ZA" dirty="0"/>
              <a:t> </a:t>
            </a:r>
          </a:p>
        </p:txBody>
      </p:sp>
      <p:graphicFrame>
        <p:nvGraphicFramePr>
          <p:cNvPr id="6" name="Diagram 5"/>
          <p:cNvGraphicFramePr/>
          <p:nvPr>
            <p:extLst>
              <p:ext uri="{D42A27DB-BD31-4B8C-83A1-F6EECF244321}">
                <p14:modId xmlns:p14="http://schemas.microsoft.com/office/powerpoint/2010/main" val="3727188958"/>
              </p:ext>
            </p:extLst>
          </p:nvPr>
        </p:nvGraphicFramePr>
        <p:xfrm>
          <a:off x="467544" y="620688"/>
          <a:ext cx="8424936"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6303110"/>
      </p:ext>
    </p:extLst>
  </p:cSld>
  <p:clrMapOvr>
    <a:masterClrMapping/>
  </p:clrMapOvr>
  <p:transition spd="slow">
    <p:push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ZA" dirty="0" smtClean="0"/>
              <a:t>7.10 Complaints Resolution and Record Keeping</a:t>
            </a:r>
            <a:endParaRPr lang="en-ZA" dirty="0"/>
          </a:p>
        </p:txBody>
      </p:sp>
      <p:sp>
        <p:nvSpPr>
          <p:cNvPr id="6" name="Content Placeholder 5"/>
          <p:cNvSpPr>
            <a:spLocks noGrp="1"/>
          </p:cNvSpPr>
          <p:nvPr>
            <p:ph idx="1"/>
          </p:nvPr>
        </p:nvSpPr>
        <p:spPr/>
        <p:txBody>
          <a:bodyPr/>
          <a:lstStyle/>
          <a:p>
            <a:endParaRPr lang="en-ZA"/>
          </a:p>
        </p:txBody>
      </p:sp>
      <p:sp>
        <p:nvSpPr>
          <p:cNvPr id="2" name="Slide Number Placeholder 1"/>
          <p:cNvSpPr>
            <a:spLocks noGrp="1"/>
          </p:cNvSpPr>
          <p:nvPr>
            <p:ph type="sldNum" sz="quarter" idx="12"/>
          </p:nvPr>
        </p:nvSpPr>
        <p:spPr/>
        <p:txBody>
          <a:bodyPr/>
          <a:lstStyle/>
          <a:p>
            <a:fld id="{093862CD-2CE4-D846-9F15-15300DCE1BBC}" type="slidenum">
              <a:rPr lang="en-US" smtClean="0"/>
              <a:pPr/>
              <a:t>35</a:t>
            </a:fld>
            <a:endParaRPr lang="en-US"/>
          </a:p>
        </p:txBody>
      </p:sp>
      <p:graphicFrame>
        <p:nvGraphicFramePr>
          <p:cNvPr id="8" name="Diagram 7"/>
          <p:cNvGraphicFramePr/>
          <p:nvPr>
            <p:extLst>
              <p:ext uri="{D42A27DB-BD31-4B8C-83A1-F6EECF244321}">
                <p14:modId xmlns:p14="http://schemas.microsoft.com/office/powerpoint/2010/main" val="1206057364"/>
              </p:ext>
            </p:extLst>
          </p:nvPr>
        </p:nvGraphicFramePr>
        <p:xfrm>
          <a:off x="251520" y="1412776"/>
          <a:ext cx="8784976"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9941683"/>
      </p:ext>
    </p:extLst>
  </p:cSld>
  <p:clrMapOvr>
    <a:masterClrMapping/>
  </p:clrMapOvr>
  <p:transition spd="slow">
    <p:push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8. Expectations and Results</a:t>
            </a:r>
            <a:endParaRPr lang="en-ZA"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36</a:t>
            </a:fld>
            <a:endParaRPr lang="en-US"/>
          </a:p>
        </p:txBody>
      </p:sp>
      <p:pic>
        <p:nvPicPr>
          <p:cNvPr id="5" name="Picture 4" descr="C:\Users\15500811.GAUTENG\Pictures\Ideal IPCx cleaning\IMG-20130904-00015.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340767"/>
            <a:ext cx="1633597" cy="2441269"/>
          </a:xfrm>
          <a:prstGeom prst="rect">
            <a:avLst/>
          </a:prstGeom>
          <a:noFill/>
          <a:ln>
            <a:noFill/>
          </a:ln>
        </p:spPr>
      </p:pic>
      <p:pic>
        <p:nvPicPr>
          <p:cNvPr id="6" name="Picture 5" descr="C:\Users\15500811.GAUTENG\Pictures\Ideal IPCx cleaning\Soshanguve-20140819-00220.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736" y="1466851"/>
            <a:ext cx="3168352" cy="2322190"/>
          </a:xfrm>
          <a:prstGeom prst="rect">
            <a:avLst/>
          </a:prstGeom>
          <a:noFill/>
          <a:ln>
            <a:noFill/>
          </a:ln>
        </p:spPr>
      </p:pic>
      <p:pic>
        <p:nvPicPr>
          <p:cNvPr id="7" name="Picture 6" descr="C:\Users\15500811.GAUTENG\Pictures\Ideal IPCx cleaning\Soshanguve-20140819-0021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4128" y="1466851"/>
            <a:ext cx="3024336" cy="2315186"/>
          </a:xfrm>
          <a:prstGeom prst="rect">
            <a:avLst/>
          </a:prstGeom>
          <a:noFill/>
          <a:ln>
            <a:noFill/>
          </a:ln>
        </p:spPr>
      </p:pic>
      <p:pic>
        <p:nvPicPr>
          <p:cNvPr id="4099" name="Picture 4" descr="Description: C:\Users\15500811.GAUTENG\Pictures\Ideal IPCx cleaning\Soshanguve-20140815-0021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4221088"/>
            <a:ext cx="2736304" cy="216023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3" descr="Description: C:\Users\15500811.GAUTENG\Pictures\Ideal IPCx cleaning\Soshanguve-20140815-00217.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47864" y="4221088"/>
            <a:ext cx="2376264" cy="2160240"/>
          </a:xfrm>
          <a:prstGeom prst="rect">
            <a:avLst/>
          </a:prstGeom>
          <a:noFill/>
          <a:extLst>
            <a:ext uri="{909E8E84-426E-40DD-AFC4-6F175D3DCCD1}">
              <a14:hiddenFill xmlns:a14="http://schemas.microsoft.com/office/drawing/2010/main">
                <a:solidFill>
                  <a:srgbClr val="FFFFFF"/>
                </a:solidFill>
              </a14:hiddenFill>
            </a:ext>
          </a:extLst>
        </p:spPr>
      </p:pic>
      <p:pic>
        <p:nvPicPr>
          <p:cNvPr id="4097" name="Picture 2" descr="Description: C:\Users\15500811.GAUTENG\Pictures\Ideal IPCx cleaning\IMG-20140815-00216.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552" y="4221088"/>
            <a:ext cx="2520280" cy="21602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5"/>
          <p:cNvSpPr>
            <a:spLocks noChangeArrowheads="1"/>
          </p:cNvSpPr>
          <p:nvPr/>
        </p:nvSpPr>
        <p:spPr bwMode="auto">
          <a:xfrm>
            <a:off x="0" y="14668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6"/>
          <p:cNvSpPr>
            <a:spLocks noChangeArrowheads="1"/>
          </p:cNvSpPr>
          <p:nvPr/>
        </p:nvSpPr>
        <p:spPr bwMode="auto">
          <a:xfrm>
            <a:off x="0" y="28860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Rectangle 7"/>
          <p:cNvSpPr>
            <a:spLocks noChangeArrowheads="1"/>
          </p:cNvSpPr>
          <p:nvPr/>
        </p:nvSpPr>
        <p:spPr bwMode="auto">
          <a:xfrm>
            <a:off x="0" y="3886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ZA"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46184610"/>
      </p:ext>
    </p:extLst>
  </p:cSld>
  <p:clrMapOvr>
    <a:masterClrMapping/>
  </p:clrMapOvr>
  <p:transition spd="slow">
    <p:push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908720"/>
            <a:ext cx="8172400" cy="432048"/>
          </a:xfrm>
        </p:spPr>
        <p:txBody>
          <a:bodyPr/>
          <a:lstStyle/>
          <a:p>
            <a:r>
              <a:rPr lang="en-ZA" sz="1200" dirty="0" smtClean="0"/>
              <a:t>KT MOTUBATSE CLINIC–2013 PERFORMANCE OVERVIEW</a:t>
            </a:r>
            <a:endParaRPr lang="en-ZA" sz="1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90626802"/>
              </p:ext>
            </p:extLst>
          </p:nvPr>
        </p:nvGraphicFramePr>
        <p:xfrm>
          <a:off x="323528" y="1484784"/>
          <a:ext cx="8568951" cy="5113423"/>
        </p:xfrm>
        <a:graphic>
          <a:graphicData uri="http://schemas.openxmlformats.org/drawingml/2006/table">
            <a:tbl>
              <a:tblPr firstRow="1" firstCol="1" bandRow="1">
                <a:tableStyleId>{5C22544A-7EE6-4342-B048-85BDC9FD1C3A}</a:tableStyleId>
              </a:tblPr>
              <a:tblGrid>
                <a:gridCol w="1753632"/>
                <a:gridCol w="1942778"/>
                <a:gridCol w="2016224"/>
                <a:gridCol w="2856317"/>
              </a:tblGrid>
              <a:tr h="504056">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ZA" sz="1100" dirty="0" smtClean="0">
                          <a:effectLst/>
                          <a:latin typeface="+mn-lt"/>
                          <a:ea typeface="Calibri"/>
                          <a:cs typeface="Times New Roman"/>
                        </a:rPr>
                        <a:t>DATES OF ASSESSMENT</a:t>
                      </a:r>
                    </a:p>
                    <a:p>
                      <a:pPr algn="ctr">
                        <a:lnSpc>
                          <a:spcPct val="115000"/>
                        </a:lnSpc>
                        <a:spcAft>
                          <a:spcPts val="0"/>
                        </a:spcAft>
                      </a:pPr>
                      <a:endParaRPr lang="en-ZA" sz="1100" dirty="0">
                        <a:effectLst/>
                        <a:latin typeface="Calibri"/>
                        <a:ea typeface="Calibri"/>
                        <a:cs typeface="Times New Roman"/>
                      </a:endParaRPr>
                    </a:p>
                  </a:txBody>
                  <a:tcPr marL="68580" marR="68580" marT="0" marB="0">
                    <a:solidFill>
                      <a:srgbClr val="C00000"/>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ZA" sz="1200" dirty="0" smtClean="0">
                          <a:effectLst/>
                          <a:latin typeface="+mn-lt"/>
                          <a:ea typeface="Calibri"/>
                          <a:cs typeface="Times New Roman"/>
                        </a:rPr>
                        <a:t>28</a:t>
                      </a:r>
                      <a:r>
                        <a:rPr lang="en-ZA" sz="1200" baseline="30000" dirty="0" smtClean="0">
                          <a:effectLst/>
                          <a:latin typeface="+mn-lt"/>
                          <a:ea typeface="Calibri"/>
                          <a:cs typeface="Times New Roman"/>
                        </a:rPr>
                        <a:t>TH</a:t>
                      </a:r>
                      <a:r>
                        <a:rPr lang="en-ZA" sz="1200" dirty="0" smtClean="0">
                          <a:effectLst/>
                          <a:latin typeface="+mn-lt"/>
                          <a:ea typeface="Calibri"/>
                          <a:cs typeface="Times New Roman"/>
                        </a:rPr>
                        <a:t> AUGUST 2013</a:t>
                      </a:r>
                    </a:p>
                    <a:p>
                      <a:pPr algn="ctr">
                        <a:lnSpc>
                          <a:spcPct val="115000"/>
                        </a:lnSpc>
                        <a:spcAft>
                          <a:spcPts val="0"/>
                        </a:spcAft>
                      </a:pPr>
                      <a:endParaRPr lang="en-ZA" sz="1200" dirty="0">
                        <a:effectLst/>
                        <a:latin typeface="Calibri"/>
                        <a:ea typeface="Calibri"/>
                        <a:cs typeface="Times New Roman"/>
                      </a:endParaRPr>
                    </a:p>
                  </a:txBody>
                  <a:tcPr marL="68580" marR="68580" marT="0" marB="0" anchor="ctr">
                    <a:solidFill>
                      <a:srgbClr val="92D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ZA" sz="1800" b="1" kern="1200" dirty="0" smtClean="0">
                          <a:solidFill>
                            <a:schemeClr val="lt1"/>
                          </a:solidFill>
                          <a:effectLst/>
                          <a:latin typeface="+mn-lt"/>
                          <a:ea typeface="+mn-ea"/>
                          <a:cs typeface="+mn-cs"/>
                        </a:rPr>
                        <a:t>11 Sep 2013</a:t>
                      </a:r>
                      <a:endParaRPr lang="en-ZA" sz="1800" dirty="0" smtClean="0">
                        <a:effectLst/>
                        <a:latin typeface="+mn-lt"/>
                        <a:ea typeface="Calibri"/>
                        <a:cs typeface="Times New Roman"/>
                      </a:endParaRPr>
                    </a:p>
                    <a:p>
                      <a:pPr algn="ctr">
                        <a:lnSpc>
                          <a:spcPct val="100000"/>
                        </a:lnSpc>
                        <a:spcAft>
                          <a:spcPts val="0"/>
                        </a:spcAft>
                      </a:pPr>
                      <a:endParaRPr lang="en-ZA" sz="1200" dirty="0">
                        <a:effectLst/>
                        <a:latin typeface="Calibri"/>
                        <a:ea typeface="Calibri"/>
                        <a:cs typeface="Times New Roman"/>
                      </a:endParaRPr>
                    </a:p>
                  </a:txBody>
                  <a:tcPr marL="68580" marR="68580" marT="0" marB="0" anchor="ctr">
                    <a:solidFill>
                      <a:srgbClr val="92D050"/>
                    </a:solidFill>
                  </a:tcPr>
                </a:tc>
                <a:tc>
                  <a:txBody>
                    <a:bodyPr/>
                    <a:lstStyle/>
                    <a:p>
                      <a:pPr algn="ctr">
                        <a:lnSpc>
                          <a:spcPct val="100000"/>
                        </a:lnSpc>
                        <a:spcAft>
                          <a:spcPts val="0"/>
                        </a:spcAft>
                      </a:pPr>
                      <a:r>
                        <a:rPr lang="en-ZA" sz="1800" b="1" kern="1200" dirty="0" smtClean="0">
                          <a:solidFill>
                            <a:schemeClr val="lt1"/>
                          </a:solidFill>
                          <a:effectLst/>
                          <a:latin typeface="+mn-lt"/>
                          <a:ea typeface="+mn-ea"/>
                          <a:cs typeface="+mn-cs"/>
                        </a:rPr>
                        <a:t>Nov-2013</a:t>
                      </a:r>
                      <a:endParaRPr lang="en-ZA" sz="1200" dirty="0">
                        <a:effectLst/>
                        <a:latin typeface="Calibri"/>
                        <a:ea typeface="Calibri"/>
                        <a:cs typeface="Times New Roman"/>
                      </a:endParaRPr>
                    </a:p>
                  </a:txBody>
                  <a:tcPr marL="68580" marR="68580" marT="0" marB="0" anchor="ctr">
                    <a:solidFill>
                      <a:srgbClr val="92D050"/>
                    </a:solidFill>
                  </a:tcPr>
                </a:tc>
              </a:tr>
              <a:tr h="432048">
                <a:tc>
                  <a:txBody>
                    <a:bodyPr/>
                    <a:lstStyle/>
                    <a:p>
                      <a:pPr algn="ctr">
                        <a:lnSpc>
                          <a:spcPct val="115000"/>
                        </a:lnSpc>
                        <a:spcAft>
                          <a:spcPts val="0"/>
                        </a:spcAft>
                      </a:pPr>
                      <a:r>
                        <a:rPr lang="en-ZA" sz="1600" dirty="0" smtClean="0">
                          <a:effectLst/>
                          <a:latin typeface="+mn-lt"/>
                          <a:ea typeface="Calibri"/>
                          <a:cs typeface="Times New Roman"/>
                        </a:rPr>
                        <a:t>OVERALL PERFORMANCE</a:t>
                      </a:r>
                      <a:endParaRPr lang="en-ZA" sz="1600" dirty="0">
                        <a:effectLst/>
                        <a:latin typeface="+mn-lt"/>
                        <a:ea typeface="Calibri"/>
                        <a:cs typeface="Times New Roman"/>
                      </a:endParaRPr>
                    </a:p>
                  </a:txBody>
                  <a:tcPr marL="68580" marR="68580" marT="0" marB="0">
                    <a:solidFill>
                      <a:srgbClr val="C00000"/>
                    </a:solidFill>
                  </a:tcPr>
                </a:tc>
                <a:tc>
                  <a:txBody>
                    <a:bodyPr/>
                    <a:lstStyle/>
                    <a:p>
                      <a:pPr algn="ctr">
                        <a:lnSpc>
                          <a:spcPct val="115000"/>
                        </a:lnSpc>
                        <a:spcAft>
                          <a:spcPts val="0"/>
                        </a:spcAft>
                      </a:pPr>
                      <a:r>
                        <a:rPr lang="en-ZA" sz="1800" b="1" dirty="0" smtClean="0">
                          <a:effectLst/>
                          <a:latin typeface="Calibri"/>
                          <a:ea typeface="Calibri"/>
                          <a:cs typeface="Times New Roman"/>
                        </a:rPr>
                        <a:t>47%</a:t>
                      </a:r>
                      <a:endParaRPr lang="en-ZA" sz="1800" b="1" dirty="0">
                        <a:effectLst/>
                        <a:latin typeface="Calibri"/>
                        <a:ea typeface="Calibri"/>
                        <a:cs typeface="Times New Roman"/>
                      </a:endParaRPr>
                    </a:p>
                  </a:txBody>
                  <a:tcPr marL="68580" marR="68580" marT="0" marB="0" anchor="ctr">
                    <a:solidFill>
                      <a:srgbClr val="92D050"/>
                    </a:solidFill>
                  </a:tcPr>
                </a:tc>
                <a:tc>
                  <a:txBody>
                    <a:bodyPr/>
                    <a:lstStyle/>
                    <a:p>
                      <a:pPr algn="ctr">
                        <a:lnSpc>
                          <a:spcPct val="115000"/>
                        </a:lnSpc>
                        <a:spcAft>
                          <a:spcPts val="0"/>
                        </a:spcAft>
                      </a:pPr>
                      <a:r>
                        <a:rPr lang="en-ZA" sz="1800" b="1" kern="1200" dirty="0" smtClean="0">
                          <a:solidFill>
                            <a:schemeClr val="dk1"/>
                          </a:solidFill>
                          <a:effectLst/>
                          <a:latin typeface="+mn-lt"/>
                          <a:ea typeface="+mn-ea"/>
                          <a:cs typeface="+mn-cs"/>
                        </a:rPr>
                        <a:t>58%</a:t>
                      </a:r>
                      <a:endParaRPr lang="en-ZA" sz="1200" dirty="0">
                        <a:effectLst/>
                        <a:latin typeface="Calibri"/>
                        <a:ea typeface="Calibri"/>
                        <a:cs typeface="Times New Roman"/>
                      </a:endParaRPr>
                    </a:p>
                  </a:txBody>
                  <a:tcPr marL="68580" marR="68580" marT="0" marB="0" anchor="ctr">
                    <a:solidFill>
                      <a:srgbClr val="92D050"/>
                    </a:solidFill>
                  </a:tcPr>
                </a:tc>
                <a:tc>
                  <a:txBody>
                    <a:bodyPr/>
                    <a:lstStyle/>
                    <a:p>
                      <a:pPr algn="ctr">
                        <a:lnSpc>
                          <a:spcPct val="115000"/>
                        </a:lnSpc>
                        <a:spcAft>
                          <a:spcPts val="0"/>
                        </a:spcAft>
                      </a:pPr>
                      <a:r>
                        <a:rPr lang="en-ZA" sz="1800" b="1" kern="1200" dirty="0" smtClean="0">
                          <a:solidFill>
                            <a:schemeClr val="dk1"/>
                          </a:solidFill>
                          <a:effectLst/>
                          <a:latin typeface="+mn-lt"/>
                          <a:ea typeface="+mn-ea"/>
                          <a:cs typeface="+mn-cs"/>
                        </a:rPr>
                        <a:t>82%</a:t>
                      </a:r>
                      <a:endParaRPr lang="en-ZA" sz="1200" dirty="0">
                        <a:effectLst/>
                        <a:latin typeface="Calibri"/>
                        <a:ea typeface="Calibri"/>
                        <a:cs typeface="Times New Roman"/>
                      </a:endParaRPr>
                    </a:p>
                  </a:txBody>
                  <a:tcPr marL="68580" marR="68580" marT="0" marB="0" anchor="ctr">
                    <a:solidFill>
                      <a:srgbClr val="92D050"/>
                    </a:solidFill>
                  </a:tcPr>
                </a:tc>
              </a:tr>
              <a:tr h="58507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ZA" sz="1800" dirty="0" smtClean="0">
                          <a:effectLst/>
                        </a:rPr>
                        <a:t>Priority Area</a:t>
                      </a:r>
                      <a:endParaRPr lang="en-ZA" sz="1800" dirty="0" smtClean="0">
                        <a:effectLst/>
                        <a:latin typeface="+mn-lt"/>
                        <a:ea typeface="Calibri"/>
                        <a:cs typeface="Times New Roman"/>
                      </a:endParaRPr>
                    </a:p>
                    <a:p>
                      <a:pPr algn="ctr">
                        <a:lnSpc>
                          <a:spcPct val="115000"/>
                        </a:lnSpc>
                        <a:spcAft>
                          <a:spcPts val="0"/>
                        </a:spcAft>
                      </a:pPr>
                      <a:endParaRPr lang="en-ZA" sz="1050" dirty="0">
                        <a:effectLst/>
                        <a:latin typeface="Calibri"/>
                        <a:ea typeface="Calibri"/>
                        <a:cs typeface="Times New Roman"/>
                      </a:endParaRPr>
                    </a:p>
                  </a:txBody>
                  <a:tcPr marL="68580" marR="68580" marT="0" marB="0">
                    <a:solidFill>
                      <a:srgbClr val="C00000"/>
                    </a:solidFill>
                  </a:tcPr>
                </a:tc>
                <a:tc>
                  <a:txBody>
                    <a:bodyPr/>
                    <a:lstStyle/>
                    <a:p>
                      <a:pPr algn="ctr">
                        <a:lnSpc>
                          <a:spcPct val="115000"/>
                        </a:lnSpc>
                        <a:spcAft>
                          <a:spcPts val="0"/>
                        </a:spcAft>
                      </a:pPr>
                      <a:r>
                        <a:rPr lang="en-ZA" sz="1400" b="1" dirty="0">
                          <a:effectLst/>
                        </a:rPr>
                        <a:t>Score</a:t>
                      </a:r>
                      <a:endParaRPr lang="en-ZA" sz="1400" b="1" dirty="0">
                        <a:effectLst/>
                        <a:latin typeface="Calibri"/>
                        <a:ea typeface="Calibri"/>
                        <a:cs typeface="Times New Roman"/>
                      </a:endParaRPr>
                    </a:p>
                  </a:txBody>
                  <a:tcPr marL="68580" marR="68580" marT="0" marB="0" anchor="ctr">
                    <a:solidFill>
                      <a:srgbClr val="92D050"/>
                    </a:solidFill>
                  </a:tcPr>
                </a:tc>
                <a:tc>
                  <a:txBody>
                    <a:bodyPr/>
                    <a:lstStyle/>
                    <a:p>
                      <a:pPr algn="ctr">
                        <a:lnSpc>
                          <a:spcPct val="115000"/>
                        </a:lnSpc>
                        <a:spcAft>
                          <a:spcPts val="0"/>
                        </a:spcAft>
                      </a:pPr>
                      <a:r>
                        <a:rPr lang="en-ZA" sz="1400" b="1" dirty="0">
                          <a:effectLst/>
                        </a:rPr>
                        <a:t>Score</a:t>
                      </a:r>
                      <a:endParaRPr lang="en-ZA" sz="1400" b="1" dirty="0">
                        <a:effectLst/>
                        <a:latin typeface="Calibri"/>
                        <a:ea typeface="Calibri"/>
                        <a:cs typeface="Times New Roman"/>
                      </a:endParaRPr>
                    </a:p>
                  </a:txBody>
                  <a:tcPr marL="68580" marR="68580" marT="0" marB="0" anchor="ctr">
                    <a:solidFill>
                      <a:srgbClr val="92D050"/>
                    </a:solidFill>
                  </a:tcPr>
                </a:tc>
                <a:tc>
                  <a:txBody>
                    <a:bodyPr/>
                    <a:lstStyle/>
                    <a:p>
                      <a:pPr algn="ctr">
                        <a:lnSpc>
                          <a:spcPct val="115000"/>
                        </a:lnSpc>
                        <a:spcAft>
                          <a:spcPts val="0"/>
                        </a:spcAft>
                      </a:pPr>
                      <a:r>
                        <a:rPr lang="en-ZA" sz="1400" b="1" dirty="0">
                          <a:effectLst/>
                        </a:rPr>
                        <a:t>Score</a:t>
                      </a:r>
                      <a:endParaRPr lang="en-ZA" sz="1400" b="1" dirty="0">
                        <a:effectLst/>
                        <a:latin typeface="Calibri"/>
                        <a:ea typeface="Calibri"/>
                        <a:cs typeface="Times New Roman"/>
                      </a:endParaRPr>
                    </a:p>
                  </a:txBody>
                  <a:tcPr marL="68580" marR="68580" marT="0" marB="0" anchor="ctr">
                    <a:solidFill>
                      <a:srgbClr val="92D050"/>
                    </a:solidFill>
                  </a:tcPr>
                </a:tc>
              </a:tr>
              <a:tr h="598975">
                <a:tc>
                  <a:txBody>
                    <a:bodyPr/>
                    <a:lstStyle/>
                    <a:p>
                      <a:pPr algn="l">
                        <a:lnSpc>
                          <a:spcPct val="115000"/>
                        </a:lnSpc>
                        <a:spcAft>
                          <a:spcPts val="0"/>
                        </a:spcAft>
                      </a:pPr>
                      <a:r>
                        <a:rPr lang="en-ZA" sz="1400" b="1" dirty="0">
                          <a:effectLst/>
                        </a:rPr>
                        <a:t>Availability of medicines and supplies</a:t>
                      </a:r>
                      <a:endParaRPr lang="en-ZA" sz="1400" b="1" dirty="0">
                        <a:effectLst/>
                        <a:latin typeface="Calibri"/>
                        <a:ea typeface="Calibri"/>
                        <a:cs typeface="Times New Roman"/>
                      </a:endParaRPr>
                    </a:p>
                  </a:txBody>
                  <a:tcPr marL="68580" marR="68580" marT="0" marB="0" anchor="ctr">
                    <a:solidFill>
                      <a:srgbClr val="C00000"/>
                    </a:solidFill>
                  </a:tcPr>
                </a:tc>
                <a:tc>
                  <a:txBody>
                    <a:bodyPr/>
                    <a:lstStyle/>
                    <a:p>
                      <a:r>
                        <a:rPr lang="en-ZA" dirty="0" smtClean="0"/>
                        <a:t>69%</a:t>
                      </a:r>
                      <a:endParaRPr lang="en-ZA" dirty="0"/>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56%</a:t>
                      </a:r>
                      <a:endParaRPr lang="en-ZA" sz="20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000">
                          <a:solidFill>
                            <a:srgbClr val="000000"/>
                          </a:solidFill>
                          <a:effectLst/>
                          <a:latin typeface="Calibri"/>
                          <a:ea typeface="Calibri"/>
                          <a:cs typeface="Times New Roman"/>
                        </a:rPr>
                        <a:t>91%</a:t>
                      </a:r>
                      <a:endParaRPr lang="en-ZA" sz="2000">
                        <a:effectLst/>
                        <a:latin typeface="Calibri"/>
                        <a:ea typeface="Calibri"/>
                        <a:cs typeface="Times New Roman"/>
                      </a:endParaRPr>
                    </a:p>
                  </a:txBody>
                  <a:tcPr marL="68580" marR="68580" marT="0" marB="0" anchor="ctr"/>
                </a:tc>
              </a:tr>
              <a:tr h="507595">
                <a:tc>
                  <a:txBody>
                    <a:bodyPr/>
                    <a:lstStyle/>
                    <a:p>
                      <a:pPr algn="l">
                        <a:lnSpc>
                          <a:spcPct val="115000"/>
                        </a:lnSpc>
                        <a:spcAft>
                          <a:spcPts val="0"/>
                        </a:spcAft>
                      </a:pPr>
                      <a:r>
                        <a:rPr lang="en-ZA" sz="1400" b="1" dirty="0">
                          <a:effectLst/>
                        </a:rPr>
                        <a:t>Cleanliness</a:t>
                      </a:r>
                      <a:endParaRPr lang="en-ZA" sz="1400" b="1" dirty="0">
                        <a:effectLst/>
                        <a:latin typeface="Calibri"/>
                        <a:ea typeface="Calibri"/>
                        <a:cs typeface="Times New Roman"/>
                      </a:endParaRPr>
                    </a:p>
                  </a:txBody>
                  <a:tcPr marL="68580" marR="68580" marT="0" marB="0" anchor="ctr">
                    <a:solidFill>
                      <a:srgbClr val="C00000"/>
                    </a:solidFill>
                  </a:tcPr>
                </a:tc>
                <a:tc>
                  <a:txBody>
                    <a:bodyPr/>
                    <a:lstStyle/>
                    <a:p>
                      <a:r>
                        <a:rPr lang="en-ZA" dirty="0" smtClean="0"/>
                        <a:t>37%</a:t>
                      </a:r>
                      <a:endParaRPr lang="en-ZA" dirty="0"/>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53%</a:t>
                      </a:r>
                      <a:endParaRPr lang="en-ZA" sz="20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69%</a:t>
                      </a:r>
                      <a:endParaRPr lang="en-ZA" sz="2000" dirty="0">
                        <a:effectLst/>
                        <a:latin typeface="Calibri"/>
                        <a:ea typeface="Calibri"/>
                        <a:cs typeface="Times New Roman"/>
                      </a:endParaRPr>
                    </a:p>
                  </a:txBody>
                  <a:tcPr marL="68580" marR="68580" marT="0" marB="0" anchor="ctr"/>
                </a:tc>
              </a:tr>
              <a:tr h="598975">
                <a:tc>
                  <a:txBody>
                    <a:bodyPr/>
                    <a:lstStyle/>
                    <a:p>
                      <a:pPr algn="l">
                        <a:lnSpc>
                          <a:spcPct val="115000"/>
                        </a:lnSpc>
                        <a:spcAft>
                          <a:spcPts val="0"/>
                        </a:spcAft>
                      </a:pPr>
                      <a:r>
                        <a:rPr lang="en-ZA" sz="1400" b="1" dirty="0">
                          <a:effectLst/>
                        </a:rPr>
                        <a:t>Improve patient safety and security</a:t>
                      </a:r>
                      <a:endParaRPr lang="en-ZA" sz="1400" b="1" dirty="0">
                        <a:effectLst/>
                        <a:latin typeface="Calibri"/>
                        <a:ea typeface="Calibri"/>
                        <a:cs typeface="Times New Roman"/>
                      </a:endParaRPr>
                    </a:p>
                  </a:txBody>
                  <a:tcPr marL="68580" marR="68580" marT="0" marB="0" anchor="ctr">
                    <a:solidFill>
                      <a:srgbClr val="C00000"/>
                    </a:solidFill>
                  </a:tcPr>
                </a:tc>
                <a:tc>
                  <a:txBody>
                    <a:bodyPr/>
                    <a:lstStyle/>
                    <a:p>
                      <a:r>
                        <a:rPr lang="en-ZA" dirty="0" smtClean="0"/>
                        <a:t>45%</a:t>
                      </a:r>
                      <a:endParaRPr lang="en-ZA" dirty="0"/>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59%</a:t>
                      </a:r>
                      <a:endParaRPr lang="en-ZA" sz="20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000">
                          <a:solidFill>
                            <a:srgbClr val="000000"/>
                          </a:solidFill>
                          <a:effectLst/>
                          <a:latin typeface="Calibri"/>
                          <a:ea typeface="Calibri"/>
                          <a:cs typeface="Times New Roman"/>
                        </a:rPr>
                        <a:t>82%</a:t>
                      </a:r>
                      <a:endParaRPr lang="en-ZA" sz="2000">
                        <a:effectLst/>
                        <a:latin typeface="Calibri"/>
                        <a:ea typeface="Calibri"/>
                        <a:cs typeface="Times New Roman"/>
                      </a:endParaRPr>
                    </a:p>
                  </a:txBody>
                  <a:tcPr marL="68580" marR="68580" marT="0" marB="0" anchor="ctr"/>
                </a:tc>
              </a:tr>
              <a:tr h="598975">
                <a:tc>
                  <a:txBody>
                    <a:bodyPr/>
                    <a:lstStyle/>
                    <a:p>
                      <a:pPr algn="l">
                        <a:lnSpc>
                          <a:spcPct val="115000"/>
                        </a:lnSpc>
                        <a:spcAft>
                          <a:spcPts val="0"/>
                        </a:spcAft>
                      </a:pPr>
                      <a:r>
                        <a:rPr lang="en-ZA" sz="1400" b="1" dirty="0">
                          <a:effectLst/>
                        </a:rPr>
                        <a:t>Infection prevention and control</a:t>
                      </a:r>
                      <a:endParaRPr lang="en-ZA" sz="1400" b="1" dirty="0">
                        <a:effectLst/>
                        <a:latin typeface="Calibri"/>
                        <a:ea typeface="Calibri"/>
                        <a:cs typeface="Times New Roman"/>
                      </a:endParaRPr>
                    </a:p>
                  </a:txBody>
                  <a:tcPr marL="68580" marR="68580" marT="0" marB="0" anchor="ctr">
                    <a:solidFill>
                      <a:srgbClr val="C00000"/>
                    </a:solidFill>
                  </a:tcPr>
                </a:tc>
                <a:tc>
                  <a:txBody>
                    <a:bodyPr/>
                    <a:lstStyle/>
                    <a:p>
                      <a:r>
                        <a:rPr lang="en-ZA" dirty="0" smtClean="0"/>
                        <a:t>47%</a:t>
                      </a:r>
                      <a:endParaRPr lang="en-ZA" dirty="0"/>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73%</a:t>
                      </a:r>
                      <a:endParaRPr lang="en-ZA" sz="20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89%</a:t>
                      </a:r>
                      <a:endParaRPr lang="en-ZA" sz="2000" dirty="0">
                        <a:effectLst/>
                        <a:latin typeface="Calibri"/>
                        <a:ea typeface="Calibri"/>
                        <a:cs typeface="Times New Roman"/>
                      </a:endParaRPr>
                    </a:p>
                  </a:txBody>
                  <a:tcPr marL="68580" marR="68580" marT="0" marB="0" anchor="ctr"/>
                </a:tc>
              </a:tr>
              <a:tr h="598975">
                <a:tc>
                  <a:txBody>
                    <a:bodyPr/>
                    <a:lstStyle/>
                    <a:p>
                      <a:pPr algn="l">
                        <a:lnSpc>
                          <a:spcPct val="115000"/>
                        </a:lnSpc>
                        <a:spcAft>
                          <a:spcPts val="0"/>
                        </a:spcAft>
                      </a:pPr>
                      <a:r>
                        <a:rPr lang="en-ZA" sz="1400" b="1" dirty="0">
                          <a:effectLst/>
                        </a:rPr>
                        <a:t>Positive and caring attitudes</a:t>
                      </a:r>
                      <a:endParaRPr lang="en-ZA" sz="1400" b="1" dirty="0">
                        <a:effectLst/>
                        <a:latin typeface="Calibri"/>
                        <a:ea typeface="Calibri"/>
                        <a:cs typeface="Times New Roman"/>
                      </a:endParaRPr>
                    </a:p>
                  </a:txBody>
                  <a:tcPr marL="68580" marR="68580" marT="0" marB="0" anchor="ctr">
                    <a:solidFill>
                      <a:srgbClr val="C00000"/>
                    </a:solidFill>
                  </a:tcPr>
                </a:tc>
                <a:tc>
                  <a:txBody>
                    <a:bodyPr/>
                    <a:lstStyle/>
                    <a:p>
                      <a:r>
                        <a:rPr lang="en-ZA" dirty="0" smtClean="0"/>
                        <a:t>67%</a:t>
                      </a:r>
                      <a:endParaRPr lang="en-ZA" dirty="0"/>
                    </a:p>
                  </a:txBody>
                  <a:tcPr marL="68580" marR="68580" marT="0" marB="0" anchor="ctr"/>
                </a:tc>
                <a:tc>
                  <a:txBody>
                    <a:bodyPr/>
                    <a:lstStyle/>
                    <a:p>
                      <a:pPr algn="ctr">
                        <a:lnSpc>
                          <a:spcPct val="115000"/>
                        </a:lnSpc>
                        <a:spcAft>
                          <a:spcPts val="0"/>
                        </a:spcAft>
                      </a:pPr>
                      <a:r>
                        <a:rPr lang="en-ZA" sz="2000">
                          <a:solidFill>
                            <a:srgbClr val="000000"/>
                          </a:solidFill>
                          <a:effectLst/>
                          <a:latin typeface="Calibri"/>
                          <a:ea typeface="Calibri"/>
                          <a:cs typeface="Times New Roman"/>
                        </a:rPr>
                        <a:t>78%</a:t>
                      </a:r>
                      <a:endParaRPr lang="en-ZA" sz="20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69%</a:t>
                      </a:r>
                      <a:endParaRPr lang="en-ZA" sz="2000" dirty="0">
                        <a:effectLst/>
                        <a:latin typeface="Calibri"/>
                        <a:ea typeface="Calibri"/>
                        <a:cs typeface="Times New Roman"/>
                      </a:endParaRPr>
                    </a:p>
                  </a:txBody>
                  <a:tcPr marL="68580" marR="68580" marT="0" marB="0" anchor="ctr"/>
                </a:tc>
              </a:tr>
              <a:tr h="422850">
                <a:tc>
                  <a:txBody>
                    <a:bodyPr/>
                    <a:lstStyle/>
                    <a:p>
                      <a:pPr algn="l">
                        <a:lnSpc>
                          <a:spcPct val="115000"/>
                        </a:lnSpc>
                        <a:spcAft>
                          <a:spcPts val="0"/>
                        </a:spcAft>
                      </a:pPr>
                      <a:r>
                        <a:rPr lang="en-ZA" sz="1400" b="1" dirty="0">
                          <a:effectLst/>
                        </a:rPr>
                        <a:t>Waiting times</a:t>
                      </a:r>
                      <a:endParaRPr lang="en-ZA" sz="1400" b="1" dirty="0">
                        <a:effectLst/>
                        <a:latin typeface="Calibri"/>
                        <a:ea typeface="Calibri"/>
                        <a:cs typeface="Times New Roman"/>
                      </a:endParaRPr>
                    </a:p>
                  </a:txBody>
                  <a:tcPr marL="68580" marR="68580" marT="0" marB="0" anchor="ctr">
                    <a:solidFill>
                      <a:srgbClr val="C00000"/>
                    </a:solidFill>
                  </a:tcPr>
                </a:tc>
                <a:tc>
                  <a:txBody>
                    <a:bodyPr/>
                    <a:lstStyle/>
                    <a:p>
                      <a:r>
                        <a:rPr lang="en-ZA" dirty="0" smtClean="0"/>
                        <a:t>64%</a:t>
                      </a:r>
                      <a:endParaRPr lang="en-ZA" dirty="0"/>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44%</a:t>
                      </a:r>
                      <a:endParaRPr lang="en-ZA" sz="20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000" dirty="0">
                          <a:solidFill>
                            <a:srgbClr val="000000"/>
                          </a:solidFill>
                          <a:effectLst/>
                          <a:latin typeface="Calibri"/>
                          <a:ea typeface="Calibri"/>
                          <a:cs typeface="Times New Roman"/>
                        </a:rPr>
                        <a:t>100%</a:t>
                      </a:r>
                      <a:endParaRPr lang="en-ZA" sz="20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2193160998"/>
      </p:ext>
    </p:extLst>
  </p:cSld>
  <p:clrMapOvr>
    <a:masterClrMapping/>
  </p:clrMapOvr>
  <p:transition spd="slow">
    <p:push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764704"/>
            <a:ext cx="7024744" cy="576064"/>
          </a:xfrm>
        </p:spPr>
        <p:txBody>
          <a:bodyPr/>
          <a:lstStyle/>
          <a:p>
            <a:r>
              <a:rPr lang="en-ZA" sz="2000" dirty="0" smtClean="0"/>
              <a:t>KT MOTUBATSE CLINIC Performance Overview</a:t>
            </a:r>
            <a:endParaRPr lang="en-ZA" sz="2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00075641"/>
              </p:ext>
            </p:extLst>
          </p:nvPr>
        </p:nvGraphicFramePr>
        <p:xfrm>
          <a:off x="251521" y="1556792"/>
          <a:ext cx="8784975" cy="5220403"/>
        </p:xfrm>
        <a:graphic>
          <a:graphicData uri="http://schemas.openxmlformats.org/drawingml/2006/table">
            <a:tbl>
              <a:tblPr firstRow="1" firstCol="1" bandRow="1">
                <a:tableStyleId>{5C22544A-7EE6-4342-B048-85BDC9FD1C3A}</a:tableStyleId>
              </a:tblPr>
              <a:tblGrid>
                <a:gridCol w="2329241"/>
                <a:gridCol w="1978776"/>
                <a:gridCol w="2111773"/>
                <a:gridCol w="2365185"/>
              </a:tblGrid>
              <a:tr h="432048">
                <a:tc>
                  <a:txBody>
                    <a:bodyPr/>
                    <a:lstStyle/>
                    <a:p>
                      <a:pPr algn="ctr">
                        <a:lnSpc>
                          <a:spcPct val="115000"/>
                        </a:lnSpc>
                        <a:spcAft>
                          <a:spcPts val="0"/>
                        </a:spcAft>
                      </a:pPr>
                      <a:r>
                        <a:rPr lang="en-ZA" sz="1100" dirty="0" smtClean="0">
                          <a:effectLst/>
                          <a:latin typeface="Calibri"/>
                          <a:ea typeface="Calibri"/>
                          <a:cs typeface="Times New Roman"/>
                        </a:rPr>
                        <a:t>DATES OF ASSESSMENT</a:t>
                      </a:r>
                      <a:endParaRPr lang="en-ZA" sz="1100" dirty="0">
                        <a:effectLst/>
                        <a:latin typeface="Calibri"/>
                        <a:ea typeface="Calibri"/>
                        <a:cs typeface="Times New Roman"/>
                      </a:endParaRPr>
                    </a:p>
                  </a:txBody>
                  <a:tcPr marL="68580" marR="68580" marT="0" marB="0">
                    <a:solidFill>
                      <a:srgbClr val="FF0000"/>
                    </a:solidFill>
                  </a:tcPr>
                </a:tc>
                <a:tc>
                  <a:txBody>
                    <a:bodyPr/>
                    <a:lstStyle/>
                    <a:p>
                      <a:pPr algn="l">
                        <a:lnSpc>
                          <a:spcPct val="115000"/>
                        </a:lnSpc>
                        <a:spcAft>
                          <a:spcPts val="0"/>
                        </a:spcAft>
                      </a:pPr>
                      <a:r>
                        <a:rPr lang="en-ZA" sz="1400" dirty="0" smtClean="0">
                          <a:effectLst/>
                          <a:latin typeface="Calibri"/>
                          <a:ea typeface="Calibri"/>
                          <a:cs typeface="Times New Roman"/>
                        </a:rPr>
                        <a:t>28</a:t>
                      </a:r>
                      <a:r>
                        <a:rPr lang="en-ZA" sz="1400" baseline="30000" dirty="0" smtClean="0">
                          <a:effectLst/>
                          <a:latin typeface="Calibri"/>
                          <a:ea typeface="Calibri"/>
                          <a:cs typeface="Times New Roman"/>
                        </a:rPr>
                        <a:t>TH</a:t>
                      </a:r>
                      <a:r>
                        <a:rPr lang="en-ZA" sz="1400" dirty="0" smtClean="0">
                          <a:effectLst/>
                          <a:latin typeface="Calibri"/>
                          <a:ea typeface="Calibri"/>
                          <a:cs typeface="Times New Roman"/>
                        </a:rPr>
                        <a:t> AUGUST 2013</a:t>
                      </a:r>
                      <a:endParaRPr lang="en-ZA" sz="1400" dirty="0">
                        <a:effectLst/>
                        <a:latin typeface="Calibri"/>
                        <a:ea typeface="Calibri"/>
                        <a:cs typeface="Times New Roman"/>
                      </a:endParaRPr>
                    </a:p>
                  </a:txBody>
                  <a:tcPr marL="68580" marR="68580" marT="0" marB="0">
                    <a:solidFill>
                      <a:srgbClr val="92D05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ZA" sz="1800" b="1" kern="1200" dirty="0" smtClean="0">
                          <a:solidFill>
                            <a:schemeClr val="lt1"/>
                          </a:solidFill>
                          <a:effectLst/>
                          <a:latin typeface="+mn-lt"/>
                          <a:ea typeface="+mn-ea"/>
                          <a:cs typeface="+mn-cs"/>
                        </a:rPr>
                        <a:t>11 Sep 2013</a:t>
                      </a:r>
                      <a:endParaRPr lang="en-ZA" sz="1800" dirty="0" smtClean="0">
                        <a:effectLst/>
                        <a:latin typeface="+mn-lt"/>
                        <a:ea typeface="Calibri"/>
                        <a:cs typeface="Times New Roman"/>
                      </a:endParaRPr>
                    </a:p>
                    <a:p>
                      <a:pPr algn="l">
                        <a:lnSpc>
                          <a:spcPct val="115000"/>
                        </a:lnSpc>
                        <a:spcAft>
                          <a:spcPts val="0"/>
                        </a:spcAft>
                      </a:pPr>
                      <a:endParaRPr lang="en-ZA" sz="1800" dirty="0">
                        <a:effectLst/>
                        <a:latin typeface="Calibri"/>
                        <a:ea typeface="Calibri"/>
                        <a:cs typeface="Times New Roman"/>
                      </a:endParaRPr>
                    </a:p>
                  </a:txBody>
                  <a:tcPr marL="68580" marR="68580" marT="0" marB="0">
                    <a:solidFill>
                      <a:srgbClr val="92D050"/>
                    </a:solidFill>
                  </a:tcPr>
                </a:tc>
                <a:tc>
                  <a:txBody>
                    <a:bodyPr/>
                    <a:lstStyle/>
                    <a:p>
                      <a:pPr algn="l">
                        <a:lnSpc>
                          <a:spcPct val="115000"/>
                        </a:lnSpc>
                        <a:spcAft>
                          <a:spcPts val="0"/>
                        </a:spcAft>
                      </a:pPr>
                      <a:r>
                        <a:rPr lang="en-ZA" sz="1800" b="1" kern="1200" dirty="0" smtClean="0">
                          <a:solidFill>
                            <a:schemeClr val="lt1"/>
                          </a:solidFill>
                          <a:effectLst/>
                          <a:latin typeface="+mn-lt"/>
                          <a:ea typeface="+mn-ea"/>
                          <a:cs typeface="+mn-cs"/>
                        </a:rPr>
                        <a:t>Nov-2013</a:t>
                      </a:r>
                      <a:endParaRPr lang="en-ZA" sz="1800" dirty="0">
                        <a:effectLst/>
                        <a:latin typeface="Calibri"/>
                        <a:ea typeface="Calibri"/>
                        <a:cs typeface="Times New Roman"/>
                      </a:endParaRPr>
                    </a:p>
                  </a:txBody>
                  <a:tcPr marL="68580" marR="68580" marT="0" marB="0">
                    <a:solidFill>
                      <a:srgbClr val="92D050"/>
                    </a:solidFill>
                  </a:tcPr>
                </a:tc>
              </a:tr>
              <a:tr h="432048">
                <a:tc>
                  <a:txBody>
                    <a:bodyPr/>
                    <a:lstStyle/>
                    <a:p>
                      <a:pPr algn="ctr">
                        <a:lnSpc>
                          <a:spcPct val="115000"/>
                        </a:lnSpc>
                        <a:spcAft>
                          <a:spcPts val="0"/>
                        </a:spcAft>
                      </a:pPr>
                      <a:r>
                        <a:rPr lang="en-ZA" sz="1600" dirty="0" smtClean="0">
                          <a:effectLst/>
                          <a:latin typeface="Calibri"/>
                          <a:ea typeface="Calibri"/>
                          <a:cs typeface="Times New Roman"/>
                        </a:rPr>
                        <a:t>OVERALL PERFORMANCE</a:t>
                      </a:r>
                      <a:endParaRPr lang="en-ZA" sz="1600" dirty="0">
                        <a:effectLst/>
                        <a:latin typeface="Calibri"/>
                        <a:ea typeface="Calibri"/>
                        <a:cs typeface="Times New Roman"/>
                      </a:endParaRPr>
                    </a:p>
                  </a:txBody>
                  <a:tcPr marL="68580" marR="68580" marT="0" marB="0">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47%</a:t>
                      </a:r>
                      <a:endParaRPr lang="en-ZA" sz="1800" b="1" dirty="0">
                        <a:effectLst/>
                        <a:latin typeface="Calibri"/>
                        <a:ea typeface="Calibri"/>
                        <a:cs typeface="Times New Roman"/>
                      </a:endParaRPr>
                    </a:p>
                  </a:txBody>
                  <a:tcPr marL="68580" marR="68580" marT="0" marB="0">
                    <a:solidFill>
                      <a:srgbClr val="92D050"/>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ZA" sz="1800" b="1" kern="1200" dirty="0" smtClean="0">
                          <a:solidFill>
                            <a:schemeClr val="dk1"/>
                          </a:solidFill>
                          <a:effectLst/>
                          <a:latin typeface="+mn-lt"/>
                          <a:ea typeface="+mn-ea"/>
                          <a:cs typeface="+mn-cs"/>
                        </a:rPr>
                        <a:t>58%</a:t>
                      </a:r>
                      <a:endParaRPr lang="en-ZA" sz="1800" dirty="0">
                        <a:effectLst/>
                        <a:latin typeface="Calibri"/>
                        <a:ea typeface="Calibri"/>
                        <a:cs typeface="Times New Roman"/>
                      </a:endParaRPr>
                    </a:p>
                  </a:txBody>
                  <a:tcPr marL="68580" marR="68580" marT="0" marB="0">
                    <a:solidFill>
                      <a:srgbClr val="92D050"/>
                    </a:solidFill>
                  </a:tcPr>
                </a:tc>
                <a:tc>
                  <a:txBody>
                    <a:bodyPr/>
                    <a:lstStyle/>
                    <a:p>
                      <a:pPr algn="ctr">
                        <a:lnSpc>
                          <a:spcPct val="115000"/>
                        </a:lnSpc>
                        <a:spcAft>
                          <a:spcPts val="0"/>
                        </a:spcAft>
                      </a:pPr>
                      <a:r>
                        <a:rPr lang="en-ZA" sz="1800" b="1" kern="1200" dirty="0" smtClean="0">
                          <a:solidFill>
                            <a:schemeClr val="dk1"/>
                          </a:solidFill>
                          <a:effectLst/>
                          <a:latin typeface="+mn-lt"/>
                          <a:ea typeface="+mn-ea"/>
                          <a:cs typeface="+mn-cs"/>
                        </a:rPr>
                        <a:t>82%</a:t>
                      </a:r>
                      <a:endParaRPr lang="en-ZA" sz="1800" dirty="0">
                        <a:effectLst/>
                        <a:latin typeface="Calibri"/>
                        <a:ea typeface="Calibri"/>
                        <a:cs typeface="Times New Roman"/>
                      </a:endParaRPr>
                    </a:p>
                  </a:txBody>
                  <a:tcPr marL="68580" marR="68580" marT="0" marB="0">
                    <a:solidFill>
                      <a:srgbClr val="92D050"/>
                    </a:solidFill>
                  </a:tcPr>
                </a:tc>
              </a:tr>
              <a:tr h="467726">
                <a:tc>
                  <a:txBody>
                    <a:bodyPr/>
                    <a:lstStyle/>
                    <a:p>
                      <a:pPr algn="ctr">
                        <a:lnSpc>
                          <a:spcPct val="115000"/>
                        </a:lnSpc>
                        <a:spcAft>
                          <a:spcPts val="0"/>
                        </a:spcAft>
                      </a:pPr>
                      <a:r>
                        <a:rPr lang="en-ZA" sz="1600" dirty="0">
                          <a:effectLst/>
                        </a:rPr>
                        <a:t>Domain</a:t>
                      </a:r>
                      <a:endParaRPr lang="en-ZA" sz="1100" dirty="0">
                        <a:effectLst/>
                        <a:latin typeface="Calibri"/>
                        <a:ea typeface="Calibri"/>
                        <a:cs typeface="Times New Roman"/>
                      </a:endParaRPr>
                    </a:p>
                  </a:txBody>
                  <a:tcPr marL="68580" marR="68580" marT="0" marB="0">
                    <a:solidFill>
                      <a:srgbClr val="FF0000"/>
                    </a:solidFill>
                  </a:tcPr>
                </a:tc>
                <a:tc>
                  <a:txBody>
                    <a:bodyPr/>
                    <a:lstStyle/>
                    <a:p>
                      <a:pPr algn="ctr">
                        <a:lnSpc>
                          <a:spcPct val="115000"/>
                        </a:lnSpc>
                        <a:spcAft>
                          <a:spcPts val="0"/>
                        </a:spcAft>
                      </a:pPr>
                      <a:r>
                        <a:rPr lang="en-ZA" sz="2000" b="1" dirty="0" smtClean="0">
                          <a:effectLst/>
                        </a:rPr>
                        <a:t>    </a:t>
                      </a:r>
                      <a:endParaRPr lang="en-ZA" sz="2000" b="1" dirty="0">
                        <a:effectLst/>
                        <a:latin typeface="Calibri"/>
                        <a:ea typeface="Calibri"/>
                        <a:cs typeface="Times New Roman"/>
                      </a:endParaRPr>
                    </a:p>
                  </a:txBody>
                  <a:tcPr marL="68580" marR="68580" marT="0" marB="0">
                    <a:solidFill>
                      <a:srgbClr val="92D050"/>
                    </a:solidFill>
                  </a:tcPr>
                </a:tc>
                <a:tc>
                  <a:txBody>
                    <a:bodyPr/>
                    <a:lstStyle/>
                    <a:p>
                      <a:pPr algn="ctr">
                        <a:lnSpc>
                          <a:spcPct val="115000"/>
                        </a:lnSpc>
                        <a:spcAft>
                          <a:spcPts val="0"/>
                        </a:spcAft>
                      </a:pPr>
                      <a:r>
                        <a:rPr lang="en-ZA" sz="2000" b="1" dirty="0">
                          <a:effectLst/>
                        </a:rPr>
                        <a:t>Score</a:t>
                      </a:r>
                      <a:endParaRPr lang="en-ZA" sz="2000" b="1" dirty="0">
                        <a:effectLst/>
                        <a:latin typeface="Calibri"/>
                        <a:ea typeface="Calibri"/>
                        <a:cs typeface="Times New Roman"/>
                      </a:endParaRPr>
                    </a:p>
                  </a:txBody>
                  <a:tcPr marL="68580" marR="68580" marT="0" marB="0">
                    <a:solidFill>
                      <a:srgbClr val="92D050"/>
                    </a:solidFill>
                  </a:tcPr>
                </a:tc>
                <a:tc>
                  <a:txBody>
                    <a:bodyPr/>
                    <a:lstStyle/>
                    <a:p>
                      <a:pPr algn="ctr">
                        <a:lnSpc>
                          <a:spcPct val="115000"/>
                        </a:lnSpc>
                        <a:spcAft>
                          <a:spcPts val="0"/>
                        </a:spcAft>
                      </a:pPr>
                      <a:r>
                        <a:rPr lang="en-ZA" sz="2000" b="1" dirty="0">
                          <a:effectLst/>
                        </a:rPr>
                        <a:t>Score</a:t>
                      </a:r>
                      <a:endParaRPr lang="en-ZA" sz="2000" b="1" dirty="0">
                        <a:effectLst/>
                        <a:latin typeface="Calibri"/>
                        <a:ea typeface="Calibri"/>
                        <a:cs typeface="Times New Roman"/>
                      </a:endParaRPr>
                    </a:p>
                  </a:txBody>
                  <a:tcPr marL="68580" marR="68580" marT="0" marB="0">
                    <a:solidFill>
                      <a:srgbClr val="92D050"/>
                    </a:solidFill>
                  </a:tcPr>
                </a:tc>
              </a:tr>
              <a:tr h="527099">
                <a:tc>
                  <a:txBody>
                    <a:bodyPr/>
                    <a:lstStyle/>
                    <a:p>
                      <a:pPr algn="l">
                        <a:lnSpc>
                          <a:spcPct val="115000"/>
                        </a:lnSpc>
                        <a:spcAft>
                          <a:spcPts val="0"/>
                        </a:spcAft>
                      </a:pPr>
                      <a:r>
                        <a:rPr lang="en-ZA" sz="1200" dirty="0">
                          <a:effectLst/>
                        </a:rPr>
                        <a:t>1 Patients Rights</a:t>
                      </a:r>
                      <a:endParaRPr lang="en-ZA" sz="1100" dirty="0">
                        <a:effectLst/>
                        <a:latin typeface="Calibri"/>
                        <a:ea typeface="Calibri"/>
                        <a:cs typeface="Times New Roman"/>
                      </a:endParaRPr>
                    </a:p>
                  </a:txBody>
                  <a:tcPr marL="68580" marR="68580" marT="0" marB="0" anchor="ctr">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54%</a:t>
                      </a:r>
                      <a:endParaRPr lang="en-ZA" sz="1800" b="1"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68%</a:t>
                      </a:r>
                      <a:endParaRPr lang="en-ZA" sz="24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79%</a:t>
                      </a:r>
                      <a:endParaRPr lang="en-ZA" sz="2400">
                        <a:effectLst/>
                        <a:latin typeface="Calibri"/>
                        <a:ea typeface="Calibri"/>
                        <a:cs typeface="Times New Roman"/>
                      </a:endParaRPr>
                    </a:p>
                  </a:txBody>
                  <a:tcPr marL="68580" marR="68580" marT="0" marB="0" anchor="ctr"/>
                </a:tc>
              </a:tr>
              <a:tr h="527099">
                <a:tc>
                  <a:txBody>
                    <a:bodyPr/>
                    <a:lstStyle/>
                    <a:p>
                      <a:pPr algn="l">
                        <a:lnSpc>
                          <a:spcPct val="115000"/>
                        </a:lnSpc>
                        <a:spcAft>
                          <a:spcPts val="0"/>
                        </a:spcAft>
                      </a:pPr>
                      <a:r>
                        <a:rPr lang="en-ZA" sz="1200" dirty="0">
                          <a:effectLst/>
                        </a:rPr>
                        <a:t>2 Patient Safety / Clinical Governance / Clinical Care</a:t>
                      </a:r>
                      <a:endParaRPr lang="en-ZA" sz="1100" dirty="0">
                        <a:effectLst/>
                        <a:latin typeface="Calibri"/>
                        <a:ea typeface="Calibri"/>
                        <a:cs typeface="Times New Roman"/>
                      </a:endParaRPr>
                    </a:p>
                  </a:txBody>
                  <a:tcPr marL="68580" marR="68580" marT="0" marB="0" anchor="ctr">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44%</a:t>
                      </a:r>
                      <a:endParaRPr lang="en-ZA" sz="1800" b="1"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75%</a:t>
                      </a:r>
                      <a:endParaRPr lang="en-ZA" sz="24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84%</a:t>
                      </a:r>
                      <a:endParaRPr lang="en-ZA" sz="2400">
                        <a:effectLst/>
                        <a:latin typeface="Calibri"/>
                        <a:ea typeface="Calibri"/>
                        <a:cs typeface="Times New Roman"/>
                      </a:endParaRPr>
                    </a:p>
                  </a:txBody>
                  <a:tcPr marL="68580" marR="68580" marT="0" marB="0" anchor="ctr"/>
                </a:tc>
              </a:tr>
              <a:tr h="527099">
                <a:tc>
                  <a:txBody>
                    <a:bodyPr/>
                    <a:lstStyle/>
                    <a:p>
                      <a:pPr algn="l">
                        <a:lnSpc>
                          <a:spcPct val="115000"/>
                        </a:lnSpc>
                        <a:spcAft>
                          <a:spcPts val="0"/>
                        </a:spcAft>
                      </a:pPr>
                      <a:r>
                        <a:rPr lang="en-ZA" sz="1200" dirty="0">
                          <a:effectLst/>
                        </a:rPr>
                        <a:t>3 Clinical Support Services</a:t>
                      </a:r>
                      <a:endParaRPr lang="en-ZA" sz="1100" dirty="0">
                        <a:effectLst/>
                        <a:latin typeface="Calibri"/>
                        <a:ea typeface="Calibri"/>
                        <a:cs typeface="Times New Roman"/>
                      </a:endParaRPr>
                    </a:p>
                  </a:txBody>
                  <a:tcPr marL="68580" marR="68580" marT="0" marB="0" anchor="ctr">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62%</a:t>
                      </a:r>
                      <a:endParaRPr lang="en-ZA" sz="1800" b="1"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57%</a:t>
                      </a:r>
                      <a:endParaRPr lang="en-ZA" sz="24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87%</a:t>
                      </a:r>
                      <a:endParaRPr lang="en-ZA" sz="2400">
                        <a:effectLst/>
                        <a:latin typeface="Calibri"/>
                        <a:ea typeface="Calibri"/>
                        <a:cs typeface="Times New Roman"/>
                      </a:endParaRPr>
                    </a:p>
                  </a:txBody>
                  <a:tcPr marL="68580" marR="68580" marT="0" marB="0" anchor="ctr"/>
                </a:tc>
              </a:tr>
              <a:tr h="527099">
                <a:tc>
                  <a:txBody>
                    <a:bodyPr/>
                    <a:lstStyle/>
                    <a:p>
                      <a:pPr algn="l">
                        <a:lnSpc>
                          <a:spcPct val="115000"/>
                        </a:lnSpc>
                        <a:spcAft>
                          <a:spcPts val="0"/>
                        </a:spcAft>
                      </a:pPr>
                      <a:r>
                        <a:rPr lang="en-ZA" sz="1200" dirty="0">
                          <a:effectLst/>
                        </a:rPr>
                        <a:t>4 Public Health</a:t>
                      </a:r>
                      <a:endParaRPr lang="en-ZA" sz="1100" dirty="0">
                        <a:effectLst/>
                        <a:latin typeface="Calibri"/>
                        <a:ea typeface="Calibri"/>
                        <a:cs typeface="Times New Roman"/>
                      </a:endParaRPr>
                    </a:p>
                  </a:txBody>
                  <a:tcPr marL="68580" marR="68580" marT="0" marB="0" anchor="ctr">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26%</a:t>
                      </a:r>
                      <a:endParaRPr lang="en-ZA" sz="1800" b="1"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51%</a:t>
                      </a:r>
                      <a:endParaRPr lang="en-ZA" sz="240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a:solidFill>
                            <a:srgbClr val="000000"/>
                          </a:solidFill>
                          <a:effectLst/>
                          <a:latin typeface="Calibri"/>
                          <a:ea typeface="Calibri"/>
                          <a:cs typeface="Times New Roman"/>
                        </a:rPr>
                        <a:t>89%</a:t>
                      </a:r>
                      <a:endParaRPr lang="en-ZA" sz="2400">
                        <a:effectLst/>
                        <a:latin typeface="Calibri"/>
                        <a:ea typeface="Calibri"/>
                        <a:cs typeface="Times New Roman"/>
                      </a:endParaRPr>
                    </a:p>
                  </a:txBody>
                  <a:tcPr marL="68580" marR="68580" marT="0" marB="0" anchor="ctr"/>
                </a:tc>
              </a:tr>
              <a:tr h="527099">
                <a:tc>
                  <a:txBody>
                    <a:bodyPr/>
                    <a:lstStyle/>
                    <a:p>
                      <a:pPr algn="l">
                        <a:lnSpc>
                          <a:spcPct val="115000"/>
                        </a:lnSpc>
                        <a:spcAft>
                          <a:spcPts val="0"/>
                        </a:spcAft>
                      </a:pPr>
                      <a:r>
                        <a:rPr lang="en-ZA" sz="1200" dirty="0">
                          <a:effectLst/>
                        </a:rPr>
                        <a:t>5 Leadership and Corporate Governance</a:t>
                      </a:r>
                      <a:endParaRPr lang="en-ZA" sz="1100" dirty="0">
                        <a:effectLst/>
                        <a:latin typeface="Calibri"/>
                        <a:ea typeface="Calibri"/>
                        <a:cs typeface="Times New Roman"/>
                      </a:endParaRPr>
                    </a:p>
                  </a:txBody>
                  <a:tcPr marL="68580" marR="68580" marT="0" marB="0" anchor="ctr">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33%</a:t>
                      </a:r>
                      <a:endParaRPr lang="en-ZA" sz="1800" b="1"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dirty="0">
                          <a:solidFill>
                            <a:schemeClr val="tx1"/>
                          </a:solidFill>
                          <a:effectLst/>
                          <a:latin typeface="Calibri"/>
                          <a:ea typeface="Calibri"/>
                          <a:cs typeface="Times New Roman"/>
                        </a:rPr>
                        <a:t>17%</a:t>
                      </a:r>
                    </a:p>
                  </a:txBody>
                  <a:tcPr marL="68580" marR="68580" marT="0" marB="0" anchor="ctr"/>
                </a:tc>
                <a:tc>
                  <a:txBody>
                    <a:bodyPr/>
                    <a:lstStyle/>
                    <a:p>
                      <a:pPr algn="ctr">
                        <a:lnSpc>
                          <a:spcPct val="115000"/>
                        </a:lnSpc>
                        <a:spcAft>
                          <a:spcPts val="0"/>
                        </a:spcAft>
                      </a:pPr>
                      <a:r>
                        <a:rPr lang="en-ZA" sz="2400" dirty="0">
                          <a:solidFill>
                            <a:srgbClr val="000000"/>
                          </a:solidFill>
                          <a:effectLst/>
                          <a:latin typeface="Calibri"/>
                          <a:ea typeface="Calibri"/>
                          <a:cs typeface="Times New Roman"/>
                        </a:rPr>
                        <a:t>100%</a:t>
                      </a:r>
                      <a:endParaRPr lang="en-ZA" sz="2400" dirty="0">
                        <a:effectLst/>
                        <a:latin typeface="Calibri"/>
                        <a:ea typeface="Calibri"/>
                        <a:cs typeface="Times New Roman"/>
                      </a:endParaRPr>
                    </a:p>
                  </a:txBody>
                  <a:tcPr marL="68580" marR="68580" marT="0" marB="0" anchor="ctr"/>
                </a:tc>
              </a:tr>
              <a:tr h="527099">
                <a:tc>
                  <a:txBody>
                    <a:bodyPr/>
                    <a:lstStyle/>
                    <a:p>
                      <a:pPr algn="l">
                        <a:lnSpc>
                          <a:spcPct val="115000"/>
                        </a:lnSpc>
                        <a:spcAft>
                          <a:spcPts val="0"/>
                        </a:spcAft>
                      </a:pPr>
                      <a:r>
                        <a:rPr lang="en-ZA" sz="1200" dirty="0">
                          <a:effectLst/>
                        </a:rPr>
                        <a:t>6 Operational Management</a:t>
                      </a:r>
                      <a:endParaRPr lang="en-ZA" sz="1100" dirty="0">
                        <a:effectLst/>
                        <a:latin typeface="Calibri"/>
                        <a:ea typeface="Calibri"/>
                        <a:cs typeface="Times New Roman"/>
                      </a:endParaRPr>
                    </a:p>
                  </a:txBody>
                  <a:tcPr marL="68580" marR="68580" marT="0" marB="0" anchor="ctr">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30%</a:t>
                      </a:r>
                      <a:endParaRPr lang="en-ZA" sz="1800" b="1"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dirty="0">
                          <a:solidFill>
                            <a:schemeClr val="tx1"/>
                          </a:solidFill>
                          <a:effectLst/>
                          <a:latin typeface="Calibri"/>
                          <a:ea typeface="Calibri"/>
                          <a:cs typeface="Times New Roman"/>
                        </a:rPr>
                        <a:t>30%</a:t>
                      </a:r>
                    </a:p>
                  </a:txBody>
                  <a:tcPr marL="68580" marR="68580" marT="0" marB="0" anchor="ctr"/>
                </a:tc>
                <a:tc>
                  <a:txBody>
                    <a:bodyPr/>
                    <a:lstStyle/>
                    <a:p>
                      <a:pPr algn="ctr">
                        <a:lnSpc>
                          <a:spcPct val="115000"/>
                        </a:lnSpc>
                        <a:spcAft>
                          <a:spcPts val="0"/>
                        </a:spcAft>
                      </a:pPr>
                      <a:r>
                        <a:rPr lang="en-ZA" sz="2400" dirty="0">
                          <a:solidFill>
                            <a:srgbClr val="000000"/>
                          </a:solidFill>
                          <a:effectLst/>
                          <a:latin typeface="Calibri"/>
                          <a:ea typeface="Calibri"/>
                          <a:cs typeface="Times New Roman"/>
                        </a:rPr>
                        <a:t>67%</a:t>
                      </a:r>
                      <a:endParaRPr lang="en-ZA" sz="2400" dirty="0">
                        <a:effectLst/>
                        <a:latin typeface="Calibri"/>
                        <a:ea typeface="Calibri"/>
                        <a:cs typeface="Times New Roman"/>
                      </a:endParaRPr>
                    </a:p>
                  </a:txBody>
                  <a:tcPr marL="68580" marR="68580" marT="0" marB="0" anchor="ctr"/>
                </a:tc>
              </a:tr>
              <a:tr h="527099">
                <a:tc>
                  <a:txBody>
                    <a:bodyPr/>
                    <a:lstStyle/>
                    <a:p>
                      <a:pPr algn="l">
                        <a:lnSpc>
                          <a:spcPct val="115000"/>
                        </a:lnSpc>
                        <a:spcAft>
                          <a:spcPts val="0"/>
                        </a:spcAft>
                      </a:pPr>
                      <a:r>
                        <a:rPr lang="en-ZA" sz="1200" dirty="0">
                          <a:effectLst/>
                        </a:rPr>
                        <a:t>7 Facilities and Infrastructure</a:t>
                      </a:r>
                      <a:endParaRPr lang="en-ZA" sz="1100" dirty="0">
                        <a:effectLst/>
                        <a:latin typeface="Calibri"/>
                        <a:ea typeface="Calibri"/>
                        <a:cs typeface="Times New Roman"/>
                      </a:endParaRPr>
                    </a:p>
                  </a:txBody>
                  <a:tcPr marL="68580" marR="68580" marT="0" marB="0" anchor="ctr">
                    <a:solidFill>
                      <a:srgbClr val="FF0000"/>
                    </a:solidFill>
                  </a:tcPr>
                </a:tc>
                <a:tc>
                  <a:txBody>
                    <a:bodyPr/>
                    <a:lstStyle/>
                    <a:p>
                      <a:pPr algn="ctr">
                        <a:lnSpc>
                          <a:spcPct val="115000"/>
                        </a:lnSpc>
                        <a:spcAft>
                          <a:spcPts val="0"/>
                        </a:spcAft>
                      </a:pPr>
                      <a:r>
                        <a:rPr lang="en-ZA" sz="1800" b="1" dirty="0" smtClean="0">
                          <a:effectLst/>
                          <a:latin typeface="Calibri"/>
                          <a:ea typeface="Calibri"/>
                          <a:cs typeface="Times New Roman"/>
                        </a:rPr>
                        <a:t>42%</a:t>
                      </a:r>
                      <a:endParaRPr lang="en-ZA" sz="1800" b="1"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dirty="0">
                          <a:solidFill>
                            <a:srgbClr val="000000"/>
                          </a:solidFill>
                          <a:effectLst/>
                          <a:latin typeface="Calibri"/>
                          <a:ea typeface="Calibri"/>
                          <a:cs typeface="Times New Roman"/>
                        </a:rPr>
                        <a:t>52%</a:t>
                      </a:r>
                      <a:endParaRPr lang="en-ZA" sz="2400" dirty="0">
                        <a:effectLst/>
                        <a:latin typeface="Calibri"/>
                        <a:ea typeface="Calibri"/>
                        <a:cs typeface="Times New Roman"/>
                      </a:endParaRPr>
                    </a:p>
                  </a:txBody>
                  <a:tcPr marL="68580" marR="68580" marT="0" marB="0" anchor="ctr"/>
                </a:tc>
                <a:tc>
                  <a:txBody>
                    <a:bodyPr/>
                    <a:lstStyle/>
                    <a:p>
                      <a:pPr algn="ctr">
                        <a:lnSpc>
                          <a:spcPct val="115000"/>
                        </a:lnSpc>
                        <a:spcAft>
                          <a:spcPts val="0"/>
                        </a:spcAft>
                      </a:pPr>
                      <a:r>
                        <a:rPr lang="en-ZA" sz="2400" dirty="0">
                          <a:solidFill>
                            <a:srgbClr val="000000"/>
                          </a:solidFill>
                          <a:effectLst/>
                          <a:latin typeface="Calibri"/>
                          <a:ea typeface="Calibri"/>
                          <a:cs typeface="Times New Roman"/>
                        </a:rPr>
                        <a:t>82%</a:t>
                      </a:r>
                      <a:endParaRPr lang="en-ZA" sz="24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296121113"/>
      </p:ext>
    </p:extLst>
  </p:cSld>
  <p:clrMapOvr>
    <a:masterClrMapping/>
  </p:clrMapOvr>
  <p:transition spd="slow">
    <p:push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908720"/>
            <a:ext cx="8013659" cy="427001"/>
          </a:xfrm>
        </p:spPr>
        <p:txBody>
          <a:bodyPr>
            <a:noAutofit/>
          </a:bodyPr>
          <a:lstStyle/>
          <a:p>
            <a:r>
              <a:rPr lang="en-ZA" sz="2800" dirty="0" smtClean="0"/>
              <a:t>Ideal Clinic Dashboard Results Gauteng Province ICSM</a:t>
            </a:r>
            <a:endParaRPr lang="en-ZA" sz="2800"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39</a:t>
            </a:fld>
            <a:endParaRPr lang="en-US"/>
          </a:p>
        </p:txBody>
      </p:sp>
      <p:pic>
        <p:nvPicPr>
          <p:cNvPr id="4098" name="Picture 2" descr="C:\Users\15500811.GAUTENG\Desktop\ICSM Gaute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681" y="1412776"/>
            <a:ext cx="9031132" cy="5244892"/>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1043608" y="2204864"/>
            <a:ext cx="1356430" cy="360040"/>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8" name="Oval 7"/>
          <p:cNvSpPr/>
          <p:nvPr/>
        </p:nvSpPr>
        <p:spPr>
          <a:xfrm>
            <a:off x="683568" y="5099134"/>
            <a:ext cx="1716470" cy="301982"/>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9" name="Oval 8"/>
          <p:cNvSpPr/>
          <p:nvPr/>
        </p:nvSpPr>
        <p:spPr>
          <a:xfrm>
            <a:off x="91681" y="4077072"/>
            <a:ext cx="2308357" cy="360040"/>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5" name="TextBox 4"/>
          <p:cNvSpPr txBox="1"/>
          <p:nvPr/>
        </p:nvSpPr>
        <p:spPr>
          <a:xfrm>
            <a:off x="91681" y="2050975"/>
            <a:ext cx="1071902" cy="307777"/>
          </a:xfrm>
          <a:prstGeom prst="rect">
            <a:avLst/>
          </a:prstGeom>
          <a:noFill/>
        </p:spPr>
        <p:txBody>
          <a:bodyPr wrap="square" rtlCol="0">
            <a:spAutoFit/>
          </a:bodyPr>
          <a:lstStyle/>
          <a:p>
            <a:r>
              <a:rPr lang="en-ZA" sz="1400" dirty="0" smtClean="0"/>
              <a:t>NA 63%</a:t>
            </a:r>
            <a:endParaRPr lang="en-ZA" sz="1400" dirty="0"/>
          </a:p>
        </p:txBody>
      </p:sp>
      <p:sp>
        <p:nvSpPr>
          <p:cNvPr id="11" name="TextBox 10"/>
          <p:cNvSpPr txBox="1"/>
          <p:nvPr/>
        </p:nvSpPr>
        <p:spPr>
          <a:xfrm>
            <a:off x="0" y="3923183"/>
            <a:ext cx="1071902" cy="307777"/>
          </a:xfrm>
          <a:prstGeom prst="rect">
            <a:avLst/>
          </a:prstGeom>
          <a:noFill/>
        </p:spPr>
        <p:txBody>
          <a:bodyPr wrap="square" rtlCol="0">
            <a:spAutoFit/>
          </a:bodyPr>
          <a:lstStyle/>
          <a:p>
            <a:r>
              <a:rPr lang="en-ZA" sz="1400" dirty="0" smtClean="0"/>
              <a:t>NA 84%</a:t>
            </a:r>
            <a:endParaRPr lang="en-ZA" sz="1400" dirty="0"/>
          </a:p>
        </p:txBody>
      </p:sp>
      <p:sp>
        <p:nvSpPr>
          <p:cNvPr id="12" name="TextBox 11"/>
          <p:cNvSpPr txBox="1"/>
          <p:nvPr/>
        </p:nvSpPr>
        <p:spPr>
          <a:xfrm>
            <a:off x="36217" y="4945245"/>
            <a:ext cx="1071902" cy="307777"/>
          </a:xfrm>
          <a:prstGeom prst="rect">
            <a:avLst/>
          </a:prstGeom>
          <a:noFill/>
        </p:spPr>
        <p:txBody>
          <a:bodyPr wrap="square" rtlCol="0">
            <a:spAutoFit/>
          </a:bodyPr>
          <a:lstStyle/>
          <a:p>
            <a:r>
              <a:rPr lang="en-ZA" sz="1400" dirty="0" smtClean="0"/>
              <a:t>NA 64%</a:t>
            </a:r>
            <a:endParaRPr lang="en-ZA" sz="1400" dirty="0"/>
          </a:p>
        </p:txBody>
      </p:sp>
    </p:spTree>
    <p:extLst>
      <p:ext uri="{BB962C8B-B14F-4D97-AF65-F5344CB8AC3E}">
        <p14:creationId xmlns:p14="http://schemas.microsoft.com/office/powerpoint/2010/main" val="2765815012"/>
      </p:ext>
    </p:extLst>
  </p:cSld>
  <p:clrMapOvr>
    <a:masterClrMapping/>
  </p:clrMapOvr>
  <p:transition spd="slow">
    <p:push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2800" dirty="0"/>
              <a:t>Ideal Clinic Dashboard Results </a:t>
            </a:r>
            <a:r>
              <a:rPr lang="en-ZA" sz="2800" dirty="0" smtClean="0"/>
              <a:t>National ICSM</a:t>
            </a:r>
            <a:endParaRPr lang="en-ZA" sz="2800"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40</a:t>
            </a:fld>
            <a:endParaRPr lang="en-US"/>
          </a:p>
        </p:txBody>
      </p:sp>
      <p:sp>
        <p:nvSpPr>
          <p:cNvPr id="5" name="Oval 4"/>
          <p:cNvSpPr/>
          <p:nvPr/>
        </p:nvSpPr>
        <p:spPr>
          <a:xfrm>
            <a:off x="1115616" y="1897596"/>
            <a:ext cx="1240324" cy="648072"/>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pic>
        <p:nvPicPr>
          <p:cNvPr id="5122" name="Picture 2" descr="C:\Users\15500811.GAUTENG\Desktop\ICSM National.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4" y="1520788"/>
            <a:ext cx="8856983" cy="5184576"/>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971600" y="2060848"/>
            <a:ext cx="1152128" cy="484820"/>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8" name="Oval 7"/>
          <p:cNvSpPr/>
          <p:nvPr/>
        </p:nvSpPr>
        <p:spPr>
          <a:xfrm>
            <a:off x="323528" y="4113076"/>
            <a:ext cx="1800200" cy="468052"/>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9" name="Oval 8"/>
          <p:cNvSpPr/>
          <p:nvPr/>
        </p:nvSpPr>
        <p:spPr>
          <a:xfrm>
            <a:off x="683568" y="5013176"/>
            <a:ext cx="1440160" cy="504056"/>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2790333965"/>
      </p:ext>
    </p:extLst>
  </p:cSld>
  <p:clrMapOvr>
    <a:masterClrMapping/>
  </p:clrMapOvr>
  <p:transition spd="slow">
    <p:push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9. SUCCESS FACTORS</a:t>
            </a:r>
            <a:endParaRPr lang="en-ZA" dirty="0"/>
          </a:p>
        </p:txBody>
      </p:sp>
      <p:sp>
        <p:nvSpPr>
          <p:cNvPr id="3" name="Content Placeholder 2"/>
          <p:cNvSpPr>
            <a:spLocks noGrp="1"/>
          </p:cNvSpPr>
          <p:nvPr>
            <p:ph idx="1"/>
          </p:nvPr>
        </p:nvSpPr>
        <p:spPr>
          <a:xfrm>
            <a:off x="179512" y="1412384"/>
            <a:ext cx="8841327" cy="5255382"/>
          </a:xfrm>
        </p:spPr>
        <p:txBody>
          <a:bodyPr>
            <a:normAutofit/>
          </a:bodyPr>
          <a:lstStyle/>
          <a:p>
            <a:pPr marL="0" indent="0">
              <a:buNone/>
            </a:pPr>
            <a:r>
              <a:rPr lang="en-ZA" dirty="0" smtClean="0"/>
              <a:t>A Successful,  sustainable  and consistent Ideal clinic green scores is dependent on</a:t>
            </a:r>
          </a:p>
          <a:p>
            <a:r>
              <a:rPr lang="en-ZA" dirty="0" smtClean="0"/>
              <a:t>Team work and team support</a:t>
            </a:r>
          </a:p>
          <a:p>
            <a:r>
              <a:rPr lang="en-ZA" dirty="0" smtClean="0"/>
              <a:t>Quality and effective Leadership</a:t>
            </a:r>
          </a:p>
          <a:p>
            <a:r>
              <a:rPr lang="en-ZA" dirty="0" smtClean="0"/>
              <a:t>A highly Alert ,highly sensitive, and a Patient centred team approach</a:t>
            </a:r>
          </a:p>
          <a:p>
            <a:r>
              <a:rPr lang="en-ZA" dirty="0" smtClean="0"/>
              <a:t>Dedicated District and Sub District Teams</a:t>
            </a:r>
          </a:p>
          <a:p>
            <a:r>
              <a:rPr lang="en-ZA" dirty="0" smtClean="0"/>
              <a:t>Using Innovative Methods and working within the Policies and Standards</a:t>
            </a:r>
          </a:p>
          <a:p>
            <a:endParaRPr lang="en-ZA"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41</a:t>
            </a:fld>
            <a:endParaRPr lang="en-US"/>
          </a:p>
        </p:txBody>
      </p:sp>
    </p:spTree>
    <p:extLst>
      <p:ext uri="{BB962C8B-B14F-4D97-AF65-F5344CB8AC3E}">
        <p14:creationId xmlns:p14="http://schemas.microsoft.com/office/powerpoint/2010/main" val="3400403673"/>
      </p:ext>
    </p:extLst>
  </p:cSld>
  <p:clrMapOvr>
    <a:masterClrMapping/>
  </p:clrMapOvr>
  <p:transition spd="slow">
    <p:push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2000" dirty="0" smtClean="0"/>
              <a:t>10. Systems that has Contributed to Quality Improvement</a:t>
            </a:r>
            <a:endParaRPr lang="en-ZA" sz="2000" dirty="0"/>
          </a:p>
        </p:txBody>
      </p:sp>
      <p:sp>
        <p:nvSpPr>
          <p:cNvPr id="3" name="Content Placeholder 2"/>
          <p:cNvSpPr>
            <a:spLocks noGrp="1"/>
          </p:cNvSpPr>
          <p:nvPr>
            <p:ph idx="1"/>
          </p:nvPr>
        </p:nvSpPr>
        <p:spPr/>
        <p:txBody>
          <a:bodyPr>
            <a:normAutofit fontScale="92500" lnSpcReduction="10000"/>
          </a:bodyPr>
          <a:lstStyle/>
          <a:p>
            <a:r>
              <a:rPr lang="en-ZA" sz="2000" dirty="0" smtClean="0"/>
              <a:t>Implementation of ICSM</a:t>
            </a:r>
          </a:p>
          <a:p>
            <a:r>
              <a:rPr lang="en-ZA" sz="2000" dirty="0" smtClean="0"/>
              <a:t>Re-organization of Patients Files</a:t>
            </a:r>
          </a:p>
          <a:p>
            <a:r>
              <a:rPr lang="en-ZA" sz="2000" dirty="0" smtClean="0"/>
              <a:t>Removal and Archiving of Old and Redundant files</a:t>
            </a:r>
          </a:p>
          <a:p>
            <a:r>
              <a:rPr lang="en-ZA" sz="2000" dirty="0" smtClean="0"/>
              <a:t>Implementation of the Integrated Patient Files-Adult and Child</a:t>
            </a:r>
          </a:p>
          <a:p>
            <a:r>
              <a:rPr lang="en-ZA" sz="2000" dirty="0" smtClean="0"/>
              <a:t>Efficient Filing Delivery systems procured</a:t>
            </a:r>
          </a:p>
          <a:p>
            <a:r>
              <a:rPr lang="en-ZA" sz="2000" dirty="0" smtClean="0"/>
              <a:t>Procurement and Implementation of the Electronic Patient registration System(additionally-in Some Gauteng Provincial Facilities-Finger Identification system)</a:t>
            </a:r>
          </a:p>
          <a:p>
            <a:r>
              <a:rPr lang="en-ZA" sz="2000" dirty="0" smtClean="0"/>
              <a:t>Patient Appointment system-Manual and Electronic</a:t>
            </a:r>
          </a:p>
          <a:p>
            <a:r>
              <a:rPr lang="en-ZA" sz="2000" dirty="0" smtClean="0"/>
              <a:t>Effective Monitoring and  Management of the Patients’ Waiting time</a:t>
            </a:r>
          </a:p>
          <a:p>
            <a:r>
              <a:rPr lang="en-ZA" sz="2000" dirty="0" smtClean="0"/>
              <a:t>Pre-packing of Patients’ Medications</a:t>
            </a:r>
          </a:p>
          <a:p>
            <a:r>
              <a:rPr lang="en-ZA" sz="2000" dirty="0" smtClean="0"/>
              <a:t>HR Appointment for Various Vacant Medical, Nursing, Allied and Support Staff positions</a:t>
            </a:r>
          </a:p>
          <a:p>
            <a:r>
              <a:rPr lang="en-ZA" sz="2000" dirty="0" smtClean="0"/>
              <a:t>Many Stable Chronic Patients referred to Central Chronic Medicine Dispensing and Distribution(in Partnership with Pharmacy Direct)</a:t>
            </a:r>
          </a:p>
          <a:p>
            <a:r>
              <a:rPr lang="en-ZA" sz="2000" dirty="0" smtClean="0"/>
              <a:t>Improvement in Patient Complaints  Resolution Turn around Times</a:t>
            </a:r>
          </a:p>
          <a:p>
            <a:endParaRPr lang="en-ZA" sz="2000" dirty="0" smtClean="0"/>
          </a:p>
          <a:p>
            <a:endParaRPr lang="en-ZA" sz="2000" dirty="0" smtClean="0"/>
          </a:p>
          <a:p>
            <a:endParaRPr lang="en-ZA" sz="2000" dirty="0" smtClean="0"/>
          </a:p>
          <a:p>
            <a:endParaRPr lang="en-ZA" sz="2400" dirty="0" smtClean="0"/>
          </a:p>
          <a:p>
            <a:endParaRPr lang="en-ZA" sz="2400"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42</a:t>
            </a:fld>
            <a:endParaRPr lang="en-US" dirty="0"/>
          </a:p>
        </p:txBody>
      </p:sp>
    </p:spTree>
    <p:extLst>
      <p:ext uri="{BB962C8B-B14F-4D97-AF65-F5344CB8AC3E}">
        <p14:creationId xmlns:p14="http://schemas.microsoft.com/office/powerpoint/2010/main" val="4185805058"/>
      </p:ext>
    </p:extLst>
  </p:cSld>
  <p:clrMapOvr>
    <a:masterClrMapping/>
  </p:clrMapOvr>
  <p:transition spd="slow">
    <p:push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11. CHALLENGES</a:t>
            </a:r>
            <a:endParaRPr lang="en-ZA" dirty="0"/>
          </a:p>
        </p:txBody>
      </p:sp>
      <p:sp>
        <p:nvSpPr>
          <p:cNvPr id="3" name="Content Placeholder 2"/>
          <p:cNvSpPr>
            <a:spLocks noGrp="1"/>
          </p:cNvSpPr>
          <p:nvPr>
            <p:ph idx="1"/>
          </p:nvPr>
        </p:nvSpPr>
        <p:spPr/>
        <p:txBody>
          <a:bodyPr/>
          <a:lstStyle/>
          <a:p>
            <a:r>
              <a:rPr lang="en-ZA" sz="2000" dirty="0" smtClean="0"/>
              <a:t>Commitment to conduct Status determination</a:t>
            </a:r>
          </a:p>
          <a:p>
            <a:r>
              <a:rPr lang="en-ZA" sz="2000" dirty="0" smtClean="0"/>
              <a:t>Some Unavailable  policies </a:t>
            </a:r>
            <a:r>
              <a:rPr lang="en-ZA" sz="2000" dirty="0" err="1" smtClean="0"/>
              <a:t>e.g</a:t>
            </a:r>
            <a:r>
              <a:rPr lang="en-ZA" sz="2000" dirty="0" smtClean="0"/>
              <a:t> IPC, PEC, Waiting time </a:t>
            </a:r>
          </a:p>
          <a:p>
            <a:r>
              <a:rPr lang="en-ZA" sz="2000" dirty="0"/>
              <a:t>Supply Chain Management Related Issues</a:t>
            </a:r>
          </a:p>
          <a:p>
            <a:r>
              <a:rPr lang="en-ZA" sz="2000" dirty="0" smtClean="0"/>
              <a:t>Managing Change in a Facility</a:t>
            </a:r>
          </a:p>
          <a:p>
            <a:endParaRPr lang="en-ZA"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43</a:t>
            </a:fld>
            <a:endParaRPr lang="en-US"/>
          </a:p>
        </p:txBody>
      </p:sp>
    </p:spTree>
    <p:extLst>
      <p:ext uri="{BB962C8B-B14F-4D97-AF65-F5344CB8AC3E}">
        <p14:creationId xmlns:p14="http://schemas.microsoft.com/office/powerpoint/2010/main" val="2229931083"/>
      </p:ext>
    </p:extLst>
  </p:cSld>
  <p:clrMapOvr>
    <a:masterClrMapping/>
  </p:clrMapOvr>
  <p:transition spd="slow">
    <p:push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12. Feedback from Our Clients</a:t>
            </a:r>
            <a:endParaRPr lang="en-ZA" dirty="0"/>
          </a:p>
        </p:txBody>
      </p:sp>
      <p:sp>
        <p:nvSpPr>
          <p:cNvPr id="3" name="Content Placeholder 2"/>
          <p:cNvSpPr>
            <a:spLocks noGrp="1"/>
          </p:cNvSpPr>
          <p:nvPr>
            <p:ph idx="1"/>
          </p:nvPr>
        </p:nvSpPr>
        <p:spPr/>
        <p:txBody>
          <a:bodyPr/>
          <a:lstStyle/>
          <a:p>
            <a:endParaRPr lang="en-ZA"/>
          </a:p>
        </p:txBody>
      </p:sp>
      <p:sp>
        <p:nvSpPr>
          <p:cNvPr id="4" name="Slide Number Placeholder 3"/>
          <p:cNvSpPr>
            <a:spLocks noGrp="1"/>
          </p:cNvSpPr>
          <p:nvPr>
            <p:ph type="sldNum" sz="quarter" idx="12"/>
          </p:nvPr>
        </p:nvSpPr>
        <p:spPr/>
        <p:txBody>
          <a:bodyPr/>
          <a:lstStyle/>
          <a:p>
            <a:fld id="{093862CD-2CE4-D846-9F15-15300DCE1BBC}" type="slidenum">
              <a:rPr lang="en-US" smtClean="0"/>
              <a:pPr/>
              <a:t>44</a:t>
            </a:fld>
            <a:endParaRPr lang="en-US"/>
          </a:p>
        </p:txBody>
      </p:sp>
      <p:pic>
        <p:nvPicPr>
          <p:cNvPr id="5" name="Picture 6"/>
          <p:cNvPicPr>
            <a:picLocks noChangeAspect="1" noChangeArrowheads="1"/>
          </p:cNvPicPr>
          <p:nvPr/>
        </p:nvPicPr>
        <p:blipFill>
          <a:blip r:embed="rId2">
            <a:lum bright="5000" contrast="4000"/>
            <a:extLst>
              <a:ext uri="{28A0092B-C50C-407E-A947-70E740481C1C}">
                <a14:useLocalDpi xmlns:a14="http://schemas.microsoft.com/office/drawing/2010/main" val="0"/>
              </a:ext>
            </a:extLst>
          </a:blip>
          <a:srcRect/>
          <a:stretch>
            <a:fillRect/>
          </a:stretch>
        </p:blipFill>
        <p:spPr bwMode="auto">
          <a:xfrm>
            <a:off x="107504" y="1412776"/>
            <a:ext cx="8928992"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220692"/>
      </p:ext>
    </p:extLst>
  </p:cSld>
  <p:clrMapOvr>
    <a:masterClrMapping/>
  </p:clrMapOvr>
  <p:transition spd="slow">
    <p:push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13.Lessons Learned</a:t>
            </a:r>
            <a:endParaRPr lang="en-ZA" dirty="0"/>
          </a:p>
        </p:txBody>
      </p:sp>
      <p:sp>
        <p:nvSpPr>
          <p:cNvPr id="3" name="Content Placeholder 2"/>
          <p:cNvSpPr>
            <a:spLocks noGrp="1"/>
          </p:cNvSpPr>
          <p:nvPr>
            <p:ph idx="1"/>
          </p:nvPr>
        </p:nvSpPr>
        <p:spPr/>
        <p:txBody>
          <a:bodyPr/>
          <a:lstStyle/>
          <a:p>
            <a:endParaRPr lang="en-ZA"/>
          </a:p>
        </p:txBody>
      </p:sp>
      <p:sp>
        <p:nvSpPr>
          <p:cNvPr id="4" name="Slide Number Placeholder 3"/>
          <p:cNvSpPr>
            <a:spLocks noGrp="1"/>
          </p:cNvSpPr>
          <p:nvPr>
            <p:ph type="sldNum" sz="quarter" idx="12"/>
          </p:nvPr>
        </p:nvSpPr>
        <p:spPr/>
        <p:txBody>
          <a:bodyPr/>
          <a:lstStyle/>
          <a:p>
            <a:fld id="{093862CD-2CE4-D846-9F15-15300DCE1BBC}" type="slidenum">
              <a:rPr lang="en-US" smtClean="0"/>
              <a:pPr/>
              <a:t>45</a:t>
            </a:fld>
            <a:endParaRPr lang="en-US"/>
          </a:p>
        </p:txBody>
      </p:sp>
    </p:spTree>
    <p:extLst>
      <p:ext uri="{BB962C8B-B14F-4D97-AF65-F5344CB8AC3E}">
        <p14:creationId xmlns:p14="http://schemas.microsoft.com/office/powerpoint/2010/main" val="481137871"/>
      </p:ext>
    </p:extLst>
  </p:cSld>
  <p:clrMapOvr>
    <a:masterClrMapping/>
  </p:clrMapOvr>
  <p:transition spd="slow">
    <p:push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ZA"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46</a:t>
            </a:fld>
            <a:endParaRPr lang="en-US"/>
          </a:p>
        </p:txBody>
      </p:sp>
      <p:pic>
        <p:nvPicPr>
          <p:cNvPr id="5122" name="Picture 2" descr="C:\Users\15500811.GAUTENG\Desktop\Pictur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481930"/>
            <a:ext cx="7266384" cy="4804569"/>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774700" y="1839119"/>
            <a:ext cx="5256213" cy="714375"/>
          </a:xfrm>
          <a:prstGeom prst="rect">
            <a:avLst/>
          </a:prstGeom>
          <a:solidFill>
            <a:srgbClr val="FF0000">
              <a:alpha val="50195"/>
            </a:srgbClr>
          </a:solidFill>
          <a:ln>
            <a:noFill/>
          </a:ln>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85000"/>
              </a:lnSpc>
            </a:pPr>
            <a:r>
              <a:rPr lang="en-US" dirty="0">
                <a:solidFill>
                  <a:schemeClr val="bg1"/>
                </a:solidFill>
                <a:latin typeface="Comic Sans MS" pitchFamily="66" charset="0"/>
              </a:rPr>
              <a:t>Many times, in order to survive </a:t>
            </a:r>
          </a:p>
          <a:p>
            <a:pPr algn="ctr">
              <a:lnSpc>
                <a:spcPct val="85000"/>
              </a:lnSpc>
            </a:pPr>
            <a:r>
              <a:rPr lang="en-US" dirty="0">
                <a:solidFill>
                  <a:schemeClr val="bg1"/>
                </a:solidFill>
                <a:latin typeface="Comic Sans MS" pitchFamily="66" charset="0"/>
              </a:rPr>
              <a:t>we have to start a change process.</a:t>
            </a:r>
            <a:r>
              <a:rPr lang="pt-BR" dirty="0">
                <a:solidFill>
                  <a:schemeClr val="bg1"/>
                </a:solidFill>
                <a:latin typeface="Comic Sans MS" pitchFamily="66" charset="0"/>
              </a:rPr>
              <a:t>                             </a:t>
            </a:r>
            <a:endParaRPr lang="pt-BR" dirty="0">
              <a:solidFill>
                <a:schemeClr val="bg1"/>
              </a:solidFill>
            </a:endParaRPr>
          </a:p>
        </p:txBody>
      </p:sp>
      <p:sp>
        <p:nvSpPr>
          <p:cNvPr id="7" name="Rectangle 4"/>
          <p:cNvSpPr>
            <a:spLocks noChangeArrowheads="1"/>
          </p:cNvSpPr>
          <p:nvPr/>
        </p:nvSpPr>
        <p:spPr bwMode="auto">
          <a:xfrm>
            <a:off x="1046687" y="820533"/>
            <a:ext cx="6271269" cy="646331"/>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algn="ctr">
              <a:defRPr/>
            </a:pPr>
            <a:r>
              <a:rPr lang="en-US" sz="3600" dirty="0" smtClean="0">
                <a:solidFill>
                  <a:schemeClr val="bg1"/>
                </a:solidFill>
                <a:effectLst>
                  <a:outerShdw blurRad="38100" dist="38100" dir="2700000" algn="tl">
                    <a:srgbClr val="C0C0C0"/>
                  </a:outerShdw>
                </a:effectLst>
                <a:latin typeface="Comic Sans MS" pitchFamily="66" charset="0"/>
              </a:rPr>
              <a:t>13.1. Why </a:t>
            </a:r>
            <a:r>
              <a:rPr lang="en-US" sz="3600" dirty="0">
                <a:solidFill>
                  <a:schemeClr val="bg1"/>
                </a:solidFill>
                <a:effectLst>
                  <a:outerShdw blurRad="38100" dist="38100" dir="2700000" algn="tl">
                    <a:srgbClr val="C0C0C0"/>
                  </a:outerShdw>
                </a:effectLst>
                <a:latin typeface="Comic Sans MS" pitchFamily="66" charset="0"/>
              </a:rPr>
              <a:t>is change needed</a:t>
            </a:r>
            <a:r>
              <a:rPr lang="pt-BR" sz="3600" dirty="0">
                <a:solidFill>
                  <a:schemeClr val="bg1"/>
                </a:solidFill>
                <a:effectLst>
                  <a:outerShdw blurRad="38100" dist="38100" dir="2700000" algn="tl">
                    <a:srgbClr val="C0C0C0"/>
                  </a:outerShdw>
                </a:effectLst>
                <a:latin typeface="Comic Sans MS" pitchFamily="66" charset="0"/>
              </a:rPr>
              <a:t>?</a:t>
            </a:r>
          </a:p>
        </p:txBody>
      </p:sp>
      <p:sp>
        <p:nvSpPr>
          <p:cNvPr id="8" name="Rectangle 6"/>
          <p:cNvSpPr>
            <a:spLocks noChangeArrowheads="1"/>
          </p:cNvSpPr>
          <p:nvPr/>
        </p:nvSpPr>
        <p:spPr bwMode="auto">
          <a:xfrm>
            <a:off x="107950" y="4262438"/>
            <a:ext cx="5112122" cy="1089529"/>
          </a:xfrm>
          <a:prstGeom prst="rect">
            <a:avLst/>
          </a:prstGeom>
          <a:solidFill>
            <a:srgbClr val="FFC000">
              <a:alpha val="50195"/>
            </a:srgbClr>
          </a:solidFill>
          <a:ln>
            <a:noFill/>
          </a:ln>
          <a:extLst/>
        </p:spPr>
        <p:txBody>
          <a:bodyPr wrap="square">
            <a:spAutoFit/>
          </a:bodyPr>
          <a:lstStyle/>
          <a:p>
            <a:pPr algn="ctr">
              <a:lnSpc>
                <a:spcPct val="90000"/>
              </a:lnSpc>
            </a:pPr>
            <a:r>
              <a:rPr lang="en-US" dirty="0">
                <a:solidFill>
                  <a:schemeClr val="bg1"/>
                </a:solidFill>
                <a:latin typeface="Comic Sans MS" pitchFamily="66" charset="0"/>
              </a:rPr>
              <a:t>We sometimes need </a:t>
            </a:r>
          </a:p>
          <a:p>
            <a:pPr algn="ctr">
              <a:lnSpc>
                <a:spcPct val="90000"/>
              </a:lnSpc>
            </a:pPr>
            <a:r>
              <a:rPr lang="en-US" dirty="0">
                <a:solidFill>
                  <a:schemeClr val="bg1"/>
                </a:solidFill>
                <a:latin typeface="Comic Sans MS" pitchFamily="66" charset="0"/>
              </a:rPr>
              <a:t>to get rid of old memories, </a:t>
            </a:r>
          </a:p>
          <a:p>
            <a:pPr algn="ctr">
              <a:lnSpc>
                <a:spcPct val="90000"/>
              </a:lnSpc>
            </a:pPr>
            <a:r>
              <a:rPr lang="en-US" dirty="0">
                <a:solidFill>
                  <a:schemeClr val="bg1"/>
                </a:solidFill>
                <a:latin typeface="Comic Sans MS" pitchFamily="66" charset="0"/>
              </a:rPr>
              <a:t>habits and other past traditions.</a:t>
            </a:r>
          </a:p>
        </p:txBody>
      </p:sp>
      <p:sp>
        <p:nvSpPr>
          <p:cNvPr id="9" name="Rectangle 7"/>
          <p:cNvSpPr>
            <a:spLocks noChangeArrowheads="1"/>
          </p:cNvSpPr>
          <p:nvPr/>
        </p:nvSpPr>
        <p:spPr bwMode="auto">
          <a:xfrm>
            <a:off x="3361258" y="5572124"/>
            <a:ext cx="5689600" cy="714375"/>
          </a:xfrm>
          <a:prstGeom prst="rect">
            <a:avLst/>
          </a:prstGeom>
          <a:solidFill>
            <a:srgbClr val="00B050">
              <a:alpha val="50195"/>
            </a:srgbClr>
          </a:solidFill>
          <a:ln>
            <a:noFill/>
          </a:ln>
          <a:extLst/>
        </p:spPr>
        <p:txBody>
          <a:bodyPr>
            <a:spAutoFit/>
          </a:bodyPr>
          <a:lstStyle/>
          <a:p>
            <a:pPr algn="ctr">
              <a:lnSpc>
                <a:spcPct val="85000"/>
              </a:lnSpc>
            </a:pPr>
            <a:r>
              <a:rPr lang="en-US" dirty="0">
                <a:solidFill>
                  <a:schemeClr val="bg1"/>
                </a:solidFill>
                <a:latin typeface="Comic Sans MS" pitchFamily="66" charset="0"/>
              </a:rPr>
              <a:t>Only freed from past burdens, </a:t>
            </a:r>
          </a:p>
          <a:p>
            <a:pPr algn="ctr">
              <a:lnSpc>
                <a:spcPct val="85000"/>
              </a:lnSpc>
            </a:pPr>
            <a:r>
              <a:rPr lang="en-US" dirty="0">
                <a:solidFill>
                  <a:schemeClr val="bg1"/>
                </a:solidFill>
                <a:latin typeface="Comic Sans MS" pitchFamily="66" charset="0"/>
              </a:rPr>
              <a:t>can we take advantage of the present.</a:t>
            </a:r>
          </a:p>
        </p:txBody>
      </p:sp>
    </p:spTree>
    <p:extLst>
      <p:ext uri="{BB962C8B-B14F-4D97-AF65-F5344CB8AC3E}">
        <p14:creationId xmlns:p14="http://schemas.microsoft.com/office/powerpoint/2010/main" val="317412733"/>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childTnLst>
                          </p:cTn>
                        </p:par>
                        <p:par>
                          <p:cTn id="8" fill="hold">
                            <p:stCondLst>
                              <p:cond delay="2000"/>
                            </p:stCondLst>
                            <p:childTnLst>
                              <p:par>
                                <p:cTn id="9" presetID="4" presetClass="entr" presetSubtype="32" fill="hold" grpId="0" nodeType="afterEffect">
                                  <p:stCondLst>
                                    <p:cond delay="500"/>
                                  </p:stCondLst>
                                  <p:iterate type="lt">
                                    <p:tmPct val="100000"/>
                                  </p:iterate>
                                  <p:childTnLst>
                                    <p:set>
                                      <p:cBhvr>
                                        <p:cTn id="10" dur="1" fill="hold">
                                          <p:stCondLst>
                                            <p:cond delay="0"/>
                                          </p:stCondLst>
                                        </p:cTn>
                                        <p:tgtEl>
                                          <p:spTgt spid="7"/>
                                        </p:tgtEl>
                                        <p:attrNameLst>
                                          <p:attrName>style.visibility</p:attrName>
                                        </p:attrNameLst>
                                      </p:cBhvr>
                                      <p:to>
                                        <p:strVal val="visible"/>
                                      </p:to>
                                    </p:set>
                                    <p:animEffect transition="in" filter="box(out)">
                                      <p:cBhvr>
                                        <p:cTn id="11" dur="75"/>
                                        <p:tgtEl>
                                          <p:spTgt spid="7"/>
                                        </p:tgtEl>
                                      </p:cBhvr>
                                    </p:animEffect>
                                  </p:childTnLst>
                                </p:cTn>
                              </p:par>
                            </p:childTnLst>
                          </p:cTn>
                        </p:par>
                        <p:par>
                          <p:cTn id="12" fill="hold">
                            <p:stCondLst>
                              <p:cond delay="4225"/>
                            </p:stCondLst>
                            <p:childTnLst>
                              <p:par>
                                <p:cTn id="13" presetID="2" presetClass="entr" presetSubtype="8" fill="hold" grpId="0" nodeType="afterEffect">
                                  <p:stCondLst>
                                    <p:cond delay="30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7725"/>
                            </p:stCondLst>
                            <p:childTnLst>
                              <p:par>
                                <p:cTn id="18" presetID="2" presetClass="entr" presetSubtype="8" fill="hold" grpId="0" nodeType="afterEffect">
                                  <p:stCondLst>
                                    <p:cond delay="300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utoUpdateAnimBg="0"/>
      <p:bldP spid="8" grpId="0" animBg="1" autoUpdateAnimBg="0"/>
      <p:bldP spid="9" grpId="0" animBg="1"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13.2 . What Should we be Doing? SCM</a:t>
            </a:r>
            <a:endParaRPr lang="en-ZA"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22153838"/>
              </p:ext>
            </p:extLst>
          </p:nvPr>
        </p:nvGraphicFramePr>
        <p:xfrm>
          <a:off x="1006475" y="1412875"/>
          <a:ext cx="8013700" cy="5254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093862CD-2CE4-D846-9F15-15300DCE1BBC}" type="slidenum">
              <a:rPr lang="en-US" smtClean="0"/>
              <a:pPr/>
              <a:t>47</a:t>
            </a:fld>
            <a:endParaRPr lang="en-US"/>
          </a:p>
        </p:txBody>
      </p:sp>
      <p:sp>
        <p:nvSpPr>
          <p:cNvPr id="3" name="TextBox 2"/>
          <p:cNvSpPr txBox="1"/>
          <p:nvPr/>
        </p:nvSpPr>
        <p:spPr>
          <a:xfrm>
            <a:off x="5508104" y="3150135"/>
            <a:ext cx="843501" cy="261610"/>
          </a:xfrm>
          <a:prstGeom prst="rect">
            <a:avLst/>
          </a:prstGeom>
          <a:noFill/>
        </p:spPr>
        <p:txBody>
          <a:bodyPr wrap="none" rtlCol="0">
            <a:spAutoFit/>
          </a:bodyPr>
          <a:lstStyle/>
          <a:p>
            <a:r>
              <a:rPr lang="en-ZA" sz="1100" dirty="0" smtClean="0"/>
              <a:t>From BBC</a:t>
            </a:r>
            <a:endParaRPr lang="en-ZA" sz="1100" dirty="0"/>
          </a:p>
        </p:txBody>
      </p:sp>
    </p:spTree>
    <p:extLst>
      <p:ext uri="{BB962C8B-B14F-4D97-AF65-F5344CB8AC3E}">
        <p14:creationId xmlns:p14="http://schemas.microsoft.com/office/powerpoint/2010/main" val="2538038418"/>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13.3. Lessons from the First Lady(USA)</a:t>
            </a:r>
            <a:endParaRPr lang="en-ZA" dirty="0"/>
          </a:p>
        </p:txBody>
      </p:sp>
      <p:sp>
        <p:nvSpPr>
          <p:cNvPr id="3" name="Content Placeholder 2"/>
          <p:cNvSpPr>
            <a:spLocks noGrp="1"/>
          </p:cNvSpPr>
          <p:nvPr>
            <p:ph idx="1"/>
          </p:nvPr>
        </p:nvSpPr>
        <p:spPr/>
        <p:txBody>
          <a:bodyPr/>
          <a:lstStyle/>
          <a:p>
            <a:endParaRPr lang="en-ZA" dirty="0"/>
          </a:p>
        </p:txBody>
      </p:sp>
      <p:sp>
        <p:nvSpPr>
          <p:cNvPr id="4" name="Slide Number Placeholder 3"/>
          <p:cNvSpPr>
            <a:spLocks noGrp="1"/>
          </p:cNvSpPr>
          <p:nvPr>
            <p:ph type="sldNum" sz="quarter" idx="12"/>
          </p:nvPr>
        </p:nvSpPr>
        <p:spPr/>
        <p:txBody>
          <a:bodyPr/>
          <a:lstStyle/>
          <a:p>
            <a:fld id="{093862CD-2CE4-D846-9F15-15300DCE1BBC}" type="slidenum">
              <a:rPr lang="en-US" smtClean="0"/>
              <a:pPr/>
              <a:t>48</a:t>
            </a:fld>
            <a:endParaRPr lang="en-US"/>
          </a:p>
        </p:txBody>
      </p:sp>
      <p:pic>
        <p:nvPicPr>
          <p:cNvPr id="5" name="Picture 4"/>
          <p:cNvPicPr/>
          <p:nvPr/>
        </p:nvPicPr>
        <p:blipFill>
          <a:blip r:embed="rId2"/>
          <a:stretch>
            <a:fillRect/>
          </a:stretch>
        </p:blipFill>
        <p:spPr>
          <a:xfrm>
            <a:off x="971600" y="1340768"/>
            <a:ext cx="7992888" cy="5328591"/>
          </a:xfrm>
          <a:prstGeom prst="rect">
            <a:avLst/>
          </a:prstGeom>
        </p:spPr>
      </p:pic>
    </p:spTree>
    <p:extLst>
      <p:ext uri="{BB962C8B-B14F-4D97-AF65-F5344CB8AC3E}">
        <p14:creationId xmlns:p14="http://schemas.microsoft.com/office/powerpoint/2010/main" val="4262453369"/>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normAutofit fontScale="90000"/>
          </a:bodyPr>
          <a:lstStyle/>
          <a:p>
            <a:pPr algn="ctr"/>
            <a:r>
              <a:rPr lang="en-US" dirty="0" smtClean="0">
                <a:solidFill>
                  <a:srgbClr val="FE9802"/>
                </a:solidFill>
                <a:latin typeface="Maiandra GD" pitchFamily="34" charset="0"/>
              </a:rPr>
              <a:t>THANK YOU</a:t>
            </a:r>
          </a:p>
        </p:txBody>
      </p:sp>
      <p:graphicFrame>
        <p:nvGraphicFramePr>
          <p:cNvPr id="1026" name="Object 2"/>
          <p:cNvGraphicFramePr>
            <a:graphicFrameLocks/>
          </p:cNvGraphicFramePr>
          <p:nvPr>
            <p:extLst>
              <p:ext uri="{D42A27DB-BD31-4B8C-83A1-F6EECF244321}">
                <p14:modId xmlns:p14="http://schemas.microsoft.com/office/powerpoint/2010/main" val="3770608350"/>
              </p:ext>
            </p:extLst>
          </p:nvPr>
        </p:nvGraphicFramePr>
        <p:xfrm>
          <a:off x="1" y="1340768"/>
          <a:ext cx="9144000" cy="5517232"/>
        </p:xfrm>
        <a:graphic>
          <a:graphicData uri="http://schemas.openxmlformats.org/presentationml/2006/ole">
            <mc:AlternateContent xmlns:mc="http://schemas.openxmlformats.org/markup-compatibility/2006">
              <mc:Choice xmlns:v="urn:schemas-microsoft-com:vml" Requires="v">
                <p:oleObj spid="_x0000_s1118" name="ClipArt" r:id="rId5" imgW="2022120" imgH="2404800" progId="MS_ClipArt_Gallery.2">
                  <p:embed/>
                </p:oleObj>
              </mc:Choice>
              <mc:Fallback>
                <p:oleObj name="ClipArt" r:id="rId5" imgW="2022120" imgH="2404800" progId="MS_ClipArt_Gallery.2">
                  <p:embed/>
                  <p:pic>
                    <p:nvPicPr>
                      <p:cNvPr id="0" name=""/>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1340768"/>
                        <a:ext cx="9144000" cy="5517232"/>
                      </a:xfrm>
                      <a:prstGeom prst="rect">
                        <a:avLst/>
                      </a:prstGeom>
                      <a:noFill/>
                      <a:ln>
                        <a:noFill/>
                      </a:ln>
                      <a:effectLst/>
                      <a:extLst/>
                    </p:spPr>
                  </p:pic>
                </p:oleObj>
              </mc:Fallback>
            </mc:AlternateContent>
          </a:graphicData>
        </a:graphic>
      </p:graphicFrame>
      <p:sp>
        <p:nvSpPr>
          <p:cNvPr id="143364" name="AutoShape 4"/>
          <p:cNvSpPr>
            <a:spLocks noChangeArrowheads="1"/>
          </p:cNvSpPr>
          <p:nvPr/>
        </p:nvSpPr>
        <p:spPr bwMode="auto">
          <a:xfrm>
            <a:off x="6934200" y="4876800"/>
            <a:ext cx="533400" cy="457200"/>
          </a:xfrm>
          <a:prstGeom prst="cloudCallout">
            <a:avLst>
              <a:gd name="adj1" fmla="val -41069"/>
              <a:gd name="adj2" fmla="val 63194"/>
            </a:avLst>
          </a:prstGeom>
          <a:solidFill>
            <a:srgbClr val="FF6633"/>
          </a:solidFill>
          <a:ln w="12700">
            <a:solidFill>
              <a:schemeClr val="tx1"/>
            </a:solidFill>
            <a:round/>
            <a:headEnd type="none" w="sm" len="sm"/>
            <a:tailEnd type="none" w="sm" len="sm"/>
          </a:ln>
        </p:spPr>
        <p:txBody>
          <a:bodyPr tIns="0"/>
          <a:lstStyle/>
          <a:p>
            <a:r>
              <a:rPr lang="en-US"/>
              <a:t>?</a:t>
            </a:r>
          </a:p>
        </p:txBody>
      </p:sp>
      <p:sp>
        <p:nvSpPr>
          <p:cNvPr id="143365" name="AutoShape 5"/>
          <p:cNvSpPr>
            <a:spLocks noChangeArrowheads="1"/>
          </p:cNvSpPr>
          <p:nvPr/>
        </p:nvSpPr>
        <p:spPr bwMode="auto">
          <a:xfrm>
            <a:off x="3276600" y="5257800"/>
            <a:ext cx="533400" cy="457200"/>
          </a:xfrm>
          <a:prstGeom prst="cloudCallout">
            <a:avLst>
              <a:gd name="adj1" fmla="val -41069"/>
              <a:gd name="adj2" fmla="val 63194"/>
            </a:avLst>
          </a:prstGeom>
          <a:solidFill>
            <a:srgbClr val="FF6633"/>
          </a:solidFill>
          <a:ln w="12700">
            <a:solidFill>
              <a:schemeClr val="tx1"/>
            </a:solidFill>
            <a:round/>
            <a:headEnd type="none" w="sm" len="sm"/>
            <a:tailEnd type="none" w="sm" len="sm"/>
          </a:ln>
        </p:spPr>
        <p:txBody>
          <a:bodyPr tIns="0"/>
          <a:lstStyle/>
          <a:p>
            <a:r>
              <a:rPr lang="en-US"/>
              <a:t>?</a:t>
            </a:r>
          </a:p>
        </p:txBody>
      </p:sp>
      <p:sp>
        <p:nvSpPr>
          <p:cNvPr id="1030" name="Rectangle 6"/>
          <p:cNvSpPr>
            <a:spLocks noChangeArrowheads="1"/>
          </p:cNvSpPr>
          <p:nvPr/>
        </p:nvSpPr>
        <p:spPr bwMode="auto">
          <a:xfrm>
            <a:off x="4400550" y="3295650"/>
            <a:ext cx="9144000" cy="0"/>
          </a:xfrm>
          <a:prstGeom prst="rect">
            <a:avLst/>
          </a:prstGeom>
          <a:noFill/>
          <a:ln w="12700">
            <a:noFill/>
            <a:miter lim="800000"/>
            <a:headEnd/>
            <a:tailEnd/>
          </a:ln>
        </p:spPr>
        <p:txBody>
          <a:bodyPr>
            <a:spAutoFit/>
          </a:bodyPr>
          <a:lstStyle/>
          <a:p>
            <a:endParaRPr lang="en-US"/>
          </a:p>
        </p:txBody>
      </p:sp>
      <p:sp>
        <p:nvSpPr>
          <p:cNvPr id="2" name="Slide Number Placeholder 1"/>
          <p:cNvSpPr>
            <a:spLocks noGrp="1"/>
          </p:cNvSpPr>
          <p:nvPr>
            <p:ph type="sldNum" sz="quarter" idx="12"/>
          </p:nvPr>
        </p:nvSpPr>
        <p:spPr/>
        <p:txBody>
          <a:bodyPr/>
          <a:lstStyle/>
          <a:p>
            <a:fld id="{093862CD-2CE4-D846-9F15-15300DCE1BBC}" type="slidenum">
              <a:rPr lang="en-US" smtClean="0"/>
              <a:pPr/>
              <a:t>49</a:t>
            </a:fld>
            <a:endParaRPr lang="en-US"/>
          </a:p>
        </p:txBody>
      </p:sp>
      <p:pic>
        <p:nvPicPr>
          <p:cNvPr id="1113" name="Picture 89" descr="C:\Users\15500811.GAUTENG\Desktop\Personals\Picture_H_Fresh_Fruit_Platter.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12160" y="2005013"/>
            <a:ext cx="3294926" cy="2581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950212"/>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1000"/>
                                  </p:stCondLst>
                                  <p:childTnLst>
                                    <p:set>
                                      <p:cBhvr>
                                        <p:cTn id="6" dur="1" fill="hold">
                                          <p:stCondLst>
                                            <p:cond delay="0"/>
                                          </p:stCondLst>
                                        </p:cTn>
                                        <p:tgtEl>
                                          <p:spTgt spid="143365"/>
                                        </p:tgtEl>
                                        <p:attrNameLst>
                                          <p:attrName>style.visibility</p:attrName>
                                        </p:attrNameLst>
                                      </p:cBhvr>
                                      <p:to>
                                        <p:strVal val="visible"/>
                                      </p:to>
                                    </p:set>
                                    <p:anim calcmode="lin" valueType="num">
                                      <p:cBhvr>
                                        <p:cTn id="7" dur="5000" fill="hold"/>
                                        <p:tgtEl>
                                          <p:spTgt spid="143365"/>
                                        </p:tgtEl>
                                        <p:attrNameLst>
                                          <p:attrName>ppt_w</p:attrName>
                                        </p:attrNameLst>
                                      </p:cBhvr>
                                      <p:tavLst>
                                        <p:tav tm="0" fmla="#ppt_w*sin(2.5*pi*$)">
                                          <p:val>
                                            <p:fltVal val="0"/>
                                          </p:val>
                                        </p:tav>
                                        <p:tav tm="100000">
                                          <p:val>
                                            <p:fltVal val="1"/>
                                          </p:val>
                                        </p:tav>
                                      </p:tavLst>
                                    </p:anim>
                                    <p:anim calcmode="lin" valueType="num">
                                      <p:cBhvr>
                                        <p:cTn id="8" dur="5000" fill="hold"/>
                                        <p:tgtEl>
                                          <p:spTgt spid="14336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4" name="chimes.wav"/>
                                        </p:tgtEl>
                                      </p:cMediaNode>
                                    </p:audio>
                                  </p:subTnLst>
                                </p:cTn>
                              </p:par>
                            </p:childTnLst>
                          </p:cTn>
                        </p:par>
                        <p:par>
                          <p:cTn id="9" fill="hold">
                            <p:stCondLst>
                              <p:cond delay="6000"/>
                            </p:stCondLst>
                            <p:childTnLst>
                              <p:par>
                                <p:cTn id="10" presetID="19" presetClass="entr" presetSubtype="10" fill="hold" grpId="0" nodeType="afterEffect">
                                  <p:stCondLst>
                                    <p:cond delay="2000"/>
                                  </p:stCondLst>
                                  <p:childTnLst>
                                    <p:set>
                                      <p:cBhvr>
                                        <p:cTn id="11" dur="1" fill="hold">
                                          <p:stCondLst>
                                            <p:cond delay="0"/>
                                          </p:stCondLst>
                                        </p:cTn>
                                        <p:tgtEl>
                                          <p:spTgt spid="143364"/>
                                        </p:tgtEl>
                                        <p:attrNameLst>
                                          <p:attrName>style.visibility</p:attrName>
                                        </p:attrNameLst>
                                      </p:cBhvr>
                                      <p:to>
                                        <p:strVal val="visible"/>
                                      </p:to>
                                    </p:set>
                                    <p:anim calcmode="lin" valueType="num">
                                      <p:cBhvr>
                                        <p:cTn id="12" dur="5000" fill="hold"/>
                                        <p:tgtEl>
                                          <p:spTgt spid="143364"/>
                                        </p:tgtEl>
                                        <p:attrNameLst>
                                          <p:attrName>ppt_w</p:attrName>
                                        </p:attrNameLst>
                                      </p:cBhvr>
                                      <p:tavLst>
                                        <p:tav tm="0" fmla="#ppt_w*sin(2.5*pi*$)">
                                          <p:val>
                                            <p:fltVal val="0"/>
                                          </p:val>
                                        </p:tav>
                                        <p:tav tm="100000">
                                          <p:val>
                                            <p:fltVal val="1"/>
                                          </p:val>
                                        </p:tav>
                                      </p:tavLst>
                                    </p:anim>
                                    <p:anim calcmode="lin" valueType="num">
                                      <p:cBhvr>
                                        <p:cTn id="13" dur="5000" fill="hold"/>
                                        <p:tgtEl>
                                          <p:spTgt spid="143364"/>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0"/>
                                            </p:cond>
                                          </p:stCondLst>
                                          <p:endCondLst>
                                            <p:cond evt="onStopAudio" delay="0">
                                              <p:tgtEl>
                                                <p:sldTgt/>
                                              </p:tgtEl>
                                            </p:cond>
                                          </p:endCondLst>
                                        </p:cTn>
                                        <p:tgtEl>
                                          <p:sndTgt r:embed="rId4"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4" grpId="0" animBg="1" autoUpdateAnimBg="0"/>
      <p:bldP spid="143365"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DVSECTIONID" val="mQNEFOha65AcJnopmApIDZ"/>
</p:tagLst>
</file>

<file path=ppt/tags/tag2.xml><?xml version="1.0" encoding="utf-8"?>
<p:tagLst xmlns:a="http://schemas.openxmlformats.org/drawingml/2006/main" xmlns:r="http://schemas.openxmlformats.org/officeDocument/2006/relationships" xmlns:p="http://schemas.openxmlformats.org/presentationml/2006/main">
  <p:tag name="DVSHAPEID" val="M4Uz8NaUn7hy4zTckDsXZ6"/>
</p:tagLst>
</file>

<file path=ppt/theme/theme1.xml><?xml version="1.0" encoding="utf-8"?>
<a:theme xmlns:a="http://schemas.openxmlformats.org/drawingml/2006/main" name="1st Quarterly review 2015_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1st Quarterly review 2015_16</Template>
  <TotalTime>8720</TotalTime>
  <Words>1575</Words>
  <Application>Microsoft Office PowerPoint</Application>
  <PresentationFormat>On-screen Show (4:3)</PresentationFormat>
  <Paragraphs>372</Paragraphs>
  <Slides>49</Slides>
  <Notes>3</Notes>
  <HiddenSlides>0</HiddenSlides>
  <MMClips>0</MMClips>
  <ScaleCrop>false</ScaleCrop>
  <HeadingPairs>
    <vt:vector size="6" baseType="variant">
      <vt:variant>
        <vt:lpstr>Theme</vt:lpstr>
      </vt:variant>
      <vt:variant>
        <vt:i4>2</vt:i4>
      </vt:variant>
      <vt:variant>
        <vt:lpstr>Embedded OLE Servers</vt:lpstr>
      </vt:variant>
      <vt:variant>
        <vt:i4>2</vt:i4>
      </vt:variant>
      <vt:variant>
        <vt:lpstr>Slide Titles</vt:lpstr>
      </vt:variant>
      <vt:variant>
        <vt:i4>49</vt:i4>
      </vt:variant>
    </vt:vector>
  </HeadingPairs>
  <TitlesOfParts>
    <vt:vector size="53" baseType="lpstr">
      <vt:lpstr>1st Quarterly review 2015_16</vt:lpstr>
      <vt:lpstr>Office Theme</vt:lpstr>
      <vt:lpstr>Microsoft PowerPoint 97-2003 Presentation</vt:lpstr>
      <vt:lpstr>ClipArt</vt:lpstr>
      <vt:lpstr>   CALIBRATION OF THE PPTICRM  Component 2: Integrated Clinical Services Model (ICSM) Sub Components 9, 10, 11 </vt:lpstr>
      <vt:lpstr> Thomas Dreier &gt; Quotes &gt; Quotable Quote </vt:lpstr>
      <vt:lpstr>Outline of this Presentation</vt:lpstr>
      <vt:lpstr>150 days of the Eagle</vt:lpstr>
      <vt:lpstr>PowerPoint Presentation</vt:lpstr>
      <vt:lpstr>2. Focus area of this presentation</vt:lpstr>
      <vt:lpstr> INTENTION </vt:lpstr>
      <vt:lpstr>3.Change curve and  Human Reactions  in a Change Process</vt:lpstr>
      <vt:lpstr>4. Support and Resources that we accessed to realize sub-components 9, 10,11</vt:lpstr>
      <vt:lpstr>5. Infection Prevention and Control –5.1 Implementation and Realisation </vt:lpstr>
      <vt:lpstr>5.2 Protective clothing: FED</vt:lpstr>
      <vt:lpstr>5.3 Use of n95, goggle and cap </vt:lpstr>
      <vt:lpstr>5.4Undressing. start with first pair of clovers</vt:lpstr>
      <vt:lpstr>5.5 Technique of removing gloves</vt:lpstr>
      <vt:lpstr>5.5 Undressing jump suit, buddy assistance</vt:lpstr>
      <vt:lpstr>5.6 THE DIFFERNCE</vt:lpstr>
      <vt:lpstr>5.7 INVOLVEMENT OF OTHER STAFF MEMBERS</vt:lpstr>
      <vt:lpstr>5.8 FACILITY Hand washing Program</vt:lpstr>
      <vt:lpstr> 5.9 Clean Linen</vt:lpstr>
      <vt:lpstr>5.10 Waste Management</vt:lpstr>
      <vt:lpstr>5.10.1Waste Management in Gauteng Province</vt:lpstr>
      <vt:lpstr> 5.11Facility Waste Management</vt:lpstr>
      <vt:lpstr>5.12 Availability of Medical Waste  Equipment</vt:lpstr>
      <vt:lpstr> 6. Patient Waiting Time </vt:lpstr>
      <vt:lpstr>PowerPoint Presentation</vt:lpstr>
      <vt:lpstr>6.2 Waiting Time Recording Tool</vt:lpstr>
      <vt:lpstr>6.3 Adherence to Waiting Time Standards</vt:lpstr>
      <vt:lpstr> 7. Patient Experience of Care11  7.1 Patient Experience of Care Strategy </vt:lpstr>
      <vt:lpstr>11: Patient Experience of Care 7.2 : Patient Experience of Care SOP </vt:lpstr>
      <vt:lpstr>7.3 Patient Experience of Care  Processes</vt:lpstr>
      <vt:lpstr>7.4 Patient Experience of Care Commitment</vt:lpstr>
      <vt:lpstr>  7.5 Ideal Clinic Elements 71 and 72 </vt:lpstr>
      <vt:lpstr>7.8 Complaints Management System</vt:lpstr>
      <vt:lpstr> </vt:lpstr>
      <vt:lpstr>7.10 Complaints Resolution and Record Keeping</vt:lpstr>
      <vt:lpstr>8. Expectations and Results</vt:lpstr>
      <vt:lpstr>KT MOTUBATSE CLINIC–2013 PERFORMANCE OVERVIEW</vt:lpstr>
      <vt:lpstr>KT MOTUBATSE CLINIC Performance Overview</vt:lpstr>
      <vt:lpstr>Ideal Clinic Dashboard Results Gauteng Province ICSM</vt:lpstr>
      <vt:lpstr>Ideal Clinic Dashboard Results National ICSM</vt:lpstr>
      <vt:lpstr>9. SUCCESS FACTORS</vt:lpstr>
      <vt:lpstr>10. Systems that has Contributed to Quality Improvement</vt:lpstr>
      <vt:lpstr>11. CHALLENGES</vt:lpstr>
      <vt:lpstr>12. Feedback from Our Clients</vt:lpstr>
      <vt:lpstr>13.Lessons Learned</vt:lpstr>
      <vt:lpstr>PowerPoint Presentation</vt:lpstr>
      <vt:lpstr>13.2 . What Should we be Doing? SCM</vt:lpstr>
      <vt:lpstr>13.3. Lessons from the First Lady(USA)</vt:lpstr>
      <vt:lpstr>THANK YOU</vt:lpstr>
    </vt:vector>
  </TitlesOfParts>
  <Company>Department of Health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Tsholofelo Adelekan</dc:creator>
  <cp:lastModifiedBy>Oyedipe, Robert R.</cp:lastModifiedBy>
  <cp:revision>557</cp:revision>
  <dcterms:created xsi:type="dcterms:W3CDTF">2011-08-08T18:53:22Z</dcterms:created>
  <dcterms:modified xsi:type="dcterms:W3CDTF">2015-09-14T14:41:53Z</dcterms:modified>
</cp:coreProperties>
</file>