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5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5" r:id="rId3"/>
    <p:sldMasterId id="2147483677" r:id="rId4"/>
    <p:sldMasterId id="2147483689" r:id="rId5"/>
    <p:sldMasterId id="2147483701" r:id="rId6"/>
  </p:sldMasterIdLst>
  <p:notesMasterIdLst>
    <p:notesMasterId r:id="rId29"/>
  </p:notesMasterIdLst>
  <p:sldIdLst>
    <p:sldId id="264" r:id="rId7"/>
    <p:sldId id="257" r:id="rId8"/>
    <p:sldId id="266" r:id="rId9"/>
    <p:sldId id="258" r:id="rId10"/>
    <p:sldId id="265" r:id="rId11"/>
    <p:sldId id="259" r:id="rId12"/>
    <p:sldId id="260" r:id="rId13"/>
    <p:sldId id="269" r:id="rId14"/>
    <p:sldId id="270" r:id="rId15"/>
    <p:sldId id="271" r:id="rId16"/>
    <p:sldId id="272" r:id="rId17"/>
    <p:sldId id="261" r:id="rId18"/>
    <p:sldId id="263" r:id="rId19"/>
    <p:sldId id="262" r:id="rId20"/>
    <p:sldId id="279" r:id="rId21"/>
    <p:sldId id="280" r:id="rId22"/>
    <p:sldId id="281" r:id="rId23"/>
    <p:sldId id="275" r:id="rId24"/>
    <p:sldId id="276" r:id="rId25"/>
    <p:sldId id="274" r:id="rId26"/>
    <p:sldId id="277" r:id="rId27"/>
    <p:sldId id="278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Relationship Id="rId8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2. ICSM/ICDM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5. Clinical Service provision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334846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463120" custScaleY="1046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4894F319-39D8-4925-8715-78F976714F3E}" type="presOf" srcId="{5E60677B-3B77-4BC2-A9F0-8E5072DA91A4}" destId="{99CC8980-6858-4861-A559-F3B7E3604852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8E03EA50-1F1C-4024-B1E0-ACE93014D3B8}" type="presOf" srcId="{60D356CE-05B4-42ED-B723-5884B7CEEE61}" destId="{794F8FE4-3A42-49C2-ACCA-4D9EA6C965F5}" srcOrd="0" destOrd="0" presId="urn:microsoft.com/office/officeart/2005/8/layout/lProcess3"/>
    <dgm:cxn modelId="{1D2C9967-DBA7-4E20-A61C-60C1388272CA}" type="presOf" srcId="{A384D922-AE2C-4B8E-8046-E157AA4BC298}" destId="{B9B38585-DE91-474D-953F-80449B129CB5}" srcOrd="0" destOrd="0" presId="urn:microsoft.com/office/officeart/2005/8/layout/lProcess3"/>
    <dgm:cxn modelId="{91E2EA50-69DE-4BCA-84B4-F2F5D1F80908}" type="presParOf" srcId="{99CC8980-6858-4861-A559-F3B7E3604852}" destId="{2124D0F4-DA39-44CD-8B4E-B0D0FBC3F6F4}" srcOrd="0" destOrd="0" presId="urn:microsoft.com/office/officeart/2005/8/layout/lProcess3"/>
    <dgm:cxn modelId="{01EEDCFB-496C-4A4B-9BBE-892A6E784068}" type="presParOf" srcId="{2124D0F4-DA39-44CD-8B4E-B0D0FBC3F6F4}" destId="{794F8FE4-3A42-49C2-ACCA-4D9EA6C965F5}" srcOrd="0" destOrd="0" presId="urn:microsoft.com/office/officeart/2005/8/layout/lProcess3"/>
    <dgm:cxn modelId="{BCA0F3B1-B906-4864-874E-DAFFFD8AAE32}" type="presParOf" srcId="{2124D0F4-DA39-44CD-8B4E-B0D0FBC3F6F4}" destId="{CCF53727-C6FD-4269-902A-A0DC0209F80D}" srcOrd="1" destOrd="0" presId="urn:microsoft.com/office/officeart/2005/8/layout/lProcess3"/>
    <dgm:cxn modelId="{7D47236D-C94F-4D09-8E60-4153B1D4F31A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1. ICSM/ICDM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6. Management of client appointments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334846" custScaleY="187385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178827" custLinFactNeighborY="145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2552785D-E932-4439-A1CC-3AEDBE84D884}" type="presOf" srcId="{5E60677B-3B77-4BC2-A9F0-8E5072DA91A4}" destId="{99CC8980-6858-4861-A559-F3B7E3604852}" srcOrd="0" destOrd="0" presId="urn:microsoft.com/office/officeart/2005/8/layout/lProcess3"/>
    <dgm:cxn modelId="{E7E8E550-694F-4130-9A4F-CC765230AF1C}" type="presOf" srcId="{60D356CE-05B4-42ED-B723-5884B7CEEE61}" destId="{794F8FE4-3A42-49C2-ACCA-4D9EA6C965F5}" srcOrd="0" destOrd="0" presId="urn:microsoft.com/office/officeart/2005/8/layout/lProcess3"/>
    <dgm:cxn modelId="{B5EB4DCA-BBB5-481E-B789-FF5080476BD2}" type="presOf" srcId="{A384D922-AE2C-4B8E-8046-E157AA4BC298}" destId="{B9B38585-DE91-474D-953F-80449B129CB5}" srcOrd="0" destOrd="0" presId="urn:microsoft.com/office/officeart/2005/8/layout/lProcess3"/>
    <dgm:cxn modelId="{8449E482-9AE7-447F-8F38-3C2399089D35}" type="presParOf" srcId="{99CC8980-6858-4861-A559-F3B7E3604852}" destId="{2124D0F4-DA39-44CD-8B4E-B0D0FBC3F6F4}" srcOrd="0" destOrd="0" presId="urn:microsoft.com/office/officeart/2005/8/layout/lProcess3"/>
    <dgm:cxn modelId="{F4CB3239-004D-46A1-B2A8-3DC67DBDEFDC}" type="presParOf" srcId="{2124D0F4-DA39-44CD-8B4E-B0D0FBC3F6F4}" destId="{794F8FE4-3A42-49C2-ACCA-4D9EA6C965F5}" srcOrd="0" destOrd="0" presId="urn:microsoft.com/office/officeart/2005/8/layout/lProcess3"/>
    <dgm:cxn modelId="{3BA45713-FBFC-4242-A10E-DFBC5DD7F312}" type="presParOf" srcId="{2124D0F4-DA39-44CD-8B4E-B0D0FBC3F6F4}" destId="{CCF53727-C6FD-4269-902A-A0DC0209F80D}" srcOrd="1" destOrd="0" presId="urn:microsoft.com/office/officeart/2005/8/layout/lProcess3"/>
    <dgm:cxn modelId="{779FB205-4E98-49B1-B3B7-A5D8B01905EE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2. ICSM/ICDM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7. Coordination of PHC Services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334846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23193D73-2E83-4E72-BA3D-88E98A520C55}" type="presOf" srcId="{5E60677B-3B77-4BC2-A9F0-8E5072DA91A4}" destId="{99CC8980-6858-4861-A559-F3B7E3604852}" srcOrd="0" destOrd="0" presId="urn:microsoft.com/office/officeart/2005/8/layout/lProcess3"/>
    <dgm:cxn modelId="{EBC299AF-6F07-44DB-A8A6-4D9C7F64A9AD}" type="presOf" srcId="{A384D922-AE2C-4B8E-8046-E157AA4BC298}" destId="{B9B38585-DE91-474D-953F-80449B129CB5}" srcOrd="0" destOrd="0" presId="urn:microsoft.com/office/officeart/2005/8/layout/lProcess3"/>
    <dgm:cxn modelId="{C97027F2-0A79-403E-8638-35D9ED2F474D}" type="presOf" srcId="{60D356CE-05B4-42ED-B723-5884B7CEEE61}" destId="{794F8FE4-3A42-49C2-ACCA-4D9EA6C965F5}" srcOrd="0" destOrd="0" presId="urn:microsoft.com/office/officeart/2005/8/layout/lProcess3"/>
    <dgm:cxn modelId="{8F2AE8B3-07CD-4A19-81B6-A75D6C52B2F2}" type="presParOf" srcId="{99CC8980-6858-4861-A559-F3B7E3604852}" destId="{2124D0F4-DA39-44CD-8B4E-B0D0FBC3F6F4}" srcOrd="0" destOrd="0" presId="urn:microsoft.com/office/officeart/2005/8/layout/lProcess3"/>
    <dgm:cxn modelId="{60D9A0C0-C544-4B4D-8D07-53C54BD07CB4}" type="presParOf" srcId="{2124D0F4-DA39-44CD-8B4E-B0D0FBC3F6F4}" destId="{794F8FE4-3A42-49C2-ACCA-4D9EA6C965F5}" srcOrd="0" destOrd="0" presId="urn:microsoft.com/office/officeart/2005/8/layout/lProcess3"/>
    <dgm:cxn modelId="{A76D5C4D-DEEF-4E5B-8BA2-502F904F071A}" type="presParOf" srcId="{2124D0F4-DA39-44CD-8B4E-B0D0FBC3F6F4}" destId="{CCF53727-C6FD-4269-902A-A0DC0209F80D}" srcOrd="1" destOrd="0" presId="urn:microsoft.com/office/officeart/2005/8/layout/lProcess3"/>
    <dgm:cxn modelId="{6C7B2D24-FF4E-4507-9300-48BF32FEE493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dirty="0" smtClean="0">
              <a:solidFill>
                <a:schemeClr val="tx1"/>
              </a:solidFill>
            </a:rPr>
            <a:t>2. ICSM/ICDM</a:t>
          </a:r>
          <a:endParaRPr lang="en-US" sz="3200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8. Clinical guidelines and protocols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334846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3F7C8B81-BB0F-4FAF-BDB9-E2493EEE832D}" type="presOf" srcId="{60D356CE-05B4-42ED-B723-5884B7CEEE61}" destId="{794F8FE4-3A42-49C2-ACCA-4D9EA6C965F5}" srcOrd="0" destOrd="0" presId="urn:microsoft.com/office/officeart/2005/8/layout/lProcess3"/>
    <dgm:cxn modelId="{86D10584-FDE8-46DC-8266-2359E880985C}" type="presOf" srcId="{A384D922-AE2C-4B8E-8046-E157AA4BC298}" destId="{B9B38585-DE91-474D-953F-80449B129CB5}" srcOrd="0" destOrd="0" presId="urn:microsoft.com/office/officeart/2005/8/layout/lProcess3"/>
    <dgm:cxn modelId="{41A98006-C7BF-4B3D-8798-8D6A6A2A888F}" type="presOf" srcId="{5E60677B-3B77-4BC2-A9F0-8E5072DA91A4}" destId="{99CC8980-6858-4861-A559-F3B7E3604852}" srcOrd="0" destOrd="0" presId="urn:microsoft.com/office/officeart/2005/8/layout/lProcess3"/>
    <dgm:cxn modelId="{3D6BBBD1-8CFC-411E-9CA1-8793B8058739}" type="presParOf" srcId="{99CC8980-6858-4861-A559-F3B7E3604852}" destId="{2124D0F4-DA39-44CD-8B4E-B0D0FBC3F6F4}" srcOrd="0" destOrd="0" presId="urn:microsoft.com/office/officeart/2005/8/layout/lProcess3"/>
    <dgm:cxn modelId="{E35FE789-E239-424A-96AF-7B6A73E56286}" type="presParOf" srcId="{2124D0F4-DA39-44CD-8B4E-B0D0FBC3F6F4}" destId="{794F8FE4-3A42-49C2-ACCA-4D9EA6C965F5}" srcOrd="0" destOrd="0" presId="urn:microsoft.com/office/officeart/2005/8/layout/lProcess3"/>
    <dgm:cxn modelId="{035D995F-61E5-4C60-80D7-5C5EBEAC38EF}" type="presParOf" srcId="{2124D0F4-DA39-44CD-8B4E-B0D0FBC3F6F4}" destId="{CCF53727-C6FD-4269-902A-A0DC0209F80D}" srcOrd="1" destOrd="0" presId="urn:microsoft.com/office/officeart/2005/8/layout/lProcess3"/>
    <dgm:cxn modelId="{7D75F2F8-1B54-4755-9F5B-69853A44EF35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pPr>
            <a:tabLst>
              <a:tab pos="2424113" algn="l"/>
            </a:tabLst>
          </a:pPr>
          <a:r>
            <a:rPr lang="en-US" sz="2400" b="1" dirty="0" smtClean="0">
              <a:solidFill>
                <a:schemeClr val="tx1"/>
              </a:solidFill>
            </a:rPr>
            <a:t>3. Medicines, supplies and Laboratory Services</a:t>
          </a:r>
          <a:endParaRPr lang="en-US" sz="24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12. Medicines and supplies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979974" custScaleY="435175" custLinFactNeighborX="-4251" custLinFactNeighborY="-37073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99087" custLinFactNeighborX="4251" custLinFactNeighborY="-446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F8235296-8C33-465C-A64C-A1E414F8AADF}" type="presOf" srcId="{5E60677B-3B77-4BC2-A9F0-8E5072DA91A4}" destId="{99CC8980-6858-4861-A559-F3B7E3604852}" srcOrd="0" destOrd="0" presId="urn:microsoft.com/office/officeart/2005/8/layout/lProcess3"/>
    <dgm:cxn modelId="{8E88C076-3A6F-4FA8-9519-CAB14B700EC1}" type="presOf" srcId="{A384D922-AE2C-4B8E-8046-E157AA4BC298}" destId="{B9B38585-DE91-474D-953F-80449B129CB5}" srcOrd="0" destOrd="0" presId="urn:microsoft.com/office/officeart/2005/8/layout/lProcess3"/>
    <dgm:cxn modelId="{74B7CBC4-E2FE-4533-AFA5-695A9A793626}" type="presOf" srcId="{60D356CE-05B4-42ED-B723-5884B7CEEE61}" destId="{794F8FE4-3A42-49C2-ACCA-4D9EA6C965F5}" srcOrd="0" destOrd="0" presId="urn:microsoft.com/office/officeart/2005/8/layout/lProcess3"/>
    <dgm:cxn modelId="{AF8D2835-B46D-435F-8395-C5986C0EAFBF}" type="presParOf" srcId="{99CC8980-6858-4861-A559-F3B7E3604852}" destId="{2124D0F4-DA39-44CD-8B4E-B0D0FBC3F6F4}" srcOrd="0" destOrd="0" presId="urn:microsoft.com/office/officeart/2005/8/layout/lProcess3"/>
    <dgm:cxn modelId="{2B5F9CAC-EABE-4660-AEDB-C68A2D3D0170}" type="presParOf" srcId="{2124D0F4-DA39-44CD-8B4E-B0D0FBC3F6F4}" destId="{794F8FE4-3A42-49C2-ACCA-4D9EA6C965F5}" srcOrd="0" destOrd="0" presId="urn:microsoft.com/office/officeart/2005/8/layout/lProcess3"/>
    <dgm:cxn modelId="{81735891-1684-43DD-A54C-695A9265BF1C}" type="presParOf" srcId="{2124D0F4-DA39-44CD-8B4E-B0D0FBC3F6F4}" destId="{CCF53727-C6FD-4269-902A-A0DC0209F80D}" srcOrd="1" destOrd="0" presId="urn:microsoft.com/office/officeart/2005/8/layout/lProcess3"/>
    <dgm:cxn modelId="{ED448538-267F-4A78-8047-1A7AE4946F0E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pPr>
            <a:tabLst>
              <a:tab pos="2424113" algn="l"/>
            </a:tabLst>
          </a:pPr>
          <a:r>
            <a:rPr lang="en-US" sz="2400" b="1" dirty="0" smtClean="0">
              <a:solidFill>
                <a:schemeClr val="tx1"/>
              </a:solidFill>
            </a:rPr>
            <a:t>3. Medicines, supplies and Laboratory Services</a:t>
          </a:r>
          <a:endParaRPr lang="en-US" sz="24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12. Medicines and supplies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979974" custScaleY="435175" custLinFactNeighborX="-4251" custLinFactNeighborY="-37073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99087" custLinFactNeighborX="4251" custLinFactNeighborY="-446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4F9F2AE3-6F03-4BAA-83B0-1ACEBF103B70}" type="presOf" srcId="{5E60677B-3B77-4BC2-A9F0-8E5072DA91A4}" destId="{99CC8980-6858-4861-A559-F3B7E3604852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3C7D9BD6-5A3A-43D5-84B0-DD932A06A814}" type="presOf" srcId="{60D356CE-05B4-42ED-B723-5884B7CEEE61}" destId="{794F8FE4-3A42-49C2-ACCA-4D9EA6C965F5}" srcOrd="0" destOrd="0" presId="urn:microsoft.com/office/officeart/2005/8/layout/lProcess3"/>
    <dgm:cxn modelId="{8F692D97-AF4F-4DD8-8171-3B0E9A322B77}" type="presOf" srcId="{A384D922-AE2C-4B8E-8046-E157AA4BC298}" destId="{B9B38585-DE91-474D-953F-80449B129CB5}" srcOrd="0" destOrd="0" presId="urn:microsoft.com/office/officeart/2005/8/layout/lProcess3"/>
    <dgm:cxn modelId="{A3D566B7-7BB7-4550-96A9-554748C892E8}" type="presParOf" srcId="{99CC8980-6858-4861-A559-F3B7E3604852}" destId="{2124D0F4-DA39-44CD-8B4E-B0D0FBC3F6F4}" srcOrd="0" destOrd="0" presId="urn:microsoft.com/office/officeart/2005/8/layout/lProcess3"/>
    <dgm:cxn modelId="{68B54566-6595-45D9-95BE-B565C578BEEF}" type="presParOf" srcId="{2124D0F4-DA39-44CD-8B4E-B0D0FBC3F6F4}" destId="{794F8FE4-3A42-49C2-ACCA-4D9EA6C965F5}" srcOrd="0" destOrd="0" presId="urn:microsoft.com/office/officeart/2005/8/layout/lProcess3"/>
    <dgm:cxn modelId="{112AF43C-8590-48B2-BD5E-747C979E39D4}" type="presParOf" srcId="{2124D0F4-DA39-44CD-8B4E-B0D0FBC3F6F4}" destId="{CCF53727-C6FD-4269-902A-A0DC0209F80D}" srcOrd="1" destOrd="0" presId="urn:microsoft.com/office/officeart/2005/8/layout/lProcess3"/>
    <dgm:cxn modelId="{CEC16461-F84C-47D3-BBDF-BB74324F1DD8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3. Medicines, supplies and Laboratory Services</a:t>
          </a:r>
          <a:endParaRPr lang="en-US" sz="24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13. Management of Laboratory Services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655403" custScaleY="248242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990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81A658D9-37F3-4E60-828F-94324E91E494}" type="presOf" srcId="{A384D922-AE2C-4B8E-8046-E157AA4BC298}" destId="{B9B38585-DE91-474D-953F-80449B129CB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E636DB37-1B50-4501-AB21-F2601A83D433}" type="presOf" srcId="{5E60677B-3B77-4BC2-A9F0-8E5072DA91A4}" destId="{99CC8980-6858-4861-A559-F3B7E3604852}" srcOrd="0" destOrd="0" presId="urn:microsoft.com/office/officeart/2005/8/layout/lProcess3"/>
    <dgm:cxn modelId="{5267B2AF-510A-465F-904F-B945FB219761}" type="presOf" srcId="{60D356CE-05B4-42ED-B723-5884B7CEEE61}" destId="{794F8FE4-3A42-49C2-ACCA-4D9EA6C965F5}" srcOrd="0" destOrd="0" presId="urn:microsoft.com/office/officeart/2005/8/layout/lProcess3"/>
    <dgm:cxn modelId="{66D60071-DEA6-4D14-BC25-17D9A40D34BD}" type="presParOf" srcId="{99CC8980-6858-4861-A559-F3B7E3604852}" destId="{2124D0F4-DA39-44CD-8B4E-B0D0FBC3F6F4}" srcOrd="0" destOrd="0" presId="urn:microsoft.com/office/officeart/2005/8/layout/lProcess3"/>
    <dgm:cxn modelId="{7B2B746E-3DF7-4AEF-8455-2F0B644B7AE8}" type="presParOf" srcId="{2124D0F4-DA39-44CD-8B4E-B0D0FBC3F6F4}" destId="{794F8FE4-3A42-49C2-ACCA-4D9EA6C965F5}" srcOrd="0" destOrd="0" presId="urn:microsoft.com/office/officeart/2005/8/layout/lProcess3"/>
    <dgm:cxn modelId="{FC59F86F-8467-4266-B9E9-B3ACF3E0A213}" type="presParOf" srcId="{2124D0F4-DA39-44CD-8B4E-B0D0FBC3F6F4}" destId="{CCF53727-C6FD-4269-902A-A0DC0209F80D}" srcOrd="1" destOrd="0" presId="urn:microsoft.com/office/officeart/2005/8/layout/lProcess3"/>
    <dgm:cxn modelId="{8F60A291-43A6-4E54-9BBA-5A823BB0835F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6. Infrastructure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21. Physical Space and Routine Maintenance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73339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60214B9F-8EA1-449F-9F4F-EE0ED90CD84D}" type="presOf" srcId="{5E60677B-3B77-4BC2-A9F0-8E5072DA91A4}" destId="{99CC8980-6858-4861-A559-F3B7E3604852}" srcOrd="0" destOrd="0" presId="urn:microsoft.com/office/officeart/2005/8/layout/lProcess3"/>
    <dgm:cxn modelId="{E5F750B5-FF09-470B-A2C4-E794FBEB837E}" type="presOf" srcId="{60D356CE-05B4-42ED-B723-5884B7CEEE61}" destId="{794F8FE4-3A42-49C2-ACCA-4D9EA6C965F5}" srcOrd="0" destOrd="0" presId="urn:microsoft.com/office/officeart/2005/8/layout/lProcess3"/>
    <dgm:cxn modelId="{91F8E017-A47C-446D-9226-1CECC61DE567}" type="presOf" srcId="{A384D922-AE2C-4B8E-8046-E157AA4BC298}" destId="{B9B38585-DE91-474D-953F-80449B129CB5}" srcOrd="0" destOrd="0" presId="urn:microsoft.com/office/officeart/2005/8/layout/lProcess3"/>
    <dgm:cxn modelId="{09DB87F7-E511-426F-9AC6-35F951751A0F}" type="presParOf" srcId="{99CC8980-6858-4861-A559-F3B7E3604852}" destId="{2124D0F4-DA39-44CD-8B4E-B0D0FBC3F6F4}" srcOrd="0" destOrd="0" presId="urn:microsoft.com/office/officeart/2005/8/layout/lProcess3"/>
    <dgm:cxn modelId="{C8E91186-A1B8-4448-BFDA-0309994A7D6B}" type="presParOf" srcId="{2124D0F4-DA39-44CD-8B4E-B0D0FBC3F6F4}" destId="{794F8FE4-3A42-49C2-ACCA-4D9EA6C965F5}" srcOrd="0" destOrd="0" presId="urn:microsoft.com/office/officeart/2005/8/layout/lProcess3"/>
    <dgm:cxn modelId="{CFBCDD01-E9C4-4D48-A6B5-EE72ACE78D83}" type="presParOf" srcId="{2124D0F4-DA39-44CD-8B4E-B0D0FBC3F6F4}" destId="{CCF53727-C6FD-4269-902A-A0DC0209F80D}" srcOrd="1" destOrd="0" presId="urn:microsoft.com/office/officeart/2005/8/layout/lProcess3"/>
    <dgm:cxn modelId="{5589ADAB-D119-4611-858B-19BCB147F756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6. Infrastructure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22. Essential Equipment and Furniture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73339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E7258BE8-9CB8-4322-AFEC-1F1A308CB2C8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0034AE77-263D-4BF3-A9CE-1D9D5BD3CE64}" type="presOf" srcId="{5E60677B-3B77-4BC2-A9F0-8E5072DA91A4}" destId="{99CC8980-6858-4861-A559-F3B7E3604852}" srcOrd="0" destOrd="0" presId="urn:microsoft.com/office/officeart/2005/8/layout/lProcess3"/>
    <dgm:cxn modelId="{32E087E9-4B96-4ECC-8536-F31349146D61}" type="presOf" srcId="{A384D922-AE2C-4B8E-8046-E157AA4BC298}" destId="{B9B38585-DE91-474D-953F-80449B129CB5}" srcOrd="0" destOrd="0" presId="urn:microsoft.com/office/officeart/2005/8/layout/lProcess3"/>
    <dgm:cxn modelId="{52AE7522-B5E7-4305-B4E2-F955A38F5834}" type="presParOf" srcId="{99CC8980-6858-4861-A559-F3B7E3604852}" destId="{2124D0F4-DA39-44CD-8B4E-B0D0FBC3F6F4}" srcOrd="0" destOrd="0" presId="urn:microsoft.com/office/officeart/2005/8/layout/lProcess3"/>
    <dgm:cxn modelId="{F6072F4C-5BA0-4609-8486-D5564381FD77}" type="presParOf" srcId="{2124D0F4-DA39-44CD-8B4E-B0D0FBC3F6F4}" destId="{794F8FE4-3A42-49C2-ACCA-4D9EA6C965F5}" srcOrd="0" destOrd="0" presId="urn:microsoft.com/office/officeart/2005/8/layout/lProcess3"/>
    <dgm:cxn modelId="{690E0C63-4900-4670-8BCB-629720AFEF92}" type="presParOf" srcId="{2124D0F4-DA39-44CD-8B4E-B0D0FBC3F6F4}" destId="{CCF53727-C6FD-4269-902A-A0DC0209F80D}" srcOrd="1" destOrd="0" presId="urn:microsoft.com/office/officeart/2005/8/layout/lProcess3"/>
    <dgm:cxn modelId="{1F322B7A-0531-4A5F-9006-9A5EF5E556AC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6. Infrastructure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23. Bulk Supplies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73339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E1F62ECF-C7E7-4401-8F63-AEF43214C3D0}" type="presOf" srcId="{60D356CE-05B4-42ED-B723-5884B7CEEE61}" destId="{794F8FE4-3A42-49C2-ACCA-4D9EA6C965F5}" srcOrd="0" destOrd="0" presId="urn:microsoft.com/office/officeart/2005/8/layout/lProcess3"/>
    <dgm:cxn modelId="{33C0A02B-1807-4B2E-A9BC-AAE80E9F3A3F}" type="presOf" srcId="{A384D922-AE2C-4B8E-8046-E157AA4BC298}" destId="{B9B38585-DE91-474D-953F-80449B129CB5}" srcOrd="0" destOrd="0" presId="urn:microsoft.com/office/officeart/2005/8/layout/lProcess3"/>
    <dgm:cxn modelId="{FE94C31B-57DA-44EB-B7EE-EF34DF9E4130}" type="presOf" srcId="{5E60677B-3B77-4BC2-A9F0-8E5072DA91A4}" destId="{99CC8980-6858-4861-A559-F3B7E3604852}" srcOrd="0" destOrd="0" presId="urn:microsoft.com/office/officeart/2005/8/layout/lProcess3"/>
    <dgm:cxn modelId="{48C1A975-1E83-4444-8117-B99D022F5234}" type="presParOf" srcId="{99CC8980-6858-4861-A559-F3B7E3604852}" destId="{2124D0F4-DA39-44CD-8B4E-B0D0FBC3F6F4}" srcOrd="0" destOrd="0" presId="urn:microsoft.com/office/officeart/2005/8/layout/lProcess3"/>
    <dgm:cxn modelId="{E88F6B41-B06D-4D6E-B7DB-D5FC1B190899}" type="presParOf" srcId="{2124D0F4-DA39-44CD-8B4E-B0D0FBC3F6F4}" destId="{794F8FE4-3A42-49C2-ACCA-4D9EA6C965F5}" srcOrd="0" destOrd="0" presId="urn:microsoft.com/office/officeart/2005/8/layout/lProcess3"/>
    <dgm:cxn modelId="{E22ACDB6-60D2-4B05-9F15-C5CF59518C22}" type="presParOf" srcId="{2124D0F4-DA39-44CD-8B4E-B0D0FBC3F6F4}" destId="{CCF53727-C6FD-4269-902A-A0DC0209F80D}" srcOrd="1" destOrd="0" presId="urn:microsoft.com/office/officeart/2005/8/layout/lProcess3"/>
    <dgm:cxn modelId="{8D21D3FE-FBFC-412B-9298-7B692A513485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6. Infrastructure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24. ICT Infrastructure and Hardware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73339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E2867F70-EE65-4D9C-AA45-08F8B189EC27}" type="presOf" srcId="{A384D922-AE2C-4B8E-8046-E157AA4BC298}" destId="{B9B38585-DE91-474D-953F-80449B129CB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A8C21C37-BAD6-4725-9376-456197FFA492}" type="presOf" srcId="{60D356CE-05B4-42ED-B723-5884B7CEEE61}" destId="{794F8FE4-3A42-49C2-ACCA-4D9EA6C965F5}" srcOrd="0" destOrd="0" presId="urn:microsoft.com/office/officeart/2005/8/layout/lProcess3"/>
    <dgm:cxn modelId="{4B605F3B-3CF9-4B4C-AD7E-8061A211B760}" type="presOf" srcId="{5E60677B-3B77-4BC2-A9F0-8E5072DA91A4}" destId="{99CC8980-6858-4861-A559-F3B7E3604852}" srcOrd="0" destOrd="0" presId="urn:microsoft.com/office/officeart/2005/8/layout/lProcess3"/>
    <dgm:cxn modelId="{1DFB64DB-59BE-47FE-A7CF-010001D94301}" type="presParOf" srcId="{99CC8980-6858-4861-A559-F3B7E3604852}" destId="{2124D0F4-DA39-44CD-8B4E-B0D0FBC3F6F4}" srcOrd="0" destOrd="0" presId="urn:microsoft.com/office/officeart/2005/8/layout/lProcess3"/>
    <dgm:cxn modelId="{2A37A014-47AC-4343-AFE8-E1E6DD9D0DF6}" type="presParOf" srcId="{2124D0F4-DA39-44CD-8B4E-B0D0FBC3F6F4}" destId="{794F8FE4-3A42-49C2-ACCA-4D9EA6C965F5}" srcOrd="0" destOrd="0" presId="urn:microsoft.com/office/officeart/2005/8/layout/lProcess3"/>
    <dgm:cxn modelId="{F3B76F4B-8119-44CF-88AD-333B68432E97}" type="presParOf" srcId="{2124D0F4-DA39-44CD-8B4E-B0D0FBC3F6F4}" destId="{CCF53727-C6FD-4269-902A-A0DC0209F80D}" srcOrd="1" destOrd="0" presId="urn:microsoft.com/office/officeart/2005/8/layout/lProcess3"/>
    <dgm:cxn modelId="{9125EDB0-8A61-47AD-9D03-A8F4B965EC02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6. Infrastructure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24. ICT Infrastructure and Hardware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473339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0567E42F-B548-438C-8A51-8672FA5B01AA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D573C15A-1A4B-4C61-A6D2-EDDC124E5283}" type="presOf" srcId="{5E60677B-3B77-4BC2-A9F0-8E5072DA91A4}" destId="{99CC8980-6858-4861-A559-F3B7E3604852}" srcOrd="0" destOrd="0" presId="urn:microsoft.com/office/officeart/2005/8/layout/lProcess3"/>
    <dgm:cxn modelId="{6AF14452-C308-455F-9955-FBB6844000DF}" type="presOf" srcId="{A384D922-AE2C-4B8E-8046-E157AA4BC298}" destId="{B9B38585-DE91-474D-953F-80449B129CB5}" srcOrd="0" destOrd="0" presId="urn:microsoft.com/office/officeart/2005/8/layout/lProcess3"/>
    <dgm:cxn modelId="{A4AB3884-A850-49A8-9ECF-F13396C102B0}" type="presParOf" srcId="{99CC8980-6858-4861-A559-F3B7E3604852}" destId="{2124D0F4-DA39-44CD-8B4E-B0D0FBC3F6F4}" srcOrd="0" destOrd="0" presId="urn:microsoft.com/office/officeart/2005/8/layout/lProcess3"/>
    <dgm:cxn modelId="{F7CCB70F-0F24-40BB-9008-1CE1C1665077}" type="presParOf" srcId="{2124D0F4-DA39-44CD-8B4E-B0D0FBC3F6F4}" destId="{794F8FE4-3A42-49C2-ACCA-4D9EA6C965F5}" srcOrd="0" destOrd="0" presId="urn:microsoft.com/office/officeart/2005/8/layout/lProcess3"/>
    <dgm:cxn modelId="{ABFE05FB-CD59-4224-9FCE-227E678C8F58}" type="presParOf" srcId="{2124D0F4-DA39-44CD-8B4E-B0D0FBC3F6F4}" destId="{CCF53727-C6FD-4269-902A-A0DC0209F80D}" srcOrd="1" destOrd="0" presId="urn:microsoft.com/office/officeart/2005/8/layout/lProcess3"/>
    <dgm:cxn modelId="{653315D2-8301-437E-9FAA-2FF7F4542D42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6151" y="45411"/>
          <a:ext cx="3459237" cy="413233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2. ICSM/ICDM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212768" y="45411"/>
        <a:ext cx="3046004" cy="413233"/>
      </dsp:txXfrm>
    </dsp:sp>
    <dsp:sp modelId="{B9B38585-DE91-474D-953F-80449B129CB5}">
      <dsp:nvSpPr>
        <dsp:cNvPr id="0" name=""/>
        <dsp:cNvSpPr/>
      </dsp:nvSpPr>
      <dsp:spPr>
        <a:xfrm>
          <a:off x="3331088" y="72548"/>
          <a:ext cx="3971063" cy="358959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5. Clinical Service provision</a:t>
          </a:r>
          <a:endParaRPr lang="en-US" sz="2000" kern="1200" dirty="0"/>
        </a:p>
      </dsp:txBody>
      <dsp:txXfrm>
        <a:off x="3510568" y="72548"/>
        <a:ext cx="3612104" cy="35895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1418" y="72005"/>
          <a:ext cx="3094536" cy="692700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1. ICSM/ICDM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347768" y="72005"/>
        <a:ext cx="2401836" cy="692700"/>
      </dsp:txXfrm>
    </dsp:sp>
    <dsp:sp modelId="{B9B38585-DE91-474D-953F-80449B129CB5}">
      <dsp:nvSpPr>
        <dsp:cNvPr id="0" name=""/>
        <dsp:cNvSpPr/>
      </dsp:nvSpPr>
      <dsp:spPr>
        <a:xfrm>
          <a:off x="2975813" y="188641"/>
          <a:ext cx="4151559" cy="548683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6. Management of client appointments</a:t>
          </a:r>
          <a:endParaRPr lang="en-US" sz="2000" kern="1200" dirty="0"/>
        </a:p>
      </dsp:txBody>
      <dsp:txXfrm>
        <a:off x="3250155" y="188641"/>
        <a:ext cx="3602876" cy="5486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1468" y="60673"/>
          <a:ext cx="3203718" cy="382709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2. ICSM/ICDM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192823" y="60673"/>
        <a:ext cx="2821009" cy="382709"/>
      </dsp:txXfrm>
    </dsp:sp>
    <dsp:sp modelId="{B9B38585-DE91-474D-953F-80449B129CB5}">
      <dsp:nvSpPr>
        <dsp:cNvPr id="0" name=""/>
        <dsp:cNvSpPr/>
      </dsp:nvSpPr>
      <dsp:spPr>
        <a:xfrm>
          <a:off x="3080807" y="93203"/>
          <a:ext cx="4298036" cy="317648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7. Coordination of PHC Services</a:t>
          </a:r>
          <a:endParaRPr lang="en-US" sz="2000" kern="1200" dirty="0"/>
        </a:p>
      </dsp:txBody>
      <dsp:txXfrm>
        <a:off x="3239631" y="93203"/>
        <a:ext cx="3980388" cy="3176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1418" y="67194"/>
          <a:ext cx="3094536" cy="369666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2. ICSM/ICDM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186251" y="67194"/>
        <a:ext cx="2724870" cy="369666"/>
      </dsp:txXfrm>
    </dsp:sp>
    <dsp:sp modelId="{B9B38585-DE91-474D-953F-80449B129CB5}">
      <dsp:nvSpPr>
        <dsp:cNvPr id="0" name=""/>
        <dsp:cNvSpPr/>
      </dsp:nvSpPr>
      <dsp:spPr>
        <a:xfrm>
          <a:off x="2975813" y="98616"/>
          <a:ext cx="4151559" cy="306823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8. Clinical guidelines and protocols</a:t>
          </a:r>
          <a:endParaRPr lang="en-US" sz="2000" kern="1200" dirty="0"/>
        </a:p>
      </dsp:txBody>
      <dsp:txXfrm>
        <a:off x="3129225" y="98616"/>
        <a:ext cx="3844736" cy="3068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0" y="0"/>
          <a:ext cx="5003440" cy="888746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2424113" algn="l"/>
            </a:tabLst>
          </a:pPr>
          <a:r>
            <a:rPr lang="en-US" sz="2400" b="1" kern="1200" dirty="0" smtClean="0">
              <a:solidFill>
                <a:schemeClr val="tx1"/>
              </a:solidFill>
            </a:rPr>
            <a:t>3. Medicines, supplies and Laboratory Services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444373" y="0"/>
        <a:ext cx="4114694" cy="888746"/>
      </dsp:txXfrm>
    </dsp:sp>
    <dsp:sp modelId="{B9B38585-DE91-474D-953F-80449B129CB5}">
      <dsp:nvSpPr>
        <dsp:cNvPr id="0" name=""/>
        <dsp:cNvSpPr/>
      </dsp:nvSpPr>
      <dsp:spPr>
        <a:xfrm>
          <a:off x="4942710" y="138849"/>
          <a:ext cx="2293585" cy="506978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12. Medicines and supplies</a:t>
          </a:r>
          <a:endParaRPr lang="en-US" sz="2000" kern="1200" dirty="0"/>
        </a:p>
      </dsp:txBody>
      <dsp:txXfrm>
        <a:off x="5196199" y="138849"/>
        <a:ext cx="1786607" cy="5069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0" y="0"/>
          <a:ext cx="5003440" cy="888746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2424113" algn="l"/>
            </a:tabLst>
          </a:pPr>
          <a:r>
            <a:rPr lang="en-US" sz="2400" b="1" kern="1200" dirty="0" smtClean="0">
              <a:solidFill>
                <a:schemeClr val="tx1"/>
              </a:solidFill>
            </a:rPr>
            <a:t>3. Medicines, supplies and Laboratory Services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444373" y="0"/>
        <a:ext cx="4114694" cy="888746"/>
      </dsp:txXfrm>
    </dsp:sp>
    <dsp:sp modelId="{B9B38585-DE91-474D-953F-80449B129CB5}">
      <dsp:nvSpPr>
        <dsp:cNvPr id="0" name=""/>
        <dsp:cNvSpPr/>
      </dsp:nvSpPr>
      <dsp:spPr>
        <a:xfrm>
          <a:off x="4942710" y="138849"/>
          <a:ext cx="2293585" cy="506978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12. Medicines and supplies</a:t>
          </a:r>
          <a:endParaRPr lang="en-US" sz="2000" kern="1200" dirty="0"/>
        </a:p>
      </dsp:txBody>
      <dsp:txXfrm>
        <a:off x="5196199" y="138849"/>
        <a:ext cx="1786607" cy="5069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073" y="147289"/>
          <a:ext cx="4234348" cy="641524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3. Medicines, supplies and Laboratory Services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322835" y="147289"/>
        <a:ext cx="3592824" cy="641524"/>
      </dsp:txXfrm>
    </dsp:sp>
    <dsp:sp modelId="{B9B38585-DE91-474D-953F-80449B129CB5}">
      <dsp:nvSpPr>
        <dsp:cNvPr id="0" name=""/>
        <dsp:cNvSpPr/>
      </dsp:nvSpPr>
      <dsp:spPr>
        <a:xfrm>
          <a:off x="4152433" y="147289"/>
          <a:ext cx="2902277" cy="641525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13. Management of Laboratory Services</a:t>
          </a:r>
          <a:endParaRPr lang="en-US" sz="2000" kern="1200" dirty="0"/>
        </a:p>
      </dsp:txBody>
      <dsp:txXfrm>
        <a:off x="4473196" y="147289"/>
        <a:ext cx="2260752" cy="6415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564" y="201463"/>
          <a:ext cx="3669709" cy="533176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6. Infrastructure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69152" y="201463"/>
        <a:ext cx="3136533" cy="533176"/>
      </dsp:txXfrm>
    </dsp:sp>
    <dsp:sp modelId="{B9B38585-DE91-474D-953F-80449B129CB5}">
      <dsp:nvSpPr>
        <dsp:cNvPr id="0" name=""/>
        <dsp:cNvSpPr/>
      </dsp:nvSpPr>
      <dsp:spPr>
        <a:xfrm>
          <a:off x="3571487" y="201463"/>
          <a:ext cx="3482732" cy="533177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21. Physical Space and Routine Maintenance</a:t>
          </a:r>
          <a:endParaRPr lang="en-US" sz="2000" kern="1200" dirty="0"/>
        </a:p>
      </dsp:txBody>
      <dsp:txXfrm>
        <a:off x="3838076" y="201463"/>
        <a:ext cx="2949555" cy="53317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590" y="198743"/>
          <a:ext cx="3707155" cy="538617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6. Infrastructure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71899" y="198743"/>
        <a:ext cx="3168538" cy="538617"/>
      </dsp:txXfrm>
    </dsp:sp>
    <dsp:sp modelId="{B9B38585-DE91-474D-953F-80449B129CB5}">
      <dsp:nvSpPr>
        <dsp:cNvPr id="0" name=""/>
        <dsp:cNvSpPr/>
      </dsp:nvSpPr>
      <dsp:spPr>
        <a:xfrm>
          <a:off x="3607930" y="198742"/>
          <a:ext cx="3518270" cy="538618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22. Essential Equipment and Furniture</a:t>
          </a:r>
          <a:endParaRPr lang="en-US" sz="2000" kern="1200" dirty="0"/>
        </a:p>
      </dsp:txBody>
      <dsp:txXfrm>
        <a:off x="3877239" y="198742"/>
        <a:ext cx="2979652" cy="53861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590" y="198743"/>
          <a:ext cx="3707155" cy="538617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6. Infrastructure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71899" y="198743"/>
        <a:ext cx="3168538" cy="538617"/>
      </dsp:txXfrm>
    </dsp:sp>
    <dsp:sp modelId="{B9B38585-DE91-474D-953F-80449B129CB5}">
      <dsp:nvSpPr>
        <dsp:cNvPr id="0" name=""/>
        <dsp:cNvSpPr/>
      </dsp:nvSpPr>
      <dsp:spPr>
        <a:xfrm>
          <a:off x="3607930" y="198742"/>
          <a:ext cx="3518270" cy="538618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23. Bulk Supplies</a:t>
          </a:r>
          <a:endParaRPr lang="en-US" sz="2000" kern="1200" dirty="0"/>
        </a:p>
      </dsp:txBody>
      <dsp:txXfrm>
        <a:off x="3877239" y="198742"/>
        <a:ext cx="2979652" cy="53861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511" y="206904"/>
          <a:ext cx="3594817" cy="522295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6. Infrastructure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63659" y="206904"/>
        <a:ext cx="3072522" cy="522295"/>
      </dsp:txXfrm>
    </dsp:sp>
    <dsp:sp modelId="{B9B38585-DE91-474D-953F-80449B129CB5}">
      <dsp:nvSpPr>
        <dsp:cNvPr id="0" name=""/>
        <dsp:cNvSpPr/>
      </dsp:nvSpPr>
      <dsp:spPr>
        <a:xfrm>
          <a:off x="3498599" y="206903"/>
          <a:ext cx="3411656" cy="522296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24. ICT Infrastructure and Hardware</a:t>
          </a:r>
          <a:endParaRPr lang="en-US" sz="2000" kern="1200" dirty="0"/>
        </a:p>
      </dsp:txBody>
      <dsp:txXfrm>
        <a:off x="3759747" y="206903"/>
        <a:ext cx="2889360" cy="5222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511" y="206904"/>
          <a:ext cx="3594817" cy="522295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6. Infrastructure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63659" y="206904"/>
        <a:ext cx="3072522" cy="522295"/>
      </dsp:txXfrm>
    </dsp:sp>
    <dsp:sp modelId="{B9B38585-DE91-474D-953F-80449B129CB5}">
      <dsp:nvSpPr>
        <dsp:cNvPr id="0" name=""/>
        <dsp:cNvSpPr/>
      </dsp:nvSpPr>
      <dsp:spPr>
        <a:xfrm>
          <a:off x="3498599" y="206903"/>
          <a:ext cx="3411656" cy="522296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24. ICT Infrastructure and Hardware</a:t>
          </a:r>
          <a:endParaRPr lang="en-US" sz="2000" kern="1200" dirty="0"/>
        </a:p>
      </dsp:txBody>
      <dsp:txXfrm>
        <a:off x="3759747" y="206903"/>
        <a:ext cx="2889360" cy="5222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FDCF0-27CA-4660-820E-CD0B5DB82C79}" type="datetimeFigureOut">
              <a:rPr lang="en-ZA" smtClean="0"/>
              <a:t>2015/09/15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29954-533E-424F-A2D5-9AEA44A0011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9803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29954-533E-424F-A2D5-9AEA44A0011B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2888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207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7613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776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446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6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809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76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22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53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069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509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70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8943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139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6625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0056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2310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1164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4436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3041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5010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5264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9142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0323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9F51A-E45E-47E6-8015-F88CEEFDCC3A}" type="datetimeFigureOut">
              <a:rPr lang="en-ZA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742B5-91A2-452A-843A-A9CA76548E46}" type="slidenum">
              <a:rPr lang="en-ZA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6975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5893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2412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9263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0429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7730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1654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1226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7340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0624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768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985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680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2240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482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8309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979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6290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31986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3896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959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8676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571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5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13317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02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5ADDB5F-3545-7342-BF59-F57EBD2FC45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DA101B-B2A8-7249-8E36-3BCCB30FFA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224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9F51A-E45E-47E6-8015-F88CEEFDCC3A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742B5-91A2-452A-843A-A9CA76548E46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554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7EEC9-85F5-4BE0-BA95-9EB4FF1C7A8E}" type="datetimeFigureOut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2015/09/15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E1294-E2D0-41F5-B5D8-6019B5A936EB}" type="slidenum">
              <a:rPr lang="en-ZA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Z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133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0E3E-BE96-4582-A6CC-D8E1C5213EF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9/15/2015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445D52-75E8-41D4-9580-6E08163D639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320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hyperlink" Target="LdP%20Work/Current/HSLP_DDAs/Clinical%20Guidelines/Low%20res%20PC%20101%20Guideline_v2.pdf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LdP%20Work/Current/HSLP_DDAs/Clinical%20Guidelines/Standard%20treatment%20guidlines%20and%20essential%20medicines%20list.pdf" TargetMode="External"/><Relationship Id="rId5" Type="http://schemas.openxmlformats.org/officeDocument/2006/relationships/image" Target="../media/image9.png"/><Relationship Id="rId4" Type="http://schemas.openxmlformats.org/officeDocument/2006/relationships/hyperlink" Target="file:///C:\Users\Louis%20du%20Plooy\Documents\LdP%20Work\Current\HSLP_DDAs\Clinical%20Guidelines\STG%20and%20EML_Hospital_Adult_2012c.pdf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LdP%20Work/Current/HSLP_DDAs/Clinical%20Guidelines/NEWBORN%20CARE%20CHARTS%20-%20MSSN%20Vers%201%202009%20copy.pdf" TargetMode="Externa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hyperlink" Target="LdP%20Work/Current/HSLP_DDAs/Clinical%20Guidelines/ROADTOHEALTHBOOKA4BOYS.pdf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LdP%20Work/Current/HSLP_DDAs/Clinical%20Guidelines/IMCI%20CHART%20BOOKLET%202011.pdf" TargetMode="External"/><Relationship Id="rId5" Type="http://schemas.openxmlformats.org/officeDocument/2006/relationships/image" Target="../media/image12.png"/><Relationship Id="rId4" Type="http://schemas.openxmlformats.org/officeDocument/2006/relationships/hyperlink" Target="LdP%20Work/Current/HSLP_DDAs/Clinical%20Guidelines/EPI%20SCHEDULE.pdf" TargetMode="External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752600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ICRM Orientation for scale up </a:t>
            </a:r>
            <a:endParaRPr lang="en-US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 Shaidah Asmall –PHC </a:t>
            </a:r>
            <a:endParaRPr lang="en-US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14.09.2015</a:t>
            </a:r>
            <a:endParaRPr 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3400" y="0"/>
            <a:ext cx="8328212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defTabSz="457200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3600" b="1" dirty="0" smtClean="0">
                <a:solidFill>
                  <a:prstClr val="white"/>
                </a:solidFill>
                <a:cs typeface="Arial" pitchFamily="34" charset="0"/>
              </a:rPr>
              <a:t>Integrated Clinical Services Management </a:t>
            </a:r>
          </a:p>
        </p:txBody>
      </p:sp>
    </p:spTree>
    <p:extLst>
      <p:ext uri="{BB962C8B-B14F-4D97-AF65-F5344CB8AC3E}">
        <p14:creationId xmlns:p14="http://schemas.microsoft.com/office/powerpoint/2010/main" val="389911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12" y="1179966"/>
          <a:ext cx="8677473" cy="563341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39140"/>
                <a:gridCol w="6870181"/>
                <a:gridCol w="288032"/>
                <a:gridCol w="480955"/>
                <a:gridCol w="599165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25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an area  for monitoring vital signs for the different streams of care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Clients' privacy is respected at all times and in all service areas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TB treatment success rate is at least 85% or has increased by at least 10% from the previous year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TB (new pulmonary) defaulter rate is &lt;5%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Ante-natal visit rate before 20 weeks gestation is at least 70%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Ante-natal clients initiated on ART rate is at least 95%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Immunisation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coverage under one year (</a:t>
                      </a:r>
                      <a:r>
                        <a:rPr lang="en-US" sz="18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annualised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) is at least 94%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Screening of clients for high blood pressure has increased by 10% since the previous financial year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98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Screening of clients for raised blood sugar has increased by 10% since the previous financial year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404664"/>
          <a:ext cx="7308304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15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528" y="0"/>
            <a:ext cx="9324528" cy="1417638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ZA" b="1" u="none" strike="noStrike" dirty="0" smtClean="0">
                <a:effectLst/>
                <a:latin typeface="Arial"/>
                <a:ea typeface="Calibri"/>
                <a:cs typeface="Times New Roman"/>
              </a:rPr>
              <a:t> </a:t>
            </a:r>
            <a:r>
              <a:rPr lang="en-ZA" sz="4000" dirty="0">
                <a:ea typeface="Times New Roman"/>
                <a:cs typeface="Times New Roman"/>
              </a:rPr>
              <a:t/>
            </a:r>
            <a:br>
              <a:rPr lang="en-ZA" sz="4000" dirty="0">
                <a:ea typeface="Times New Roman"/>
                <a:cs typeface="Times New Roman"/>
              </a:rPr>
            </a:br>
            <a:r>
              <a:rPr lang="en-ZA" sz="2700" b="1" u="sng" dirty="0" smtClean="0">
                <a:effectLst/>
                <a:latin typeface="Arial"/>
                <a:ea typeface="Calibri"/>
                <a:cs typeface="Times New Roman"/>
              </a:rPr>
              <a:t>Patient Process Flow at PHC facility</a:t>
            </a:r>
            <a:r>
              <a:rPr lang="en-ZA" sz="2000" dirty="0">
                <a:ea typeface="Times New Roman"/>
                <a:cs typeface="Times New Roman"/>
              </a:rPr>
              <a:t/>
            </a:r>
            <a:br>
              <a:rPr lang="en-ZA" sz="2000" dirty="0">
                <a:ea typeface="Times New Roman"/>
                <a:cs typeface="Times New Roman"/>
              </a:rPr>
            </a:br>
            <a:r>
              <a:rPr lang="en-ZA" sz="2000" i="1" u="sng" dirty="0" smtClean="0">
                <a:effectLst/>
                <a:latin typeface="Arial"/>
                <a:ea typeface="Calibri"/>
                <a:cs typeface="Times New Roman"/>
              </a:rPr>
              <a:t>Note: The direct referral to the Lay Counsellor will be implemented after the required training and evaluation are completed. Hence interpretation of patient </a:t>
            </a:r>
            <a:r>
              <a:rPr lang="en-ZA" sz="1800" i="1" u="sng" dirty="0" smtClean="0">
                <a:effectLst/>
                <a:latin typeface="Arial"/>
                <a:ea typeface="Calibri"/>
                <a:cs typeface="Times New Roman"/>
              </a:rPr>
              <a:t>flow must be interpreted with </a:t>
            </a:r>
            <a:r>
              <a:rPr lang="en-ZA" sz="2000" i="1" u="sng" dirty="0" smtClean="0">
                <a:effectLst/>
                <a:latin typeface="Arial"/>
                <a:ea typeface="Calibri"/>
                <a:cs typeface="Times New Roman"/>
              </a:rPr>
              <a:t>cautio</a:t>
            </a:r>
            <a:r>
              <a:rPr lang="en-ZA" sz="2000" b="1" u="sng" dirty="0" smtClean="0">
                <a:effectLst/>
                <a:latin typeface="Arial"/>
                <a:ea typeface="Calibri"/>
                <a:cs typeface="Times New Roman"/>
              </a:rPr>
              <a:t>n.  </a:t>
            </a:r>
            <a:r>
              <a:rPr lang="en-ZA" sz="4000" dirty="0">
                <a:ea typeface="Times New Roman"/>
                <a:cs typeface="Times New Roman"/>
              </a:rPr>
              <a:t/>
            </a:r>
            <a:br>
              <a:rPr lang="en-ZA" sz="4000" dirty="0">
                <a:ea typeface="Times New Roman"/>
                <a:cs typeface="Times New Roman"/>
              </a:rPr>
            </a:br>
            <a:endParaRPr lang="en-ZA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8136903" cy="48965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51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12" y="1238959"/>
          <a:ext cx="8605466" cy="55024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4230"/>
                <a:gridCol w="6604562"/>
                <a:gridCol w="288032"/>
                <a:gridCol w="576064"/>
                <a:gridCol w="612578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34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 ICSM compliant client appointment system for clients with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stablised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chronic health conditions and MCWH clients is in use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35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records of booked clients are pre retrieved 72 hours before the appointment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36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Clients that did not </a:t>
                      </a:r>
                      <a:r>
                        <a:rPr lang="en-US" sz="24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honour</a:t>
                      </a: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their appointments within one week are followed up by referral to WBPHCOT to facilitate booking of new appointment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 &amp;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37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Pre-dispensed medication for clinically stable chronic patients is  prepared for collection 48 hours prior to collection date.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  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07504" y="72008"/>
          <a:ext cx="7128792" cy="83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109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79243"/>
            <a:ext cx="8990890" cy="606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289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1520" y="1340768"/>
          <a:ext cx="8605466" cy="42405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4230"/>
                <a:gridCol w="6716460"/>
                <a:gridCol w="320151"/>
                <a:gridCol w="432047"/>
                <a:gridCol w="612578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38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cooperation with School health teams in providing health services to learners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39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refers patients with chronic but stable health conditions to WBPHCOT for support.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40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evidence of two-way referral of patients between the PHC facility and WBPHCOT using prescribed stationary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41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Quarterly clinical improvement  report from DCST available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404664"/>
          <a:ext cx="7380312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877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15006" y="1247395"/>
          <a:ext cx="8605466" cy="557175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4056"/>
                <a:gridCol w="6480720"/>
                <a:gridCol w="288032"/>
                <a:gridCol w="432048"/>
                <a:gridCol w="900610"/>
              </a:tblGrid>
              <a:tr h="454921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latin typeface="Arial"/>
                          <a:ea typeface="Times New Roman"/>
                          <a:cs typeface="Times New Roman"/>
                        </a:rPr>
                        <a:t>42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ICSM compliant package of clinical guidelines is available in all consulting rooms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43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professional nurses and doctors have been fully trained on ICSM compliant package of clinical guidelines 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99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latin typeface="Arial"/>
                          <a:ea typeface="Times New Roman"/>
                          <a:cs typeface="Times New Roman"/>
                        </a:rPr>
                        <a:t>44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health care professionals have been trained on the management of medical emergencies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45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National Adverse Event Management Protocol is available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NDoH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latin typeface="Arial"/>
                          <a:ea typeface="Times New Roman"/>
                          <a:cs typeface="Times New Roman"/>
                        </a:rPr>
                        <a:t>46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The facility's Adverse Event Management Standard Operating Procedure is available 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47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Adverse Event Management records show compliance to the adverse event management protocol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latin typeface="Arial"/>
                          <a:ea typeface="Times New Roman"/>
                          <a:cs typeface="Times New Roman"/>
                        </a:rPr>
                        <a:t>48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National Clinical Audit guideline is available 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NDoH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492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49</a:t>
                      </a:r>
                      <a:endParaRPr lang="en-US" sz="1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9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Clinical audit meetings are conducted quarterly in line with the guidelines</a:t>
                      </a:r>
                      <a:endParaRPr lang="en-US" sz="1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260648"/>
          <a:ext cx="7128792" cy="50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298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b="1" dirty="0" smtClean="0"/>
              <a:t>Clinical Guidelines</a:t>
            </a:r>
            <a:endParaRPr lang="en-ZA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270992"/>
          </a:xfrm>
        </p:spPr>
        <p:txBody>
          <a:bodyPr/>
          <a:lstStyle/>
          <a:p>
            <a:r>
              <a:rPr lang="en-ZA" dirty="0" smtClean="0"/>
              <a:t>For General Practitioners (GPs)</a:t>
            </a:r>
          </a:p>
          <a:p>
            <a:r>
              <a:rPr lang="en-ZA" dirty="0" smtClean="0"/>
              <a:t>[2013_vers1]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36069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How to Use these slides</a:t>
            </a:r>
            <a:endParaRPr lang="en-Z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ZA" sz="2800" b="1" dirty="0" smtClean="0"/>
              <a:t>The following 2 slides contains link to the most important Clinical Guidelines for both Adults and Children</a:t>
            </a:r>
          </a:p>
          <a:p>
            <a:pPr marL="0" indent="0">
              <a:buNone/>
            </a:pPr>
            <a:endParaRPr lang="en-ZA" sz="2800" b="1" dirty="0" smtClean="0"/>
          </a:p>
          <a:p>
            <a:pPr marL="0" indent="0">
              <a:buNone/>
            </a:pPr>
            <a:r>
              <a:rPr lang="en-ZA" sz="2800" b="1" dirty="0" smtClean="0"/>
              <a:t>To Search a specific Guideline:</a:t>
            </a:r>
          </a:p>
          <a:p>
            <a:r>
              <a:rPr lang="en-ZA" sz="2400" dirty="0" smtClean="0"/>
              <a:t>Double click on the relevant picture (the document will open in Adobe PDF reader)</a:t>
            </a:r>
          </a:p>
          <a:p>
            <a:r>
              <a:rPr lang="en-ZA" sz="2400" dirty="0" smtClean="0"/>
              <a:t>To search: press </a:t>
            </a:r>
            <a:r>
              <a:rPr lang="en-ZA" sz="2400" dirty="0" err="1" smtClean="0"/>
              <a:t>Shift+Ctrl+f</a:t>
            </a:r>
            <a:r>
              <a:rPr lang="en-ZA" sz="2400" dirty="0" smtClean="0"/>
              <a:t> (a search window will appear); type in the search term to navigate to the relevant page.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33323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/>
              <a:t>ADULTS</a:t>
            </a:r>
            <a:endParaRPr lang="en-ZA" b="1" dirty="0"/>
          </a:p>
        </p:txBody>
      </p:sp>
      <p:pic>
        <p:nvPicPr>
          <p:cNvPr id="1029" name="Picture 5">
            <a:hlinkClick r:id="rId2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499570"/>
            <a:ext cx="2952277" cy="2079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>
            <a:hlinkClick r:id="rId4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5"/>
          <a:stretch/>
        </p:blipFill>
        <p:spPr bwMode="auto">
          <a:xfrm>
            <a:off x="876300" y="1671253"/>
            <a:ext cx="1886692" cy="2275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31" name="Picture 7">
            <a:hlinkClick r:id="rId6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7"/>
          <a:stretch/>
        </p:blipFill>
        <p:spPr bwMode="auto">
          <a:xfrm>
            <a:off x="6511554" y="1678539"/>
            <a:ext cx="1834071" cy="21783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3851920" y="3212976"/>
            <a:ext cx="1224136" cy="733740"/>
          </a:xfrm>
          <a:prstGeom prst="wedgeRectCallout">
            <a:avLst>
              <a:gd name="adj1" fmla="val -38537"/>
              <a:gd name="adj2" fmla="val 12201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Primary Care 101</a:t>
            </a:r>
            <a:endParaRPr lang="en-ZA" sz="1200" b="1" dirty="0">
              <a:solidFill>
                <a:prstClr val="black"/>
              </a:solidFill>
            </a:endParaRPr>
          </a:p>
        </p:txBody>
      </p:sp>
      <p:sp>
        <p:nvSpPr>
          <p:cNvPr id="13" name="Rectangular Callout 12">
            <a:hlinkClick r:id="rId4" action="ppaction://hlinkfile"/>
          </p:cNvPr>
          <p:cNvSpPr/>
          <p:nvPr/>
        </p:nvSpPr>
        <p:spPr>
          <a:xfrm>
            <a:off x="876300" y="4437112"/>
            <a:ext cx="1463452" cy="1224136"/>
          </a:xfrm>
          <a:prstGeom prst="wedgeRectCallout">
            <a:avLst>
              <a:gd name="adj1" fmla="val -30561"/>
              <a:gd name="adj2" fmla="val -9200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Standard Treatment Guidelines and Essential Medicines List – </a:t>
            </a:r>
          </a:p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HOSPITAL LEVEL (ADULTS) 2012</a:t>
            </a:r>
            <a:endParaRPr lang="en-ZA" sz="1200" b="1" dirty="0">
              <a:solidFill>
                <a:prstClr val="black"/>
              </a:solidFill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6696863" y="4437112"/>
            <a:ext cx="1463452" cy="1102308"/>
          </a:xfrm>
          <a:prstGeom prst="wedgeRectCallout">
            <a:avLst>
              <a:gd name="adj1" fmla="val 34101"/>
              <a:gd name="adj2" fmla="val -10068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Standard Treatment Guidelines and Essential Medicines List – </a:t>
            </a:r>
          </a:p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PRIMARY HEALTH CARE LEVEL 2008</a:t>
            </a:r>
            <a:endParaRPr lang="en-ZA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43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 smtClean="0"/>
              <a:t>CHILDREN</a:t>
            </a:r>
            <a:endParaRPr lang="en-ZA" b="1" dirty="0"/>
          </a:p>
        </p:txBody>
      </p:sp>
      <p:pic>
        <p:nvPicPr>
          <p:cNvPr id="2051" name="Picture 3">
            <a:hlinkClick r:id="rId2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510" y="4263380"/>
            <a:ext cx="1671638" cy="22972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>
            <a:hlinkClick r:id="rId4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510" y="1284084"/>
            <a:ext cx="1642631" cy="23243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4">
            <a:hlinkClick r:id="rId6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205" y="1342895"/>
            <a:ext cx="2648315" cy="19018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5">
            <a:hlinkClick r:id="rId8" action="ppaction://hlinkfile" tooltip="Double Click the picture to open the document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236" y="4242757"/>
            <a:ext cx="2602145" cy="187354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Rectangular Callout 12"/>
          <p:cNvSpPr/>
          <p:nvPr/>
        </p:nvSpPr>
        <p:spPr>
          <a:xfrm>
            <a:off x="4283968" y="1412775"/>
            <a:ext cx="1224136" cy="1033477"/>
          </a:xfrm>
          <a:prstGeom prst="wedgeRectCallout">
            <a:avLst>
              <a:gd name="adj1" fmla="val 85669"/>
              <a:gd name="adj2" fmla="val 1133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Integrated Management of Childhood Illness – SA 2011</a:t>
            </a:r>
            <a:endParaRPr lang="en-ZA" sz="1200" b="1" dirty="0">
              <a:solidFill>
                <a:prstClr val="black"/>
              </a:solidFill>
            </a:endParaRPr>
          </a:p>
        </p:txBody>
      </p:sp>
      <p:sp>
        <p:nvSpPr>
          <p:cNvPr id="14" name="Rectangular Callout 13"/>
          <p:cNvSpPr/>
          <p:nvPr/>
        </p:nvSpPr>
        <p:spPr>
          <a:xfrm>
            <a:off x="4283968" y="4263380"/>
            <a:ext cx="1224136" cy="733740"/>
          </a:xfrm>
          <a:prstGeom prst="wedgeRectCallout">
            <a:avLst>
              <a:gd name="adj1" fmla="val 85669"/>
              <a:gd name="adj2" fmla="val 1133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err="1" smtClean="0">
                <a:solidFill>
                  <a:prstClr val="black"/>
                </a:solidFill>
              </a:rPr>
              <a:t>Newborn</a:t>
            </a:r>
            <a:r>
              <a:rPr lang="en-ZA" sz="1200" b="1" dirty="0" smtClean="0">
                <a:solidFill>
                  <a:prstClr val="black"/>
                </a:solidFill>
              </a:rPr>
              <a:t> Care Charts</a:t>
            </a:r>
            <a:endParaRPr lang="en-ZA" sz="1200" b="1" dirty="0">
              <a:solidFill>
                <a:prstClr val="black"/>
              </a:solidFill>
            </a:endParaRPr>
          </a:p>
        </p:txBody>
      </p:sp>
      <p:sp>
        <p:nvSpPr>
          <p:cNvPr id="15" name="Rectangular Callout 14"/>
          <p:cNvSpPr/>
          <p:nvPr/>
        </p:nvSpPr>
        <p:spPr>
          <a:xfrm>
            <a:off x="107504" y="1291884"/>
            <a:ext cx="1224136" cy="854632"/>
          </a:xfrm>
          <a:prstGeom prst="wedgeRectCallout">
            <a:avLst>
              <a:gd name="adj1" fmla="val 85669"/>
              <a:gd name="adj2" fmla="val 1133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Expanded Programme on Immunisation – April 2009</a:t>
            </a:r>
            <a:endParaRPr lang="en-ZA" sz="1200" b="1" dirty="0">
              <a:solidFill>
                <a:prstClr val="black"/>
              </a:solidFill>
            </a:endParaRPr>
          </a:p>
        </p:txBody>
      </p:sp>
      <p:sp>
        <p:nvSpPr>
          <p:cNvPr id="16" name="Rectangular Callout 15"/>
          <p:cNvSpPr/>
          <p:nvPr/>
        </p:nvSpPr>
        <p:spPr>
          <a:xfrm>
            <a:off x="107504" y="4234408"/>
            <a:ext cx="1224136" cy="733740"/>
          </a:xfrm>
          <a:prstGeom prst="wedgeRectCallout">
            <a:avLst>
              <a:gd name="adj1" fmla="val 85669"/>
              <a:gd name="adj2" fmla="val 1133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 b="1" dirty="0" smtClean="0">
                <a:solidFill>
                  <a:prstClr val="black"/>
                </a:solidFill>
              </a:rPr>
              <a:t>Road to Health for Boys</a:t>
            </a:r>
            <a:endParaRPr lang="en-ZA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60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4012" y="1196752"/>
          <a:ext cx="8820476" cy="451212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16651"/>
                <a:gridCol w="6602538"/>
                <a:gridCol w="486222"/>
                <a:gridCol w="486222"/>
                <a:gridCol w="728843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77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at least one functional wall mounted minimum/maximum room thermometer in all rooms where medication is kept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temperature of the rooms where medication is kept is recorded twice daily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temperature of the rooms where medication is kept is constantly within the safety range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contingency plan to manage inappropriate room temperatures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temperature of the medicine refrigerator is recorded twice daily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temperature of the medicine refrigerator is constantly within the safety range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44624"/>
          <a:ext cx="7236296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22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12" y="1412776"/>
          <a:ext cx="8820476" cy="419665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16651"/>
                <a:gridCol w="6602538"/>
                <a:gridCol w="486222"/>
                <a:gridCol w="486222"/>
                <a:gridCol w="728843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access to an automated supply chain system for medicines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 medicines on the Essential Medicine List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(EML) are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consistently available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has sufficient stock to dispense chronic medication for 2 months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Re-ordering stock levels (min/max) is determined for each item on the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EML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Medicines that expire within three months are returned to the depot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51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list of required basic surgical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supplies (consumables) indicating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re-ordering stock levels (min/max) is available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44624"/>
          <a:ext cx="7236296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240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540498"/>
          <a:ext cx="8523302" cy="382833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97700"/>
                <a:gridCol w="6055028"/>
                <a:gridCol w="386398"/>
                <a:gridCol w="504056"/>
                <a:gridCol w="1080120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6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89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PHC Laboratory Handbook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NDoH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Specimens are handled according to the National Health Laboratory Services Handbook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Required functional diagnostic equipment and concurrent consumables are consistently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2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PHC laboratory results are received from the lab within 72 hours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Laboratory results are filed in the client's record within 24 hours after receiving them from the lab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116632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4686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8763" y="609600"/>
            <a:ext cx="608647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0575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4203848"/>
            <a:ext cx="11051945" cy="133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82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925" y="1119188"/>
            <a:ext cx="6788150" cy="462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8360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623559"/>
          <a:ext cx="8496944" cy="376781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2088"/>
                <a:gridCol w="5760640"/>
                <a:gridCol w="432048"/>
                <a:gridCol w="864096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151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Clinic space accommodates all services/disciplines and staff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clinic has access to a functional District infrastructure maintenance hub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Minor repairs are promptly carried out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Major infrastructure repairs are carried out as planned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155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Routine maintenance of the infrastructure is conducted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07504" y="188640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221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504" y="1046905"/>
          <a:ext cx="8964488" cy="57505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35673"/>
                <a:gridCol w="6437135"/>
                <a:gridCol w="504056"/>
                <a:gridCol w="720080"/>
                <a:gridCol w="467544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Consulting room furniture is available in every consulting room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Essential equipment is available and functional in every consulting room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Resuscitation room is well equipped with functional basic equipment for resuscitation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72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Oxygen supply is available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Emergency trolley is cleaned and filled up at least daily and after being used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6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protocol on resuscitation in a health facility. 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PHC facility staff are familiar with resuscitation and emergency procedures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749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sterile emergency delivery pack.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Equipment for minor surgery is available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Redundant and non-functional equipment is promptly removed from the facility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0"/>
          <a:ext cx="712879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130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1520" y="1268760"/>
          <a:ext cx="8496944" cy="377614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2088"/>
                <a:gridCol w="5760640"/>
                <a:gridCol w="432048"/>
                <a:gridCol w="864096"/>
                <a:gridCol w="648072"/>
              </a:tblGrid>
              <a:tr h="483047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166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consistent supply of clean, running water to the facility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167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emergency water supply in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168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Water is quarterly checked for quality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72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169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functional back-up electrical supply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back-up electrical power supply is weekly checked to determine its functionality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56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sewerage system is functional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179512" y="116632"/>
          <a:ext cx="7128792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08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628800"/>
          <a:ext cx="8481456" cy="33696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2088"/>
                <a:gridCol w="5760640"/>
                <a:gridCol w="416560"/>
                <a:gridCol w="864096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172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functional telephone system in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functional public address system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functional computer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72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175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functional printer connected to the computer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176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web access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323528" y="188640"/>
          <a:ext cx="6912768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741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628800"/>
          <a:ext cx="8481456" cy="33696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92088"/>
                <a:gridCol w="5760640"/>
                <a:gridCol w="416560"/>
                <a:gridCol w="864096"/>
                <a:gridCol w="648072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18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172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functional telephone system in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173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functional public address system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174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functional computer 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72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175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functional printer connected to the computer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176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web access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H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323528" y="188640"/>
          <a:ext cx="6912768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627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1436</Words>
  <Application>Microsoft Office PowerPoint</Application>
  <PresentationFormat>On-screen Show (4:3)</PresentationFormat>
  <Paragraphs>463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Custom Design</vt:lpstr>
      <vt:lpstr>1_Office Theme</vt:lpstr>
      <vt:lpstr>Office Theme</vt:lpstr>
      <vt:lpstr>2_Office Theme</vt:lpstr>
      <vt:lpstr>3_Office Theme</vt:lpstr>
      <vt:lpstr>4_Office Theme</vt:lpstr>
      <vt:lpstr>PowerPoint Presentation</vt:lpstr>
      <vt:lpstr>PowerPoint Presentation</vt:lpstr>
      <vt:lpstr>  Patient Process Flow at PHC facility Note: The direct referral to the Lay Counsellor will be implemented after the required training and evaluation are completed. Hence interpretation of patient flow must be interpreted with caution.   </vt:lpstr>
      <vt:lpstr>PowerPoint Presentation</vt:lpstr>
      <vt:lpstr>PowerPoint Presentation</vt:lpstr>
      <vt:lpstr>PowerPoint Presentation</vt:lpstr>
      <vt:lpstr>PowerPoint Presentation</vt:lpstr>
      <vt:lpstr>Clinical Guidelines</vt:lpstr>
      <vt:lpstr>How to Use these slides</vt:lpstr>
      <vt:lpstr>ADULTS</vt:lpstr>
      <vt:lpstr>CHILDREN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Shaidah Asmall</dc:creator>
  <cp:lastModifiedBy>Shaidah Asmall</cp:lastModifiedBy>
  <cp:revision>7</cp:revision>
  <dcterms:created xsi:type="dcterms:W3CDTF">2015-09-14T07:43:23Z</dcterms:created>
  <dcterms:modified xsi:type="dcterms:W3CDTF">2015-09-15T07:49:53Z</dcterms:modified>
</cp:coreProperties>
</file>